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5"/>
  </p:notesMasterIdLst>
  <p:sldIdLst>
    <p:sldId id="461" r:id="rId3"/>
    <p:sldId id="463" r:id="rId4"/>
    <p:sldId id="350" r:id="rId5"/>
    <p:sldId id="334" r:id="rId6"/>
    <p:sldId id="343" r:id="rId7"/>
    <p:sldId id="346" r:id="rId8"/>
    <p:sldId id="348" r:id="rId9"/>
    <p:sldId id="349" r:id="rId10"/>
    <p:sldId id="335" r:id="rId11"/>
    <p:sldId id="357" r:id="rId12"/>
    <p:sldId id="358" r:id="rId13"/>
    <p:sldId id="352" r:id="rId14"/>
    <p:sldId id="369" r:id="rId15"/>
    <p:sldId id="362" r:id="rId16"/>
    <p:sldId id="370" r:id="rId17"/>
    <p:sldId id="353" r:id="rId18"/>
    <p:sldId id="356" r:id="rId19"/>
    <p:sldId id="365" r:id="rId20"/>
    <p:sldId id="361" r:id="rId21"/>
    <p:sldId id="378" r:id="rId22"/>
    <p:sldId id="364" r:id="rId23"/>
    <p:sldId id="386" r:id="rId24"/>
    <p:sldId id="392" r:id="rId25"/>
    <p:sldId id="396" r:id="rId26"/>
    <p:sldId id="400" r:id="rId27"/>
    <p:sldId id="391" r:id="rId28"/>
    <p:sldId id="394" r:id="rId29"/>
    <p:sldId id="344" r:id="rId30"/>
    <p:sldId id="371" r:id="rId31"/>
    <p:sldId id="374" r:id="rId32"/>
    <p:sldId id="366" r:id="rId33"/>
    <p:sldId id="381" r:id="rId34"/>
    <p:sldId id="388" r:id="rId35"/>
    <p:sldId id="390" r:id="rId36"/>
    <p:sldId id="397" r:id="rId37"/>
    <p:sldId id="398" r:id="rId38"/>
    <p:sldId id="395" r:id="rId39"/>
    <p:sldId id="409" r:id="rId40"/>
    <p:sldId id="408" r:id="rId41"/>
    <p:sldId id="404" r:id="rId42"/>
    <p:sldId id="431" r:id="rId43"/>
    <p:sldId id="434" r:id="rId44"/>
    <p:sldId id="403" r:id="rId45"/>
    <p:sldId id="436" r:id="rId46"/>
    <p:sldId id="459" r:id="rId47"/>
    <p:sldId id="432" r:id="rId48"/>
    <p:sldId id="454" r:id="rId49"/>
    <p:sldId id="441" r:id="rId50"/>
    <p:sldId id="442" r:id="rId51"/>
    <p:sldId id="444" r:id="rId52"/>
    <p:sldId id="445" r:id="rId53"/>
    <p:sldId id="446" r:id="rId54"/>
    <p:sldId id="447" r:id="rId55"/>
    <p:sldId id="448" r:id="rId56"/>
    <p:sldId id="383" r:id="rId57"/>
    <p:sldId id="351" r:id="rId58"/>
    <p:sldId id="330" r:id="rId59"/>
    <p:sldId id="329" r:id="rId60"/>
    <p:sldId id="464" r:id="rId61"/>
    <p:sldId id="465" r:id="rId62"/>
    <p:sldId id="462" r:id="rId63"/>
    <p:sldId id="466" r:id="rId64"/>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jefeioxnesQUFb/GDtO1uA==" hashData="JSMow/FZWy5P2QaXvD1zvVyvhqg="/>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88C00"/>
    <a:srgbClr val="DF319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797" autoAdjust="0"/>
    <p:restoredTop sz="94660"/>
  </p:normalViewPr>
  <p:slideViewPr>
    <p:cSldViewPr>
      <p:cViewPr>
        <p:scale>
          <a:sx n="60" d="100"/>
          <a:sy n="60" d="100"/>
        </p:scale>
        <p:origin x="566" y="461"/>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1E6B2A8F-3A58-4894-B62F-1EFC0CE85004}" type="datetimeFigureOut">
              <a:rPr lang="es-ES"/>
              <a:pPr/>
              <a:t>07/09/2024</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4126205F-8822-4E09-A05C-97093354A7E1}"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6563"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31747" name="3 Marcador de número de diapositiva"/>
          <p:cNvSpPr>
            <a:spLocks noGrp="1"/>
          </p:cNvSpPr>
          <p:nvPr>
            <p:ph type="sldNum" sz="quarter" idx="5"/>
          </p:nvPr>
        </p:nvSpPr>
        <p:spPr bwMode="auto">
          <a:ln>
            <a:miter lim="800000"/>
            <a:headEnd/>
            <a:tailEnd/>
          </a:ln>
        </p:spPr>
        <p:txBody>
          <a:bodyPr/>
          <a:lstStyle/>
          <a:p>
            <a:fld id="{E3DF70A6-88A1-4DDE-8F57-26C92779FA59}" type="slidenum">
              <a:rPr lang="es-ES"/>
              <a:pPr/>
              <a:t>9</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7587"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55299" name="3 Marcador de número de diapositiva"/>
          <p:cNvSpPr>
            <a:spLocks noGrp="1"/>
          </p:cNvSpPr>
          <p:nvPr>
            <p:ph type="sldNum" sz="quarter" idx="5"/>
          </p:nvPr>
        </p:nvSpPr>
        <p:spPr bwMode="auto">
          <a:ln>
            <a:miter lim="800000"/>
            <a:headEnd/>
            <a:tailEnd/>
          </a:ln>
        </p:spPr>
        <p:txBody>
          <a:bodyPr/>
          <a:lstStyle/>
          <a:p>
            <a:fld id="{9691A12A-1F11-4EDA-8C37-FB333604F09C}" type="slidenum">
              <a:rPr lang="es-ES"/>
              <a:pPr/>
              <a:t>15</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8611"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66563" name="3 Marcador de número de diapositiva"/>
          <p:cNvSpPr>
            <a:spLocks noGrp="1"/>
          </p:cNvSpPr>
          <p:nvPr>
            <p:ph type="sldNum" sz="quarter" idx="5"/>
          </p:nvPr>
        </p:nvSpPr>
        <p:spPr bwMode="auto">
          <a:ln>
            <a:miter lim="800000"/>
            <a:headEnd/>
            <a:tailEnd/>
          </a:ln>
        </p:spPr>
        <p:txBody>
          <a:bodyPr/>
          <a:lstStyle/>
          <a:p>
            <a:fld id="{1D4A9D04-C47B-4E2E-B2A6-25B7403045AA}" type="slidenum">
              <a:rPr lang="es-ES"/>
              <a:pPr/>
              <a:t>32</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963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109571" name="3 Marcador de número de diapositiva"/>
          <p:cNvSpPr>
            <a:spLocks noGrp="1"/>
          </p:cNvSpPr>
          <p:nvPr>
            <p:ph type="sldNum" sz="quarter" idx="5"/>
          </p:nvPr>
        </p:nvSpPr>
        <p:spPr bwMode="auto">
          <a:ln>
            <a:miter lim="800000"/>
            <a:headEnd/>
            <a:tailEnd/>
          </a:ln>
        </p:spPr>
        <p:txBody>
          <a:bodyPr/>
          <a:lstStyle/>
          <a:p>
            <a:fld id="{2D9DD396-7D13-45A3-B38D-8ECAD8A004FD}" type="slidenum">
              <a:rPr lang="es-ES"/>
              <a:pPr/>
              <a:t>48</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FBBE7401-B0A5-4EE6-B133-1065F028341C}" type="datetimeFigureOut">
              <a:rPr lang="es-ES"/>
              <a:pPr/>
              <a:t>07/09/2024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7539B1C-6D2E-4062-B09A-FB3DF553F3A7}" type="slidenum">
              <a:rPr lang="es-ES"/>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A1BC8FAE-3B69-4349-BB2B-FD290A0C1097}" type="datetimeFigureOut">
              <a:rPr lang="es-ES"/>
              <a:pPr/>
              <a:t>07/09/2024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F6B38F63-6317-407C-B5A3-684077866E9D}" type="slidenum">
              <a:rPr lang="es-ES"/>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8"/>
            <a:ext cx="7772400" cy="1135062"/>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95825EA9-80C7-4688-A81B-B141012793BE}" type="datetimeFigureOut">
              <a:rPr lang="es-ES"/>
              <a:pPr/>
              <a:t>07/09/2024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C51BCCF-D320-4C10-8609-EE6DBF380E49}" type="slidenum">
              <a:rPr lang="es-ES"/>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30A07584-2758-4363-AE25-4BE356AE9A0B}" type="datetimeFigureOut">
              <a:rPr lang="es-ES"/>
              <a:pPr/>
              <a:t>07/09/2024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6FA28D4D-F88F-41C9-B689-4DC2053213BE}" type="slidenum">
              <a:rPr lang="es-ES"/>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7"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699DB62A-592C-4C10-97A3-EEAC957B6142}" type="datetimeFigureOut">
              <a:rPr lang="es-ES"/>
              <a:pPr/>
              <a:t>07/09/2024</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72AF45B4-515E-4865-9764-F5D3DB519DBC}" type="slidenum">
              <a:rPr lang="es-ES"/>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08020277-6D9A-477C-874D-08BB42091208}" type="datetimeFigureOut">
              <a:rPr lang="es-ES"/>
              <a:pPr/>
              <a:t>07/09/2024</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E86A0FDF-5334-4807-93C7-E32CBB732794}" type="slidenum">
              <a:rPr lang="es-ES"/>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E49CBE0E-2D21-477F-A620-94EB021368CD}" type="datetimeFigureOut">
              <a:rPr lang="es-ES"/>
              <a:pPr/>
              <a:t>07/09/2024</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E0CEB260-5FFF-4F61-AA1C-FD08CD241029}" type="slidenum">
              <a:rPr lang="es-ES"/>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27541"/>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2"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D8E463F7-772C-4C08-A201-A33E44A652FD}" type="datetimeFigureOut">
              <a:rPr lang="es-ES"/>
              <a:pPr/>
              <a:t>07/09/2024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4231B082-EDB4-4198-A310-E08F2DD91A88}" type="slidenum">
              <a:rPr lang="es-ES"/>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472782"/>
            <a:ext cx="54864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A3DBB517-F6CE-4DA6-BF9B-41539C5464A6}" type="datetimeFigureOut">
              <a:rPr lang="es-ES"/>
              <a:pPr/>
              <a:t>07/09/2024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4ACE363F-5CD0-4B48-AED8-3833F02CE270}" type="slidenum">
              <a:rPr lang="es-ES"/>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2100B4B9-0CA1-4AA4-9E31-9C0B5CDC1668}" type="datetimeFigureOut">
              <a:rPr lang="es-ES"/>
              <a:pPr/>
              <a:t>07/09/2024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54F6B7C8-F899-42F1-98D1-6F9B6ACA8278}" type="slidenum">
              <a:rPr lang="es-ES"/>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6"/>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6"/>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2CBC53B4-8340-4A49-AF4A-8DD16BEA80E7}" type="datetimeFigureOut">
              <a:rPr lang="es-ES"/>
              <a:pPr/>
              <a:t>07/09/2024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1428E9A9-7C37-4BE7-91E9-CD1845CB51A9}" type="slidenum">
              <a:rPr lang="es-ES"/>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9188811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4800"/>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610DA324-C385-45A5-86FC-4AD2EB671A6B}" type="datetimeFigureOut">
              <a:rPr lang="es-ES"/>
              <a:pPr/>
              <a:t>07/09/2024</a:t>
            </a:fld>
            <a:endParaRPr lang="es-ES"/>
          </a:p>
        </p:txBody>
      </p:sp>
      <p:sp>
        <p:nvSpPr>
          <p:cNvPr id="5" name="4 Marcador de pie de página"/>
          <p:cNvSpPr>
            <a:spLocks noGrp="1"/>
          </p:cNvSpPr>
          <p:nvPr>
            <p:ph type="ftr" sz="quarter" idx="3"/>
          </p:nvPr>
        </p:nvSpPr>
        <p:spPr>
          <a:xfrm>
            <a:off x="3124200" y="5297488"/>
            <a:ext cx="2895600" cy="304800"/>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7488"/>
            <a:ext cx="2133600" cy="304800"/>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64C6B68A-E209-4CD0-90C3-83289A89FEFC}"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2280293141"/>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hyperlink" Target="https://vk.com/mispps" TargetMode="External"/><Relationship Id="rId3" Type="http://schemas.openxmlformats.org/officeDocument/2006/relationships/image" Target="../media/image60.png"/><Relationship Id="rId7" Type="http://schemas.openxmlformats.org/officeDocument/2006/relationships/hyperlink" Target="https://www.facebook.com/mispps" TargetMode="External"/><Relationship Id="rId12" Type="http://schemas.openxmlformats.org/officeDocument/2006/relationships/image" Target="../media/image6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2.png"/><Relationship Id="rId11" Type="http://schemas.openxmlformats.org/officeDocument/2006/relationships/hyperlink" Target="https://plus.google.com/+Mispps/" TargetMode="External"/><Relationship Id="rId5" Type="http://schemas.openxmlformats.org/officeDocument/2006/relationships/image" Target="../media/image61.png"/><Relationship Id="rId10" Type="http://schemas.openxmlformats.org/officeDocument/2006/relationships/image" Target="../media/image6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WordArt 3"/>
          <p:cNvSpPr>
            <a:spLocks noChangeArrowheads="1" noChangeShapeType="1" noTextEdit="1"/>
          </p:cNvSpPr>
          <p:nvPr/>
        </p:nvSpPr>
        <p:spPr bwMode="auto">
          <a:xfrm>
            <a:off x="971600" y="0"/>
            <a:ext cx="7345363" cy="1008112"/>
          </a:xfrm>
          <a:prstGeom prst="rect">
            <a:avLst/>
          </a:prstGeom>
        </p:spPr>
        <p:txBody>
          <a:bodyPr wrap="none" fromWordArt="1">
            <a:prstTxWarp prst="textTriangle">
              <a:avLst>
                <a:gd name="adj" fmla="val 50083"/>
              </a:avLst>
            </a:prstTxWarp>
            <a:scene3d>
              <a:camera prst="perspectiveAbove"/>
              <a:lightRig rig="legacyNormal3" dir="t"/>
            </a:scene3d>
            <a:sp3d extrusionH="8874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Palacio de Liria en Madrid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80900" name="WordArt 4"/>
          <p:cNvSpPr>
            <a:spLocks noChangeArrowheads="1" noChangeShapeType="1" noTextEdit="1"/>
          </p:cNvSpPr>
          <p:nvPr/>
        </p:nvSpPr>
        <p:spPr bwMode="auto">
          <a:xfrm>
            <a:off x="1115616" y="1345332"/>
            <a:ext cx="7056437" cy="864096"/>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de La Red </a:t>
            </a:r>
          </a:p>
        </p:txBody>
      </p:sp>
      <p:sp>
        <p:nvSpPr>
          <p:cNvPr id="80901" name="WordArt 5"/>
          <p:cNvSpPr>
            <a:spLocks noChangeArrowheads="1" noChangeShapeType="1" noTextEdit="1"/>
          </p:cNvSpPr>
          <p:nvPr/>
        </p:nvSpPr>
        <p:spPr bwMode="auto">
          <a:xfrm>
            <a:off x="1187624" y="2425452"/>
            <a:ext cx="6911975" cy="720080"/>
          </a:xfrm>
          <a:prstGeom prst="rect">
            <a:avLst/>
          </a:prstGeom>
        </p:spPr>
        <p:txBody>
          <a:bodyPr wrap="none" fromWordArt="1">
            <a:prstTxWarp prst="textFadeUp">
              <a:avLst>
                <a:gd name="adj" fmla="val 8153"/>
              </a:avLst>
            </a:prstTxWarp>
            <a:scene3d>
              <a:camera prst="perspectiveRelaxedModerately"/>
              <a:lightRig rig="threePt" dir="t"/>
            </a:scene3d>
            <a:sp3d extrusionH="57150">
              <a:bevelT w="38100" h="38100" prst="angle"/>
            </a:sp3d>
          </a:bodyPr>
          <a:lstStyle/>
          <a:p>
            <a:pPr algn="ctr">
              <a:defRPr/>
            </a:pP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80902" name="WordArt 6"/>
          <p:cNvSpPr>
            <a:spLocks noChangeArrowheads="1" noChangeShapeType="1" noTextEdit="1"/>
          </p:cNvSpPr>
          <p:nvPr/>
        </p:nvSpPr>
        <p:spPr bwMode="auto">
          <a:xfrm>
            <a:off x="1403648" y="3577580"/>
            <a:ext cx="6480175" cy="53975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endParaRPr>
          </a:p>
        </p:txBody>
      </p:sp>
      <p:sp>
        <p:nvSpPr>
          <p:cNvPr id="80903" name="WordArt 7"/>
          <p:cNvSpPr>
            <a:spLocks noChangeArrowheads="1" noChangeShapeType="1" noTextEdit="1"/>
          </p:cNvSpPr>
          <p:nvPr/>
        </p:nvSpPr>
        <p:spPr bwMode="auto">
          <a:xfrm>
            <a:off x="2771800" y="4585692"/>
            <a:ext cx="4033837" cy="516409"/>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i="1" kern="10" dirty="0">
                <a:ln w="9525">
                  <a:noFill/>
                  <a:round/>
                  <a:headEnd/>
                  <a:tailEnd/>
                </a:ln>
                <a:solidFill>
                  <a:srgbClr val="FFFFFF"/>
                </a:solidFill>
                <a:effectLst>
                  <a:prstShdw prst="shdw17" dist="17961" dir="13500000">
                    <a:srgbClr val="999999"/>
                  </a:prstShdw>
                </a:effectLst>
                <a:latin typeface="High Tower Text"/>
              </a:rPr>
              <a:t> </a:t>
            </a:r>
            <a:r>
              <a:rPr lang="es-ES" sz="36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6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mc:Choice xmlns:p14="http://schemas.microsoft.com/office/powerpoint/2010/main" Requires="p14">
      <p:transition spd="slow" p14:dur="2250" advTm="14000">
        <p:split orient="vert"/>
      </p:transition>
    </mc:Choice>
    <mc:Fallback>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80899"/>
                                        </p:tgtEl>
                                        <p:attrNameLst>
                                          <p:attrName>style.visibility</p:attrName>
                                        </p:attrNameLst>
                                      </p:cBhvr>
                                      <p:to>
                                        <p:strVal val="visible"/>
                                      </p:to>
                                    </p:set>
                                    <p:anim calcmode="lin" valueType="num">
                                      <p:cBhvr>
                                        <p:cTn id="7" dur="2000" fill="hold"/>
                                        <p:tgtEl>
                                          <p:spTgt spid="80899"/>
                                        </p:tgtEl>
                                        <p:attrNameLst>
                                          <p:attrName>ppt_w</p:attrName>
                                        </p:attrNameLst>
                                      </p:cBhvr>
                                      <p:tavLst>
                                        <p:tav tm="0">
                                          <p:val>
                                            <p:strVal val="4*#ppt_w"/>
                                          </p:val>
                                        </p:tav>
                                        <p:tav tm="100000">
                                          <p:val>
                                            <p:strVal val="#ppt_w"/>
                                          </p:val>
                                        </p:tav>
                                      </p:tavLst>
                                    </p:anim>
                                    <p:anim calcmode="lin" valueType="num">
                                      <p:cBhvr>
                                        <p:cTn id="8" dur="2000" fill="hold"/>
                                        <p:tgtEl>
                                          <p:spTgt spid="80899"/>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80900"/>
                                        </p:tgtEl>
                                        <p:attrNameLst>
                                          <p:attrName>style.visibility</p:attrName>
                                        </p:attrNameLst>
                                      </p:cBhvr>
                                      <p:to>
                                        <p:strVal val="visible"/>
                                      </p:to>
                                    </p:set>
                                    <p:anim calcmode="lin" valueType="num">
                                      <p:cBhvr>
                                        <p:cTn id="12" dur="2000" fill="hold"/>
                                        <p:tgtEl>
                                          <p:spTgt spid="80900"/>
                                        </p:tgtEl>
                                        <p:attrNameLst>
                                          <p:attrName>ppt_w</p:attrName>
                                        </p:attrNameLst>
                                      </p:cBhvr>
                                      <p:tavLst>
                                        <p:tav tm="0">
                                          <p:val>
                                            <p:strVal val="#ppt_w*0.70"/>
                                          </p:val>
                                        </p:tav>
                                        <p:tav tm="100000">
                                          <p:val>
                                            <p:strVal val="#ppt_w"/>
                                          </p:val>
                                        </p:tav>
                                      </p:tavLst>
                                    </p:anim>
                                    <p:anim calcmode="lin" valueType="num">
                                      <p:cBhvr>
                                        <p:cTn id="13" dur="2000" fill="hold"/>
                                        <p:tgtEl>
                                          <p:spTgt spid="80900"/>
                                        </p:tgtEl>
                                        <p:attrNameLst>
                                          <p:attrName>ppt_h</p:attrName>
                                        </p:attrNameLst>
                                      </p:cBhvr>
                                      <p:tavLst>
                                        <p:tav tm="0">
                                          <p:val>
                                            <p:strVal val="#ppt_h"/>
                                          </p:val>
                                        </p:tav>
                                        <p:tav tm="100000">
                                          <p:val>
                                            <p:strVal val="#ppt_h"/>
                                          </p:val>
                                        </p:tav>
                                      </p:tavLst>
                                    </p:anim>
                                    <p:animEffect transition="in" filter="fade">
                                      <p:cBhvr>
                                        <p:cTn id="14" dur="2000"/>
                                        <p:tgtEl>
                                          <p:spTgt spid="80900"/>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80901"/>
                                        </p:tgtEl>
                                        <p:attrNameLst>
                                          <p:attrName>style.visibility</p:attrName>
                                        </p:attrNameLst>
                                      </p:cBhvr>
                                      <p:to>
                                        <p:strVal val="visible"/>
                                      </p:to>
                                    </p:set>
                                    <p:animEffect transition="in" filter="fade">
                                      <p:cBhvr>
                                        <p:cTn id="18" dur="2000"/>
                                        <p:tgtEl>
                                          <p:spTgt spid="80901"/>
                                        </p:tgtEl>
                                      </p:cBhvr>
                                    </p:animEffect>
                                    <p:anim calcmode="lin" valueType="num">
                                      <p:cBhvr>
                                        <p:cTn id="19" dur="2000" fill="hold"/>
                                        <p:tgtEl>
                                          <p:spTgt spid="80901"/>
                                        </p:tgtEl>
                                        <p:attrNameLst>
                                          <p:attrName>ppt_x</p:attrName>
                                        </p:attrNameLst>
                                      </p:cBhvr>
                                      <p:tavLst>
                                        <p:tav tm="0">
                                          <p:val>
                                            <p:strVal val="#ppt_x"/>
                                          </p:val>
                                        </p:tav>
                                        <p:tav tm="100000">
                                          <p:val>
                                            <p:strVal val="#ppt_x"/>
                                          </p:val>
                                        </p:tav>
                                      </p:tavLst>
                                    </p:anim>
                                    <p:anim calcmode="lin" valueType="num">
                                      <p:cBhvr>
                                        <p:cTn id="20" dur="2000" fill="hold"/>
                                        <p:tgtEl>
                                          <p:spTgt spid="80901"/>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80902"/>
                                        </p:tgtEl>
                                        <p:attrNameLst>
                                          <p:attrName>style.visibility</p:attrName>
                                        </p:attrNameLst>
                                      </p:cBhvr>
                                      <p:to>
                                        <p:strVal val="visible"/>
                                      </p:to>
                                    </p:set>
                                    <p:anim from="(-#ppt_w/2)" to="(#ppt_x)" calcmode="lin" valueType="num">
                                      <p:cBhvr>
                                        <p:cTn id="24" dur="1200" fill="hold">
                                          <p:stCondLst>
                                            <p:cond delay="0"/>
                                          </p:stCondLst>
                                        </p:cTn>
                                        <p:tgtEl>
                                          <p:spTgt spid="80902"/>
                                        </p:tgtEl>
                                        <p:attrNameLst>
                                          <p:attrName>ppt_x</p:attrName>
                                        </p:attrNameLst>
                                      </p:cBhvr>
                                    </p:anim>
                                    <p:anim from="0" to="-1.0" calcmode="lin" valueType="num">
                                      <p:cBhvr>
                                        <p:cTn id="25" dur="400" decel="50000" autoRev="1" fill="hold">
                                          <p:stCondLst>
                                            <p:cond delay="1200"/>
                                          </p:stCondLst>
                                        </p:cTn>
                                        <p:tgtEl>
                                          <p:spTgt spid="80902"/>
                                        </p:tgtEl>
                                        <p:attrNameLst>
                                          <p:attrName>xshear</p:attrName>
                                        </p:attrNameLst>
                                      </p:cBhvr>
                                    </p:anim>
                                    <p:animScale>
                                      <p:cBhvr>
                                        <p:cTn id="26" dur="400" decel="100000" autoRev="1" fill="hold">
                                          <p:stCondLst>
                                            <p:cond delay="1200"/>
                                          </p:stCondLst>
                                        </p:cTn>
                                        <p:tgtEl>
                                          <p:spTgt spid="80902"/>
                                        </p:tgtEl>
                                      </p:cBhvr>
                                      <p:from x="100000" y="100000"/>
                                      <p:to x="80000" y="100000"/>
                                    </p:animScale>
                                    <p:anim by="(#ppt_h/3+#ppt_w*0.1)" calcmode="lin" valueType="num">
                                      <p:cBhvr additive="sum">
                                        <p:cTn id="27" dur="400" decel="100000" autoRev="1" fill="hold">
                                          <p:stCondLst>
                                            <p:cond delay="1200"/>
                                          </p:stCondLst>
                                        </p:cTn>
                                        <p:tgtEl>
                                          <p:spTgt spid="80902"/>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80903"/>
                                        </p:tgtEl>
                                        <p:attrNameLst>
                                          <p:attrName>style.visibility</p:attrName>
                                        </p:attrNameLst>
                                      </p:cBhvr>
                                      <p:to>
                                        <p:strVal val="visible"/>
                                      </p:to>
                                    </p:set>
                                    <p:anim calcmode="lin" valueType="num">
                                      <p:cBhvr>
                                        <p:cTn id="31" dur="1000" fill="hold"/>
                                        <p:tgtEl>
                                          <p:spTgt spid="80903"/>
                                        </p:tgtEl>
                                        <p:attrNameLst>
                                          <p:attrName>ppt_w</p:attrName>
                                        </p:attrNameLst>
                                      </p:cBhvr>
                                      <p:tavLst>
                                        <p:tav tm="0">
                                          <p:val>
                                            <p:fltVal val="0"/>
                                          </p:val>
                                        </p:tav>
                                        <p:tav tm="100000">
                                          <p:val>
                                            <p:strVal val="#ppt_w"/>
                                          </p:val>
                                        </p:tav>
                                      </p:tavLst>
                                    </p:anim>
                                    <p:anim calcmode="lin" valueType="num">
                                      <p:cBhvr>
                                        <p:cTn id="32" dur="1000" fill="hold"/>
                                        <p:tgtEl>
                                          <p:spTgt spid="8090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56 Palacio de Liria38.jpg"/>
          <p:cNvPicPr>
            <a:picLocks noChangeAspect="1"/>
          </p:cNvPicPr>
          <p:nvPr/>
        </p:nvPicPr>
        <p:blipFill>
          <a:blip r:embed="rId2" cstate="print"/>
          <a:stretch>
            <a:fillRect/>
          </a:stretch>
        </p:blipFill>
        <p:spPr>
          <a:xfrm>
            <a:off x="0" y="0"/>
            <a:ext cx="9144000" cy="5715000"/>
          </a:xfrm>
          <a:prstGeom prst="rect">
            <a:avLst/>
          </a:prstGeom>
        </p:spPr>
      </p:pic>
      <p:sp>
        <p:nvSpPr>
          <p:cNvPr id="7" name="6 Rectángulo"/>
          <p:cNvSpPr/>
          <p:nvPr/>
        </p:nvSpPr>
        <p:spPr>
          <a:xfrm>
            <a:off x="0" y="0"/>
            <a:ext cx="9144000" cy="571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619672" y="193204"/>
            <a:ext cx="5055166" cy="707886"/>
          </a:xfrm>
          <a:prstGeom prst="rect">
            <a:avLst/>
          </a:prstGeom>
          <a:noFill/>
        </p:spPr>
        <p:txBody>
          <a:bodyPr wrap="none" lIns="91440" tIns="45720" rIns="91440" bIns="45720">
            <a:prstTxWarp prst="textDeflate">
              <a:avLst/>
            </a:prstTxWarp>
            <a:spAutoFit/>
            <a:scene3d>
              <a:camera prst="perspectiveRelaxedModerately"/>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s-ES" sz="4000" b="1" cap="all" spc="0"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t>
            </a:r>
            <a:r>
              <a:rPr lang="es-ES" sz="4000" b="1" cap="all" spc="0" dirty="0" smtClean="0">
                <a:ln/>
                <a:solidFill>
                  <a:schemeClr val="accent1"/>
                </a:solidFill>
                <a:effectLst>
                  <a:outerShdw blurRad="19685" dist="12700" dir="5400000" algn="tl" rotWithShape="0">
                    <a:schemeClr val="accent1">
                      <a:satMod val="130000"/>
                      <a:alpha val="60000"/>
                    </a:schemeClr>
                  </a:outerShdw>
                  <a:reflection blurRad="6350" stA="60000" endA="900" endPos="58000" dir="5400000" sy="-100000" algn="bl" rotWithShape="0"/>
                </a:effectLst>
              </a:rPr>
              <a:t>Palacio de Liria </a:t>
            </a:r>
            <a:endParaRPr lang="es-ES" sz="4000" b="1" cap="all" spc="0" dirty="0">
              <a:ln/>
              <a:solidFill>
                <a:schemeClr val="accent1"/>
              </a:solidFill>
              <a:effectLst>
                <a:outerShdw blurRad="19685" dist="12700" dir="5400000" algn="tl" rotWithShape="0">
                  <a:schemeClr val="accent1">
                    <a:satMod val="130000"/>
                    <a:alpha val="60000"/>
                  </a:schemeClr>
                </a:outerShdw>
                <a:reflection blurRad="6350" stA="60000" endA="900" endPos="58000" dir="5400000" sy="-100000" algn="bl" rotWithShape="0"/>
              </a:effectLst>
            </a:endParaRPr>
          </a:p>
        </p:txBody>
      </p:sp>
      <p:sp>
        <p:nvSpPr>
          <p:cNvPr id="3" name="2 CuadroTexto"/>
          <p:cNvSpPr txBox="1"/>
          <p:nvPr/>
        </p:nvSpPr>
        <p:spPr>
          <a:xfrm>
            <a:off x="395536" y="841276"/>
            <a:ext cx="8352928"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Construido por el 3º duque de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Berwick</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Jacobo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Fitz</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-James Stuart, es el mejor ejemplo de palacio para la nobleza que se conserva en Madrid, tanto por la calidad arquitectónica como por su espléndida colección de obras de arte y mobiliario. El primer proyecto se encargó a un arquitecto francés,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Guilbert</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quien llegó a iniciar las obras aunque fue destituido por las numerosas anomalías que presentaba su trabajo.</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395536" y="3217540"/>
            <a:ext cx="8280920" cy="193899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Se hizo cargo entonces Ventura Rodríguez, que evaluó junto a Sabatini las deficiencias provocadas hasta entonces y siguió adelante con las trazas generales, adaptando los dibujos y diseños de arquitectos franceses que enviaba el duque, que fueron en todo caso adecuados, modificados y ejecutados por Ventura Rodríguez, especialmente en los que se refiere a la fachada.</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74000">
        <p:split orient="vert"/>
      </p:transition>
    </mc:Choice>
    <mc:Fallback>
      <p:transition spd="slow" advTm="7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375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77px-CaesarsPalaceInterior.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7" name="6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traso"/>
          <p:cNvSpPr/>
          <p:nvPr/>
        </p:nvSpPr>
        <p:spPr>
          <a:xfrm rot="16200000">
            <a:off x="-535496" y="535496"/>
            <a:ext cx="5715000" cy="4644008"/>
          </a:xfrm>
          <a:prstGeom prst="flowChartDelay">
            <a:avLst/>
          </a:prstGeom>
          <a:blipFill>
            <a:blip r:embed="rId4"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traso"/>
          <p:cNvSpPr/>
          <p:nvPr/>
        </p:nvSpPr>
        <p:spPr>
          <a:xfrm rot="16200000">
            <a:off x="4000503" y="571496"/>
            <a:ext cx="5714998" cy="4572004"/>
          </a:xfrm>
          <a:prstGeom prst="flowChartDelay">
            <a:avLst/>
          </a:prstGeom>
          <a:blipFill>
            <a:blip r:embed="rId4"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traso"/>
          <p:cNvSpPr/>
          <p:nvPr/>
        </p:nvSpPr>
        <p:spPr>
          <a:xfrm rot="16200000">
            <a:off x="4331382" y="1225910"/>
            <a:ext cx="5233764" cy="3744416"/>
          </a:xfrm>
          <a:prstGeom prst="flowChartDelay">
            <a:avLst/>
          </a:prstGeom>
          <a:blipFill>
            <a:blip r:embed="rId5" cstate="print"/>
            <a:tile tx="0" ty="0" sx="100000" sy="100000" flip="none" algn="tl"/>
          </a:blipFill>
          <a:ln w="762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traso"/>
          <p:cNvSpPr/>
          <p:nvPr/>
        </p:nvSpPr>
        <p:spPr>
          <a:xfrm rot="16200000">
            <a:off x="-277130" y="1153902"/>
            <a:ext cx="5233764" cy="3888432"/>
          </a:xfrm>
          <a:prstGeom prst="flowChartDelay">
            <a:avLst/>
          </a:prstGeom>
          <a:blipFill>
            <a:blip r:embed="rId5" cstate="print"/>
            <a:tile tx="0" ty="0" sx="100000" sy="100000" flip="none" algn="tl"/>
          </a:blipFill>
          <a:ln w="762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395536"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planta es rectangular muy alargada con pabellones salientes en las esquinas, como en los edificios neoclásicos. Se distribuye a ambos lados de un eje central que marca la escalera principal, que no es la original del siglo XVII.</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8000">
        <p14:vortex dir="r"/>
        <p:sndAc>
          <p:stSnd loop="1">
            <p:snd r:embed="rId2" name="Variadas.wav"/>
          </p:stSnd>
        </p:sndAc>
      </p:transition>
    </mc:Choice>
    <mc:Fallback>
      <p:transition spd="slow" advTm="28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500"/>
                                        <p:tgtEl>
                                          <p:spTgt spid="11"/>
                                        </p:tgtEl>
                                        <p:attrNameLst>
                                          <p:attrName>ppt_x</p:attrName>
                                        </p:attrNameLst>
                                      </p:cBhvr>
                                      <p:tavLst>
                                        <p:tav tm="0">
                                          <p:val>
                                            <p:strVal val="ppt_x"/>
                                          </p:val>
                                        </p:tav>
                                        <p:tav tm="100000">
                                          <p:val>
                                            <p:strVal val="ppt_x-ppt_w/2"/>
                                          </p:val>
                                        </p:tav>
                                      </p:tavLst>
                                    </p:anim>
                                    <p:anim calcmode="lin" valueType="num">
                                      <p:cBhvr>
                                        <p:cTn id="7" dur="3500"/>
                                        <p:tgtEl>
                                          <p:spTgt spid="11"/>
                                        </p:tgtEl>
                                        <p:attrNameLst>
                                          <p:attrName>ppt_y</p:attrName>
                                        </p:attrNameLst>
                                      </p:cBhvr>
                                      <p:tavLst>
                                        <p:tav tm="0">
                                          <p:val>
                                            <p:strVal val="ppt_y"/>
                                          </p:val>
                                        </p:tav>
                                        <p:tav tm="100000">
                                          <p:val>
                                            <p:strVal val="ppt_y"/>
                                          </p:val>
                                        </p:tav>
                                      </p:tavLst>
                                    </p:anim>
                                    <p:anim calcmode="lin" valueType="num">
                                      <p:cBhvr>
                                        <p:cTn id="8" dur="3500"/>
                                        <p:tgtEl>
                                          <p:spTgt spid="11"/>
                                        </p:tgtEl>
                                        <p:attrNameLst>
                                          <p:attrName>ppt_w</p:attrName>
                                        </p:attrNameLst>
                                      </p:cBhvr>
                                      <p:tavLst>
                                        <p:tav tm="0">
                                          <p:val>
                                            <p:strVal val="ppt_w"/>
                                          </p:val>
                                        </p:tav>
                                        <p:tav tm="100000">
                                          <p:val>
                                            <p:fltVal val="0"/>
                                          </p:val>
                                        </p:tav>
                                      </p:tavLst>
                                    </p:anim>
                                    <p:anim calcmode="lin" valueType="num">
                                      <p:cBhvr>
                                        <p:cTn id="9" dur="3500"/>
                                        <p:tgtEl>
                                          <p:spTgt spid="11"/>
                                        </p:tgtEl>
                                        <p:attrNameLst>
                                          <p:attrName>ppt_h</p:attrName>
                                        </p:attrNameLst>
                                      </p:cBhvr>
                                      <p:tavLst>
                                        <p:tav tm="0">
                                          <p:val>
                                            <p:strVal val="ppt_h"/>
                                          </p:val>
                                        </p:tav>
                                        <p:tav tm="100000">
                                          <p:val>
                                            <p:strVal val="ppt_h"/>
                                          </p:val>
                                        </p:tav>
                                      </p:tavLst>
                                    </p:anim>
                                    <p:set>
                                      <p:cBhvr>
                                        <p:cTn id="10" dur="1" fill="hold">
                                          <p:stCondLst>
                                            <p:cond delay="3499"/>
                                          </p:stCondLst>
                                        </p:cTn>
                                        <p:tgtEl>
                                          <p:spTgt spid="11"/>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3500"/>
                                        <p:tgtEl>
                                          <p:spTgt spid="6"/>
                                        </p:tgtEl>
                                        <p:attrNameLst>
                                          <p:attrName>ppt_x</p:attrName>
                                        </p:attrNameLst>
                                      </p:cBhvr>
                                      <p:tavLst>
                                        <p:tav tm="0">
                                          <p:val>
                                            <p:strVal val="ppt_x"/>
                                          </p:val>
                                        </p:tav>
                                        <p:tav tm="100000">
                                          <p:val>
                                            <p:strVal val="ppt_x-ppt_w/2"/>
                                          </p:val>
                                        </p:tav>
                                      </p:tavLst>
                                    </p:anim>
                                    <p:anim calcmode="lin" valueType="num">
                                      <p:cBhvr>
                                        <p:cTn id="13" dur="3500"/>
                                        <p:tgtEl>
                                          <p:spTgt spid="6"/>
                                        </p:tgtEl>
                                        <p:attrNameLst>
                                          <p:attrName>ppt_y</p:attrName>
                                        </p:attrNameLst>
                                      </p:cBhvr>
                                      <p:tavLst>
                                        <p:tav tm="0">
                                          <p:val>
                                            <p:strVal val="ppt_y"/>
                                          </p:val>
                                        </p:tav>
                                        <p:tav tm="100000">
                                          <p:val>
                                            <p:strVal val="ppt_y"/>
                                          </p:val>
                                        </p:tav>
                                      </p:tavLst>
                                    </p:anim>
                                    <p:anim calcmode="lin" valueType="num">
                                      <p:cBhvr>
                                        <p:cTn id="14" dur="3500"/>
                                        <p:tgtEl>
                                          <p:spTgt spid="6"/>
                                        </p:tgtEl>
                                        <p:attrNameLst>
                                          <p:attrName>ppt_w</p:attrName>
                                        </p:attrNameLst>
                                      </p:cBhvr>
                                      <p:tavLst>
                                        <p:tav tm="0">
                                          <p:val>
                                            <p:strVal val="ppt_w"/>
                                          </p:val>
                                        </p:tav>
                                        <p:tav tm="100000">
                                          <p:val>
                                            <p:fltVal val="0"/>
                                          </p:val>
                                        </p:tav>
                                      </p:tavLst>
                                    </p:anim>
                                    <p:anim calcmode="lin" valueType="num">
                                      <p:cBhvr>
                                        <p:cTn id="15" dur="3500"/>
                                        <p:tgtEl>
                                          <p:spTgt spid="6"/>
                                        </p:tgtEl>
                                        <p:attrNameLst>
                                          <p:attrName>ppt_h</p:attrName>
                                        </p:attrNameLst>
                                      </p:cBhvr>
                                      <p:tavLst>
                                        <p:tav tm="0">
                                          <p:val>
                                            <p:strVal val="ppt_h"/>
                                          </p:val>
                                        </p:tav>
                                        <p:tav tm="100000">
                                          <p:val>
                                            <p:strVal val="ppt_h"/>
                                          </p:val>
                                        </p:tav>
                                      </p:tavLst>
                                    </p:anim>
                                    <p:set>
                                      <p:cBhvr>
                                        <p:cTn id="16" dur="1" fill="hold">
                                          <p:stCondLst>
                                            <p:cond delay="3499"/>
                                          </p:stCondLst>
                                        </p:cTn>
                                        <p:tgtEl>
                                          <p:spTgt spid="6"/>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3500"/>
                                        <p:tgtEl>
                                          <p:spTgt spid="12"/>
                                        </p:tgtEl>
                                        <p:attrNameLst>
                                          <p:attrName>ppt_x</p:attrName>
                                        </p:attrNameLst>
                                      </p:cBhvr>
                                      <p:tavLst>
                                        <p:tav tm="0">
                                          <p:val>
                                            <p:strVal val="ppt_x"/>
                                          </p:val>
                                        </p:tav>
                                        <p:tav tm="100000">
                                          <p:val>
                                            <p:strVal val="ppt_x+ppt_w/2"/>
                                          </p:val>
                                        </p:tav>
                                      </p:tavLst>
                                    </p:anim>
                                    <p:anim calcmode="lin" valueType="num">
                                      <p:cBhvr>
                                        <p:cTn id="19" dur="3500"/>
                                        <p:tgtEl>
                                          <p:spTgt spid="12"/>
                                        </p:tgtEl>
                                        <p:attrNameLst>
                                          <p:attrName>ppt_y</p:attrName>
                                        </p:attrNameLst>
                                      </p:cBhvr>
                                      <p:tavLst>
                                        <p:tav tm="0">
                                          <p:val>
                                            <p:strVal val="ppt_y"/>
                                          </p:val>
                                        </p:tav>
                                        <p:tav tm="100000">
                                          <p:val>
                                            <p:strVal val="ppt_y"/>
                                          </p:val>
                                        </p:tav>
                                      </p:tavLst>
                                    </p:anim>
                                    <p:anim calcmode="lin" valueType="num">
                                      <p:cBhvr>
                                        <p:cTn id="20" dur="3500"/>
                                        <p:tgtEl>
                                          <p:spTgt spid="12"/>
                                        </p:tgtEl>
                                        <p:attrNameLst>
                                          <p:attrName>ppt_w</p:attrName>
                                        </p:attrNameLst>
                                      </p:cBhvr>
                                      <p:tavLst>
                                        <p:tav tm="0">
                                          <p:val>
                                            <p:strVal val="ppt_w"/>
                                          </p:val>
                                        </p:tav>
                                        <p:tav tm="100000">
                                          <p:val>
                                            <p:fltVal val="0"/>
                                          </p:val>
                                        </p:tav>
                                      </p:tavLst>
                                    </p:anim>
                                    <p:anim calcmode="lin" valueType="num">
                                      <p:cBhvr>
                                        <p:cTn id="21" dur="3500"/>
                                        <p:tgtEl>
                                          <p:spTgt spid="12"/>
                                        </p:tgtEl>
                                        <p:attrNameLst>
                                          <p:attrName>ppt_h</p:attrName>
                                        </p:attrNameLst>
                                      </p:cBhvr>
                                      <p:tavLst>
                                        <p:tav tm="0">
                                          <p:val>
                                            <p:strVal val="ppt_h"/>
                                          </p:val>
                                        </p:tav>
                                        <p:tav tm="100000">
                                          <p:val>
                                            <p:strVal val="ppt_h"/>
                                          </p:val>
                                        </p:tav>
                                      </p:tavLst>
                                    </p:anim>
                                    <p:set>
                                      <p:cBhvr>
                                        <p:cTn id="22" dur="1" fill="hold">
                                          <p:stCondLst>
                                            <p:cond delay="3499"/>
                                          </p:stCondLst>
                                        </p:cTn>
                                        <p:tgtEl>
                                          <p:spTgt spid="12"/>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3500"/>
                                        <p:tgtEl>
                                          <p:spTgt spid="5"/>
                                        </p:tgtEl>
                                        <p:attrNameLst>
                                          <p:attrName>ppt_x</p:attrName>
                                        </p:attrNameLst>
                                      </p:cBhvr>
                                      <p:tavLst>
                                        <p:tav tm="0">
                                          <p:val>
                                            <p:strVal val="ppt_x"/>
                                          </p:val>
                                        </p:tav>
                                        <p:tav tm="100000">
                                          <p:val>
                                            <p:strVal val="ppt_x+ppt_w/2"/>
                                          </p:val>
                                        </p:tav>
                                      </p:tavLst>
                                    </p:anim>
                                    <p:anim calcmode="lin" valueType="num">
                                      <p:cBhvr>
                                        <p:cTn id="25" dur="3500"/>
                                        <p:tgtEl>
                                          <p:spTgt spid="5"/>
                                        </p:tgtEl>
                                        <p:attrNameLst>
                                          <p:attrName>ppt_y</p:attrName>
                                        </p:attrNameLst>
                                      </p:cBhvr>
                                      <p:tavLst>
                                        <p:tav tm="0">
                                          <p:val>
                                            <p:strVal val="ppt_y"/>
                                          </p:val>
                                        </p:tav>
                                        <p:tav tm="100000">
                                          <p:val>
                                            <p:strVal val="ppt_y"/>
                                          </p:val>
                                        </p:tav>
                                      </p:tavLst>
                                    </p:anim>
                                    <p:anim calcmode="lin" valueType="num">
                                      <p:cBhvr>
                                        <p:cTn id="26" dur="3500"/>
                                        <p:tgtEl>
                                          <p:spTgt spid="5"/>
                                        </p:tgtEl>
                                        <p:attrNameLst>
                                          <p:attrName>ppt_w</p:attrName>
                                        </p:attrNameLst>
                                      </p:cBhvr>
                                      <p:tavLst>
                                        <p:tav tm="0">
                                          <p:val>
                                            <p:strVal val="ppt_w"/>
                                          </p:val>
                                        </p:tav>
                                        <p:tav tm="100000">
                                          <p:val>
                                            <p:fltVal val="0"/>
                                          </p:val>
                                        </p:tav>
                                      </p:tavLst>
                                    </p:anim>
                                    <p:anim calcmode="lin" valueType="num">
                                      <p:cBhvr>
                                        <p:cTn id="27" dur="3500"/>
                                        <p:tgtEl>
                                          <p:spTgt spid="5"/>
                                        </p:tgtEl>
                                        <p:attrNameLst>
                                          <p:attrName>ppt_h</p:attrName>
                                        </p:attrNameLst>
                                      </p:cBhvr>
                                      <p:tavLst>
                                        <p:tav tm="0">
                                          <p:val>
                                            <p:strVal val="ppt_h"/>
                                          </p:val>
                                        </p:tav>
                                        <p:tav tm="100000">
                                          <p:val>
                                            <p:strVal val="ppt_h"/>
                                          </p:val>
                                        </p:tav>
                                      </p:tavLst>
                                    </p:anim>
                                    <p:set>
                                      <p:cBhvr>
                                        <p:cTn id="28" dur="1" fill="hold">
                                          <p:stCondLst>
                                            <p:cond delay="3499"/>
                                          </p:stCondLst>
                                        </p:cTn>
                                        <p:tgtEl>
                                          <p:spTgt spid="5"/>
                                        </p:tgtEl>
                                        <p:attrNameLst>
                                          <p:attrName>style.visibility</p:attrName>
                                        </p:attrNameLst>
                                      </p:cBhvr>
                                      <p:to>
                                        <p:strVal val="hidden"/>
                                      </p:to>
                                    </p:set>
                                  </p:childTnLst>
                                </p:cTn>
                              </p:par>
                              <p:par>
                                <p:cTn id="29" presetID="10" presetClass="exit" presetSubtype="0" fill="hold" grpId="0" nodeType="withEffect">
                                  <p:stCondLst>
                                    <p:cond delay="0"/>
                                  </p:stCondLst>
                                  <p:childTnLst>
                                    <p:animEffect transition="out" filter="fade">
                                      <p:cBhvr>
                                        <p:cTn id="30" dur="2000"/>
                                        <p:tgtEl>
                                          <p:spTgt spid="7"/>
                                        </p:tgtEl>
                                      </p:cBhvr>
                                    </p:animEffect>
                                    <p:set>
                                      <p:cBhvr>
                                        <p:cTn id="31" dur="1" fill="hold">
                                          <p:stCondLst>
                                            <p:cond delay="1999"/>
                                          </p:stCondLst>
                                        </p:cTn>
                                        <p:tgtEl>
                                          <p:spTgt spid="7"/>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4000" fill="hold"/>
                                        <p:tgtEl>
                                          <p:spTgt spid="4"/>
                                        </p:tgtEl>
                                        <p:attrNameLst>
                                          <p:attrName>ppt_w</p:attrName>
                                        </p:attrNameLst>
                                      </p:cBhvr>
                                      <p:tavLst>
                                        <p:tav tm="0">
                                          <p:val>
                                            <p:strVal val="4/3*#ppt_w"/>
                                          </p:val>
                                        </p:tav>
                                        <p:tav tm="100000">
                                          <p:val>
                                            <p:strVal val="#ppt_w"/>
                                          </p:val>
                                        </p:tav>
                                      </p:tavLst>
                                    </p:anim>
                                    <p:anim calcmode="lin" valueType="num">
                                      <p:cBhvr>
                                        <p:cTn id="35" dur="4000" fill="hold"/>
                                        <p:tgtEl>
                                          <p:spTgt spid="4"/>
                                        </p:tgtEl>
                                        <p:attrNameLst>
                                          <p:attrName>ppt_h</p:attrName>
                                        </p:attrNameLst>
                                      </p:cBhvr>
                                      <p:tavLst>
                                        <p:tav tm="0">
                                          <p:val>
                                            <p:strVal val="4/3*#ppt_h"/>
                                          </p:val>
                                        </p:tav>
                                        <p:tav tm="100000">
                                          <p:val>
                                            <p:strVal val="#ppt_h"/>
                                          </p:val>
                                        </p:tav>
                                      </p:tavLst>
                                    </p:anim>
                                  </p:childTnLst>
                                </p:cTn>
                              </p:par>
                            </p:childTnLst>
                          </p:cTn>
                        </p:par>
                        <p:par>
                          <p:cTn id="36" fill="hold">
                            <p:stCondLst>
                              <p:cond delay="4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9"/>
                                        </p:tgtEl>
                                        <p:attrNameLst>
                                          <p:attrName>style.visibility</p:attrName>
                                        </p:attrNameLst>
                                      </p:cBhvr>
                                      <p:to>
                                        <p:strVal val="visible"/>
                                      </p:to>
                                    </p:set>
                                    <p:animEffect transition="in" filter="fade">
                                      <p:cBhvr>
                                        <p:cTn id="39" dur="1000"/>
                                        <p:tgtEl>
                                          <p:spTgt spid="9"/>
                                        </p:tgtEl>
                                      </p:cBhvr>
                                    </p:animEffect>
                                    <p:anim calcmode="lin" valueType="num">
                                      <p:cBhvr>
                                        <p:cTn id="40" dur="1000" fill="hold"/>
                                        <p:tgtEl>
                                          <p:spTgt spid="9"/>
                                        </p:tgtEl>
                                        <p:attrNameLst>
                                          <p:attrName>ppt_x</p:attrName>
                                        </p:attrNameLst>
                                      </p:cBhvr>
                                      <p:tavLst>
                                        <p:tav tm="0">
                                          <p:val>
                                            <p:strVal val="#ppt_x-.1"/>
                                          </p:val>
                                        </p:tav>
                                        <p:tav tm="100000">
                                          <p:val>
                                            <p:strVal val="#ppt_x"/>
                                          </p:val>
                                        </p:tav>
                                      </p:tavLst>
                                    </p:anim>
                                    <p:anim calcmode="lin" valueType="num">
                                      <p:cBhvr>
                                        <p:cTn id="41"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5787458138_072fcc8c0b_b.jpg"/>
          <p:cNvPicPr>
            <a:picLocks noGrp="1" noChangeAspect="1"/>
          </p:cNvPicPr>
          <p:nvPr>
            <p:ph idx="1"/>
          </p:nvPr>
        </p:nvPicPr>
        <p:blipFill>
          <a:blip r:embed="rId2" cstate="print"/>
          <a:srcRect/>
          <a:stretch>
            <a:fillRect/>
          </a:stretch>
        </p:blipFill>
        <p:spPr>
          <a:xfrm>
            <a:off x="11895138" y="476250"/>
            <a:ext cx="63500" cy="60325"/>
          </a:xfrm>
          <a:effectLst>
            <a:outerShdw algn="tl" rotWithShape="0">
              <a:srgbClr val="000000">
                <a:alpha val="70000"/>
              </a:srgbClr>
            </a:outerShdw>
          </a:effectLst>
        </p:spPr>
      </p:pic>
      <p:sp>
        <p:nvSpPr>
          <p:cNvPr id="4" name="3 Rectángulo"/>
          <p:cNvSpPr/>
          <p:nvPr/>
        </p:nvSpPr>
        <p:spPr>
          <a:xfrm flipV="1">
            <a:off x="-642974" y="5715001"/>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flipH="1">
            <a:off x="10501322" y="6131743"/>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redondeado"/>
          <p:cNvSpPr/>
          <p:nvPr/>
        </p:nvSpPr>
        <p:spPr>
          <a:xfrm flipH="1">
            <a:off x="-428660" y="0"/>
            <a:ext cx="71439" cy="5715000"/>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flipH="1" flipV="1">
            <a:off x="11312924" y="6072171"/>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redondeado"/>
          <p:cNvSpPr/>
          <p:nvPr/>
        </p:nvSpPr>
        <p:spPr>
          <a:xfrm flipH="1" flipV="1">
            <a:off x="10644231" y="357171"/>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redondeado"/>
          <p:cNvSpPr/>
          <p:nvPr/>
        </p:nvSpPr>
        <p:spPr>
          <a:xfrm>
            <a:off x="-1143040" y="4941109"/>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15" name="14 Imagen" descr="Imagen9.jpg"/>
          <p:cNvPicPr>
            <a:picLocks noChangeAspect="1"/>
          </p:cNvPicPr>
          <p:nvPr/>
        </p:nvPicPr>
        <p:blipFill>
          <a:blip r:embed="rId3" cstate="print"/>
          <a:stretch>
            <a:fillRect/>
          </a:stretch>
        </p:blipFill>
        <p:spPr bwMode="auto">
          <a:xfrm>
            <a:off x="1" y="0"/>
            <a:ext cx="9144000" cy="5715000"/>
          </a:xfrm>
          <a:prstGeom prst="rect">
            <a:avLst/>
          </a:prstGeom>
          <a:noFill/>
          <a:ln w="9525">
            <a:noFill/>
            <a:miter lim="800000"/>
            <a:headEnd/>
            <a:tailEnd/>
          </a:ln>
        </p:spPr>
      </p:pic>
      <p:sp>
        <p:nvSpPr>
          <p:cNvPr id="18" name="17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CuadroTexto"/>
          <p:cNvSpPr txBox="1"/>
          <p:nvPr/>
        </p:nvSpPr>
        <p:spPr>
          <a:xfrm>
            <a:off x="395536"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fachada principal presenta un cuerpo bajo almohadillado como basamento del orden de pilastras y medias columnas que abarca dos plantas y enfatizan su sentido de barroco clasicista. El cuerpo central, se destaca mediante un ático rectangular.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0000">
        <p14:vortex/>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ox(out)">
                                      <p:cBhvr>
                                        <p:cTn id="7" dur="4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4000" fill="hold"/>
                                        <p:tgtEl>
                                          <p:spTgt spid="15"/>
                                        </p:tgtEl>
                                        <p:attrNameLst>
                                          <p:attrName>ppt_w</p:attrName>
                                        </p:attrNameLst>
                                      </p:cBhvr>
                                      <p:tavLst>
                                        <p:tav tm="0">
                                          <p:val>
                                            <p:strVal val="4/3*#ppt_w"/>
                                          </p:val>
                                        </p:tav>
                                        <p:tav tm="100000">
                                          <p:val>
                                            <p:strVal val="#ppt_w"/>
                                          </p:val>
                                        </p:tav>
                                      </p:tavLst>
                                    </p:anim>
                                    <p:anim calcmode="lin" valueType="num">
                                      <p:cBhvr>
                                        <p:cTn id="11" dur="4000" fill="hold"/>
                                        <p:tgtEl>
                                          <p:spTgt spid="15"/>
                                        </p:tgtEl>
                                        <p:attrNameLst>
                                          <p:attrName>ppt_h</p:attrName>
                                        </p:attrNameLst>
                                      </p:cBhvr>
                                      <p:tavLst>
                                        <p:tav tm="0">
                                          <p:val>
                                            <p:strVal val="4/3*#ppt_h"/>
                                          </p:val>
                                        </p:tav>
                                        <p:tav tm="100000">
                                          <p:val>
                                            <p:strVal val="#ppt_h"/>
                                          </p:val>
                                        </p:tav>
                                      </p:tavLst>
                                    </p:anim>
                                  </p:childTnLst>
                                </p:cTn>
                              </p:par>
                              <p:par>
                                <p:cTn id="12" presetID="13" presetClass="exit" presetSubtype="32" fill="hold" nodeType="withEffect">
                                  <p:stCondLst>
                                    <p:cond delay="0"/>
                                  </p:stCondLst>
                                  <p:childTnLst>
                                    <p:animEffect transition="out" filter="plus(out)">
                                      <p:cBhvr>
                                        <p:cTn id="13" dur="4000"/>
                                        <p:tgtEl>
                                          <p:spTgt spid="18"/>
                                        </p:tgtEl>
                                      </p:cBhvr>
                                    </p:animEffect>
                                    <p:set>
                                      <p:cBhvr>
                                        <p:cTn id="14" dur="1" fill="hold">
                                          <p:stCondLst>
                                            <p:cond delay="3999"/>
                                          </p:stCondLst>
                                        </p:cTn>
                                        <p:tgtEl>
                                          <p:spTgt spid="18"/>
                                        </p:tgtEl>
                                        <p:attrNameLst>
                                          <p:attrName>style.visibility</p:attrName>
                                        </p:attrNameLst>
                                      </p:cBhvr>
                                      <p:to>
                                        <p:strVal val="hidden"/>
                                      </p:to>
                                    </p:set>
                                  </p:childTnLst>
                                </p:cTn>
                              </p:par>
                              <p:par>
                                <p:cTn id="15" presetID="5" presetClass="exit" presetSubtype="5" fill="hold" nodeType="withEffect">
                                  <p:stCondLst>
                                    <p:cond delay="0"/>
                                  </p:stCondLst>
                                  <p:childTnLst>
                                    <p:animEffect transition="out" filter="checkerboard(down)">
                                      <p:cBhvr>
                                        <p:cTn id="16" dur="4000"/>
                                        <p:tgtEl>
                                          <p:spTgt spid="16"/>
                                        </p:tgtEl>
                                      </p:cBhvr>
                                    </p:animEffect>
                                    <p:set>
                                      <p:cBhvr>
                                        <p:cTn id="17" dur="1" fill="hold">
                                          <p:stCondLst>
                                            <p:cond delay="3999"/>
                                          </p:stCondLst>
                                        </p:cTn>
                                        <p:tgtEl>
                                          <p:spTgt spid="16"/>
                                        </p:tgtEl>
                                        <p:attrNameLst>
                                          <p:attrName>style.visibility</p:attrName>
                                        </p:attrNameLst>
                                      </p:cBhvr>
                                      <p:to>
                                        <p:strVal val="hidden"/>
                                      </p:to>
                                    </p:se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14"/>
                                        </p:tgtEl>
                                        <p:attrNameLst>
                                          <p:attrName>style.visibility</p:attrName>
                                        </p:attrNameLst>
                                      </p:cBhvr>
                                      <p:to>
                                        <p:strVal val="visible"/>
                                      </p:to>
                                    </p:set>
                                    <p:animEffect transition="in" filter="fade">
                                      <p:cBhvr>
                                        <p:cTn id="21" dur="1000"/>
                                        <p:tgtEl>
                                          <p:spTgt spid="14"/>
                                        </p:tgtEl>
                                      </p:cBhvr>
                                    </p:animEffect>
                                    <p:anim calcmode="lin" valueType="num">
                                      <p:cBhvr>
                                        <p:cTn id="22" dur="1000" fill="hold"/>
                                        <p:tgtEl>
                                          <p:spTgt spid="14"/>
                                        </p:tgtEl>
                                        <p:attrNameLst>
                                          <p:attrName>ppt_x</p:attrName>
                                        </p:attrNameLst>
                                      </p:cBhvr>
                                      <p:tavLst>
                                        <p:tav tm="0">
                                          <p:val>
                                            <p:strVal val="#ppt_x-.1"/>
                                          </p:val>
                                        </p:tav>
                                        <p:tav tm="100000">
                                          <p:val>
                                            <p:strVal val="#ppt_x"/>
                                          </p:val>
                                        </p:tav>
                                      </p:tavLst>
                                    </p:anim>
                                    <p:anim calcmode="lin" valueType="num">
                                      <p:cBhvr>
                                        <p:cTn id="23"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G_1684.JPG"/>
          <p:cNvPicPr>
            <a:picLocks noChangeAspect="1"/>
          </p:cNvPicPr>
          <p:nvPr/>
        </p:nvPicPr>
        <p:blipFill>
          <a:blip r:embed="rId2" cstate="print"/>
          <a:stretch>
            <a:fillRect/>
          </a:stretch>
        </p:blipFill>
        <p:spPr bwMode="auto">
          <a:xfrm>
            <a:off x="8089" y="9525"/>
            <a:ext cx="9128726" cy="5692775"/>
          </a:xfrm>
          <a:prstGeom prst="rect">
            <a:avLst/>
          </a:prstGeom>
          <a:noFill/>
          <a:ln w="9525">
            <a:noFill/>
            <a:miter lim="800000"/>
            <a:headEnd/>
            <a:tailEnd/>
          </a:ln>
        </p:spPr>
      </p:pic>
      <p:pic>
        <p:nvPicPr>
          <p:cNvPr id="5" name="4 Imagen" descr="IMG_1684.JPG"/>
          <p:cNvPicPr>
            <a:picLocks noChangeAspect="1"/>
          </p:cNvPicPr>
          <p:nvPr/>
        </p:nvPicPr>
        <p:blipFill>
          <a:blip r:embed="rId2" cstate="print"/>
          <a:stretch>
            <a:fillRect/>
          </a:stretch>
        </p:blipFill>
        <p:spPr bwMode="auto">
          <a:xfrm>
            <a:off x="0" y="0"/>
            <a:ext cx="9144000" cy="5702300"/>
          </a:xfrm>
          <a:prstGeom prst="rect">
            <a:avLst/>
          </a:prstGeom>
          <a:noFill/>
          <a:ln w="9525">
            <a:noFill/>
            <a:miter lim="800000"/>
            <a:headEnd/>
            <a:tailEnd/>
          </a:ln>
        </p:spPr>
      </p:pic>
      <p:sp>
        <p:nvSpPr>
          <p:cNvPr id="6" name="5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jardines y la verja de entrada, con sus particulares esfinges, son también de gran interés y se conservan casi intactos. Junto a la entrada hay un interesante edificio para los Guardas del Palacio, obra atribuida al arquitecto </a:t>
            </a:r>
            <a:r>
              <a:rPr lang="es-ES" i="1" dirty="0" err="1" smtClean="0">
                <a:effectLst>
                  <a:glow rad="101600">
                    <a:srgbClr val="C00000">
                      <a:alpha val="60000"/>
                    </a:srgbClr>
                  </a:glow>
                  <a:outerShdw blurRad="38100" dist="38100" dir="2700000" algn="tl">
                    <a:srgbClr val="000000">
                      <a:alpha val="43137"/>
                    </a:srgbClr>
                  </a:outerShdw>
                </a:effectLst>
              </a:rPr>
              <a:t>Lutyens</a:t>
            </a:r>
            <a:r>
              <a:rPr lang="es-ES" i="1" dirty="0" smtClean="0">
                <a:effectLst>
                  <a:glow rad="101600">
                    <a:srgbClr val="C00000">
                      <a:alpha val="60000"/>
                    </a:srgbClr>
                  </a:glow>
                  <a:outerShdw blurRad="38100" dist="38100" dir="2700000" algn="tl">
                    <a:srgbClr val="000000">
                      <a:alpha val="43137"/>
                    </a:srgbClr>
                  </a:outerShdw>
                </a:effectLst>
              </a:rPr>
              <a:t>, que sería contemporánea de las reformas del palacio.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34000">
        <p14:glitter pattern="hexagon"/>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8"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trips(downRight)">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yun_77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yun_77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Rectángulo"/>
          <p:cNvSpPr/>
          <p:nvPr/>
        </p:nvSpPr>
        <p:spPr>
          <a:xfrm>
            <a:off x="0" y="0"/>
            <a:ext cx="9144000" cy="5715000"/>
          </a:xfrm>
          <a:prstGeom prst="rect">
            <a:avLst/>
          </a:prstGeom>
          <a:solidFill>
            <a:schemeClr val="accent3">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5122863" y="0"/>
            <a:ext cx="184150" cy="461963"/>
          </a:xfrm>
          <a:prstGeom prst="rect">
            <a:avLst/>
          </a:prstGeom>
          <a:noFill/>
        </p:spPr>
        <p:txBody>
          <a:bodyPr wrap="none">
            <a:spAutoFit/>
          </a:bodyPr>
          <a:lstStyle/>
          <a:p>
            <a:endParaRPr lang="es-ES" sz="2400" b="1">
              <a:effectLst>
                <a:outerShdw blurRad="38100" dist="38100" dir="2700000" algn="tl">
                  <a:srgbClr val="1F497D"/>
                </a:outerShdw>
              </a:effectLst>
              <a:latin typeface="Harrington" pitchFamily="82" charset="0"/>
            </a:endParaRPr>
          </a:p>
        </p:txBody>
      </p:sp>
      <p:sp>
        <p:nvSpPr>
          <p:cNvPr id="8" name="7 CuadroTexto"/>
          <p:cNvSpPr txBox="1"/>
          <p:nvPr/>
        </p:nvSpPr>
        <p:spPr>
          <a:xfrm>
            <a:off x="395536" y="4945732"/>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Liria es una residencia singular por su ubicación, lejos del paseo del Prado, que era la zona residencial de la corte de la época, y por sus inusuales jardines.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22000">
        <p14:glitter dir="r" pattern="hexagon"/>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39" presetClass="entr" presetSubtype="0" accel="10000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14" dur="3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15" dur="3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16" dur="3000" fill="hold"/>
                                        <p:tgtEl>
                                          <p:spTgt spid="4"/>
                                        </p:tgtEl>
                                        <p:attrNameLst>
                                          <p:attrName>ppt_y</p:attrName>
                                        </p:attrNameLst>
                                      </p:cBhvr>
                                      <p:tavLst>
                                        <p:tav tm="0">
                                          <p:val>
                                            <p:strVal val="#ppt_y"/>
                                          </p:val>
                                        </p:tav>
                                        <p:tav tm="100000">
                                          <p:val>
                                            <p:strVal val="#ppt_y"/>
                                          </p:val>
                                        </p:tav>
                                      </p:tavLst>
                                    </p:anim>
                                  </p:childTnLst>
                                </p:cTn>
                              </p:par>
                              <p:par>
                                <p:cTn id="17" presetID="4"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4000"/>
                                        <p:tgtEl>
                                          <p:spTgt spid="4"/>
                                        </p:tgtEl>
                                      </p:cBhvr>
                                    </p:animEffect>
                                  </p:childTnLst>
                                </p:cTn>
                              </p:par>
                            </p:childTnLst>
                          </p:cTn>
                        </p:par>
                        <p:par>
                          <p:cTn id="20" fill="hold">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1"/>
                                          </p:val>
                                        </p:tav>
                                        <p:tav tm="100000">
                                          <p:val>
                                            <p:strVal val="#ppt_x"/>
                                          </p:val>
                                        </p:tav>
                                      </p:tavLst>
                                    </p:anim>
                                    <p:anim calcmode="lin" valueType="num">
                                      <p:cBhvr>
                                        <p:cTn id="2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0(1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Onda"/>
          <p:cNvSpPr/>
          <p:nvPr/>
        </p:nvSpPr>
        <p:spPr>
          <a:xfrm rot="19382704">
            <a:off x="4297363" y="3938588"/>
            <a:ext cx="2809875" cy="1223962"/>
          </a:xfrm>
          <a:prstGeom prst="wave">
            <a:avLst>
              <a:gd name="adj1" fmla="val 20000"/>
              <a:gd name="adj2" fmla="val -10000"/>
            </a:avLst>
          </a:prstGeom>
          <a:solidFill>
            <a:schemeClr val="accent3">
              <a:lumMod val="50000"/>
              <a:alpha val="70000"/>
            </a:schemeClr>
          </a:solidFill>
          <a:ln>
            <a:solidFill>
              <a:schemeClr val="accent3">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Onda"/>
          <p:cNvSpPr/>
          <p:nvPr/>
        </p:nvSpPr>
        <p:spPr>
          <a:xfrm rot="13190514" flipV="1">
            <a:off x="2301875" y="2795588"/>
            <a:ext cx="2924175" cy="1165225"/>
          </a:xfrm>
          <a:prstGeom prst="wave">
            <a:avLst>
              <a:gd name="adj1" fmla="val 20000"/>
              <a:gd name="adj2" fmla="val -10000"/>
            </a:avLst>
          </a:prstGeom>
          <a:solidFill>
            <a:schemeClr val="accent3">
              <a:lumMod val="50000"/>
              <a:alpha val="70000"/>
            </a:schemeClr>
          </a:solidFill>
          <a:ln>
            <a:solidFill>
              <a:schemeClr val="accent3">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Onda"/>
          <p:cNvSpPr/>
          <p:nvPr/>
        </p:nvSpPr>
        <p:spPr>
          <a:xfrm rot="19265423">
            <a:off x="4271963" y="2733675"/>
            <a:ext cx="2813050" cy="1314450"/>
          </a:xfrm>
          <a:prstGeom prst="wave">
            <a:avLst>
              <a:gd name="adj1" fmla="val 20000"/>
              <a:gd name="adj2" fmla="val -10000"/>
            </a:avLst>
          </a:prstGeom>
          <a:solidFill>
            <a:schemeClr val="accent3">
              <a:lumMod val="50000"/>
              <a:alpha val="70000"/>
            </a:schemeClr>
          </a:solidFill>
          <a:ln>
            <a:solidFill>
              <a:schemeClr val="accent3">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Onda"/>
          <p:cNvSpPr/>
          <p:nvPr/>
        </p:nvSpPr>
        <p:spPr>
          <a:xfrm rot="13165421" flipV="1">
            <a:off x="2259013" y="3860800"/>
            <a:ext cx="2925762" cy="1247775"/>
          </a:xfrm>
          <a:prstGeom prst="wave">
            <a:avLst>
              <a:gd name="adj1" fmla="val 20000"/>
              <a:gd name="adj2" fmla="val -10000"/>
            </a:avLst>
          </a:prstGeom>
          <a:solidFill>
            <a:schemeClr val="accent3">
              <a:lumMod val="50000"/>
              <a:alpha val="70000"/>
            </a:schemeClr>
          </a:solidFill>
          <a:ln>
            <a:solidFill>
              <a:schemeClr val="accent3">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Onda"/>
          <p:cNvSpPr/>
          <p:nvPr/>
        </p:nvSpPr>
        <p:spPr>
          <a:xfrm rot="19419553">
            <a:off x="4302125" y="1609725"/>
            <a:ext cx="2671763" cy="1311275"/>
          </a:xfrm>
          <a:prstGeom prst="wave">
            <a:avLst>
              <a:gd name="adj1" fmla="val 20000"/>
              <a:gd name="adj2" fmla="val -10000"/>
            </a:avLst>
          </a:prstGeom>
          <a:solidFill>
            <a:schemeClr val="accent3">
              <a:lumMod val="50000"/>
              <a:alpha val="70000"/>
            </a:schemeClr>
          </a:solidFill>
          <a:ln>
            <a:solidFill>
              <a:schemeClr val="accent3">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Onda"/>
          <p:cNvSpPr/>
          <p:nvPr/>
        </p:nvSpPr>
        <p:spPr>
          <a:xfrm rot="13068263" flipV="1">
            <a:off x="2308225" y="1670050"/>
            <a:ext cx="2757488" cy="1196975"/>
          </a:xfrm>
          <a:prstGeom prst="wave">
            <a:avLst>
              <a:gd name="adj1" fmla="val 20000"/>
              <a:gd name="adj2" fmla="val -10000"/>
            </a:avLst>
          </a:prstGeom>
          <a:solidFill>
            <a:schemeClr val="accent3">
              <a:lumMod val="50000"/>
              <a:alpha val="70000"/>
            </a:schemeClr>
          </a:solidFill>
          <a:ln>
            <a:solidFill>
              <a:schemeClr val="accent3">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Onda"/>
          <p:cNvSpPr/>
          <p:nvPr/>
        </p:nvSpPr>
        <p:spPr>
          <a:xfrm rot="19423648">
            <a:off x="4344988" y="484188"/>
            <a:ext cx="2633662" cy="1314450"/>
          </a:xfrm>
          <a:prstGeom prst="wave">
            <a:avLst>
              <a:gd name="adj1" fmla="val 20000"/>
              <a:gd name="adj2" fmla="val -10000"/>
            </a:avLst>
          </a:prstGeom>
          <a:solidFill>
            <a:schemeClr val="accent3">
              <a:lumMod val="50000"/>
              <a:alpha val="70000"/>
            </a:schemeClr>
          </a:solidFill>
          <a:ln>
            <a:solidFill>
              <a:schemeClr val="accent3">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Onda"/>
          <p:cNvSpPr/>
          <p:nvPr/>
        </p:nvSpPr>
        <p:spPr>
          <a:xfrm rot="12951174" flipV="1">
            <a:off x="2316163" y="496888"/>
            <a:ext cx="2679700" cy="1277937"/>
          </a:xfrm>
          <a:prstGeom prst="wave">
            <a:avLst>
              <a:gd name="adj1" fmla="val 20000"/>
              <a:gd name="adj2" fmla="val -10000"/>
            </a:avLst>
          </a:prstGeom>
          <a:solidFill>
            <a:schemeClr val="accent3">
              <a:lumMod val="50000"/>
              <a:alpha val="70000"/>
            </a:schemeClr>
          </a:solidFill>
          <a:ln>
            <a:solidFill>
              <a:schemeClr val="accent3">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Onda"/>
          <p:cNvSpPr/>
          <p:nvPr/>
        </p:nvSpPr>
        <p:spPr>
          <a:xfrm rot="19376069">
            <a:off x="4329113" y="-636588"/>
            <a:ext cx="2638425" cy="1273176"/>
          </a:xfrm>
          <a:prstGeom prst="wave">
            <a:avLst>
              <a:gd name="adj1" fmla="val 20000"/>
              <a:gd name="adj2" fmla="val -10000"/>
            </a:avLst>
          </a:prstGeom>
          <a:solidFill>
            <a:schemeClr val="accent3">
              <a:lumMod val="50000"/>
              <a:alpha val="70000"/>
            </a:schemeClr>
          </a:solidFill>
          <a:ln>
            <a:solidFill>
              <a:schemeClr val="accent3">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Onda"/>
          <p:cNvSpPr/>
          <p:nvPr/>
        </p:nvSpPr>
        <p:spPr>
          <a:xfrm rot="12989656" flipV="1">
            <a:off x="2352675" y="-644525"/>
            <a:ext cx="2662238" cy="1289050"/>
          </a:xfrm>
          <a:prstGeom prst="wave">
            <a:avLst>
              <a:gd name="adj1" fmla="val 20000"/>
              <a:gd name="adj2" fmla="val -10000"/>
            </a:avLst>
          </a:prstGeom>
          <a:solidFill>
            <a:schemeClr val="accent3">
              <a:lumMod val="50000"/>
              <a:alpha val="70000"/>
            </a:schemeClr>
          </a:solidFill>
          <a:ln>
            <a:solidFill>
              <a:schemeClr val="accent3">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XIII duquesa de Alba de Tormes, María del Pilar Teresa Cayetana de Silva y Álvarez de Toledo, famosa por liderar la vida cultural madrileña de la Ilustración y por su relación con Goya….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6000">
        <p14:shred pattern="rectangle"/>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trips(upRight)">
                                      <p:cBhvr>
                                        <p:cTn id="7" dur="3000"/>
                                        <p:tgtEl>
                                          <p:spTgt spid="7"/>
                                        </p:tgtEl>
                                      </p:cBhvr>
                                    </p:animEffect>
                                  </p:childTnLst>
                                </p:cTn>
                              </p:par>
                              <p:par>
                                <p:cTn id="8" presetID="18" presetClass="entr" presetSubtype="9"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strips(upLeft)">
                                      <p:cBhvr>
                                        <p:cTn id="10" dur="3000"/>
                                        <p:tgtEl>
                                          <p:spTgt spid="8"/>
                                        </p:tgtEl>
                                      </p:cBhvr>
                                    </p:animEffect>
                                  </p:childTnLst>
                                </p:cTn>
                              </p:par>
                              <p:par>
                                <p:cTn id="11" presetID="18" presetClass="entr" presetSubtype="3"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strips(upRight)">
                                      <p:cBhvr>
                                        <p:cTn id="13" dur="3000"/>
                                        <p:tgtEl>
                                          <p:spTgt spid="9"/>
                                        </p:tgtEl>
                                      </p:cBhvr>
                                    </p:animEffect>
                                  </p:childTnLst>
                                </p:cTn>
                              </p:par>
                              <p:par>
                                <p:cTn id="14" presetID="18" presetClass="entr" presetSubtype="9"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strips(upLeft)">
                                      <p:cBhvr>
                                        <p:cTn id="16" dur="3000"/>
                                        <p:tgtEl>
                                          <p:spTgt spid="10"/>
                                        </p:tgtEl>
                                      </p:cBhvr>
                                    </p:animEffect>
                                  </p:childTnLst>
                                </p:cTn>
                              </p:par>
                              <p:par>
                                <p:cTn id="17" presetID="18" presetClass="entr" presetSubtype="3"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strips(upRight)">
                                      <p:cBhvr>
                                        <p:cTn id="19" dur="3000"/>
                                        <p:tgtEl>
                                          <p:spTgt spid="11"/>
                                        </p:tgtEl>
                                      </p:cBhvr>
                                    </p:animEffect>
                                  </p:childTnLst>
                                </p:cTn>
                              </p:par>
                              <p:par>
                                <p:cTn id="20" presetID="18" presetClass="entr" presetSubtype="9"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strips(upLeft)">
                                      <p:cBhvr>
                                        <p:cTn id="22" dur="3000"/>
                                        <p:tgtEl>
                                          <p:spTgt spid="12"/>
                                        </p:tgtEl>
                                      </p:cBhvr>
                                    </p:animEffect>
                                  </p:childTnLst>
                                </p:cTn>
                              </p:par>
                              <p:par>
                                <p:cTn id="23" presetID="18" presetClass="entr" presetSubtype="3"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strips(upRight)">
                                      <p:cBhvr>
                                        <p:cTn id="25" dur="3000"/>
                                        <p:tgtEl>
                                          <p:spTgt spid="13"/>
                                        </p:tgtEl>
                                      </p:cBhvr>
                                    </p:animEffect>
                                  </p:childTnLst>
                                </p:cTn>
                              </p:par>
                              <p:par>
                                <p:cTn id="26" presetID="18" presetClass="entr" presetSubtype="9" fill="hold"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strips(upLeft)">
                                      <p:cBhvr>
                                        <p:cTn id="28" dur="3000"/>
                                        <p:tgtEl>
                                          <p:spTgt spid="14"/>
                                        </p:tgtEl>
                                      </p:cBhvr>
                                    </p:animEffect>
                                  </p:childTnLst>
                                </p:cTn>
                              </p:par>
                              <p:par>
                                <p:cTn id="29" presetID="18" presetClass="entr" presetSubtype="3"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strips(upRight)">
                                      <p:cBhvr>
                                        <p:cTn id="31" dur="3000"/>
                                        <p:tgtEl>
                                          <p:spTgt spid="15"/>
                                        </p:tgtEl>
                                      </p:cBhvr>
                                    </p:animEffect>
                                  </p:childTnLst>
                                </p:cTn>
                              </p:par>
                              <p:par>
                                <p:cTn id="32" presetID="18" presetClass="entr" presetSubtype="9" fill="hold"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strips(upLeft)">
                                      <p:cBhvr>
                                        <p:cTn id="34" dur="3000"/>
                                        <p:tgtEl>
                                          <p:spTgt spid="16"/>
                                        </p:tgtEl>
                                      </p:cBhvr>
                                    </p:animEffect>
                                  </p:childTnLst>
                                </p:cTn>
                              </p:par>
                              <p:par>
                                <p:cTn id="35" presetID="8" presetClass="emph" presetSubtype="0" fill="hold" nodeType="withEffect">
                                  <p:stCondLst>
                                    <p:cond delay="0"/>
                                  </p:stCondLst>
                                  <p:childTnLst>
                                    <p:animRot by="-21600000">
                                      <p:cBhvr>
                                        <p:cTn id="36" dur="3000" fill="hold"/>
                                        <p:tgtEl>
                                          <p:spTgt spid="10"/>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8"/>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12"/>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14"/>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16"/>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7"/>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9"/>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1"/>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3"/>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15"/>
                                        </p:tgtEl>
                                        <p:attrNameLst>
                                          <p:attrName>r</p:attrName>
                                        </p:attrNameLst>
                                      </p:cBhvr>
                                    </p:animRot>
                                  </p:childTnLst>
                                </p:cTn>
                              </p:par>
                            </p:childTnLst>
                          </p:cTn>
                        </p:par>
                        <p:par>
                          <p:cTn id="55" fill="hold">
                            <p:stCondLst>
                              <p:cond delay="3000"/>
                            </p:stCondLst>
                            <p:childTnLst>
                              <p:par>
                                <p:cTn id="56" presetID="2" presetClass="exit" presetSubtype="2" fill="hold" nodeType="afterEffect">
                                  <p:stCondLst>
                                    <p:cond delay="0"/>
                                  </p:stCondLst>
                                  <p:childTnLst>
                                    <p:anim calcmode="lin" valueType="num">
                                      <p:cBhvr additive="base">
                                        <p:cTn id="57" dur="3000"/>
                                        <p:tgtEl>
                                          <p:spTgt spid="8"/>
                                        </p:tgtEl>
                                        <p:attrNameLst>
                                          <p:attrName>ppt_x</p:attrName>
                                        </p:attrNameLst>
                                      </p:cBhvr>
                                      <p:tavLst>
                                        <p:tav tm="0">
                                          <p:val>
                                            <p:strVal val="ppt_x"/>
                                          </p:val>
                                        </p:tav>
                                        <p:tav tm="100000">
                                          <p:val>
                                            <p:strVal val="1+ppt_w/2"/>
                                          </p:val>
                                        </p:tav>
                                      </p:tavLst>
                                    </p:anim>
                                    <p:anim calcmode="lin" valueType="num">
                                      <p:cBhvr additive="base">
                                        <p:cTn id="58" dur="3000"/>
                                        <p:tgtEl>
                                          <p:spTgt spid="8"/>
                                        </p:tgtEl>
                                        <p:attrNameLst>
                                          <p:attrName>ppt_y</p:attrName>
                                        </p:attrNameLst>
                                      </p:cBhvr>
                                      <p:tavLst>
                                        <p:tav tm="0">
                                          <p:val>
                                            <p:strVal val="ppt_y"/>
                                          </p:val>
                                        </p:tav>
                                        <p:tav tm="100000">
                                          <p:val>
                                            <p:strVal val="ppt_y"/>
                                          </p:val>
                                        </p:tav>
                                      </p:tavLst>
                                    </p:anim>
                                    <p:set>
                                      <p:cBhvr>
                                        <p:cTn id="59" dur="1" fill="hold">
                                          <p:stCondLst>
                                            <p:cond delay="2999"/>
                                          </p:stCondLst>
                                        </p:cTn>
                                        <p:tgtEl>
                                          <p:spTgt spid="8"/>
                                        </p:tgtEl>
                                        <p:attrNameLst>
                                          <p:attrName>style.visibility</p:attrName>
                                        </p:attrNameLst>
                                      </p:cBhvr>
                                      <p:to>
                                        <p:strVal val="hidden"/>
                                      </p:to>
                                    </p:set>
                                  </p:childTnLst>
                                </p:cTn>
                              </p:par>
                              <p:par>
                                <p:cTn id="60" presetID="2" presetClass="exit" presetSubtype="2" fill="hold" nodeType="withEffect">
                                  <p:stCondLst>
                                    <p:cond delay="0"/>
                                  </p:stCondLst>
                                  <p:childTnLst>
                                    <p:anim calcmode="lin" valueType="num">
                                      <p:cBhvr additive="base">
                                        <p:cTn id="61" dur="3000"/>
                                        <p:tgtEl>
                                          <p:spTgt spid="10"/>
                                        </p:tgtEl>
                                        <p:attrNameLst>
                                          <p:attrName>ppt_x</p:attrName>
                                        </p:attrNameLst>
                                      </p:cBhvr>
                                      <p:tavLst>
                                        <p:tav tm="0">
                                          <p:val>
                                            <p:strVal val="ppt_x"/>
                                          </p:val>
                                        </p:tav>
                                        <p:tav tm="100000">
                                          <p:val>
                                            <p:strVal val="1+ppt_w/2"/>
                                          </p:val>
                                        </p:tav>
                                      </p:tavLst>
                                    </p:anim>
                                    <p:anim calcmode="lin" valueType="num">
                                      <p:cBhvr additive="base">
                                        <p:cTn id="62" dur="3000"/>
                                        <p:tgtEl>
                                          <p:spTgt spid="10"/>
                                        </p:tgtEl>
                                        <p:attrNameLst>
                                          <p:attrName>ppt_y</p:attrName>
                                        </p:attrNameLst>
                                      </p:cBhvr>
                                      <p:tavLst>
                                        <p:tav tm="0">
                                          <p:val>
                                            <p:strVal val="ppt_y"/>
                                          </p:val>
                                        </p:tav>
                                        <p:tav tm="100000">
                                          <p:val>
                                            <p:strVal val="ppt_y"/>
                                          </p:val>
                                        </p:tav>
                                      </p:tavLst>
                                    </p:anim>
                                    <p:set>
                                      <p:cBhvr>
                                        <p:cTn id="63" dur="1" fill="hold">
                                          <p:stCondLst>
                                            <p:cond delay="2999"/>
                                          </p:stCondLst>
                                        </p:cTn>
                                        <p:tgtEl>
                                          <p:spTgt spid="10"/>
                                        </p:tgtEl>
                                        <p:attrNameLst>
                                          <p:attrName>style.visibility</p:attrName>
                                        </p:attrNameLst>
                                      </p:cBhvr>
                                      <p:to>
                                        <p:strVal val="hidden"/>
                                      </p:to>
                                    </p:set>
                                  </p:childTnLst>
                                </p:cTn>
                              </p:par>
                              <p:par>
                                <p:cTn id="64" presetID="2" presetClass="exit" presetSubtype="2" fill="hold" nodeType="withEffect">
                                  <p:stCondLst>
                                    <p:cond delay="0"/>
                                  </p:stCondLst>
                                  <p:childTnLst>
                                    <p:anim calcmode="lin" valueType="num">
                                      <p:cBhvr additive="base">
                                        <p:cTn id="65" dur="3000"/>
                                        <p:tgtEl>
                                          <p:spTgt spid="12"/>
                                        </p:tgtEl>
                                        <p:attrNameLst>
                                          <p:attrName>ppt_x</p:attrName>
                                        </p:attrNameLst>
                                      </p:cBhvr>
                                      <p:tavLst>
                                        <p:tav tm="0">
                                          <p:val>
                                            <p:strVal val="ppt_x"/>
                                          </p:val>
                                        </p:tav>
                                        <p:tav tm="100000">
                                          <p:val>
                                            <p:strVal val="1+ppt_w/2"/>
                                          </p:val>
                                        </p:tav>
                                      </p:tavLst>
                                    </p:anim>
                                    <p:anim calcmode="lin" valueType="num">
                                      <p:cBhvr additive="base">
                                        <p:cTn id="66" dur="3000"/>
                                        <p:tgtEl>
                                          <p:spTgt spid="12"/>
                                        </p:tgtEl>
                                        <p:attrNameLst>
                                          <p:attrName>ppt_y</p:attrName>
                                        </p:attrNameLst>
                                      </p:cBhvr>
                                      <p:tavLst>
                                        <p:tav tm="0">
                                          <p:val>
                                            <p:strVal val="ppt_y"/>
                                          </p:val>
                                        </p:tav>
                                        <p:tav tm="100000">
                                          <p:val>
                                            <p:strVal val="ppt_y"/>
                                          </p:val>
                                        </p:tav>
                                      </p:tavLst>
                                    </p:anim>
                                    <p:set>
                                      <p:cBhvr>
                                        <p:cTn id="67" dur="1" fill="hold">
                                          <p:stCondLst>
                                            <p:cond delay="2999"/>
                                          </p:stCondLst>
                                        </p:cTn>
                                        <p:tgtEl>
                                          <p:spTgt spid="12"/>
                                        </p:tgtEl>
                                        <p:attrNameLst>
                                          <p:attrName>style.visibility</p:attrName>
                                        </p:attrNameLst>
                                      </p:cBhvr>
                                      <p:to>
                                        <p:strVal val="hidden"/>
                                      </p:to>
                                    </p:set>
                                  </p:childTnLst>
                                </p:cTn>
                              </p:par>
                              <p:par>
                                <p:cTn id="68" presetID="2" presetClass="exit" presetSubtype="2" fill="hold" nodeType="withEffect">
                                  <p:stCondLst>
                                    <p:cond delay="0"/>
                                  </p:stCondLst>
                                  <p:childTnLst>
                                    <p:anim calcmode="lin" valueType="num">
                                      <p:cBhvr additive="base">
                                        <p:cTn id="69" dur="3000"/>
                                        <p:tgtEl>
                                          <p:spTgt spid="14"/>
                                        </p:tgtEl>
                                        <p:attrNameLst>
                                          <p:attrName>ppt_x</p:attrName>
                                        </p:attrNameLst>
                                      </p:cBhvr>
                                      <p:tavLst>
                                        <p:tav tm="0">
                                          <p:val>
                                            <p:strVal val="ppt_x"/>
                                          </p:val>
                                        </p:tav>
                                        <p:tav tm="100000">
                                          <p:val>
                                            <p:strVal val="1+ppt_w/2"/>
                                          </p:val>
                                        </p:tav>
                                      </p:tavLst>
                                    </p:anim>
                                    <p:anim calcmode="lin" valueType="num">
                                      <p:cBhvr additive="base">
                                        <p:cTn id="70" dur="3000"/>
                                        <p:tgtEl>
                                          <p:spTgt spid="14"/>
                                        </p:tgtEl>
                                        <p:attrNameLst>
                                          <p:attrName>ppt_y</p:attrName>
                                        </p:attrNameLst>
                                      </p:cBhvr>
                                      <p:tavLst>
                                        <p:tav tm="0">
                                          <p:val>
                                            <p:strVal val="ppt_y"/>
                                          </p:val>
                                        </p:tav>
                                        <p:tav tm="100000">
                                          <p:val>
                                            <p:strVal val="ppt_y"/>
                                          </p:val>
                                        </p:tav>
                                      </p:tavLst>
                                    </p:anim>
                                    <p:set>
                                      <p:cBhvr>
                                        <p:cTn id="71" dur="1" fill="hold">
                                          <p:stCondLst>
                                            <p:cond delay="2999"/>
                                          </p:stCondLst>
                                        </p:cTn>
                                        <p:tgtEl>
                                          <p:spTgt spid="14"/>
                                        </p:tgtEl>
                                        <p:attrNameLst>
                                          <p:attrName>style.visibility</p:attrName>
                                        </p:attrNameLst>
                                      </p:cBhvr>
                                      <p:to>
                                        <p:strVal val="hidden"/>
                                      </p:to>
                                    </p:set>
                                  </p:childTnLst>
                                </p:cTn>
                              </p:par>
                              <p:par>
                                <p:cTn id="72" presetID="2" presetClass="exit" presetSubtype="2" fill="hold" nodeType="withEffect">
                                  <p:stCondLst>
                                    <p:cond delay="0"/>
                                  </p:stCondLst>
                                  <p:childTnLst>
                                    <p:anim calcmode="lin" valueType="num">
                                      <p:cBhvr additive="base">
                                        <p:cTn id="73" dur="3000"/>
                                        <p:tgtEl>
                                          <p:spTgt spid="16"/>
                                        </p:tgtEl>
                                        <p:attrNameLst>
                                          <p:attrName>ppt_x</p:attrName>
                                        </p:attrNameLst>
                                      </p:cBhvr>
                                      <p:tavLst>
                                        <p:tav tm="0">
                                          <p:val>
                                            <p:strVal val="ppt_x"/>
                                          </p:val>
                                        </p:tav>
                                        <p:tav tm="100000">
                                          <p:val>
                                            <p:strVal val="1+ppt_w/2"/>
                                          </p:val>
                                        </p:tav>
                                      </p:tavLst>
                                    </p:anim>
                                    <p:anim calcmode="lin" valueType="num">
                                      <p:cBhvr additive="base">
                                        <p:cTn id="74" dur="3000"/>
                                        <p:tgtEl>
                                          <p:spTgt spid="16"/>
                                        </p:tgtEl>
                                        <p:attrNameLst>
                                          <p:attrName>ppt_y</p:attrName>
                                        </p:attrNameLst>
                                      </p:cBhvr>
                                      <p:tavLst>
                                        <p:tav tm="0">
                                          <p:val>
                                            <p:strVal val="ppt_y"/>
                                          </p:val>
                                        </p:tav>
                                        <p:tav tm="100000">
                                          <p:val>
                                            <p:strVal val="ppt_y"/>
                                          </p:val>
                                        </p:tav>
                                      </p:tavLst>
                                    </p:anim>
                                    <p:set>
                                      <p:cBhvr>
                                        <p:cTn id="75" dur="1" fill="hold">
                                          <p:stCondLst>
                                            <p:cond delay="2999"/>
                                          </p:stCondLst>
                                        </p:cTn>
                                        <p:tgtEl>
                                          <p:spTgt spid="16"/>
                                        </p:tgtEl>
                                        <p:attrNameLst>
                                          <p:attrName>style.visibility</p:attrName>
                                        </p:attrNameLst>
                                      </p:cBhvr>
                                      <p:to>
                                        <p:strVal val="hidden"/>
                                      </p:to>
                                    </p:set>
                                  </p:childTnLst>
                                </p:cTn>
                              </p:par>
                              <p:par>
                                <p:cTn id="76" presetID="19" presetClass="exit" presetSubtype="5" fill="hold" nodeType="withEffect">
                                  <p:stCondLst>
                                    <p:cond delay="0"/>
                                  </p:stCondLst>
                                  <p:childTnLst>
                                    <p:anim calcmode="lin" valueType="num">
                                      <p:cBhvr>
                                        <p:cTn id="77" dur="3000"/>
                                        <p:tgtEl>
                                          <p:spTgt spid="8"/>
                                        </p:tgtEl>
                                        <p:attrNameLst>
                                          <p:attrName>ppt_w</p:attrName>
                                        </p:attrNameLst>
                                      </p:cBhvr>
                                      <p:tavLst>
                                        <p:tav tm="0">
                                          <p:val>
                                            <p:strVal val="ppt_w"/>
                                          </p:val>
                                        </p:tav>
                                        <p:tav tm="100000">
                                          <p:val>
                                            <p:strVal val="ppt_w"/>
                                          </p:val>
                                        </p:tav>
                                      </p:tavLst>
                                    </p:anim>
                                    <p:anim calcmode="lin" valueType="num">
                                      <p:cBhvr>
                                        <p:cTn id="78"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9" dur="1" fill="hold">
                                          <p:stCondLst>
                                            <p:cond delay="2999"/>
                                          </p:stCondLst>
                                        </p:cTn>
                                        <p:tgtEl>
                                          <p:spTgt spid="8"/>
                                        </p:tgtEl>
                                        <p:attrNameLst>
                                          <p:attrName>style.visibility</p:attrName>
                                        </p:attrNameLst>
                                      </p:cBhvr>
                                      <p:to>
                                        <p:strVal val="hidden"/>
                                      </p:to>
                                    </p:set>
                                  </p:childTnLst>
                                </p:cTn>
                              </p:par>
                              <p:par>
                                <p:cTn id="80" presetID="19" presetClass="exit" presetSubtype="5" fill="hold" nodeType="withEffect">
                                  <p:stCondLst>
                                    <p:cond delay="0"/>
                                  </p:stCondLst>
                                  <p:childTnLst>
                                    <p:anim calcmode="lin" valueType="num">
                                      <p:cBhvr>
                                        <p:cTn id="81" dur="3000"/>
                                        <p:tgtEl>
                                          <p:spTgt spid="10"/>
                                        </p:tgtEl>
                                        <p:attrNameLst>
                                          <p:attrName>ppt_w</p:attrName>
                                        </p:attrNameLst>
                                      </p:cBhvr>
                                      <p:tavLst>
                                        <p:tav tm="0">
                                          <p:val>
                                            <p:strVal val="ppt_w"/>
                                          </p:val>
                                        </p:tav>
                                        <p:tav tm="100000">
                                          <p:val>
                                            <p:strVal val="ppt_w"/>
                                          </p:val>
                                        </p:tav>
                                      </p:tavLst>
                                    </p:anim>
                                    <p:anim calcmode="lin" valueType="num">
                                      <p:cBhvr>
                                        <p:cTn id="82"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3" dur="1" fill="hold">
                                          <p:stCondLst>
                                            <p:cond delay="2999"/>
                                          </p:stCondLst>
                                        </p:cTn>
                                        <p:tgtEl>
                                          <p:spTgt spid="10"/>
                                        </p:tgtEl>
                                        <p:attrNameLst>
                                          <p:attrName>style.visibility</p:attrName>
                                        </p:attrNameLst>
                                      </p:cBhvr>
                                      <p:to>
                                        <p:strVal val="hidden"/>
                                      </p:to>
                                    </p:set>
                                  </p:childTnLst>
                                </p:cTn>
                              </p:par>
                              <p:par>
                                <p:cTn id="84" presetID="19" presetClass="exit" presetSubtype="5" fill="hold" nodeType="withEffect">
                                  <p:stCondLst>
                                    <p:cond delay="0"/>
                                  </p:stCondLst>
                                  <p:childTnLst>
                                    <p:anim calcmode="lin" valueType="num">
                                      <p:cBhvr>
                                        <p:cTn id="85" dur="3000"/>
                                        <p:tgtEl>
                                          <p:spTgt spid="12"/>
                                        </p:tgtEl>
                                        <p:attrNameLst>
                                          <p:attrName>ppt_w</p:attrName>
                                        </p:attrNameLst>
                                      </p:cBhvr>
                                      <p:tavLst>
                                        <p:tav tm="0">
                                          <p:val>
                                            <p:strVal val="ppt_w"/>
                                          </p:val>
                                        </p:tav>
                                        <p:tav tm="100000">
                                          <p:val>
                                            <p:strVal val="ppt_w"/>
                                          </p:val>
                                        </p:tav>
                                      </p:tavLst>
                                    </p:anim>
                                    <p:anim calcmode="lin" valueType="num">
                                      <p:cBhvr>
                                        <p:cTn id="86"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7" dur="1" fill="hold">
                                          <p:stCondLst>
                                            <p:cond delay="2999"/>
                                          </p:stCondLst>
                                        </p:cTn>
                                        <p:tgtEl>
                                          <p:spTgt spid="12"/>
                                        </p:tgtEl>
                                        <p:attrNameLst>
                                          <p:attrName>style.visibility</p:attrName>
                                        </p:attrNameLst>
                                      </p:cBhvr>
                                      <p:to>
                                        <p:strVal val="hidden"/>
                                      </p:to>
                                    </p:set>
                                  </p:childTnLst>
                                </p:cTn>
                              </p:par>
                              <p:par>
                                <p:cTn id="88" presetID="19" presetClass="exit" presetSubtype="5" fill="hold" nodeType="withEffect">
                                  <p:stCondLst>
                                    <p:cond delay="0"/>
                                  </p:stCondLst>
                                  <p:childTnLst>
                                    <p:anim calcmode="lin" valueType="num">
                                      <p:cBhvr>
                                        <p:cTn id="89" dur="3000"/>
                                        <p:tgtEl>
                                          <p:spTgt spid="14"/>
                                        </p:tgtEl>
                                        <p:attrNameLst>
                                          <p:attrName>ppt_w</p:attrName>
                                        </p:attrNameLst>
                                      </p:cBhvr>
                                      <p:tavLst>
                                        <p:tav tm="0">
                                          <p:val>
                                            <p:strVal val="ppt_w"/>
                                          </p:val>
                                        </p:tav>
                                        <p:tav tm="100000">
                                          <p:val>
                                            <p:strVal val="ppt_w"/>
                                          </p:val>
                                        </p:tav>
                                      </p:tavLst>
                                    </p:anim>
                                    <p:anim calcmode="lin" valueType="num">
                                      <p:cBhvr>
                                        <p:cTn id="90"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1" dur="1" fill="hold">
                                          <p:stCondLst>
                                            <p:cond delay="2999"/>
                                          </p:stCondLst>
                                        </p:cTn>
                                        <p:tgtEl>
                                          <p:spTgt spid="14"/>
                                        </p:tgtEl>
                                        <p:attrNameLst>
                                          <p:attrName>style.visibility</p:attrName>
                                        </p:attrNameLst>
                                      </p:cBhvr>
                                      <p:to>
                                        <p:strVal val="hidden"/>
                                      </p:to>
                                    </p:set>
                                  </p:childTnLst>
                                </p:cTn>
                              </p:par>
                              <p:par>
                                <p:cTn id="92" presetID="19" presetClass="exit" presetSubtype="5" fill="hold" nodeType="withEffect">
                                  <p:stCondLst>
                                    <p:cond delay="0"/>
                                  </p:stCondLst>
                                  <p:childTnLst>
                                    <p:anim calcmode="lin" valueType="num">
                                      <p:cBhvr>
                                        <p:cTn id="93" dur="3000"/>
                                        <p:tgtEl>
                                          <p:spTgt spid="16"/>
                                        </p:tgtEl>
                                        <p:attrNameLst>
                                          <p:attrName>ppt_w</p:attrName>
                                        </p:attrNameLst>
                                      </p:cBhvr>
                                      <p:tavLst>
                                        <p:tav tm="0">
                                          <p:val>
                                            <p:strVal val="ppt_w"/>
                                          </p:val>
                                        </p:tav>
                                        <p:tav tm="100000">
                                          <p:val>
                                            <p:strVal val="ppt_w"/>
                                          </p:val>
                                        </p:tav>
                                      </p:tavLst>
                                    </p:anim>
                                    <p:anim calcmode="lin" valueType="num">
                                      <p:cBhvr>
                                        <p:cTn id="94"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5" dur="1" fill="hold">
                                          <p:stCondLst>
                                            <p:cond delay="2999"/>
                                          </p:stCondLst>
                                        </p:cTn>
                                        <p:tgtEl>
                                          <p:spTgt spid="16"/>
                                        </p:tgtEl>
                                        <p:attrNameLst>
                                          <p:attrName>style.visibility</p:attrName>
                                        </p:attrNameLst>
                                      </p:cBhvr>
                                      <p:to>
                                        <p:strVal val="hidden"/>
                                      </p:to>
                                    </p:set>
                                  </p:childTnLst>
                                </p:cTn>
                              </p:par>
                              <p:par>
                                <p:cTn id="96" presetID="2" presetClass="exit" presetSubtype="8" fill="hold" nodeType="withEffect">
                                  <p:stCondLst>
                                    <p:cond delay="0"/>
                                  </p:stCondLst>
                                  <p:childTnLst>
                                    <p:anim calcmode="lin" valueType="num">
                                      <p:cBhvr additive="base">
                                        <p:cTn id="97" dur="3000"/>
                                        <p:tgtEl>
                                          <p:spTgt spid="7"/>
                                        </p:tgtEl>
                                        <p:attrNameLst>
                                          <p:attrName>ppt_x</p:attrName>
                                        </p:attrNameLst>
                                      </p:cBhvr>
                                      <p:tavLst>
                                        <p:tav tm="0">
                                          <p:val>
                                            <p:strVal val="ppt_x"/>
                                          </p:val>
                                        </p:tav>
                                        <p:tav tm="100000">
                                          <p:val>
                                            <p:strVal val="0-ppt_w/2"/>
                                          </p:val>
                                        </p:tav>
                                      </p:tavLst>
                                    </p:anim>
                                    <p:anim calcmode="lin" valueType="num">
                                      <p:cBhvr additive="base">
                                        <p:cTn id="98" dur="3000"/>
                                        <p:tgtEl>
                                          <p:spTgt spid="7"/>
                                        </p:tgtEl>
                                        <p:attrNameLst>
                                          <p:attrName>ppt_y</p:attrName>
                                        </p:attrNameLst>
                                      </p:cBhvr>
                                      <p:tavLst>
                                        <p:tav tm="0">
                                          <p:val>
                                            <p:strVal val="ppt_y"/>
                                          </p:val>
                                        </p:tav>
                                        <p:tav tm="100000">
                                          <p:val>
                                            <p:strVal val="ppt_y"/>
                                          </p:val>
                                        </p:tav>
                                      </p:tavLst>
                                    </p:anim>
                                    <p:set>
                                      <p:cBhvr>
                                        <p:cTn id="99" dur="1" fill="hold">
                                          <p:stCondLst>
                                            <p:cond delay="2999"/>
                                          </p:stCondLst>
                                        </p:cTn>
                                        <p:tgtEl>
                                          <p:spTgt spid="7"/>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3000"/>
                                        <p:tgtEl>
                                          <p:spTgt spid="9"/>
                                        </p:tgtEl>
                                        <p:attrNameLst>
                                          <p:attrName>ppt_x</p:attrName>
                                        </p:attrNameLst>
                                      </p:cBhvr>
                                      <p:tavLst>
                                        <p:tav tm="0">
                                          <p:val>
                                            <p:strVal val="ppt_x"/>
                                          </p:val>
                                        </p:tav>
                                        <p:tav tm="100000">
                                          <p:val>
                                            <p:strVal val="0-ppt_w/2"/>
                                          </p:val>
                                        </p:tav>
                                      </p:tavLst>
                                    </p:anim>
                                    <p:anim calcmode="lin" valueType="num">
                                      <p:cBhvr additive="base">
                                        <p:cTn id="102" dur="3000"/>
                                        <p:tgtEl>
                                          <p:spTgt spid="9"/>
                                        </p:tgtEl>
                                        <p:attrNameLst>
                                          <p:attrName>ppt_y</p:attrName>
                                        </p:attrNameLst>
                                      </p:cBhvr>
                                      <p:tavLst>
                                        <p:tav tm="0">
                                          <p:val>
                                            <p:strVal val="ppt_y"/>
                                          </p:val>
                                        </p:tav>
                                        <p:tav tm="100000">
                                          <p:val>
                                            <p:strVal val="ppt_y"/>
                                          </p:val>
                                        </p:tav>
                                      </p:tavLst>
                                    </p:anim>
                                    <p:set>
                                      <p:cBhvr>
                                        <p:cTn id="103" dur="1" fill="hold">
                                          <p:stCondLst>
                                            <p:cond delay="2999"/>
                                          </p:stCondLst>
                                        </p:cTn>
                                        <p:tgtEl>
                                          <p:spTgt spid="9"/>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3000"/>
                                        <p:tgtEl>
                                          <p:spTgt spid="11"/>
                                        </p:tgtEl>
                                        <p:attrNameLst>
                                          <p:attrName>ppt_x</p:attrName>
                                        </p:attrNameLst>
                                      </p:cBhvr>
                                      <p:tavLst>
                                        <p:tav tm="0">
                                          <p:val>
                                            <p:strVal val="ppt_x"/>
                                          </p:val>
                                        </p:tav>
                                        <p:tav tm="100000">
                                          <p:val>
                                            <p:strVal val="0-ppt_w/2"/>
                                          </p:val>
                                        </p:tav>
                                      </p:tavLst>
                                    </p:anim>
                                    <p:anim calcmode="lin" valueType="num">
                                      <p:cBhvr additive="base">
                                        <p:cTn id="106" dur="3000"/>
                                        <p:tgtEl>
                                          <p:spTgt spid="11"/>
                                        </p:tgtEl>
                                        <p:attrNameLst>
                                          <p:attrName>ppt_y</p:attrName>
                                        </p:attrNameLst>
                                      </p:cBhvr>
                                      <p:tavLst>
                                        <p:tav tm="0">
                                          <p:val>
                                            <p:strVal val="ppt_y"/>
                                          </p:val>
                                        </p:tav>
                                        <p:tav tm="100000">
                                          <p:val>
                                            <p:strVal val="ppt_y"/>
                                          </p:val>
                                        </p:tav>
                                      </p:tavLst>
                                    </p:anim>
                                    <p:set>
                                      <p:cBhvr>
                                        <p:cTn id="107" dur="1" fill="hold">
                                          <p:stCondLst>
                                            <p:cond delay="2999"/>
                                          </p:stCondLst>
                                        </p:cTn>
                                        <p:tgtEl>
                                          <p:spTgt spid="11"/>
                                        </p:tgtEl>
                                        <p:attrNameLst>
                                          <p:attrName>style.visibility</p:attrName>
                                        </p:attrNameLst>
                                      </p:cBhvr>
                                      <p:to>
                                        <p:strVal val="hidden"/>
                                      </p:to>
                                    </p:set>
                                  </p:childTnLst>
                                </p:cTn>
                              </p:par>
                              <p:par>
                                <p:cTn id="108" presetID="2" presetClass="exit" presetSubtype="8" fill="hold" nodeType="withEffect">
                                  <p:stCondLst>
                                    <p:cond delay="0"/>
                                  </p:stCondLst>
                                  <p:childTnLst>
                                    <p:anim calcmode="lin" valueType="num">
                                      <p:cBhvr additive="base">
                                        <p:cTn id="109" dur="3000"/>
                                        <p:tgtEl>
                                          <p:spTgt spid="13"/>
                                        </p:tgtEl>
                                        <p:attrNameLst>
                                          <p:attrName>ppt_x</p:attrName>
                                        </p:attrNameLst>
                                      </p:cBhvr>
                                      <p:tavLst>
                                        <p:tav tm="0">
                                          <p:val>
                                            <p:strVal val="ppt_x"/>
                                          </p:val>
                                        </p:tav>
                                        <p:tav tm="100000">
                                          <p:val>
                                            <p:strVal val="0-ppt_w/2"/>
                                          </p:val>
                                        </p:tav>
                                      </p:tavLst>
                                    </p:anim>
                                    <p:anim calcmode="lin" valueType="num">
                                      <p:cBhvr additive="base">
                                        <p:cTn id="110" dur="3000"/>
                                        <p:tgtEl>
                                          <p:spTgt spid="13"/>
                                        </p:tgtEl>
                                        <p:attrNameLst>
                                          <p:attrName>ppt_y</p:attrName>
                                        </p:attrNameLst>
                                      </p:cBhvr>
                                      <p:tavLst>
                                        <p:tav tm="0">
                                          <p:val>
                                            <p:strVal val="ppt_y"/>
                                          </p:val>
                                        </p:tav>
                                        <p:tav tm="100000">
                                          <p:val>
                                            <p:strVal val="ppt_y"/>
                                          </p:val>
                                        </p:tav>
                                      </p:tavLst>
                                    </p:anim>
                                    <p:set>
                                      <p:cBhvr>
                                        <p:cTn id="111" dur="1" fill="hold">
                                          <p:stCondLst>
                                            <p:cond delay="2999"/>
                                          </p:stCondLst>
                                        </p:cTn>
                                        <p:tgtEl>
                                          <p:spTgt spid="13"/>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3000"/>
                                        <p:tgtEl>
                                          <p:spTgt spid="15"/>
                                        </p:tgtEl>
                                        <p:attrNameLst>
                                          <p:attrName>ppt_x</p:attrName>
                                        </p:attrNameLst>
                                      </p:cBhvr>
                                      <p:tavLst>
                                        <p:tav tm="0">
                                          <p:val>
                                            <p:strVal val="ppt_x"/>
                                          </p:val>
                                        </p:tav>
                                        <p:tav tm="100000">
                                          <p:val>
                                            <p:strVal val="0-ppt_w/2"/>
                                          </p:val>
                                        </p:tav>
                                      </p:tavLst>
                                    </p:anim>
                                    <p:anim calcmode="lin" valueType="num">
                                      <p:cBhvr additive="base">
                                        <p:cTn id="114" dur="3000"/>
                                        <p:tgtEl>
                                          <p:spTgt spid="15"/>
                                        </p:tgtEl>
                                        <p:attrNameLst>
                                          <p:attrName>ppt_y</p:attrName>
                                        </p:attrNameLst>
                                      </p:cBhvr>
                                      <p:tavLst>
                                        <p:tav tm="0">
                                          <p:val>
                                            <p:strVal val="ppt_y"/>
                                          </p:val>
                                        </p:tav>
                                        <p:tav tm="100000">
                                          <p:val>
                                            <p:strVal val="ppt_y"/>
                                          </p:val>
                                        </p:tav>
                                      </p:tavLst>
                                    </p:anim>
                                    <p:set>
                                      <p:cBhvr>
                                        <p:cTn id="115" dur="1" fill="hold">
                                          <p:stCondLst>
                                            <p:cond delay="2999"/>
                                          </p:stCondLst>
                                        </p:cTn>
                                        <p:tgtEl>
                                          <p:spTgt spid="15"/>
                                        </p:tgtEl>
                                        <p:attrNameLst>
                                          <p:attrName>style.visibility</p:attrName>
                                        </p:attrNameLst>
                                      </p:cBhvr>
                                      <p:to>
                                        <p:strVal val="hidden"/>
                                      </p:to>
                                    </p:set>
                                  </p:childTnLst>
                                </p:cTn>
                              </p:par>
                              <p:par>
                                <p:cTn id="116" presetID="19" presetClass="exit" presetSubtype="5" fill="hold" nodeType="withEffect">
                                  <p:stCondLst>
                                    <p:cond delay="0"/>
                                  </p:stCondLst>
                                  <p:childTnLst>
                                    <p:anim calcmode="lin" valueType="num">
                                      <p:cBhvr>
                                        <p:cTn id="117" dur="3000"/>
                                        <p:tgtEl>
                                          <p:spTgt spid="7"/>
                                        </p:tgtEl>
                                        <p:attrNameLst>
                                          <p:attrName>ppt_w</p:attrName>
                                        </p:attrNameLst>
                                      </p:cBhvr>
                                      <p:tavLst>
                                        <p:tav tm="0">
                                          <p:val>
                                            <p:strVal val="ppt_w"/>
                                          </p:val>
                                        </p:tav>
                                        <p:tav tm="100000">
                                          <p:val>
                                            <p:strVal val="ppt_w"/>
                                          </p:val>
                                        </p:tav>
                                      </p:tavLst>
                                    </p:anim>
                                    <p:anim calcmode="lin" valueType="num">
                                      <p:cBhvr>
                                        <p:cTn id="118"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9" dur="1" fill="hold">
                                          <p:stCondLst>
                                            <p:cond delay="2999"/>
                                          </p:stCondLst>
                                        </p:cTn>
                                        <p:tgtEl>
                                          <p:spTgt spid="7"/>
                                        </p:tgtEl>
                                        <p:attrNameLst>
                                          <p:attrName>style.visibility</p:attrName>
                                        </p:attrNameLst>
                                      </p:cBhvr>
                                      <p:to>
                                        <p:strVal val="hidden"/>
                                      </p:to>
                                    </p:set>
                                  </p:childTnLst>
                                </p:cTn>
                              </p:par>
                              <p:par>
                                <p:cTn id="120" presetID="19" presetClass="exit" presetSubtype="5" fill="hold" nodeType="withEffect">
                                  <p:stCondLst>
                                    <p:cond delay="0"/>
                                  </p:stCondLst>
                                  <p:childTnLst>
                                    <p:anim calcmode="lin" valueType="num">
                                      <p:cBhvr>
                                        <p:cTn id="121" dur="3000"/>
                                        <p:tgtEl>
                                          <p:spTgt spid="9"/>
                                        </p:tgtEl>
                                        <p:attrNameLst>
                                          <p:attrName>ppt_w</p:attrName>
                                        </p:attrNameLst>
                                      </p:cBhvr>
                                      <p:tavLst>
                                        <p:tav tm="0">
                                          <p:val>
                                            <p:strVal val="ppt_w"/>
                                          </p:val>
                                        </p:tav>
                                        <p:tav tm="100000">
                                          <p:val>
                                            <p:strVal val="ppt_w"/>
                                          </p:val>
                                        </p:tav>
                                      </p:tavLst>
                                    </p:anim>
                                    <p:anim calcmode="lin" valueType="num">
                                      <p:cBhvr>
                                        <p:cTn id="122"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3" dur="1" fill="hold">
                                          <p:stCondLst>
                                            <p:cond delay="2999"/>
                                          </p:stCondLst>
                                        </p:cTn>
                                        <p:tgtEl>
                                          <p:spTgt spid="9"/>
                                        </p:tgtEl>
                                        <p:attrNameLst>
                                          <p:attrName>style.visibility</p:attrName>
                                        </p:attrNameLst>
                                      </p:cBhvr>
                                      <p:to>
                                        <p:strVal val="hidden"/>
                                      </p:to>
                                    </p:set>
                                  </p:childTnLst>
                                </p:cTn>
                              </p:par>
                              <p:par>
                                <p:cTn id="124" presetID="19" presetClass="exit" presetSubtype="5" fill="hold" nodeType="withEffect">
                                  <p:stCondLst>
                                    <p:cond delay="0"/>
                                  </p:stCondLst>
                                  <p:childTnLst>
                                    <p:anim calcmode="lin" valueType="num">
                                      <p:cBhvr>
                                        <p:cTn id="125" dur="3000"/>
                                        <p:tgtEl>
                                          <p:spTgt spid="11"/>
                                        </p:tgtEl>
                                        <p:attrNameLst>
                                          <p:attrName>ppt_w</p:attrName>
                                        </p:attrNameLst>
                                      </p:cBhvr>
                                      <p:tavLst>
                                        <p:tav tm="0">
                                          <p:val>
                                            <p:strVal val="ppt_w"/>
                                          </p:val>
                                        </p:tav>
                                        <p:tav tm="100000">
                                          <p:val>
                                            <p:strVal val="ppt_w"/>
                                          </p:val>
                                        </p:tav>
                                      </p:tavLst>
                                    </p:anim>
                                    <p:anim calcmode="lin" valueType="num">
                                      <p:cBhvr>
                                        <p:cTn id="126"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7" dur="1" fill="hold">
                                          <p:stCondLst>
                                            <p:cond delay="2999"/>
                                          </p:stCondLst>
                                        </p:cTn>
                                        <p:tgtEl>
                                          <p:spTgt spid="11"/>
                                        </p:tgtEl>
                                        <p:attrNameLst>
                                          <p:attrName>style.visibility</p:attrName>
                                        </p:attrNameLst>
                                      </p:cBhvr>
                                      <p:to>
                                        <p:strVal val="hidden"/>
                                      </p:to>
                                    </p:set>
                                  </p:childTnLst>
                                </p:cTn>
                              </p:par>
                              <p:par>
                                <p:cTn id="128" presetID="19" presetClass="exit" presetSubtype="5" fill="hold" nodeType="withEffect">
                                  <p:stCondLst>
                                    <p:cond delay="0"/>
                                  </p:stCondLst>
                                  <p:childTnLst>
                                    <p:anim calcmode="lin" valueType="num">
                                      <p:cBhvr>
                                        <p:cTn id="129" dur="3000"/>
                                        <p:tgtEl>
                                          <p:spTgt spid="13"/>
                                        </p:tgtEl>
                                        <p:attrNameLst>
                                          <p:attrName>ppt_w</p:attrName>
                                        </p:attrNameLst>
                                      </p:cBhvr>
                                      <p:tavLst>
                                        <p:tav tm="0">
                                          <p:val>
                                            <p:strVal val="ppt_w"/>
                                          </p:val>
                                        </p:tav>
                                        <p:tav tm="100000">
                                          <p:val>
                                            <p:strVal val="ppt_w"/>
                                          </p:val>
                                        </p:tav>
                                      </p:tavLst>
                                    </p:anim>
                                    <p:anim calcmode="lin" valueType="num">
                                      <p:cBhvr>
                                        <p:cTn id="130"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1" dur="1" fill="hold">
                                          <p:stCondLst>
                                            <p:cond delay="2999"/>
                                          </p:stCondLst>
                                        </p:cTn>
                                        <p:tgtEl>
                                          <p:spTgt spid="13"/>
                                        </p:tgtEl>
                                        <p:attrNameLst>
                                          <p:attrName>style.visibility</p:attrName>
                                        </p:attrNameLst>
                                      </p:cBhvr>
                                      <p:to>
                                        <p:strVal val="hidden"/>
                                      </p:to>
                                    </p:set>
                                  </p:childTnLst>
                                </p:cTn>
                              </p:par>
                              <p:par>
                                <p:cTn id="132" presetID="19" presetClass="exit" presetSubtype="5" fill="hold" nodeType="withEffect">
                                  <p:stCondLst>
                                    <p:cond delay="0"/>
                                  </p:stCondLst>
                                  <p:childTnLst>
                                    <p:anim calcmode="lin" valueType="num">
                                      <p:cBhvr>
                                        <p:cTn id="133" dur="3000"/>
                                        <p:tgtEl>
                                          <p:spTgt spid="15"/>
                                        </p:tgtEl>
                                        <p:attrNameLst>
                                          <p:attrName>ppt_w</p:attrName>
                                        </p:attrNameLst>
                                      </p:cBhvr>
                                      <p:tavLst>
                                        <p:tav tm="0">
                                          <p:val>
                                            <p:strVal val="ppt_w"/>
                                          </p:val>
                                        </p:tav>
                                        <p:tav tm="100000">
                                          <p:val>
                                            <p:strVal val="ppt_w"/>
                                          </p:val>
                                        </p:tav>
                                      </p:tavLst>
                                    </p:anim>
                                    <p:anim calcmode="lin" valueType="num">
                                      <p:cBhvr>
                                        <p:cTn id="134"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5" dur="1" fill="hold">
                                          <p:stCondLst>
                                            <p:cond delay="2999"/>
                                          </p:stCondLst>
                                        </p:cTn>
                                        <p:tgtEl>
                                          <p:spTgt spid="15"/>
                                        </p:tgtEl>
                                        <p:attrNameLst>
                                          <p:attrName>style.visibility</p:attrName>
                                        </p:attrNameLst>
                                      </p:cBhvr>
                                      <p:to>
                                        <p:strVal val="hidden"/>
                                      </p:to>
                                    </p:set>
                                  </p:childTnLst>
                                </p:cTn>
                              </p:par>
                              <p:par>
                                <p:cTn id="136" presetID="16" presetClass="entr" presetSubtype="37" fill="hold" nodeType="withEffect">
                                  <p:stCondLst>
                                    <p:cond delay="0"/>
                                  </p:stCondLst>
                                  <p:childTnLst>
                                    <p:set>
                                      <p:cBhvr>
                                        <p:cTn id="137" dur="1" fill="hold">
                                          <p:stCondLst>
                                            <p:cond delay="0"/>
                                          </p:stCondLst>
                                        </p:cTn>
                                        <p:tgtEl>
                                          <p:spTgt spid="3"/>
                                        </p:tgtEl>
                                        <p:attrNameLst>
                                          <p:attrName>style.visibility</p:attrName>
                                        </p:attrNameLst>
                                      </p:cBhvr>
                                      <p:to>
                                        <p:strVal val="visible"/>
                                      </p:to>
                                    </p:set>
                                    <p:animEffect transition="in" filter="barn(outVertical)">
                                      <p:cBhvr>
                                        <p:cTn id="138" dur="3000"/>
                                        <p:tgtEl>
                                          <p:spTgt spid="3"/>
                                        </p:tgtEl>
                                      </p:cBhvr>
                                    </p:animEffect>
                                  </p:childTnLst>
                                </p:cTn>
                              </p:par>
                              <p:par>
                                <p:cTn id="139" presetID="23" presetClass="entr" presetSubtype="288" fill="hold" nodeType="withEffect">
                                  <p:stCondLst>
                                    <p:cond delay="0"/>
                                  </p:stCondLst>
                                  <p:childTnLst>
                                    <p:set>
                                      <p:cBhvr>
                                        <p:cTn id="140" dur="1" fill="hold">
                                          <p:stCondLst>
                                            <p:cond delay="0"/>
                                          </p:stCondLst>
                                        </p:cTn>
                                        <p:tgtEl>
                                          <p:spTgt spid="3"/>
                                        </p:tgtEl>
                                        <p:attrNameLst>
                                          <p:attrName>style.visibility</p:attrName>
                                        </p:attrNameLst>
                                      </p:cBhvr>
                                      <p:to>
                                        <p:strVal val="visible"/>
                                      </p:to>
                                    </p:set>
                                    <p:anim calcmode="lin" valueType="num">
                                      <p:cBhvr>
                                        <p:cTn id="141" dur="3000" fill="hold"/>
                                        <p:tgtEl>
                                          <p:spTgt spid="3"/>
                                        </p:tgtEl>
                                        <p:attrNameLst>
                                          <p:attrName>ppt_w</p:attrName>
                                        </p:attrNameLst>
                                      </p:cBhvr>
                                      <p:tavLst>
                                        <p:tav tm="0">
                                          <p:val>
                                            <p:strVal val="4/3*#ppt_w"/>
                                          </p:val>
                                        </p:tav>
                                        <p:tav tm="100000">
                                          <p:val>
                                            <p:strVal val="#ppt_w"/>
                                          </p:val>
                                        </p:tav>
                                      </p:tavLst>
                                    </p:anim>
                                    <p:anim calcmode="lin" valueType="num">
                                      <p:cBhvr>
                                        <p:cTn id="142" dur="3000" fill="hold"/>
                                        <p:tgtEl>
                                          <p:spTgt spid="3"/>
                                        </p:tgtEl>
                                        <p:attrNameLst>
                                          <p:attrName>ppt_h</p:attrName>
                                        </p:attrNameLst>
                                      </p:cBhvr>
                                      <p:tavLst>
                                        <p:tav tm="0">
                                          <p:val>
                                            <p:strVal val="4/3*#ppt_h"/>
                                          </p:val>
                                        </p:tav>
                                        <p:tav tm="100000">
                                          <p:val>
                                            <p:strVal val="#ppt_h"/>
                                          </p:val>
                                        </p:tav>
                                      </p:tavLst>
                                    </p:anim>
                                  </p:childTnLst>
                                </p:cTn>
                              </p:par>
                            </p:childTnLst>
                          </p:cTn>
                        </p:par>
                        <p:par>
                          <p:cTn id="143" fill="hold">
                            <p:stCondLst>
                              <p:cond delay="6000"/>
                            </p:stCondLst>
                            <p:childTnLst>
                              <p:par>
                                <p:cTn id="144" presetID="40" presetClass="entr" presetSubtype="0" fill="hold" grpId="0" nodeType="afterEffect">
                                  <p:stCondLst>
                                    <p:cond delay="0"/>
                                  </p:stCondLst>
                                  <p:iterate type="lt">
                                    <p:tmPct val="10000"/>
                                  </p:iterate>
                                  <p:childTnLst>
                                    <p:set>
                                      <p:cBhvr>
                                        <p:cTn id="145" dur="1" fill="hold">
                                          <p:stCondLst>
                                            <p:cond delay="0"/>
                                          </p:stCondLst>
                                        </p:cTn>
                                        <p:tgtEl>
                                          <p:spTgt spid="17"/>
                                        </p:tgtEl>
                                        <p:attrNameLst>
                                          <p:attrName>style.visibility</p:attrName>
                                        </p:attrNameLst>
                                      </p:cBhvr>
                                      <p:to>
                                        <p:strVal val="visible"/>
                                      </p:to>
                                    </p:set>
                                    <p:animEffect transition="in" filter="fade">
                                      <p:cBhvr>
                                        <p:cTn id="146" dur="1000"/>
                                        <p:tgtEl>
                                          <p:spTgt spid="17"/>
                                        </p:tgtEl>
                                      </p:cBhvr>
                                    </p:animEffect>
                                    <p:anim calcmode="lin" valueType="num">
                                      <p:cBhvr>
                                        <p:cTn id="147" dur="1000" fill="hold"/>
                                        <p:tgtEl>
                                          <p:spTgt spid="17"/>
                                        </p:tgtEl>
                                        <p:attrNameLst>
                                          <p:attrName>ppt_x</p:attrName>
                                        </p:attrNameLst>
                                      </p:cBhvr>
                                      <p:tavLst>
                                        <p:tav tm="0">
                                          <p:val>
                                            <p:strVal val="#ppt_x-.1"/>
                                          </p:val>
                                        </p:tav>
                                        <p:tav tm="100000">
                                          <p:val>
                                            <p:strVal val="#ppt_x"/>
                                          </p:val>
                                        </p:tav>
                                      </p:tavLst>
                                    </p:anim>
                                    <p:anim calcmode="lin" valueType="num">
                                      <p:cBhvr>
                                        <p:cTn id="148"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4px-Parque_de_la_reserva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214313" y="177800"/>
            <a:ext cx="8715375" cy="5359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6" name="5 Imagen" descr="1024px-Parque_de_la_reserva2.JPG"/>
          <p:cNvPicPr>
            <a:picLocks noChangeAspect="1"/>
          </p:cNvPicPr>
          <p:nvPr/>
        </p:nvPicPr>
        <p:blipFill>
          <a:blip r:embed="rId2" cstate="print"/>
          <a:stretch>
            <a:fillRect/>
          </a:stretch>
        </p:blipFill>
        <p:spPr bwMode="auto">
          <a:xfrm>
            <a:off x="467544" y="358775"/>
            <a:ext cx="8208912" cy="5000625"/>
          </a:xfrm>
          <a:prstGeom prst="rect">
            <a:avLst/>
          </a:prstGeom>
          <a:noFill/>
          <a:ln w="9525">
            <a:noFill/>
            <a:miter lim="800000"/>
            <a:headEnd/>
            <a:tailEnd/>
          </a:ln>
        </p:spPr>
      </p:pic>
      <p:sp>
        <p:nvSpPr>
          <p:cNvPr id="7" name="6 CuadroTexto"/>
          <p:cNvSpPr txBox="1"/>
          <p:nvPr/>
        </p:nvSpPr>
        <p:spPr>
          <a:xfrm>
            <a:off x="251520"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….fue casada a los doce años de edad con su primo, José Álvarez de Toledo y Gonzaga, XV duque de Medina Sidonia, con la intención de que el ducado volviera al apellido originario, pero, al morir sin descendencia, el título pasó por proximidad de parentesco a Carlos Miguel </a:t>
            </a:r>
            <a:r>
              <a:rPr lang="es-ES" i="1" dirty="0" err="1" smtClean="0">
                <a:effectLst>
                  <a:glow rad="101600">
                    <a:srgbClr val="C00000">
                      <a:alpha val="60000"/>
                    </a:srgbClr>
                  </a:glow>
                  <a:outerShdw blurRad="38100" dist="38100" dir="2700000" algn="tl">
                    <a:srgbClr val="000000">
                      <a:alpha val="43137"/>
                    </a:srgbClr>
                  </a:outerShdw>
                </a:effectLst>
              </a:rPr>
              <a:t>Fitz</a:t>
            </a:r>
            <a:r>
              <a:rPr lang="es-ES" i="1" dirty="0" smtClean="0">
                <a:effectLst>
                  <a:glow rad="101600">
                    <a:srgbClr val="C00000">
                      <a:alpha val="60000"/>
                    </a:srgbClr>
                  </a:glow>
                  <a:outerShdw blurRad="38100" dist="38100" dir="2700000" algn="tl">
                    <a:srgbClr val="000000">
                      <a:alpha val="43137"/>
                    </a:srgbClr>
                  </a:outerShdw>
                </a:effectLst>
              </a:rPr>
              <a:t>-James Stuart.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4000">
        <p14:shred pattern="rectangle" dir="out"/>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2/3*#ppt_w"/>
                                          </p:val>
                                        </p:tav>
                                        <p:tav tm="100000">
                                          <p:val>
                                            <p:strVal val="#ppt_w"/>
                                          </p:val>
                                        </p:tav>
                                      </p:tavLst>
                                    </p:anim>
                                    <p:anim calcmode="lin" valueType="num">
                                      <p:cBhvr>
                                        <p:cTn id="14" dur="4000" fill="hold"/>
                                        <p:tgtEl>
                                          <p:spTgt spid="4"/>
                                        </p:tgtEl>
                                        <p:attrNameLst>
                                          <p:attrName>ppt_h</p:attrName>
                                        </p:attrNameLst>
                                      </p:cBhvr>
                                      <p:tavLst>
                                        <p:tav tm="0">
                                          <p:val>
                                            <p:strVal val="2/3*#ppt_h"/>
                                          </p:val>
                                        </p:tav>
                                        <p:tav tm="100000">
                                          <p:val>
                                            <p:strVal val="#ppt_h"/>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Ana María\Desktop\Ferrari Dino 246 GTS.jpg"/>
          <p:cNvPicPr>
            <a:picLocks noChangeAspect="1" noChangeArrowheads="1"/>
          </p:cNvPicPr>
          <p:nvPr/>
        </p:nvPicPr>
        <p:blipFill>
          <a:blip r:embed="rId3" cstate="print"/>
          <a:stretch>
            <a:fillRect/>
          </a:stretch>
        </p:blipFill>
        <p:spPr bwMode="auto">
          <a:xfrm>
            <a:off x="0" y="0"/>
            <a:ext cx="9143999" cy="5715000"/>
          </a:xfrm>
          <a:prstGeom prst="rect">
            <a:avLst/>
          </a:prstGeom>
          <a:noFill/>
          <a:ln w="9525">
            <a:noFill/>
            <a:miter lim="800000"/>
            <a:headEnd/>
            <a:tailEnd/>
          </a:ln>
        </p:spPr>
      </p:pic>
      <p:pic>
        <p:nvPicPr>
          <p:cNvPr id="3" name="Picture 3" descr="C:\Users\Ana María\Desktop\Ferrari Dino 246 GTS.jpg"/>
          <p:cNvPicPr>
            <a:picLocks noChangeAspect="1" noChangeArrowheads="1"/>
          </p:cNvPicPr>
          <p:nvPr/>
        </p:nvPicPr>
        <p:blipFill>
          <a:blip r:embed="rId3" cstate="print"/>
          <a:stretch>
            <a:fillRect/>
          </a:stretch>
        </p:blipFill>
        <p:spPr bwMode="auto">
          <a:xfrm>
            <a:off x="0" y="0"/>
            <a:ext cx="9143999" cy="5715000"/>
          </a:xfrm>
          <a:prstGeom prst="rect">
            <a:avLst/>
          </a:prstGeom>
          <a:noFill/>
          <a:ln w="9525">
            <a:noFill/>
            <a:miter lim="800000"/>
            <a:headEnd/>
            <a:tailEnd/>
          </a:ln>
        </p:spPr>
      </p:pic>
      <p:sp>
        <p:nvSpPr>
          <p:cNvPr id="4" name="3 CuadroTexto"/>
          <p:cNvSpPr txBox="1"/>
          <p:nvPr/>
        </p:nvSpPr>
        <p:spPr>
          <a:xfrm>
            <a:off x="395536" y="4585692"/>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Cayetana de Silva vivió hasta su muerte a caballo entre las dos residencias madrileñas habituales de los Alba, el palacio de la Moncloa (hoy en día residencia de la presidencia del Gobierno).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5000">
        <p15:prstTrans prst="peelOff"/>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down)">
                                      <p:cBhvr>
                                        <p:cTn id="7" dur="4000"/>
                                        <p:tgtEl>
                                          <p:spTgt spid="3"/>
                                        </p:tgtEl>
                                      </p:cBhvr>
                                    </p:animEffect>
                                  </p:childTnLst>
                                </p:cTn>
                              </p:par>
                              <p:par>
                                <p:cTn id="8" presetID="8" presetClass="entr" presetSubtype="3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amond(out)">
                                      <p:cBhvr>
                                        <p:cTn id="10" dur="4000"/>
                                        <p:tgtEl>
                                          <p:spTgt spid="3"/>
                                        </p:tgtEl>
                                      </p:cBhvr>
                                    </p:animEffect>
                                  </p:childTnLst>
                                </p:cTn>
                              </p:par>
                              <p:par>
                                <p:cTn id="11" presetID="23" presetClass="entr" presetSubtype="28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4000" fill="hold"/>
                                        <p:tgtEl>
                                          <p:spTgt spid="2"/>
                                        </p:tgtEl>
                                        <p:attrNameLst>
                                          <p:attrName>ppt_w</p:attrName>
                                        </p:attrNameLst>
                                      </p:cBhvr>
                                      <p:tavLst>
                                        <p:tav tm="0">
                                          <p:val>
                                            <p:strVal val="4/3*#ppt_w"/>
                                          </p:val>
                                        </p:tav>
                                        <p:tav tm="100000">
                                          <p:val>
                                            <p:strVal val="#ppt_w"/>
                                          </p:val>
                                        </p:tav>
                                      </p:tavLst>
                                    </p:anim>
                                    <p:anim calcmode="lin" valueType="num">
                                      <p:cBhvr>
                                        <p:cTn id="14" dur="4000" fill="hold"/>
                                        <p:tgtEl>
                                          <p:spTgt spid="2"/>
                                        </p:tgtEl>
                                        <p:attrNameLst>
                                          <p:attrName>ppt_h</p:attrName>
                                        </p:attrNameLst>
                                      </p:cBhvr>
                                      <p:tavLst>
                                        <p:tav tm="0">
                                          <p:val>
                                            <p:strVal val="4/3*#ppt_h"/>
                                          </p:val>
                                        </p:tav>
                                        <p:tav tm="100000">
                                          <p:val>
                                            <p:strVal val="#ppt_h"/>
                                          </p:val>
                                        </p:tav>
                                      </p:tavLst>
                                    </p:anim>
                                  </p:childTnLst>
                                </p:cTn>
                              </p:par>
                              <p:par>
                                <p:cTn id="15" presetID="14" presetClass="entr" presetSubtype="5"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vertical)">
                                      <p:cBhvr>
                                        <p:cTn id="17" dur="4000"/>
                                        <p:tgtEl>
                                          <p:spTgt spid="2"/>
                                        </p:tgtEl>
                                      </p:cBhvr>
                                    </p:animEffect>
                                  </p:childTnLst>
                                </p:cTn>
                              </p:par>
                              <p:par>
                                <p:cTn id="18" presetID="8" presetClass="entr" presetSubtype="16"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diamond(in)">
                                      <p:cBhvr>
                                        <p:cTn id="20" dur="4000"/>
                                        <p:tgtEl>
                                          <p:spTgt spid="2"/>
                                        </p:tgtEl>
                                      </p:cBhvr>
                                    </p:animEffect>
                                  </p:childTnLst>
                                </p:cTn>
                              </p:par>
                              <p:par>
                                <p:cTn id="21" presetID="23" presetClass="entr" presetSubtype="288"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4000" fill="hold"/>
                                        <p:tgtEl>
                                          <p:spTgt spid="3"/>
                                        </p:tgtEl>
                                        <p:attrNameLst>
                                          <p:attrName>ppt_w</p:attrName>
                                        </p:attrNameLst>
                                      </p:cBhvr>
                                      <p:tavLst>
                                        <p:tav tm="0">
                                          <p:val>
                                            <p:strVal val="4/3*#ppt_w"/>
                                          </p:val>
                                        </p:tav>
                                        <p:tav tm="100000">
                                          <p:val>
                                            <p:strVal val="#ppt_w"/>
                                          </p:val>
                                        </p:tav>
                                      </p:tavLst>
                                    </p:anim>
                                    <p:anim calcmode="lin" valueType="num">
                                      <p:cBhvr>
                                        <p:cTn id="24" dur="4000" fill="hold"/>
                                        <p:tgtEl>
                                          <p:spTgt spid="3"/>
                                        </p:tgtEl>
                                        <p:attrNameLst>
                                          <p:attrName>ppt_h</p:attrName>
                                        </p:attrNameLst>
                                      </p:cBhvr>
                                      <p:tavLst>
                                        <p:tav tm="0">
                                          <p:val>
                                            <p:strVal val="4/3*#ppt_h"/>
                                          </p:val>
                                        </p:tav>
                                        <p:tav tm="100000">
                                          <p:val>
                                            <p:strVal val="#ppt_h"/>
                                          </p:val>
                                        </p:tav>
                                      </p:tavLst>
                                    </p:anim>
                                  </p:childTnLst>
                                </p:cTn>
                              </p:par>
                            </p:childTnLst>
                          </p:cTn>
                        </p:par>
                        <p:par>
                          <p:cTn id="25" fill="hold">
                            <p:stCondLst>
                              <p:cond delay="4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Rectángulo"/>
          <p:cNvSpPr/>
          <p:nvPr/>
        </p:nvSpPr>
        <p:spPr>
          <a:xfrm>
            <a:off x="8286750" y="0"/>
            <a:ext cx="857250" cy="5715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0"/>
            <a:ext cx="9144000" cy="5715000"/>
          </a:xfrm>
          <a:prstGeom prst="rect">
            <a:avLst/>
          </a:prstGeom>
          <a:solidFill>
            <a:schemeClr val="tx1">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0"/>
            <a:ext cx="9144000" cy="5715000"/>
          </a:xfrm>
          <a:prstGeom prst="rect">
            <a:avLst/>
          </a:prstGeom>
          <a:solidFill>
            <a:schemeClr val="tx1">
              <a:lumMod val="8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251520"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jardines del palacio de Liria, que en origen debieron ser geométricos al gusto francés, fueron remodelados al estilo inglés, más romántico, y nuevamente en la zona trasera al modo versallesco.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ripple dir="ru"/>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4000"/>
                                        <p:tgtEl>
                                          <p:spTgt spid="8"/>
                                        </p:tgtEl>
                                      </p:cBhvr>
                                    </p:animEffect>
                                    <p:set>
                                      <p:cBhvr>
                                        <p:cTn id="10" dur="1" fill="hold">
                                          <p:stCondLst>
                                            <p:cond delay="3999"/>
                                          </p:stCondLst>
                                        </p:cTn>
                                        <p:tgtEl>
                                          <p:spTgt spid="8"/>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fltVal val="0"/>
                                          </p:val>
                                        </p:tav>
                                        <p:tav tm="100000">
                                          <p:val>
                                            <p:strVal val="#ppt_h"/>
                                          </p:val>
                                        </p:tav>
                                      </p:tavLst>
                                    </p:anim>
                                  </p:childTnLst>
                                </p:cTn>
                              </p:par>
                              <p:par>
                                <p:cTn id="15" presetID="4"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in)">
                                      <p:cBhvr>
                                        <p:cTn id="17" dur="4000"/>
                                        <p:tgtEl>
                                          <p:spTgt spid="4"/>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1"/>
                                          </p:val>
                                        </p:tav>
                                        <p:tav tm="100000">
                                          <p:val>
                                            <p:strVal val="#ppt_x"/>
                                          </p:val>
                                        </p:tav>
                                      </p:tavLst>
                                    </p:anim>
                                    <p:anim calcmode="lin" valueType="num">
                                      <p:cBhvr>
                                        <p:cTn id="2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315302284_5bb5f5e422_z.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Rectángulo"/>
          <p:cNvSpPr/>
          <p:nvPr/>
        </p:nvSpPr>
        <p:spPr>
          <a:xfrm>
            <a:off x="0" y="0"/>
            <a:ext cx="9144000" cy="5715000"/>
          </a:xfrm>
          <a:prstGeom prst="rect">
            <a:avLst/>
          </a:prstGeom>
          <a:solidFill>
            <a:schemeClr val="accent3">
              <a:lumMod val="50000"/>
              <a:alpha val="6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0"/>
            <a:ext cx="9144000" cy="5715000"/>
          </a:xfrm>
          <a:prstGeom prst="rect">
            <a:avLst/>
          </a:prstGeom>
          <a:solidFill>
            <a:schemeClr val="accent3">
              <a:lumMod val="50000"/>
              <a:alpha val="6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395536" y="4945732"/>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parcela está presidida por un estanque con un grupo escultórico del siglo XVIII. Hay estatuas de animales fantásticos dispersas por varias zonas.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1000">
        <p14:ripple dir="lu"/>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3"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4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fltVal val="0"/>
                                          </p:val>
                                        </p:tav>
                                        <p:tav tm="100000">
                                          <p:val>
                                            <p:strVal val="#ppt_w"/>
                                          </p:val>
                                        </p:tav>
                                      </p:tavLst>
                                    </p:anim>
                                    <p:anim calcmode="lin" valueType="num">
                                      <p:cBhvr>
                                        <p:cTn id="17" dur="4000" fill="hold"/>
                                        <p:tgtEl>
                                          <p:spTgt spid="4"/>
                                        </p:tgtEl>
                                        <p:attrNameLst>
                                          <p:attrName>ppt_h</p:attrName>
                                        </p:attrNameLst>
                                      </p:cBhvr>
                                      <p:tavLst>
                                        <p:tav tm="0">
                                          <p:val>
                                            <p:fltVal val="0"/>
                                          </p:val>
                                        </p:tav>
                                        <p:tav tm="100000">
                                          <p:val>
                                            <p:strVal val="#ppt_h"/>
                                          </p:val>
                                        </p:tav>
                                      </p:tavLst>
                                    </p:anim>
                                  </p:childTnLst>
                                </p:cTn>
                              </p:par>
                              <p:par>
                                <p:cTn id="18" presetID="4"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ox(out)">
                                      <p:cBhvr>
                                        <p:cTn id="20" dur="4000"/>
                                        <p:tgtEl>
                                          <p:spTgt spid="4"/>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Natsumi-Hayashi-Levitating-Girl-9.jpg"/>
          <p:cNvPicPr>
            <a:picLocks noGrp="1" noChangeAspect="1"/>
          </p:cNvPicPr>
          <p:nvPr>
            <p:ph idx="1"/>
          </p:nvPr>
        </p:nvPicPr>
        <p:blipFill>
          <a:blip r:embed="rId2" cstate="print"/>
          <a:stretch>
            <a:fillRect/>
          </a:stretch>
        </p:blipFill>
        <p:spPr>
          <a:xfrm>
            <a:off x="0" y="0"/>
            <a:ext cx="9144000" cy="5715000"/>
          </a:xfrm>
        </p:spPr>
      </p:pic>
      <p:sp>
        <p:nvSpPr>
          <p:cNvPr id="5" name="4 Rectángulo"/>
          <p:cNvSpPr/>
          <p:nvPr/>
        </p:nvSpPr>
        <p:spPr>
          <a:xfrm>
            <a:off x="0" y="0"/>
            <a:ext cx="2000232" cy="5715000"/>
          </a:xfrm>
          <a:prstGeom prst="rect">
            <a:avLst/>
          </a:prstGeom>
          <a:no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0" y="0"/>
            <a:ext cx="2339752"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2339752" y="0"/>
            <a:ext cx="2232248"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4572000" y="0"/>
            <a:ext cx="2232248"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6804248" y="0"/>
            <a:ext cx="2339752"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467544"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jardín delantero hubo de ser inicialmente una explanada despejada, a modo de </a:t>
            </a:r>
            <a:r>
              <a:rPr lang="es-ES" i="1" dirty="0" err="1" smtClean="0">
                <a:effectLst>
                  <a:glow rad="101600">
                    <a:srgbClr val="C00000">
                      <a:alpha val="60000"/>
                    </a:srgbClr>
                  </a:glow>
                  <a:outerShdw blurRad="38100" dist="38100" dir="2700000" algn="tl">
                    <a:srgbClr val="000000">
                      <a:alpha val="43137"/>
                    </a:srgbClr>
                  </a:outerShdw>
                </a:effectLst>
              </a:rPr>
              <a:t>cour</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d’honneur</a:t>
            </a:r>
            <a:r>
              <a:rPr lang="es-ES" i="1" dirty="0" smtClean="0">
                <a:effectLst>
                  <a:glow rad="101600">
                    <a:srgbClr val="C00000">
                      <a:alpha val="60000"/>
                    </a:srgbClr>
                  </a:glow>
                  <a:outerShdw blurRad="38100" dist="38100" dir="2700000" algn="tl">
                    <a:srgbClr val="000000">
                      <a:alpha val="43137"/>
                    </a:srgbClr>
                  </a:outerShdw>
                </a:effectLst>
              </a:rPr>
              <a:t> o plaza de armas, pero en la actualidad está poblado por árboles de acuerdo con la estética romántica inglesa.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ripple/>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4000"/>
                                        <p:tgtEl>
                                          <p:spTgt spid="5"/>
                                        </p:tgtEl>
                                      </p:cBhvr>
                                    </p:animEffect>
                                  </p:childTnLst>
                                </p:cTn>
                              </p:par>
                              <p:par>
                                <p:cTn id="8" presetID="8" presetClass="exit" presetSubtype="32" fill="hold" nodeType="withEffect">
                                  <p:stCondLst>
                                    <p:cond delay="0"/>
                                  </p:stCondLst>
                                  <p:childTnLst>
                                    <p:animEffect transition="out" filter="diamond(out)">
                                      <p:cBhvr>
                                        <p:cTn id="9" dur="4000"/>
                                        <p:tgtEl>
                                          <p:spTgt spid="10"/>
                                        </p:tgtEl>
                                      </p:cBhvr>
                                    </p:animEffect>
                                    <p:set>
                                      <p:cBhvr>
                                        <p:cTn id="10" dur="1" fill="hold">
                                          <p:stCondLst>
                                            <p:cond delay="3999"/>
                                          </p:stCondLst>
                                        </p:cTn>
                                        <p:tgtEl>
                                          <p:spTgt spid="10"/>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4000"/>
                                        <p:tgtEl>
                                          <p:spTgt spid="11"/>
                                        </p:tgtEl>
                                      </p:cBhvr>
                                    </p:animEffect>
                                    <p:set>
                                      <p:cBhvr>
                                        <p:cTn id="13" dur="1" fill="hold">
                                          <p:stCondLst>
                                            <p:cond delay="3999"/>
                                          </p:stCondLst>
                                        </p:cTn>
                                        <p:tgtEl>
                                          <p:spTgt spid="11"/>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4000"/>
                                        <p:tgtEl>
                                          <p:spTgt spid="12"/>
                                        </p:tgtEl>
                                      </p:cBhvr>
                                    </p:animEffect>
                                    <p:set>
                                      <p:cBhvr>
                                        <p:cTn id="16" dur="1" fill="hold">
                                          <p:stCondLst>
                                            <p:cond delay="3999"/>
                                          </p:stCondLst>
                                        </p:cTn>
                                        <p:tgtEl>
                                          <p:spTgt spid="12"/>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4000"/>
                                        <p:tgtEl>
                                          <p:spTgt spid="13"/>
                                        </p:tgtEl>
                                      </p:cBhvr>
                                    </p:animEffect>
                                    <p:set>
                                      <p:cBhvr>
                                        <p:cTn id="19" dur="1" fill="hold">
                                          <p:stCondLst>
                                            <p:cond delay="3999"/>
                                          </p:stCondLst>
                                        </p:cTn>
                                        <p:tgtEl>
                                          <p:spTgt spid="13"/>
                                        </p:tgtEl>
                                        <p:attrNameLst>
                                          <p:attrName>style.visibility</p:attrName>
                                        </p:attrNameLst>
                                      </p:cBhvr>
                                      <p:to>
                                        <p:strVal val="hidden"/>
                                      </p:to>
                                    </p:set>
                                  </p:childTnLst>
                                </p:cTn>
                              </p:par>
                              <p:par>
                                <p:cTn id="20" presetID="23" presetClass="entr" presetSubtype="27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4000" fill="hold"/>
                                        <p:tgtEl>
                                          <p:spTgt spid="4"/>
                                        </p:tgtEl>
                                        <p:attrNameLst>
                                          <p:attrName>ppt_w</p:attrName>
                                        </p:attrNameLst>
                                      </p:cBhvr>
                                      <p:tavLst>
                                        <p:tav tm="0">
                                          <p:val>
                                            <p:strVal val="2/3*#ppt_w"/>
                                          </p:val>
                                        </p:tav>
                                        <p:tav tm="100000">
                                          <p:val>
                                            <p:strVal val="#ppt_w"/>
                                          </p:val>
                                        </p:tav>
                                      </p:tavLst>
                                    </p:anim>
                                    <p:anim calcmode="lin" valueType="num">
                                      <p:cBhvr>
                                        <p:cTn id="23" dur="4000" fill="hold"/>
                                        <p:tgtEl>
                                          <p:spTgt spid="4"/>
                                        </p:tgtEl>
                                        <p:attrNameLst>
                                          <p:attrName>ppt_h</p:attrName>
                                        </p:attrNameLst>
                                      </p:cBhvr>
                                      <p:tavLst>
                                        <p:tav tm="0">
                                          <p:val>
                                            <p:strVal val="2/3*#ppt_h"/>
                                          </p:val>
                                        </p:tav>
                                        <p:tav tm="100000">
                                          <p:val>
                                            <p:strVal val="#ppt_h"/>
                                          </p:val>
                                        </p:tav>
                                      </p:tavLst>
                                    </p:anim>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gt6yh.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6" name="5 Rectángulo"/>
          <p:cNvSpPr/>
          <p:nvPr/>
        </p:nvSpPr>
        <p:spPr>
          <a:xfrm flipH="1">
            <a:off x="6858000" y="0"/>
            <a:ext cx="2286000" cy="5715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9" name="8 Imagen" descr="fgt6yh.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5" name="4 CuadroTexto"/>
          <p:cNvSpPr txBox="1"/>
          <p:nvPr/>
        </p:nvSpPr>
        <p:spPr>
          <a:xfrm>
            <a:off x="467544"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Tras sucesivas reformas, el jardín había ido perdiendo su trazado original. En 1916 el XVII duque de Alba encargó al jardinero </a:t>
            </a:r>
            <a:r>
              <a:rPr lang="es-ES" i="1" dirty="0" err="1" smtClean="0">
                <a:effectLst>
                  <a:glow rad="101600">
                    <a:srgbClr val="C00000">
                      <a:alpha val="60000"/>
                    </a:srgbClr>
                  </a:glow>
                  <a:outerShdw blurRad="38100" dist="38100" dir="2700000" algn="tl">
                    <a:srgbClr val="000000">
                      <a:alpha val="43137"/>
                    </a:srgbClr>
                  </a:outerShdw>
                </a:effectLst>
              </a:rPr>
              <a:t>Forestier</a:t>
            </a:r>
            <a:r>
              <a:rPr lang="es-ES" i="1" dirty="0" smtClean="0">
                <a:effectLst>
                  <a:glow rad="101600">
                    <a:srgbClr val="C00000">
                      <a:alpha val="60000"/>
                    </a:srgbClr>
                  </a:glow>
                  <a:outerShdw blurRad="38100" dist="38100" dir="2700000" algn="tl">
                    <a:srgbClr val="000000">
                      <a:alpha val="43137"/>
                    </a:srgbClr>
                  </a:outerShdw>
                </a:effectLst>
              </a:rPr>
              <a:t> la reforma de la parte posterior para que recuperara el estilo primitivo.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wheel spokes="1"/>
      </p:transition>
    </mc:Choice>
    <mc:Fallback>
      <p:transition spd="slow" advTm="26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4000"/>
                                        <p:tgtEl>
                                          <p:spTgt spid="9"/>
                                        </p:tgtEl>
                                      </p:cBhvr>
                                    </p:animEffect>
                                    <p:set>
                                      <p:cBhvr>
                                        <p:cTn id="7" dur="1" fill="hold">
                                          <p:stCondLst>
                                            <p:cond delay="3999"/>
                                          </p:stCondLst>
                                        </p:cTn>
                                        <p:tgtEl>
                                          <p:spTgt spid="9"/>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fltVal val="0"/>
                                          </p:val>
                                        </p:tav>
                                        <p:tav tm="100000">
                                          <p:val>
                                            <p:strVal val="#ppt_w"/>
                                          </p:val>
                                        </p:tav>
                                      </p:tavLst>
                                    </p:anim>
                                    <p:anim calcmode="lin" valueType="num">
                                      <p:cBhvr>
                                        <p:cTn id="11" dur="4000" fill="hold"/>
                                        <p:tgtEl>
                                          <p:spTgt spid="4"/>
                                        </p:tgtEl>
                                        <p:attrNameLst>
                                          <p:attrName>ppt_h</p:attrName>
                                        </p:attrNameLst>
                                      </p:cBhvr>
                                      <p:tavLst>
                                        <p:tav tm="0">
                                          <p:val>
                                            <p:fltVal val="0"/>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outVertical)">
                                      <p:cBhvr>
                                        <p:cTn id="14" dur="4000"/>
                                        <p:tgtEl>
                                          <p:spTgt spid="4"/>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fltVal val="0"/>
                                          </p:val>
                                        </p:tav>
                                        <p:tav tm="100000">
                                          <p:val>
                                            <p:strVal val="#ppt_w"/>
                                          </p:val>
                                        </p:tav>
                                      </p:tavLst>
                                    </p:anim>
                                    <p:anim calcmode="lin" valueType="num">
                                      <p:cBhvr>
                                        <p:cTn id="18" dur="4000" fill="hold"/>
                                        <p:tgtEl>
                                          <p:spTgt spid="4"/>
                                        </p:tgtEl>
                                        <p:attrNameLst>
                                          <p:attrName>ppt_h</p:attrName>
                                        </p:attrNameLst>
                                      </p:cBhvr>
                                      <p:tavLst>
                                        <p:tav tm="0">
                                          <p:val>
                                            <p:strVal val="#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3 Imagen" descr="marilyn monroe (1)[1].pn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4572000" y="0"/>
            <a:ext cx="1655763"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6156325" y="0"/>
            <a:ext cx="1506538"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7631113" y="0"/>
            <a:ext cx="1512887"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0"/>
            <a:ext cx="1655763"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1619250" y="0"/>
            <a:ext cx="1506538"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3059113" y="0"/>
            <a:ext cx="1585912"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539552"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Escalera principal del Palacio de Liria (Madrid). La familia Alba abre las puertas del edificio y con ellas, la mejor colección conservada en manos privadas en España. El objetivo es hacer sostenible el patrimonio de la familia.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wheelReverse spokes="1"/>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6" fill="hold" nodeType="withEffect">
                                  <p:stCondLst>
                                    <p:cond delay="0"/>
                                  </p:stCondLst>
                                  <p:childTnLst>
                                    <p:animEffect transition="out" filter="barn(inHorizontal)">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16" presetClass="exit" presetSubtype="21" fill="hold" nodeType="withEffect">
                                  <p:stCondLst>
                                    <p:cond delay="0"/>
                                  </p:stCondLst>
                                  <p:childTnLst>
                                    <p:animEffect transition="out" filter="barn(inVertical)">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16" presetClass="exit" presetSubtype="26" fill="hold" nodeType="withEffect">
                                  <p:stCondLst>
                                    <p:cond delay="0"/>
                                  </p:stCondLst>
                                  <p:childTnLst>
                                    <p:animEffect transition="out" filter="barn(inHorizontal)">
                                      <p:cBhvr>
                                        <p:cTn id="12" dur="4000"/>
                                        <p:tgtEl>
                                          <p:spTgt spid="7"/>
                                        </p:tgtEl>
                                      </p:cBhvr>
                                    </p:animEffect>
                                    <p:set>
                                      <p:cBhvr>
                                        <p:cTn id="13" dur="1" fill="hold">
                                          <p:stCondLst>
                                            <p:cond delay="3999"/>
                                          </p:stCondLst>
                                        </p:cTn>
                                        <p:tgtEl>
                                          <p:spTgt spid="7"/>
                                        </p:tgtEl>
                                        <p:attrNameLst>
                                          <p:attrName>style.visibility</p:attrName>
                                        </p:attrNameLst>
                                      </p:cBhvr>
                                      <p:to>
                                        <p:strVal val="hidden"/>
                                      </p:to>
                                    </p:set>
                                  </p:childTnLst>
                                </p:cTn>
                              </p:par>
                              <p:par>
                                <p:cTn id="14" presetID="16" presetClass="exit" presetSubtype="21" fill="hold" nodeType="withEffect">
                                  <p:stCondLst>
                                    <p:cond delay="0"/>
                                  </p:stCondLst>
                                  <p:childTnLst>
                                    <p:animEffect transition="out" filter="barn(inVertical)">
                                      <p:cBhvr>
                                        <p:cTn id="15" dur="4000"/>
                                        <p:tgtEl>
                                          <p:spTgt spid="9"/>
                                        </p:tgtEl>
                                      </p:cBhvr>
                                    </p:animEffect>
                                    <p:set>
                                      <p:cBhvr>
                                        <p:cTn id="16" dur="1" fill="hold">
                                          <p:stCondLst>
                                            <p:cond delay="3999"/>
                                          </p:stCondLst>
                                        </p:cTn>
                                        <p:tgtEl>
                                          <p:spTgt spid="9"/>
                                        </p:tgtEl>
                                        <p:attrNameLst>
                                          <p:attrName>style.visibility</p:attrName>
                                        </p:attrNameLst>
                                      </p:cBhvr>
                                      <p:to>
                                        <p:strVal val="hidden"/>
                                      </p:to>
                                    </p:set>
                                  </p:childTnLst>
                                </p:cTn>
                              </p:par>
                              <p:par>
                                <p:cTn id="17" presetID="16" presetClass="exit" presetSubtype="26" fill="hold" nodeType="withEffect">
                                  <p:stCondLst>
                                    <p:cond delay="0"/>
                                  </p:stCondLst>
                                  <p:childTnLst>
                                    <p:animEffect transition="out" filter="barn(inHorizontal)">
                                      <p:cBhvr>
                                        <p:cTn id="18" dur="4000"/>
                                        <p:tgtEl>
                                          <p:spTgt spid="8"/>
                                        </p:tgtEl>
                                      </p:cBhvr>
                                    </p:animEffect>
                                    <p:set>
                                      <p:cBhvr>
                                        <p:cTn id="19" dur="1" fill="hold">
                                          <p:stCondLst>
                                            <p:cond delay="3999"/>
                                          </p:stCondLst>
                                        </p:cTn>
                                        <p:tgtEl>
                                          <p:spTgt spid="8"/>
                                        </p:tgtEl>
                                        <p:attrNameLst>
                                          <p:attrName>style.visibility</p:attrName>
                                        </p:attrNameLst>
                                      </p:cBhvr>
                                      <p:to>
                                        <p:strVal val="hidden"/>
                                      </p:to>
                                    </p:set>
                                  </p:childTnLst>
                                </p:cTn>
                              </p:par>
                              <p:par>
                                <p:cTn id="20" presetID="16" presetClass="exit" presetSubtype="26" fill="hold" nodeType="withEffect">
                                  <p:stCondLst>
                                    <p:cond delay="0"/>
                                  </p:stCondLst>
                                  <p:childTnLst>
                                    <p:animEffect transition="out" filter="barn(inHorizontal)">
                                      <p:cBhvr>
                                        <p:cTn id="21" dur="4000"/>
                                        <p:tgtEl>
                                          <p:spTgt spid="10"/>
                                        </p:tgtEl>
                                      </p:cBhvr>
                                    </p:animEffect>
                                    <p:set>
                                      <p:cBhvr>
                                        <p:cTn id="22" dur="1" fill="hold">
                                          <p:stCondLst>
                                            <p:cond delay="3999"/>
                                          </p:stCondLst>
                                        </p:cTn>
                                        <p:tgtEl>
                                          <p:spTgt spid="10"/>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1506"/>
                                        </p:tgtEl>
                                        <p:attrNameLst>
                                          <p:attrName>style.visibility</p:attrName>
                                        </p:attrNameLst>
                                      </p:cBhvr>
                                      <p:to>
                                        <p:strVal val="visible"/>
                                      </p:to>
                                    </p:set>
                                    <p:anim calcmode="lin" valueType="num">
                                      <p:cBhvr>
                                        <p:cTn id="25" dur="4000" fill="hold"/>
                                        <p:tgtEl>
                                          <p:spTgt spid="21506"/>
                                        </p:tgtEl>
                                        <p:attrNameLst>
                                          <p:attrName>ppt_w</p:attrName>
                                        </p:attrNameLst>
                                      </p:cBhvr>
                                      <p:tavLst>
                                        <p:tav tm="0">
                                          <p:val>
                                            <p:strVal val="4/3*#ppt_w"/>
                                          </p:val>
                                        </p:tav>
                                        <p:tav tm="100000">
                                          <p:val>
                                            <p:strVal val="#ppt_w"/>
                                          </p:val>
                                        </p:tav>
                                      </p:tavLst>
                                    </p:anim>
                                    <p:anim calcmode="lin" valueType="num">
                                      <p:cBhvr>
                                        <p:cTn id="26" dur="4000" fill="hold"/>
                                        <p:tgtEl>
                                          <p:spTgt spid="21506"/>
                                        </p:tgtEl>
                                        <p:attrNameLst>
                                          <p:attrName>ppt_h</p:attrName>
                                        </p:attrNameLst>
                                      </p:cBhvr>
                                      <p:tavLst>
                                        <p:tav tm="0">
                                          <p:val>
                                            <p:strVal val="4/3*#ppt_h"/>
                                          </p:val>
                                        </p:tav>
                                        <p:tav tm="100000">
                                          <p:val>
                                            <p:strVal val="#ppt_h"/>
                                          </p:val>
                                        </p:tav>
                                      </p:tavLst>
                                    </p:anim>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1"/>
                                        </p:tgtEl>
                                        <p:attrNameLst>
                                          <p:attrName>style.visibility</p:attrName>
                                        </p:attrNameLst>
                                      </p:cBhvr>
                                      <p:to>
                                        <p:strVal val="visible"/>
                                      </p:to>
                                    </p:set>
                                    <p:animEffect transition="in" filter="fade">
                                      <p:cBhvr>
                                        <p:cTn id="30" dur="1000"/>
                                        <p:tgtEl>
                                          <p:spTgt spid="11"/>
                                        </p:tgtEl>
                                      </p:cBhvr>
                                    </p:animEffect>
                                    <p:anim calcmode="lin" valueType="num">
                                      <p:cBhvr>
                                        <p:cTn id="31" dur="1000" fill="hold"/>
                                        <p:tgtEl>
                                          <p:spTgt spid="11"/>
                                        </p:tgtEl>
                                        <p:attrNameLst>
                                          <p:attrName>ppt_x</p:attrName>
                                        </p:attrNameLst>
                                      </p:cBhvr>
                                      <p:tavLst>
                                        <p:tav tm="0">
                                          <p:val>
                                            <p:strVal val="#ppt_x-.1"/>
                                          </p:val>
                                        </p:tav>
                                        <p:tav tm="100000">
                                          <p:val>
                                            <p:strVal val="#ppt_x"/>
                                          </p:val>
                                        </p:tav>
                                      </p:tavLst>
                                    </p:anim>
                                    <p:anim calcmode="lin" valueType="num">
                                      <p:cBhvr>
                                        <p:cTn id="32"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n el Café Chez Fraysse. Rue de Seine, Paris, 1958 NO ES DE STEVE.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pic>
        <p:nvPicPr>
          <p:cNvPr id="7" name="6 Imagen" descr="En el Café Chez Fraysse. Rue de Seine, Paris, 1958 NO ES DE STEVE.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7544"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Palacio de Liria será por siempre para nosotros el hogar madrileño de la duquesa de Alba, aunque su historia se remonta a </a:t>
            </a:r>
            <a:r>
              <a:rPr lang="es-ES" b="1" i="1" dirty="0" smtClean="0">
                <a:effectLst>
                  <a:glow rad="101600">
                    <a:srgbClr val="C00000">
                      <a:alpha val="60000"/>
                    </a:srgbClr>
                  </a:glow>
                  <a:outerShdw blurRad="38100" dist="38100" dir="2700000" algn="tl">
                    <a:srgbClr val="000000">
                      <a:alpha val="43137"/>
                    </a:srgbClr>
                  </a:outerShdw>
                </a:effectLst>
              </a:rPr>
              <a:t>1773, cuando fue levantado</a:t>
            </a:r>
            <a:r>
              <a:rPr lang="es-ES" i="1" dirty="0" smtClean="0">
                <a:effectLst>
                  <a:glow rad="101600">
                    <a:srgbClr val="C00000">
                      <a:alpha val="60000"/>
                    </a:srgbClr>
                  </a:glow>
                  <a:outerShdw blurRad="38100" dist="38100" dir="2700000" algn="tl">
                    <a:srgbClr val="000000">
                      <a:alpha val="43137"/>
                    </a:srgbClr>
                  </a:outerShdw>
                </a:effectLst>
              </a:rPr>
              <a:t>. Situado entre la calle Princesa y Alberto Aguilera, lo ordenó construir el III duque de Lilia, Jacobo </a:t>
            </a:r>
            <a:r>
              <a:rPr lang="es-ES" i="1" dirty="0" err="1" smtClean="0">
                <a:effectLst>
                  <a:glow rad="101600">
                    <a:srgbClr val="C00000">
                      <a:alpha val="60000"/>
                    </a:srgbClr>
                  </a:glow>
                  <a:outerShdw blurRad="38100" dist="38100" dir="2700000" algn="tl">
                    <a:srgbClr val="000000">
                      <a:alpha val="43137"/>
                    </a:srgbClr>
                  </a:outerShdw>
                </a:effectLst>
              </a:rPr>
              <a:t>Fitz</a:t>
            </a:r>
            <a:r>
              <a:rPr lang="es-ES" i="1" dirty="0" smtClean="0">
                <a:effectLst>
                  <a:glow rad="101600">
                    <a:srgbClr val="C00000">
                      <a:alpha val="60000"/>
                    </a:srgbClr>
                  </a:glow>
                  <a:outerShdw blurRad="38100" dist="38100" dir="2700000" algn="tl">
                    <a:srgbClr val="000000">
                      <a:alpha val="43137"/>
                    </a:srgbClr>
                  </a:outerShdw>
                </a:effectLst>
              </a:rPr>
              <a:t>-James Stuart.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wedge/>
      </p:transition>
    </mc:Choice>
    <mc:Fallback>
      <p:transition spd="slow" advTm="32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nodeType="withEffect">
                                  <p:stCondLst>
                                    <p:cond delay="0"/>
                                  </p:stCondLst>
                                  <p:childTnLst>
                                    <p:animEffect transition="out" filter="box(in)">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4000"/>
                                        <p:tgtEl>
                                          <p:spTgt spid="4"/>
                                        </p:tgtEl>
                                      </p:cBhvr>
                                    </p:animEffec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4000"/>
                                        <p:tgtEl>
                                          <p:spTgt spid="4"/>
                                        </p:tgtEl>
                                      </p:cBhvr>
                                    </p:animEffec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fltVal val="0"/>
                                          </p:val>
                                        </p:tav>
                                        <p:tav tm="100000">
                                          <p:val>
                                            <p:strVal val="#ppt_w"/>
                                          </p:val>
                                        </p:tav>
                                      </p:tavLst>
                                    </p:anim>
                                    <p:anim calcmode="lin" valueType="num">
                                      <p:cBhvr>
                                        <p:cTn id="17" dur="4000" fill="hold"/>
                                        <p:tgtEl>
                                          <p:spTgt spid="4"/>
                                        </p:tgtEl>
                                        <p:attrNameLst>
                                          <p:attrName>ppt_h</p:attrName>
                                        </p:attrNameLst>
                                      </p:cBhvr>
                                      <p:tavLst>
                                        <p:tav tm="0">
                                          <p:val>
                                            <p:strVal val="#ppt_h"/>
                                          </p:val>
                                        </p:tav>
                                        <p:tav tm="100000">
                                          <p:val>
                                            <p:strVal val="#ppt_h"/>
                                          </p:val>
                                        </p:tav>
                                      </p:tavLst>
                                    </p:anim>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942303140_e24090a0b8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Triángulo rectángulo"/>
          <p:cNvSpPr/>
          <p:nvPr/>
        </p:nvSpPr>
        <p:spPr>
          <a:xfrm>
            <a:off x="0" y="0"/>
            <a:ext cx="9144000"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rot="5400000" flipV="1">
            <a:off x="1714500" y="-1714501"/>
            <a:ext cx="5715000" cy="914400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611560"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Detalle del salón Italiano. El recorrido tiene una duración aproximada de 45 minutos, durante los cuales no está permitido hacer fotografías. Ahí se podrá ver un hogar que, en realidad nunca fue tal cosa.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blinds dir="vert"/>
      </p:transition>
    </mc:Choice>
    <mc:Fallback>
      <p:transition spd="slow" advTm="26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2/3*#ppt_w"/>
                                          </p:val>
                                        </p:tav>
                                        <p:tav tm="100000">
                                          <p:val>
                                            <p:strVal val="#ppt_w"/>
                                          </p:val>
                                        </p:tav>
                                      </p:tavLst>
                                    </p:anim>
                                    <p:anim calcmode="lin" valueType="num">
                                      <p:cBhvr>
                                        <p:cTn id="14" dur="4000" fill="hold"/>
                                        <p:tgtEl>
                                          <p:spTgt spid="4"/>
                                        </p:tgtEl>
                                        <p:attrNameLst>
                                          <p:attrName>ppt_h</p:attrName>
                                        </p:attrNameLst>
                                      </p:cBhvr>
                                      <p:tavLst>
                                        <p:tav tm="0">
                                          <p:val>
                                            <p:strVal val="2/3*#ppt_h"/>
                                          </p:val>
                                        </p:tav>
                                        <p:tav tm="100000">
                                          <p:val>
                                            <p:strVal val="#ppt_h"/>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9728.jpg"/>
          <p:cNvPicPr>
            <a:picLocks noChangeAspect="1"/>
          </p:cNvPicPr>
          <p:nvPr/>
        </p:nvPicPr>
        <p:blipFill>
          <a:blip r:embed="rId2" cstate="print"/>
          <a:stretch>
            <a:fillRect/>
          </a:stretch>
        </p:blipFill>
        <p:spPr bwMode="auto">
          <a:xfrm>
            <a:off x="1" y="0"/>
            <a:ext cx="9144000" cy="5715000"/>
          </a:xfrm>
          <a:prstGeom prst="rect">
            <a:avLst/>
          </a:prstGeom>
          <a:noFill/>
          <a:ln w="9525">
            <a:noFill/>
            <a:miter lim="800000"/>
            <a:headEnd/>
            <a:tailEnd/>
          </a:ln>
        </p:spPr>
      </p:pic>
      <p:sp>
        <p:nvSpPr>
          <p:cNvPr id="5" name="4 Pentágono regular"/>
          <p:cNvSpPr/>
          <p:nvPr/>
        </p:nvSpPr>
        <p:spPr>
          <a:xfrm>
            <a:off x="0" y="0"/>
            <a:ext cx="9144000" cy="5715000"/>
          </a:xfrm>
          <a:prstGeom prst="pent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flipV="1">
            <a:off x="0" y="0"/>
            <a:ext cx="4644008" cy="2217738"/>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rectángulo"/>
          <p:cNvSpPr/>
          <p:nvPr/>
        </p:nvSpPr>
        <p:spPr>
          <a:xfrm flipH="1" flipV="1">
            <a:off x="4355975" y="0"/>
            <a:ext cx="4788021" cy="2217738"/>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rectángulo"/>
          <p:cNvSpPr/>
          <p:nvPr/>
        </p:nvSpPr>
        <p:spPr>
          <a:xfrm>
            <a:off x="0" y="2136775"/>
            <a:ext cx="1835696" cy="357822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rectángulo"/>
          <p:cNvSpPr/>
          <p:nvPr/>
        </p:nvSpPr>
        <p:spPr>
          <a:xfrm flipH="1">
            <a:off x="7236296" y="2065338"/>
            <a:ext cx="1907704" cy="364966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467544"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cuadro más famoso de la Casa de Alba. Salón Goya, en el Palacio de Liria. Para ingresar a ver la colección en el palacio madrileño, hay que pagar 14 euros, lo mismo que cuesta una entrada para el Museo del Prado.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6000">
        <p:checker/>
      </p:transition>
    </mc:Choice>
    <mc:Fallback>
      <p:transition spd="slow" advTm="26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4000"/>
                                        <p:tgtEl>
                                          <p:spTgt spid="8"/>
                                        </p:tgtEl>
                                      </p:cBhvr>
                                    </p:animEffect>
                                    <p:set>
                                      <p:cBhvr>
                                        <p:cTn id="13" dur="1" fill="hold">
                                          <p:stCondLst>
                                            <p:cond delay="3999"/>
                                          </p:stCondLst>
                                        </p:cTn>
                                        <p:tgtEl>
                                          <p:spTgt spid="8"/>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4000"/>
                                        <p:tgtEl>
                                          <p:spTgt spid="9"/>
                                        </p:tgtEl>
                                      </p:cBhvr>
                                    </p:animEffect>
                                    <p:set>
                                      <p:cBhvr>
                                        <p:cTn id="16" dur="1" fill="hold">
                                          <p:stCondLst>
                                            <p:cond delay="3999"/>
                                          </p:stCondLst>
                                        </p:cTn>
                                        <p:tgtEl>
                                          <p:spTgt spid="9"/>
                                        </p:tgtEl>
                                        <p:attrNameLst>
                                          <p:attrName>style.visibility</p:attrName>
                                        </p:attrNameLst>
                                      </p:cBhvr>
                                      <p:to>
                                        <p:strVal val="hidden"/>
                                      </p:to>
                                    </p:set>
                                  </p:childTnLst>
                                </p:cTn>
                              </p:par>
                              <p:par>
                                <p:cTn id="17" presetID="16" presetClass="exit" presetSubtype="37" fill="hold" nodeType="withEffect">
                                  <p:stCondLst>
                                    <p:cond delay="0"/>
                                  </p:stCondLst>
                                  <p:childTnLst>
                                    <p:animEffect transition="out" filter="barn(outVertical)">
                                      <p:cBhvr>
                                        <p:cTn id="18" dur="4000"/>
                                        <p:tgtEl>
                                          <p:spTgt spid="5"/>
                                        </p:tgtEl>
                                      </p:cBhvr>
                                    </p:animEffect>
                                    <p:set>
                                      <p:cBhvr>
                                        <p:cTn id="19" dur="1" fill="hold">
                                          <p:stCondLst>
                                            <p:cond delay="3999"/>
                                          </p:stCondLst>
                                        </p:cTn>
                                        <p:tgtEl>
                                          <p:spTgt spid="5"/>
                                        </p:tgtEl>
                                        <p:attrNameLst>
                                          <p:attrName>style.visibility</p:attrName>
                                        </p:attrNameLst>
                                      </p:cBhvr>
                                      <p:to>
                                        <p:strVal val="hidden"/>
                                      </p:to>
                                    </p:set>
                                  </p:childTnLst>
                                </p:cTn>
                              </p:par>
                              <p:par>
                                <p:cTn id="20" presetID="16" presetClass="entr" presetSubtype="21"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inVertical)">
                                      <p:cBhvr>
                                        <p:cTn id="22" dur="4000"/>
                                        <p:tgtEl>
                                          <p:spTgt spid="4"/>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11"/>
                                        </p:tgtEl>
                                        <p:attrNameLst>
                                          <p:attrName>style.visibility</p:attrName>
                                        </p:attrNameLst>
                                      </p:cBhvr>
                                      <p:to>
                                        <p:strVal val="visible"/>
                                      </p:to>
                                    </p:set>
                                    <p:animEffect transition="in" filter="fade">
                                      <p:cBhvr>
                                        <p:cTn id="26" dur="1000"/>
                                        <p:tgtEl>
                                          <p:spTgt spid="11"/>
                                        </p:tgtEl>
                                      </p:cBhvr>
                                    </p:animEffect>
                                    <p:anim calcmode="lin" valueType="num">
                                      <p:cBhvr>
                                        <p:cTn id="27" dur="1000" fill="hold"/>
                                        <p:tgtEl>
                                          <p:spTgt spid="11"/>
                                        </p:tgtEl>
                                        <p:attrNameLst>
                                          <p:attrName>ppt_x</p:attrName>
                                        </p:attrNameLst>
                                      </p:cBhvr>
                                      <p:tavLst>
                                        <p:tav tm="0">
                                          <p:val>
                                            <p:strVal val="#ppt_x-.1"/>
                                          </p:val>
                                        </p:tav>
                                        <p:tav tm="100000">
                                          <p:val>
                                            <p:strVal val="#ppt_x"/>
                                          </p:val>
                                        </p:tav>
                                      </p:tavLst>
                                    </p:anim>
                                    <p:anim calcmode="lin" valueType="num">
                                      <p:cBhvr>
                                        <p:cTn id="28"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T-8-a27030641.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7" name="6 Rectángulo"/>
          <p:cNvSpPr/>
          <p:nvPr/>
        </p:nvSpPr>
        <p:spPr>
          <a:xfrm>
            <a:off x="0" y="0"/>
            <a:ext cx="9144000" cy="5715000"/>
          </a:xfrm>
          <a:prstGeom prst="rect">
            <a:avLst/>
          </a:prstGeom>
          <a:solidFill>
            <a:schemeClr val="tx1">
              <a:lumMod val="5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0"/>
            <a:ext cx="9144000" cy="5715000"/>
          </a:xfrm>
          <a:prstGeom prst="rect">
            <a:avLst/>
          </a:prstGeom>
          <a:solidFill>
            <a:schemeClr val="accent2">
              <a:lumMod val="40000"/>
              <a:lumOff val="6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Detalle de una pared del salón Español, en el Palacio de Liria. Los salones, adecuados hace cinco décadas por la anterior duquesa de Alba, Cayetana </a:t>
            </a:r>
            <a:r>
              <a:rPr lang="es-ES" i="1" dirty="0" err="1" smtClean="0">
                <a:effectLst>
                  <a:glow rad="101600">
                    <a:srgbClr val="C00000">
                      <a:alpha val="60000"/>
                    </a:srgbClr>
                  </a:glow>
                  <a:outerShdw blurRad="38100" dist="38100" dir="2700000" algn="tl">
                    <a:srgbClr val="000000">
                      <a:alpha val="43137"/>
                    </a:srgbClr>
                  </a:outerShdw>
                </a:effectLst>
              </a:rPr>
              <a:t>Fitz</a:t>
            </a:r>
            <a:r>
              <a:rPr lang="es-ES" i="1" dirty="0" smtClean="0">
                <a:effectLst>
                  <a:glow rad="101600">
                    <a:srgbClr val="C00000">
                      <a:alpha val="60000"/>
                    </a:srgbClr>
                  </a:glow>
                  <a:outerShdw blurRad="38100" dist="38100" dir="2700000" algn="tl">
                    <a:srgbClr val="000000">
                      <a:alpha val="43137"/>
                    </a:srgbClr>
                  </a:outerShdw>
                </a:effectLst>
              </a:rPr>
              <a:t>-James Stuart, son instalaciones que buscan ubicar la gloria de la familia en la historia de la monarquía española.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2000">
        <p15:prstTrans prst="prestige"/>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fltVal val="0"/>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4000"/>
                                        <p:tgtEl>
                                          <p:spTgt spid="4"/>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250095788_7b912e1200_b.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6" name="5 Rectángulo"/>
          <p:cNvSpPr/>
          <p:nvPr/>
        </p:nvSpPr>
        <p:spPr>
          <a:xfrm>
            <a:off x="7715250" y="0"/>
            <a:ext cx="1428750" cy="5715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0"/>
            <a:ext cx="1835696"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1835696" y="0"/>
            <a:ext cx="1800721"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3635896" y="0"/>
            <a:ext cx="18002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5436096" y="0"/>
            <a:ext cx="1872158"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7236295" y="0"/>
            <a:ext cx="1907705"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683568" y="4873724"/>
            <a:ext cx="770485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Zuloaga, desde el escritorio Eugenia de Montijo. Rosario, la madre de Cayetana de Alba, con vestido de Balenciaga.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9000">
        <p:wipe/>
      </p:transition>
    </mc:Choice>
    <mc:Fallback>
      <p:transition spd="slow" advTm="9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nodeType="withEffect">
                                  <p:stCondLst>
                                    <p:cond delay="0"/>
                                  </p:stCondLst>
                                  <p:childTnLst>
                                    <p:anim calcmode="lin" valueType="num">
                                      <p:cBhvr>
                                        <p:cTn id="6" dur="4000"/>
                                        <p:tgtEl>
                                          <p:spTgt spid="8"/>
                                        </p:tgtEl>
                                        <p:attrNameLst>
                                          <p:attrName>ppt_h</p:attrName>
                                        </p:attrNameLst>
                                      </p:cBhvr>
                                      <p:tavLst>
                                        <p:tav tm="0">
                                          <p:val>
                                            <p:strVal val="ppt_h"/>
                                          </p:val>
                                        </p:tav>
                                        <p:tav tm="100000">
                                          <p:val>
                                            <p:strVal val="ppt_h"/>
                                          </p:val>
                                        </p:tav>
                                      </p:tavLst>
                                    </p:anim>
                                    <p:anim calcmode="lin" valueType="num">
                                      <p:cBhvr>
                                        <p:cTn id="7" dur="4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3999"/>
                                          </p:stCondLst>
                                        </p:cTn>
                                        <p:tgtEl>
                                          <p:spTgt spid="8"/>
                                        </p:tgtEl>
                                        <p:attrNameLst>
                                          <p:attrName>style.visibility</p:attrName>
                                        </p:attrNameLst>
                                      </p:cBhvr>
                                      <p:to>
                                        <p:strVal val="hidden"/>
                                      </p:to>
                                    </p:set>
                                  </p:childTnLst>
                                </p:cTn>
                              </p:par>
                              <p:par>
                                <p:cTn id="9" presetID="19" presetClass="exit" presetSubtype="10" fill="hold" nodeType="withEffect">
                                  <p:stCondLst>
                                    <p:cond delay="0"/>
                                  </p:stCondLst>
                                  <p:childTnLst>
                                    <p:anim calcmode="lin" valueType="num">
                                      <p:cBhvr>
                                        <p:cTn id="10" dur="4000"/>
                                        <p:tgtEl>
                                          <p:spTgt spid="9"/>
                                        </p:tgtEl>
                                        <p:attrNameLst>
                                          <p:attrName>ppt_h</p:attrName>
                                        </p:attrNameLst>
                                      </p:cBhvr>
                                      <p:tavLst>
                                        <p:tav tm="0">
                                          <p:val>
                                            <p:strVal val="ppt_h"/>
                                          </p:val>
                                        </p:tav>
                                        <p:tav tm="100000">
                                          <p:val>
                                            <p:strVal val="ppt_h"/>
                                          </p:val>
                                        </p:tav>
                                      </p:tavLst>
                                    </p:anim>
                                    <p:anim calcmode="lin" valueType="num">
                                      <p:cBhvr>
                                        <p:cTn id="11" dur="4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3999"/>
                                          </p:stCondLst>
                                        </p:cTn>
                                        <p:tgtEl>
                                          <p:spTgt spid="9"/>
                                        </p:tgtEl>
                                        <p:attrNameLst>
                                          <p:attrName>style.visibility</p:attrName>
                                        </p:attrNameLst>
                                      </p:cBhvr>
                                      <p:to>
                                        <p:strVal val="hidden"/>
                                      </p:to>
                                    </p:set>
                                  </p:childTnLst>
                                </p:cTn>
                              </p:par>
                              <p:par>
                                <p:cTn id="13" presetID="19" presetClass="exit" presetSubtype="10" fill="hold" nodeType="withEffect">
                                  <p:stCondLst>
                                    <p:cond delay="0"/>
                                  </p:stCondLst>
                                  <p:childTnLst>
                                    <p:anim calcmode="lin" valueType="num">
                                      <p:cBhvr>
                                        <p:cTn id="14" dur="4000"/>
                                        <p:tgtEl>
                                          <p:spTgt spid="10"/>
                                        </p:tgtEl>
                                        <p:attrNameLst>
                                          <p:attrName>ppt_h</p:attrName>
                                        </p:attrNameLst>
                                      </p:cBhvr>
                                      <p:tavLst>
                                        <p:tav tm="0">
                                          <p:val>
                                            <p:strVal val="ppt_h"/>
                                          </p:val>
                                        </p:tav>
                                        <p:tav tm="100000">
                                          <p:val>
                                            <p:strVal val="ppt_h"/>
                                          </p:val>
                                        </p:tav>
                                      </p:tavLst>
                                    </p:anim>
                                    <p:anim calcmode="lin" valueType="num">
                                      <p:cBhvr>
                                        <p:cTn id="15" dur="4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3999"/>
                                          </p:stCondLst>
                                        </p:cTn>
                                        <p:tgtEl>
                                          <p:spTgt spid="10"/>
                                        </p:tgtEl>
                                        <p:attrNameLst>
                                          <p:attrName>style.visibility</p:attrName>
                                        </p:attrNameLst>
                                      </p:cBhvr>
                                      <p:to>
                                        <p:strVal val="hidden"/>
                                      </p:to>
                                    </p:set>
                                  </p:childTnLst>
                                </p:cTn>
                              </p:par>
                              <p:par>
                                <p:cTn id="17" presetID="19" presetClass="exit" presetSubtype="10" fill="hold" nodeType="withEffect">
                                  <p:stCondLst>
                                    <p:cond delay="0"/>
                                  </p:stCondLst>
                                  <p:childTnLst>
                                    <p:anim calcmode="lin" valueType="num">
                                      <p:cBhvr>
                                        <p:cTn id="18" dur="4000"/>
                                        <p:tgtEl>
                                          <p:spTgt spid="11"/>
                                        </p:tgtEl>
                                        <p:attrNameLst>
                                          <p:attrName>ppt_h</p:attrName>
                                        </p:attrNameLst>
                                      </p:cBhvr>
                                      <p:tavLst>
                                        <p:tav tm="0">
                                          <p:val>
                                            <p:strVal val="ppt_h"/>
                                          </p:val>
                                        </p:tav>
                                        <p:tav tm="100000">
                                          <p:val>
                                            <p:strVal val="ppt_h"/>
                                          </p:val>
                                        </p:tav>
                                      </p:tavLst>
                                    </p:anim>
                                    <p:anim calcmode="lin" valueType="num">
                                      <p:cBhvr>
                                        <p:cTn id="19" dur="4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3999"/>
                                          </p:stCondLst>
                                        </p:cTn>
                                        <p:tgtEl>
                                          <p:spTgt spid="11"/>
                                        </p:tgtEl>
                                        <p:attrNameLst>
                                          <p:attrName>style.visibility</p:attrName>
                                        </p:attrNameLst>
                                      </p:cBhvr>
                                      <p:to>
                                        <p:strVal val="hidden"/>
                                      </p:to>
                                    </p:set>
                                  </p:childTnLst>
                                </p:cTn>
                              </p:par>
                              <p:par>
                                <p:cTn id="21" presetID="19" presetClass="exit" presetSubtype="10" fill="hold" nodeType="withEffect">
                                  <p:stCondLst>
                                    <p:cond delay="0"/>
                                  </p:stCondLst>
                                  <p:childTnLst>
                                    <p:anim calcmode="lin" valueType="num">
                                      <p:cBhvr>
                                        <p:cTn id="22" dur="4000"/>
                                        <p:tgtEl>
                                          <p:spTgt spid="12"/>
                                        </p:tgtEl>
                                        <p:attrNameLst>
                                          <p:attrName>ppt_h</p:attrName>
                                        </p:attrNameLst>
                                      </p:cBhvr>
                                      <p:tavLst>
                                        <p:tav tm="0">
                                          <p:val>
                                            <p:strVal val="ppt_h"/>
                                          </p:val>
                                        </p:tav>
                                        <p:tav tm="100000">
                                          <p:val>
                                            <p:strVal val="ppt_h"/>
                                          </p:val>
                                        </p:tav>
                                      </p:tavLst>
                                    </p:anim>
                                    <p:anim calcmode="lin" valueType="num">
                                      <p:cBhvr>
                                        <p:cTn id="23" dur="4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3999"/>
                                          </p:stCondLst>
                                        </p:cTn>
                                        <p:tgtEl>
                                          <p:spTgt spid="12"/>
                                        </p:tgtEl>
                                        <p:attrNameLst>
                                          <p:attrName>style.visibility</p:attrName>
                                        </p:attrNameLst>
                                      </p:cBhvr>
                                      <p:to>
                                        <p:strVal val="hidden"/>
                                      </p:to>
                                    </p:set>
                                  </p:childTnLst>
                                </p:cTn>
                              </p:par>
                              <p:par>
                                <p:cTn id="25" presetID="23" presetClass="entr" presetSubtype="16"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4000" fill="hold"/>
                                        <p:tgtEl>
                                          <p:spTgt spid="4"/>
                                        </p:tgtEl>
                                        <p:attrNameLst>
                                          <p:attrName>ppt_w</p:attrName>
                                        </p:attrNameLst>
                                      </p:cBhvr>
                                      <p:tavLst>
                                        <p:tav tm="0">
                                          <p:val>
                                            <p:fltVal val="0"/>
                                          </p:val>
                                        </p:tav>
                                        <p:tav tm="100000">
                                          <p:val>
                                            <p:strVal val="#ppt_w"/>
                                          </p:val>
                                        </p:tav>
                                      </p:tavLst>
                                    </p:anim>
                                    <p:anim calcmode="lin" valueType="num">
                                      <p:cBhvr>
                                        <p:cTn id="28" dur="4000" fill="hold"/>
                                        <p:tgtEl>
                                          <p:spTgt spid="4"/>
                                        </p:tgtEl>
                                        <p:attrNameLst>
                                          <p:attrName>ppt_h</p:attrName>
                                        </p:attrNameLst>
                                      </p:cBhvr>
                                      <p:tavLst>
                                        <p:tav tm="0">
                                          <p:val>
                                            <p:fltVal val="0"/>
                                          </p:val>
                                        </p:tav>
                                        <p:tav tm="100000">
                                          <p:val>
                                            <p:strVal val="#ppt_h"/>
                                          </p:val>
                                        </p:tav>
                                      </p:tavLst>
                                    </p:anim>
                                  </p:childTnLst>
                                </p:cTn>
                              </p:par>
                              <p:par>
                                <p:cTn id="29" presetID="3" presetClass="entr" presetSubtype="1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blinds(horizontal)">
                                      <p:cBhvr>
                                        <p:cTn id="31" dur="4000"/>
                                        <p:tgtEl>
                                          <p:spTgt spid="4"/>
                                        </p:tgtEl>
                                      </p:cBhvr>
                                    </p:animEffect>
                                  </p:childTnLst>
                                </p:cTn>
                              </p:par>
                            </p:childTnLst>
                          </p:cTn>
                        </p:par>
                        <p:par>
                          <p:cTn id="32" fill="hold">
                            <p:stCondLst>
                              <p:cond delay="4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anim calcmode="lin" valueType="num">
                                      <p:cBhvr>
                                        <p:cTn id="36" dur="1000" fill="hold"/>
                                        <p:tgtEl>
                                          <p:spTgt spid="13"/>
                                        </p:tgtEl>
                                        <p:attrNameLst>
                                          <p:attrName>ppt_x</p:attrName>
                                        </p:attrNameLst>
                                      </p:cBhvr>
                                      <p:tavLst>
                                        <p:tav tm="0">
                                          <p:val>
                                            <p:strVal val="#ppt_x-.1"/>
                                          </p:val>
                                        </p:tav>
                                        <p:tav tm="100000">
                                          <p:val>
                                            <p:strVal val="#ppt_x"/>
                                          </p:val>
                                        </p:tav>
                                      </p:tavLst>
                                    </p:anim>
                                    <p:anim calcmode="lin" valueType="num">
                                      <p:cBhvr>
                                        <p:cTn id="37"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9inos9lck1qjm81go1_1280.jpg"/>
          <p:cNvPicPr>
            <a:picLocks noChangeAspect="1"/>
          </p:cNvPicPr>
          <p:nvPr/>
        </p:nvPicPr>
        <p:blipFill>
          <a:blip r:embed="rId2" cstate="print"/>
          <a:stretch>
            <a:fillRect/>
          </a:stretch>
        </p:blipFill>
        <p:spPr bwMode="auto">
          <a:xfrm>
            <a:off x="0" y="11113"/>
            <a:ext cx="9144000" cy="5692775"/>
          </a:xfrm>
          <a:prstGeom prst="rect">
            <a:avLst/>
          </a:prstGeom>
          <a:noFill/>
          <a:ln w="9525">
            <a:noFill/>
            <a:miter lim="800000"/>
            <a:headEnd/>
            <a:tailEnd/>
          </a:ln>
        </p:spPr>
      </p:pic>
      <p:sp>
        <p:nvSpPr>
          <p:cNvPr id="5" name="4 Triángulo rectángulo"/>
          <p:cNvSpPr/>
          <p:nvPr/>
        </p:nvSpPr>
        <p:spPr>
          <a:xfrm>
            <a:off x="0" y="0"/>
            <a:ext cx="4143375"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flipH="1">
            <a:off x="4929188" y="0"/>
            <a:ext cx="4214812"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rectángulo"/>
          <p:cNvSpPr/>
          <p:nvPr/>
        </p:nvSpPr>
        <p:spPr>
          <a:xfrm>
            <a:off x="785813" y="0"/>
            <a:ext cx="3857625"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rectángulo"/>
          <p:cNvSpPr/>
          <p:nvPr/>
        </p:nvSpPr>
        <p:spPr>
          <a:xfrm flipH="1">
            <a:off x="4643438" y="0"/>
            <a:ext cx="3857625"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rectángulo"/>
          <p:cNvSpPr/>
          <p:nvPr/>
        </p:nvSpPr>
        <p:spPr>
          <a:xfrm>
            <a:off x="1500188" y="0"/>
            <a:ext cx="3286125"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rectángulo"/>
          <p:cNvSpPr/>
          <p:nvPr/>
        </p:nvSpPr>
        <p:spPr>
          <a:xfrm flipH="1">
            <a:off x="4714875" y="0"/>
            <a:ext cx="3071813"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rectángulo"/>
          <p:cNvSpPr/>
          <p:nvPr/>
        </p:nvSpPr>
        <p:spPr>
          <a:xfrm>
            <a:off x="2143125" y="0"/>
            <a:ext cx="2571750"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rectángulo"/>
          <p:cNvSpPr/>
          <p:nvPr/>
        </p:nvSpPr>
        <p:spPr>
          <a:xfrm flipH="1">
            <a:off x="4643438" y="0"/>
            <a:ext cx="2357437"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Triángulo rectángulo"/>
          <p:cNvSpPr/>
          <p:nvPr/>
        </p:nvSpPr>
        <p:spPr>
          <a:xfrm flipH="1" flipV="1">
            <a:off x="2124075" y="0"/>
            <a:ext cx="2590800"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Triángulo rectángulo"/>
          <p:cNvSpPr/>
          <p:nvPr/>
        </p:nvSpPr>
        <p:spPr>
          <a:xfrm flipV="1">
            <a:off x="4714875" y="0"/>
            <a:ext cx="2286000"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Vista del salón Flamenco. Se calcula que 250 personas visitarán el palacio cada día. Será en grupos de 20 personas, cada una conectada a su </a:t>
            </a:r>
            <a:r>
              <a:rPr lang="es-ES" i="1" dirty="0" err="1" smtClean="0">
                <a:effectLst>
                  <a:glow rad="101600">
                    <a:srgbClr val="C00000">
                      <a:alpha val="60000"/>
                    </a:srgbClr>
                  </a:glow>
                  <a:outerShdw blurRad="38100" dist="38100" dir="2700000" algn="tl">
                    <a:srgbClr val="000000">
                      <a:alpha val="43137"/>
                    </a:srgbClr>
                  </a:outerShdw>
                </a:effectLst>
              </a:rPr>
              <a:t>audioguía</a:t>
            </a:r>
            <a:r>
              <a:rPr lang="es-ES" i="1" dirty="0" smtClean="0">
                <a:effectLst>
                  <a:glow rad="101600">
                    <a:srgbClr val="C00000">
                      <a:alpha val="60000"/>
                    </a:srgbClr>
                  </a:glow>
                  <a:outerShdw blurRad="38100" dist="38100" dir="2700000" algn="tl">
                    <a:srgbClr val="000000">
                      <a:alpha val="43137"/>
                    </a:srgbClr>
                  </a:outerShdw>
                </a:effectLst>
              </a:rPr>
              <a:t>. A su paso por los 14 salones se les irá señalando la pintura de la que se habla en la grabación.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prism/>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000"/>
                                        <p:tgtEl>
                                          <p:spTgt spid="5"/>
                                        </p:tgtEl>
                                        <p:attrNameLst>
                                          <p:attrName>ppt_x</p:attrName>
                                        </p:attrNameLst>
                                      </p:cBhvr>
                                      <p:tavLst>
                                        <p:tav tm="0">
                                          <p:val>
                                            <p:strVal val="ppt_x"/>
                                          </p:val>
                                        </p:tav>
                                        <p:tav tm="100000">
                                          <p:val>
                                            <p:strVal val="ppt_x-ppt_w/2"/>
                                          </p:val>
                                        </p:tav>
                                      </p:tavLst>
                                    </p:anim>
                                    <p:anim calcmode="lin" valueType="num">
                                      <p:cBhvr>
                                        <p:cTn id="7" dur="4000"/>
                                        <p:tgtEl>
                                          <p:spTgt spid="5"/>
                                        </p:tgtEl>
                                        <p:attrNameLst>
                                          <p:attrName>ppt_y</p:attrName>
                                        </p:attrNameLst>
                                      </p:cBhvr>
                                      <p:tavLst>
                                        <p:tav tm="0">
                                          <p:val>
                                            <p:strVal val="ppt_y"/>
                                          </p:val>
                                        </p:tav>
                                        <p:tav tm="100000">
                                          <p:val>
                                            <p:strVal val="ppt_y"/>
                                          </p:val>
                                        </p:tav>
                                      </p:tavLst>
                                    </p:anim>
                                    <p:anim calcmode="lin" valueType="num">
                                      <p:cBhvr>
                                        <p:cTn id="8" dur="4000"/>
                                        <p:tgtEl>
                                          <p:spTgt spid="5"/>
                                        </p:tgtEl>
                                        <p:attrNameLst>
                                          <p:attrName>ppt_w</p:attrName>
                                        </p:attrNameLst>
                                      </p:cBhvr>
                                      <p:tavLst>
                                        <p:tav tm="0">
                                          <p:val>
                                            <p:strVal val="ppt_w"/>
                                          </p:val>
                                        </p:tav>
                                        <p:tav tm="100000">
                                          <p:val>
                                            <p:fltVal val="0"/>
                                          </p:val>
                                        </p:tav>
                                      </p:tavLst>
                                    </p:anim>
                                    <p:anim calcmode="lin" valueType="num">
                                      <p:cBhvr>
                                        <p:cTn id="9" dur="4000"/>
                                        <p:tgtEl>
                                          <p:spTgt spid="5"/>
                                        </p:tgtEl>
                                        <p:attrNameLst>
                                          <p:attrName>ppt_h</p:attrName>
                                        </p:attrNameLst>
                                      </p:cBhvr>
                                      <p:tavLst>
                                        <p:tav tm="0">
                                          <p:val>
                                            <p:strVal val="ppt_h"/>
                                          </p:val>
                                        </p:tav>
                                        <p:tav tm="100000">
                                          <p:val>
                                            <p:strVal val="ppt_h"/>
                                          </p:val>
                                        </p:tav>
                                      </p:tavLst>
                                    </p:anim>
                                    <p:set>
                                      <p:cBhvr>
                                        <p:cTn id="10" dur="1" fill="hold">
                                          <p:stCondLst>
                                            <p:cond delay="3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4000"/>
                                        <p:tgtEl>
                                          <p:spTgt spid="6"/>
                                        </p:tgtEl>
                                        <p:attrNameLst>
                                          <p:attrName>ppt_x</p:attrName>
                                        </p:attrNameLst>
                                      </p:cBhvr>
                                      <p:tavLst>
                                        <p:tav tm="0">
                                          <p:val>
                                            <p:strVal val="ppt_x"/>
                                          </p:val>
                                        </p:tav>
                                        <p:tav tm="100000">
                                          <p:val>
                                            <p:strVal val="ppt_x+ppt_w/2"/>
                                          </p:val>
                                        </p:tav>
                                      </p:tavLst>
                                    </p:anim>
                                    <p:anim calcmode="lin" valueType="num">
                                      <p:cBhvr>
                                        <p:cTn id="13" dur="4000"/>
                                        <p:tgtEl>
                                          <p:spTgt spid="6"/>
                                        </p:tgtEl>
                                        <p:attrNameLst>
                                          <p:attrName>ppt_y</p:attrName>
                                        </p:attrNameLst>
                                      </p:cBhvr>
                                      <p:tavLst>
                                        <p:tav tm="0">
                                          <p:val>
                                            <p:strVal val="ppt_y"/>
                                          </p:val>
                                        </p:tav>
                                        <p:tav tm="100000">
                                          <p:val>
                                            <p:strVal val="ppt_y"/>
                                          </p:val>
                                        </p:tav>
                                      </p:tavLst>
                                    </p:anim>
                                    <p:anim calcmode="lin" valueType="num">
                                      <p:cBhvr>
                                        <p:cTn id="14" dur="4000"/>
                                        <p:tgtEl>
                                          <p:spTgt spid="6"/>
                                        </p:tgtEl>
                                        <p:attrNameLst>
                                          <p:attrName>ppt_w</p:attrName>
                                        </p:attrNameLst>
                                      </p:cBhvr>
                                      <p:tavLst>
                                        <p:tav tm="0">
                                          <p:val>
                                            <p:strVal val="ppt_w"/>
                                          </p:val>
                                        </p:tav>
                                        <p:tav tm="100000">
                                          <p:val>
                                            <p:fltVal val="0"/>
                                          </p:val>
                                        </p:tav>
                                      </p:tavLst>
                                    </p:anim>
                                    <p:anim calcmode="lin" valueType="num">
                                      <p:cBhvr>
                                        <p:cTn id="15" dur="4000"/>
                                        <p:tgtEl>
                                          <p:spTgt spid="6"/>
                                        </p:tgtEl>
                                        <p:attrNameLst>
                                          <p:attrName>ppt_h</p:attrName>
                                        </p:attrNameLst>
                                      </p:cBhvr>
                                      <p:tavLst>
                                        <p:tav tm="0">
                                          <p:val>
                                            <p:strVal val="ppt_h"/>
                                          </p:val>
                                        </p:tav>
                                        <p:tav tm="100000">
                                          <p:val>
                                            <p:strVal val="ppt_h"/>
                                          </p:val>
                                        </p:tav>
                                      </p:tavLst>
                                    </p:anim>
                                    <p:set>
                                      <p:cBhvr>
                                        <p:cTn id="16" dur="1" fill="hold">
                                          <p:stCondLst>
                                            <p:cond delay="3999"/>
                                          </p:stCondLst>
                                        </p:cTn>
                                        <p:tgtEl>
                                          <p:spTgt spid="6"/>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4000"/>
                                        <p:tgtEl>
                                          <p:spTgt spid="7"/>
                                        </p:tgtEl>
                                        <p:attrNameLst>
                                          <p:attrName>ppt_x</p:attrName>
                                        </p:attrNameLst>
                                      </p:cBhvr>
                                      <p:tavLst>
                                        <p:tav tm="0">
                                          <p:val>
                                            <p:strVal val="ppt_x"/>
                                          </p:val>
                                        </p:tav>
                                        <p:tav tm="100000">
                                          <p:val>
                                            <p:strVal val="ppt_x-ppt_w/2"/>
                                          </p:val>
                                        </p:tav>
                                      </p:tavLst>
                                    </p:anim>
                                    <p:anim calcmode="lin" valueType="num">
                                      <p:cBhvr>
                                        <p:cTn id="19" dur="4000"/>
                                        <p:tgtEl>
                                          <p:spTgt spid="7"/>
                                        </p:tgtEl>
                                        <p:attrNameLst>
                                          <p:attrName>ppt_y</p:attrName>
                                        </p:attrNameLst>
                                      </p:cBhvr>
                                      <p:tavLst>
                                        <p:tav tm="0">
                                          <p:val>
                                            <p:strVal val="ppt_y"/>
                                          </p:val>
                                        </p:tav>
                                        <p:tav tm="100000">
                                          <p:val>
                                            <p:strVal val="ppt_y"/>
                                          </p:val>
                                        </p:tav>
                                      </p:tavLst>
                                    </p:anim>
                                    <p:anim calcmode="lin" valueType="num">
                                      <p:cBhvr>
                                        <p:cTn id="20" dur="4000"/>
                                        <p:tgtEl>
                                          <p:spTgt spid="7"/>
                                        </p:tgtEl>
                                        <p:attrNameLst>
                                          <p:attrName>ppt_w</p:attrName>
                                        </p:attrNameLst>
                                      </p:cBhvr>
                                      <p:tavLst>
                                        <p:tav tm="0">
                                          <p:val>
                                            <p:strVal val="ppt_w"/>
                                          </p:val>
                                        </p:tav>
                                        <p:tav tm="100000">
                                          <p:val>
                                            <p:fltVal val="0"/>
                                          </p:val>
                                        </p:tav>
                                      </p:tavLst>
                                    </p:anim>
                                    <p:anim calcmode="lin" valueType="num">
                                      <p:cBhvr>
                                        <p:cTn id="21" dur="4000"/>
                                        <p:tgtEl>
                                          <p:spTgt spid="7"/>
                                        </p:tgtEl>
                                        <p:attrNameLst>
                                          <p:attrName>ppt_h</p:attrName>
                                        </p:attrNameLst>
                                      </p:cBhvr>
                                      <p:tavLst>
                                        <p:tav tm="0">
                                          <p:val>
                                            <p:strVal val="ppt_h"/>
                                          </p:val>
                                        </p:tav>
                                        <p:tav tm="100000">
                                          <p:val>
                                            <p:strVal val="ppt_h"/>
                                          </p:val>
                                        </p:tav>
                                      </p:tavLst>
                                    </p:anim>
                                    <p:set>
                                      <p:cBhvr>
                                        <p:cTn id="22" dur="1" fill="hold">
                                          <p:stCondLst>
                                            <p:cond delay="3999"/>
                                          </p:stCondLst>
                                        </p:cTn>
                                        <p:tgtEl>
                                          <p:spTgt spid="7"/>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4000"/>
                                        <p:tgtEl>
                                          <p:spTgt spid="8"/>
                                        </p:tgtEl>
                                        <p:attrNameLst>
                                          <p:attrName>ppt_x</p:attrName>
                                        </p:attrNameLst>
                                      </p:cBhvr>
                                      <p:tavLst>
                                        <p:tav tm="0">
                                          <p:val>
                                            <p:strVal val="ppt_x"/>
                                          </p:val>
                                        </p:tav>
                                        <p:tav tm="100000">
                                          <p:val>
                                            <p:strVal val="ppt_x+ppt_w/2"/>
                                          </p:val>
                                        </p:tav>
                                      </p:tavLst>
                                    </p:anim>
                                    <p:anim calcmode="lin" valueType="num">
                                      <p:cBhvr>
                                        <p:cTn id="25" dur="4000"/>
                                        <p:tgtEl>
                                          <p:spTgt spid="8"/>
                                        </p:tgtEl>
                                        <p:attrNameLst>
                                          <p:attrName>ppt_y</p:attrName>
                                        </p:attrNameLst>
                                      </p:cBhvr>
                                      <p:tavLst>
                                        <p:tav tm="0">
                                          <p:val>
                                            <p:strVal val="ppt_y"/>
                                          </p:val>
                                        </p:tav>
                                        <p:tav tm="100000">
                                          <p:val>
                                            <p:strVal val="ppt_y"/>
                                          </p:val>
                                        </p:tav>
                                      </p:tavLst>
                                    </p:anim>
                                    <p:anim calcmode="lin" valueType="num">
                                      <p:cBhvr>
                                        <p:cTn id="26" dur="4000"/>
                                        <p:tgtEl>
                                          <p:spTgt spid="8"/>
                                        </p:tgtEl>
                                        <p:attrNameLst>
                                          <p:attrName>ppt_w</p:attrName>
                                        </p:attrNameLst>
                                      </p:cBhvr>
                                      <p:tavLst>
                                        <p:tav tm="0">
                                          <p:val>
                                            <p:strVal val="ppt_w"/>
                                          </p:val>
                                        </p:tav>
                                        <p:tav tm="100000">
                                          <p:val>
                                            <p:fltVal val="0"/>
                                          </p:val>
                                        </p:tav>
                                      </p:tavLst>
                                    </p:anim>
                                    <p:anim calcmode="lin" valueType="num">
                                      <p:cBhvr>
                                        <p:cTn id="27" dur="4000"/>
                                        <p:tgtEl>
                                          <p:spTgt spid="8"/>
                                        </p:tgtEl>
                                        <p:attrNameLst>
                                          <p:attrName>ppt_h</p:attrName>
                                        </p:attrNameLst>
                                      </p:cBhvr>
                                      <p:tavLst>
                                        <p:tav tm="0">
                                          <p:val>
                                            <p:strVal val="ppt_h"/>
                                          </p:val>
                                        </p:tav>
                                        <p:tav tm="100000">
                                          <p:val>
                                            <p:strVal val="ppt_h"/>
                                          </p:val>
                                        </p:tav>
                                      </p:tavLst>
                                    </p:anim>
                                    <p:set>
                                      <p:cBhvr>
                                        <p:cTn id="28" dur="1" fill="hold">
                                          <p:stCondLst>
                                            <p:cond delay="3999"/>
                                          </p:stCondLst>
                                        </p:cTn>
                                        <p:tgtEl>
                                          <p:spTgt spid="8"/>
                                        </p:tgtEl>
                                        <p:attrNameLst>
                                          <p:attrName>style.visibility</p:attrName>
                                        </p:attrNameLst>
                                      </p:cBhvr>
                                      <p:to>
                                        <p:strVal val="hidden"/>
                                      </p:to>
                                    </p:set>
                                  </p:childTnLst>
                                </p:cTn>
                              </p:par>
                              <p:par>
                                <p:cTn id="29" presetID="17" presetClass="exit" presetSubtype="2" fill="hold" nodeType="withEffect">
                                  <p:stCondLst>
                                    <p:cond delay="0"/>
                                  </p:stCondLst>
                                  <p:childTnLst>
                                    <p:anim calcmode="lin" valueType="num">
                                      <p:cBhvr>
                                        <p:cTn id="30" dur="4000"/>
                                        <p:tgtEl>
                                          <p:spTgt spid="10"/>
                                        </p:tgtEl>
                                        <p:attrNameLst>
                                          <p:attrName>ppt_x</p:attrName>
                                        </p:attrNameLst>
                                      </p:cBhvr>
                                      <p:tavLst>
                                        <p:tav tm="0">
                                          <p:val>
                                            <p:strVal val="ppt_x"/>
                                          </p:val>
                                        </p:tav>
                                        <p:tav tm="100000">
                                          <p:val>
                                            <p:strVal val="ppt_x+ppt_w/2"/>
                                          </p:val>
                                        </p:tav>
                                      </p:tavLst>
                                    </p:anim>
                                    <p:anim calcmode="lin" valueType="num">
                                      <p:cBhvr>
                                        <p:cTn id="31" dur="4000"/>
                                        <p:tgtEl>
                                          <p:spTgt spid="10"/>
                                        </p:tgtEl>
                                        <p:attrNameLst>
                                          <p:attrName>ppt_y</p:attrName>
                                        </p:attrNameLst>
                                      </p:cBhvr>
                                      <p:tavLst>
                                        <p:tav tm="0">
                                          <p:val>
                                            <p:strVal val="ppt_y"/>
                                          </p:val>
                                        </p:tav>
                                        <p:tav tm="100000">
                                          <p:val>
                                            <p:strVal val="ppt_y"/>
                                          </p:val>
                                        </p:tav>
                                      </p:tavLst>
                                    </p:anim>
                                    <p:anim calcmode="lin" valueType="num">
                                      <p:cBhvr>
                                        <p:cTn id="32" dur="4000"/>
                                        <p:tgtEl>
                                          <p:spTgt spid="10"/>
                                        </p:tgtEl>
                                        <p:attrNameLst>
                                          <p:attrName>ppt_w</p:attrName>
                                        </p:attrNameLst>
                                      </p:cBhvr>
                                      <p:tavLst>
                                        <p:tav tm="0">
                                          <p:val>
                                            <p:strVal val="ppt_w"/>
                                          </p:val>
                                        </p:tav>
                                        <p:tav tm="100000">
                                          <p:val>
                                            <p:fltVal val="0"/>
                                          </p:val>
                                        </p:tav>
                                      </p:tavLst>
                                    </p:anim>
                                    <p:anim calcmode="lin" valueType="num">
                                      <p:cBhvr>
                                        <p:cTn id="33" dur="4000"/>
                                        <p:tgtEl>
                                          <p:spTgt spid="10"/>
                                        </p:tgtEl>
                                        <p:attrNameLst>
                                          <p:attrName>ppt_h</p:attrName>
                                        </p:attrNameLst>
                                      </p:cBhvr>
                                      <p:tavLst>
                                        <p:tav tm="0">
                                          <p:val>
                                            <p:strVal val="ppt_h"/>
                                          </p:val>
                                        </p:tav>
                                        <p:tav tm="100000">
                                          <p:val>
                                            <p:strVal val="ppt_h"/>
                                          </p:val>
                                        </p:tav>
                                      </p:tavLst>
                                    </p:anim>
                                    <p:set>
                                      <p:cBhvr>
                                        <p:cTn id="34" dur="1" fill="hold">
                                          <p:stCondLst>
                                            <p:cond delay="3999"/>
                                          </p:stCondLst>
                                        </p:cTn>
                                        <p:tgtEl>
                                          <p:spTgt spid="10"/>
                                        </p:tgtEl>
                                        <p:attrNameLst>
                                          <p:attrName>style.visibility</p:attrName>
                                        </p:attrNameLst>
                                      </p:cBhvr>
                                      <p:to>
                                        <p:strVal val="hidden"/>
                                      </p:to>
                                    </p:set>
                                  </p:childTnLst>
                                </p:cTn>
                              </p:par>
                              <p:par>
                                <p:cTn id="35" presetID="17" presetClass="exit" presetSubtype="8" fill="hold" nodeType="withEffect">
                                  <p:stCondLst>
                                    <p:cond delay="0"/>
                                  </p:stCondLst>
                                  <p:childTnLst>
                                    <p:anim calcmode="lin" valueType="num">
                                      <p:cBhvr>
                                        <p:cTn id="36" dur="4000"/>
                                        <p:tgtEl>
                                          <p:spTgt spid="9"/>
                                        </p:tgtEl>
                                        <p:attrNameLst>
                                          <p:attrName>ppt_x</p:attrName>
                                        </p:attrNameLst>
                                      </p:cBhvr>
                                      <p:tavLst>
                                        <p:tav tm="0">
                                          <p:val>
                                            <p:strVal val="ppt_x"/>
                                          </p:val>
                                        </p:tav>
                                        <p:tav tm="100000">
                                          <p:val>
                                            <p:strVal val="ppt_x-ppt_w/2"/>
                                          </p:val>
                                        </p:tav>
                                      </p:tavLst>
                                    </p:anim>
                                    <p:anim calcmode="lin" valueType="num">
                                      <p:cBhvr>
                                        <p:cTn id="37" dur="4000"/>
                                        <p:tgtEl>
                                          <p:spTgt spid="9"/>
                                        </p:tgtEl>
                                        <p:attrNameLst>
                                          <p:attrName>ppt_y</p:attrName>
                                        </p:attrNameLst>
                                      </p:cBhvr>
                                      <p:tavLst>
                                        <p:tav tm="0">
                                          <p:val>
                                            <p:strVal val="ppt_y"/>
                                          </p:val>
                                        </p:tav>
                                        <p:tav tm="100000">
                                          <p:val>
                                            <p:strVal val="ppt_y"/>
                                          </p:val>
                                        </p:tav>
                                      </p:tavLst>
                                    </p:anim>
                                    <p:anim calcmode="lin" valueType="num">
                                      <p:cBhvr>
                                        <p:cTn id="38" dur="4000"/>
                                        <p:tgtEl>
                                          <p:spTgt spid="9"/>
                                        </p:tgtEl>
                                        <p:attrNameLst>
                                          <p:attrName>ppt_w</p:attrName>
                                        </p:attrNameLst>
                                      </p:cBhvr>
                                      <p:tavLst>
                                        <p:tav tm="0">
                                          <p:val>
                                            <p:strVal val="ppt_w"/>
                                          </p:val>
                                        </p:tav>
                                        <p:tav tm="100000">
                                          <p:val>
                                            <p:fltVal val="0"/>
                                          </p:val>
                                        </p:tav>
                                      </p:tavLst>
                                    </p:anim>
                                    <p:anim calcmode="lin" valueType="num">
                                      <p:cBhvr>
                                        <p:cTn id="39" dur="4000"/>
                                        <p:tgtEl>
                                          <p:spTgt spid="9"/>
                                        </p:tgtEl>
                                        <p:attrNameLst>
                                          <p:attrName>ppt_h</p:attrName>
                                        </p:attrNameLst>
                                      </p:cBhvr>
                                      <p:tavLst>
                                        <p:tav tm="0">
                                          <p:val>
                                            <p:strVal val="ppt_h"/>
                                          </p:val>
                                        </p:tav>
                                        <p:tav tm="100000">
                                          <p:val>
                                            <p:strVal val="ppt_h"/>
                                          </p:val>
                                        </p:tav>
                                      </p:tavLst>
                                    </p:anim>
                                    <p:set>
                                      <p:cBhvr>
                                        <p:cTn id="40" dur="1" fill="hold">
                                          <p:stCondLst>
                                            <p:cond delay="3999"/>
                                          </p:stCondLst>
                                        </p:cTn>
                                        <p:tgtEl>
                                          <p:spTgt spid="9"/>
                                        </p:tgtEl>
                                        <p:attrNameLst>
                                          <p:attrName>style.visibility</p:attrName>
                                        </p:attrNameLst>
                                      </p:cBhvr>
                                      <p:to>
                                        <p:strVal val="hidden"/>
                                      </p:to>
                                    </p:set>
                                  </p:childTnLst>
                                </p:cTn>
                              </p:par>
                              <p:par>
                                <p:cTn id="41" presetID="17" presetClass="exit" presetSubtype="8" fill="hold" nodeType="withEffect">
                                  <p:stCondLst>
                                    <p:cond delay="0"/>
                                  </p:stCondLst>
                                  <p:childTnLst>
                                    <p:anim calcmode="lin" valueType="num">
                                      <p:cBhvr>
                                        <p:cTn id="42" dur="4000"/>
                                        <p:tgtEl>
                                          <p:spTgt spid="11"/>
                                        </p:tgtEl>
                                        <p:attrNameLst>
                                          <p:attrName>ppt_x</p:attrName>
                                        </p:attrNameLst>
                                      </p:cBhvr>
                                      <p:tavLst>
                                        <p:tav tm="0">
                                          <p:val>
                                            <p:strVal val="ppt_x"/>
                                          </p:val>
                                        </p:tav>
                                        <p:tav tm="100000">
                                          <p:val>
                                            <p:strVal val="ppt_x-ppt_w/2"/>
                                          </p:val>
                                        </p:tav>
                                      </p:tavLst>
                                    </p:anim>
                                    <p:anim calcmode="lin" valueType="num">
                                      <p:cBhvr>
                                        <p:cTn id="43" dur="4000"/>
                                        <p:tgtEl>
                                          <p:spTgt spid="11"/>
                                        </p:tgtEl>
                                        <p:attrNameLst>
                                          <p:attrName>ppt_y</p:attrName>
                                        </p:attrNameLst>
                                      </p:cBhvr>
                                      <p:tavLst>
                                        <p:tav tm="0">
                                          <p:val>
                                            <p:strVal val="ppt_y"/>
                                          </p:val>
                                        </p:tav>
                                        <p:tav tm="100000">
                                          <p:val>
                                            <p:strVal val="ppt_y"/>
                                          </p:val>
                                        </p:tav>
                                      </p:tavLst>
                                    </p:anim>
                                    <p:anim calcmode="lin" valueType="num">
                                      <p:cBhvr>
                                        <p:cTn id="44" dur="4000"/>
                                        <p:tgtEl>
                                          <p:spTgt spid="11"/>
                                        </p:tgtEl>
                                        <p:attrNameLst>
                                          <p:attrName>ppt_w</p:attrName>
                                        </p:attrNameLst>
                                      </p:cBhvr>
                                      <p:tavLst>
                                        <p:tav tm="0">
                                          <p:val>
                                            <p:strVal val="ppt_w"/>
                                          </p:val>
                                        </p:tav>
                                        <p:tav tm="100000">
                                          <p:val>
                                            <p:fltVal val="0"/>
                                          </p:val>
                                        </p:tav>
                                      </p:tavLst>
                                    </p:anim>
                                    <p:anim calcmode="lin" valueType="num">
                                      <p:cBhvr>
                                        <p:cTn id="45" dur="4000"/>
                                        <p:tgtEl>
                                          <p:spTgt spid="11"/>
                                        </p:tgtEl>
                                        <p:attrNameLst>
                                          <p:attrName>ppt_h</p:attrName>
                                        </p:attrNameLst>
                                      </p:cBhvr>
                                      <p:tavLst>
                                        <p:tav tm="0">
                                          <p:val>
                                            <p:strVal val="ppt_h"/>
                                          </p:val>
                                        </p:tav>
                                        <p:tav tm="100000">
                                          <p:val>
                                            <p:strVal val="ppt_h"/>
                                          </p:val>
                                        </p:tav>
                                      </p:tavLst>
                                    </p:anim>
                                    <p:set>
                                      <p:cBhvr>
                                        <p:cTn id="46" dur="1" fill="hold">
                                          <p:stCondLst>
                                            <p:cond delay="3999"/>
                                          </p:stCondLst>
                                        </p:cTn>
                                        <p:tgtEl>
                                          <p:spTgt spid="11"/>
                                        </p:tgtEl>
                                        <p:attrNameLst>
                                          <p:attrName>style.visibility</p:attrName>
                                        </p:attrNameLst>
                                      </p:cBhvr>
                                      <p:to>
                                        <p:strVal val="hidden"/>
                                      </p:to>
                                    </p:set>
                                  </p:childTnLst>
                                </p:cTn>
                              </p:par>
                              <p:par>
                                <p:cTn id="47" presetID="17" presetClass="exit" presetSubtype="2" fill="hold" nodeType="withEffect">
                                  <p:stCondLst>
                                    <p:cond delay="0"/>
                                  </p:stCondLst>
                                  <p:childTnLst>
                                    <p:anim calcmode="lin" valueType="num">
                                      <p:cBhvr>
                                        <p:cTn id="48" dur="4000"/>
                                        <p:tgtEl>
                                          <p:spTgt spid="12"/>
                                        </p:tgtEl>
                                        <p:attrNameLst>
                                          <p:attrName>ppt_x</p:attrName>
                                        </p:attrNameLst>
                                      </p:cBhvr>
                                      <p:tavLst>
                                        <p:tav tm="0">
                                          <p:val>
                                            <p:strVal val="ppt_x"/>
                                          </p:val>
                                        </p:tav>
                                        <p:tav tm="100000">
                                          <p:val>
                                            <p:strVal val="ppt_x+ppt_w/2"/>
                                          </p:val>
                                        </p:tav>
                                      </p:tavLst>
                                    </p:anim>
                                    <p:anim calcmode="lin" valueType="num">
                                      <p:cBhvr>
                                        <p:cTn id="49" dur="4000"/>
                                        <p:tgtEl>
                                          <p:spTgt spid="12"/>
                                        </p:tgtEl>
                                        <p:attrNameLst>
                                          <p:attrName>ppt_y</p:attrName>
                                        </p:attrNameLst>
                                      </p:cBhvr>
                                      <p:tavLst>
                                        <p:tav tm="0">
                                          <p:val>
                                            <p:strVal val="ppt_y"/>
                                          </p:val>
                                        </p:tav>
                                        <p:tav tm="100000">
                                          <p:val>
                                            <p:strVal val="ppt_y"/>
                                          </p:val>
                                        </p:tav>
                                      </p:tavLst>
                                    </p:anim>
                                    <p:anim calcmode="lin" valueType="num">
                                      <p:cBhvr>
                                        <p:cTn id="50" dur="4000"/>
                                        <p:tgtEl>
                                          <p:spTgt spid="12"/>
                                        </p:tgtEl>
                                        <p:attrNameLst>
                                          <p:attrName>ppt_w</p:attrName>
                                        </p:attrNameLst>
                                      </p:cBhvr>
                                      <p:tavLst>
                                        <p:tav tm="0">
                                          <p:val>
                                            <p:strVal val="ppt_w"/>
                                          </p:val>
                                        </p:tav>
                                        <p:tav tm="100000">
                                          <p:val>
                                            <p:fltVal val="0"/>
                                          </p:val>
                                        </p:tav>
                                      </p:tavLst>
                                    </p:anim>
                                    <p:anim calcmode="lin" valueType="num">
                                      <p:cBhvr>
                                        <p:cTn id="51" dur="4000"/>
                                        <p:tgtEl>
                                          <p:spTgt spid="12"/>
                                        </p:tgtEl>
                                        <p:attrNameLst>
                                          <p:attrName>ppt_h</p:attrName>
                                        </p:attrNameLst>
                                      </p:cBhvr>
                                      <p:tavLst>
                                        <p:tav tm="0">
                                          <p:val>
                                            <p:strVal val="ppt_h"/>
                                          </p:val>
                                        </p:tav>
                                        <p:tav tm="100000">
                                          <p:val>
                                            <p:strVal val="ppt_h"/>
                                          </p:val>
                                        </p:tav>
                                      </p:tavLst>
                                    </p:anim>
                                    <p:set>
                                      <p:cBhvr>
                                        <p:cTn id="52" dur="1" fill="hold">
                                          <p:stCondLst>
                                            <p:cond delay="3999"/>
                                          </p:stCondLst>
                                        </p:cTn>
                                        <p:tgtEl>
                                          <p:spTgt spid="12"/>
                                        </p:tgtEl>
                                        <p:attrNameLst>
                                          <p:attrName>style.visibility</p:attrName>
                                        </p:attrNameLst>
                                      </p:cBhvr>
                                      <p:to>
                                        <p:strVal val="hidden"/>
                                      </p:to>
                                    </p:set>
                                  </p:childTnLst>
                                </p:cTn>
                              </p:par>
                              <p:par>
                                <p:cTn id="53" presetID="18" presetClass="exit" presetSubtype="3" fill="hold" nodeType="withEffect">
                                  <p:stCondLst>
                                    <p:cond delay="0"/>
                                  </p:stCondLst>
                                  <p:childTnLst>
                                    <p:animEffect transition="out" filter="strips(upRight)">
                                      <p:cBhvr>
                                        <p:cTn id="54" dur="4000"/>
                                        <p:tgtEl>
                                          <p:spTgt spid="13"/>
                                        </p:tgtEl>
                                      </p:cBhvr>
                                    </p:animEffect>
                                    <p:set>
                                      <p:cBhvr>
                                        <p:cTn id="55" dur="1" fill="hold">
                                          <p:stCondLst>
                                            <p:cond delay="3999"/>
                                          </p:stCondLst>
                                        </p:cTn>
                                        <p:tgtEl>
                                          <p:spTgt spid="13"/>
                                        </p:tgtEl>
                                        <p:attrNameLst>
                                          <p:attrName>style.visibility</p:attrName>
                                        </p:attrNameLst>
                                      </p:cBhvr>
                                      <p:to>
                                        <p:strVal val="hidden"/>
                                      </p:to>
                                    </p:set>
                                  </p:childTnLst>
                                </p:cTn>
                              </p:par>
                              <p:par>
                                <p:cTn id="56" presetID="18" presetClass="exit" presetSubtype="9" fill="hold" nodeType="withEffect">
                                  <p:stCondLst>
                                    <p:cond delay="0"/>
                                  </p:stCondLst>
                                  <p:childTnLst>
                                    <p:animEffect transition="out" filter="strips(upLeft)">
                                      <p:cBhvr>
                                        <p:cTn id="57" dur="4000"/>
                                        <p:tgtEl>
                                          <p:spTgt spid="14"/>
                                        </p:tgtEl>
                                      </p:cBhvr>
                                    </p:animEffect>
                                    <p:set>
                                      <p:cBhvr>
                                        <p:cTn id="58" dur="1" fill="hold">
                                          <p:stCondLst>
                                            <p:cond delay="3999"/>
                                          </p:stCondLst>
                                        </p:cTn>
                                        <p:tgtEl>
                                          <p:spTgt spid="14"/>
                                        </p:tgtEl>
                                        <p:attrNameLst>
                                          <p:attrName>style.visibility</p:attrName>
                                        </p:attrNameLst>
                                      </p:cBhvr>
                                      <p:to>
                                        <p:strVal val="hidden"/>
                                      </p:to>
                                    </p:set>
                                  </p:childTnLst>
                                </p:cTn>
                              </p:par>
                              <p:par>
                                <p:cTn id="59" presetID="17" presetClass="entr" presetSubtype="10" fill="hold" nodeType="with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p:cTn id="61" dur="4000" fill="hold"/>
                                        <p:tgtEl>
                                          <p:spTgt spid="4"/>
                                        </p:tgtEl>
                                        <p:attrNameLst>
                                          <p:attrName>ppt_w</p:attrName>
                                        </p:attrNameLst>
                                      </p:cBhvr>
                                      <p:tavLst>
                                        <p:tav tm="0">
                                          <p:val>
                                            <p:fltVal val="0"/>
                                          </p:val>
                                        </p:tav>
                                        <p:tav tm="100000">
                                          <p:val>
                                            <p:strVal val="#ppt_w"/>
                                          </p:val>
                                        </p:tav>
                                      </p:tavLst>
                                    </p:anim>
                                    <p:anim calcmode="lin" valueType="num">
                                      <p:cBhvr>
                                        <p:cTn id="62" dur="4000" fill="hold"/>
                                        <p:tgtEl>
                                          <p:spTgt spid="4"/>
                                        </p:tgtEl>
                                        <p:attrNameLst>
                                          <p:attrName>ppt_h</p:attrName>
                                        </p:attrNameLst>
                                      </p:cBhvr>
                                      <p:tavLst>
                                        <p:tav tm="0">
                                          <p:val>
                                            <p:strVal val="#ppt_h"/>
                                          </p:val>
                                        </p:tav>
                                        <p:tav tm="100000">
                                          <p:val>
                                            <p:strVal val="#ppt_h"/>
                                          </p:val>
                                        </p:tav>
                                      </p:tavLst>
                                    </p:anim>
                                  </p:childTnLst>
                                </p:cTn>
                              </p:par>
                              <p:par>
                                <p:cTn id="63" presetID="16" presetClass="entr" presetSubtype="37" fill="hold" nodeType="withEffect">
                                  <p:stCondLst>
                                    <p:cond delay="0"/>
                                  </p:stCondLst>
                                  <p:childTnLst>
                                    <p:set>
                                      <p:cBhvr>
                                        <p:cTn id="64" dur="1" fill="hold">
                                          <p:stCondLst>
                                            <p:cond delay="0"/>
                                          </p:stCondLst>
                                        </p:cTn>
                                        <p:tgtEl>
                                          <p:spTgt spid="4"/>
                                        </p:tgtEl>
                                        <p:attrNameLst>
                                          <p:attrName>style.visibility</p:attrName>
                                        </p:attrNameLst>
                                      </p:cBhvr>
                                      <p:to>
                                        <p:strVal val="visible"/>
                                      </p:to>
                                    </p:set>
                                    <p:animEffect transition="in" filter="barn(outVertical)">
                                      <p:cBhvr>
                                        <p:cTn id="65" dur="4000"/>
                                        <p:tgtEl>
                                          <p:spTgt spid="4"/>
                                        </p:tgtEl>
                                      </p:cBhvr>
                                    </p:animEffect>
                                  </p:childTnLst>
                                </p:cTn>
                              </p:par>
                            </p:childTnLst>
                          </p:cTn>
                        </p:par>
                        <p:par>
                          <p:cTn id="66" fill="hold">
                            <p:stCondLst>
                              <p:cond delay="4000"/>
                            </p:stCondLst>
                            <p:childTnLst>
                              <p:par>
                                <p:cTn id="67" presetID="40" presetClass="entr" presetSubtype="0" fill="hold" grpId="0" nodeType="afterEffect">
                                  <p:stCondLst>
                                    <p:cond delay="0"/>
                                  </p:stCondLst>
                                  <p:iterate type="lt">
                                    <p:tmPct val="10000"/>
                                  </p:iterate>
                                  <p:childTnLst>
                                    <p:set>
                                      <p:cBhvr>
                                        <p:cTn id="68" dur="1" fill="hold">
                                          <p:stCondLst>
                                            <p:cond delay="0"/>
                                          </p:stCondLst>
                                        </p:cTn>
                                        <p:tgtEl>
                                          <p:spTgt spid="15"/>
                                        </p:tgtEl>
                                        <p:attrNameLst>
                                          <p:attrName>style.visibility</p:attrName>
                                        </p:attrNameLst>
                                      </p:cBhvr>
                                      <p:to>
                                        <p:strVal val="visible"/>
                                      </p:to>
                                    </p:set>
                                    <p:animEffect transition="in" filter="fade">
                                      <p:cBhvr>
                                        <p:cTn id="69" dur="1000"/>
                                        <p:tgtEl>
                                          <p:spTgt spid="15"/>
                                        </p:tgtEl>
                                      </p:cBhvr>
                                    </p:animEffect>
                                    <p:anim calcmode="lin" valueType="num">
                                      <p:cBhvr>
                                        <p:cTn id="70" dur="1000" fill="hold"/>
                                        <p:tgtEl>
                                          <p:spTgt spid="15"/>
                                        </p:tgtEl>
                                        <p:attrNameLst>
                                          <p:attrName>ppt_x</p:attrName>
                                        </p:attrNameLst>
                                      </p:cBhvr>
                                      <p:tavLst>
                                        <p:tav tm="0">
                                          <p:val>
                                            <p:strVal val="#ppt_x-.1"/>
                                          </p:val>
                                        </p:tav>
                                        <p:tav tm="100000">
                                          <p:val>
                                            <p:strVal val="#ppt_x"/>
                                          </p:val>
                                        </p:tav>
                                      </p:tavLst>
                                    </p:anim>
                                    <p:anim calcmode="lin" valueType="num">
                                      <p:cBhvr>
                                        <p:cTn id="71"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110716_634464486427002941w.jpg"/>
          <p:cNvPicPr>
            <a:picLocks noChangeAspect="1"/>
          </p:cNvPicPr>
          <p:nvPr/>
        </p:nvPicPr>
        <p:blipFill>
          <a:blip r:embed="rId2" cstate="print"/>
          <a:stretch>
            <a:fillRect/>
          </a:stretch>
        </p:blipFill>
        <p:spPr bwMode="auto">
          <a:xfrm>
            <a:off x="0" y="-382860"/>
            <a:ext cx="9144000" cy="6768752"/>
          </a:xfrm>
          <a:prstGeom prst="rect">
            <a:avLst/>
          </a:prstGeom>
          <a:noFill/>
          <a:ln w="9525">
            <a:noFill/>
            <a:miter lim="800000"/>
            <a:headEnd/>
            <a:tailEnd/>
          </a:ln>
        </p:spPr>
      </p:pic>
      <p:sp>
        <p:nvSpPr>
          <p:cNvPr id="5" name="4 Triángulo isósceles"/>
          <p:cNvSpPr/>
          <p:nvPr/>
        </p:nvSpPr>
        <p:spPr>
          <a:xfrm rot="5400000">
            <a:off x="-1655763" y="1488927"/>
            <a:ext cx="6048376" cy="2736850"/>
          </a:xfrm>
          <a:prstGeom prst="triangle">
            <a:avLst>
              <a:gd name="adj" fmla="val 5036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isósceles"/>
          <p:cNvSpPr/>
          <p:nvPr/>
        </p:nvSpPr>
        <p:spPr>
          <a:xfrm rot="5400000" flipV="1">
            <a:off x="4972608" y="1543608"/>
            <a:ext cx="5715000" cy="2627784"/>
          </a:xfrm>
          <a:prstGeom prst="triangle">
            <a:avLst>
              <a:gd name="adj" fmla="val 5027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ombinar"/>
          <p:cNvSpPr/>
          <p:nvPr/>
        </p:nvSpPr>
        <p:spPr>
          <a:xfrm>
            <a:off x="0" y="0"/>
            <a:ext cx="9144000" cy="5715000"/>
          </a:xfrm>
          <a:prstGeom prst="flowChartMerg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Extracto"/>
          <p:cNvSpPr/>
          <p:nvPr/>
        </p:nvSpPr>
        <p:spPr>
          <a:xfrm>
            <a:off x="0" y="1"/>
            <a:ext cx="9144000" cy="5715000"/>
          </a:xfrm>
          <a:prstGeom prst="flowChartExtra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la colección pictórica que está en el céntrico edificio madrileño hay 117 cuadros entre los que hay ejemplares de pintura flamenca e italiana, y 58 vasos grecorromanos (que no se muestran).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prism dir="r"/>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000"/>
                                        <p:tgtEl>
                                          <p:spTgt spid="5"/>
                                        </p:tgtEl>
                                        <p:attrNameLst>
                                          <p:attrName>ppt_x</p:attrName>
                                        </p:attrNameLst>
                                      </p:cBhvr>
                                      <p:tavLst>
                                        <p:tav tm="0">
                                          <p:val>
                                            <p:strVal val="ppt_x"/>
                                          </p:val>
                                        </p:tav>
                                        <p:tav tm="100000">
                                          <p:val>
                                            <p:strVal val="ppt_x-ppt_w/2"/>
                                          </p:val>
                                        </p:tav>
                                      </p:tavLst>
                                    </p:anim>
                                    <p:anim calcmode="lin" valueType="num">
                                      <p:cBhvr>
                                        <p:cTn id="7" dur="4000"/>
                                        <p:tgtEl>
                                          <p:spTgt spid="5"/>
                                        </p:tgtEl>
                                        <p:attrNameLst>
                                          <p:attrName>ppt_y</p:attrName>
                                        </p:attrNameLst>
                                      </p:cBhvr>
                                      <p:tavLst>
                                        <p:tav tm="0">
                                          <p:val>
                                            <p:strVal val="ppt_y"/>
                                          </p:val>
                                        </p:tav>
                                        <p:tav tm="100000">
                                          <p:val>
                                            <p:strVal val="ppt_y"/>
                                          </p:val>
                                        </p:tav>
                                      </p:tavLst>
                                    </p:anim>
                                    <p:anim calcmode="lin" valueType="num">
                                      <p:cBhvr>
                                        <p:cTn id="8" dur="4000"/>
                                        <p:tgtEl>
                                          <p:spTgt spid="5"/>
                                        </p:tgtEl>
                                        <p:attrNameLst>
                                          <p:attrName>ppt_w</p:attrName>
                                        </p:attrNameLst>
                                      </p:cBhvr>
                                      <p:tavLst>
                                        <p:tav tm="0">
                                          <p:val>
                                            <p:strVal val="ppt_w"/>
                                          </p:val>
                                        </p:tav>
                                        <p:tav tm="100000">
                                          <p:val>
                                            <p:fltVal val="0"/>
                                          </p:val>
                                        </p:tav>
                                      </p:tavLst>
                                    </p:anim>
                                    <p:anim calcmode="lin" valueType="num">
                                      <p:cBhvr>
                                        <p:cTn id="9" dur="4000"/>
                                        <p:tgtEl>
                                          <p:spTgt spid="5"/>
                                        </p:tgtEl>
                                        <p:attrNameLst>
                                          <p:attrName>ppt_h</p:attrName>
                                        </p:attrNameLst>
                                      </p:cBhvr>
                                      <p:tavLst>
                                        <p:tav tm="0">
                                          <p:val>
                                            <p:strVal val="ppt_h"/>
                                          </p:val>
                                        </p:tav>
                                        <p:tav tm="100000">
                                          <p:val>
                                            <p:strVal val="ppt_h"/>
                                          </p:val>
                                        </p:tav>
                                      </p:tavLst>
                                    </p:anim>
                                    <p:set>
                                      <p:cBhvr>
                                        <p:cTn id="10" dur="1" fill="hold">
                                          <p:stCondLst>
                                            <p:cond delay="3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4000"/>
                                        <p:tgtEl>
                                          <p:spTgt spid="6"/>
                                        </p:tgtEl>
                                        <p:attrNameLst>
                                          <p:attrName>ppt_x</p:attrName>
                                        </p:attrNameLst>
                                      </p:cBhvr>
                                      <p:tavLst>
                                        <p:tav tm="0">
                                          <p:val>
                                            <p:strVal val="ppt_x"/>
                                          </p:val>
                                        </p:tav>
                                        <p:tav tm="100000">
                                          <p:val>
                                            <p:strVal val="ppt_x+ppt_w/2"/>
                                          </p:val>
                                        </p:tav>
                                      </p:tavLst>
                                    </p:anim>
                                    <p:anim calcmode="lin" valueType="num">
                                      <p:cBhvr>
                                        <p:cTn id="13" dur="4000"/>
                                        <p:tgtEl>
                                          <p:spTgt spid="6"/>
                                        </p:tgtEl>
                                        <p:attrNameLst>
                                          <p:attrName>ppt_y</p:attrName>
                                        </p:attrNameLst>
                                      </p:cBhvr>
                                      <p:tavLst>
                                        <p:tav tm="0">
                                          <p:val>
                                            <p:strVal val="ppt_y"/>
                                          </p:val>
                                        </p:tav>
                                        <p:tav tm="100000">
                                          <p:val>
                                            <p:strVal val="ppt_y"/>
                                          </p:val>
                                        </p:tav>
                                      </p:tavLst>
                                    </p:anim>
                                    <p:anim calcmode="lin" valueType="num">
                                      <p:cBhvr>
                                        <p:cTn id="14" dur="4000"/>
                                        <p:tgtEl>
                                          <p:spTgt spid="6"/>
                                        </p:tgtEl>
                                        <p:attrNameLst>
                                          <p:attrName>ppt_w</p:attrName>
                                        </p:attrNameLst>
                                      </p:cBhvr>
                                      <p:tavLst>
                                        <p:tav tm="0">
                                          <p:val>
                                            <p:strVal val="ppt_w"/>
                                          </p:val>
                                        </p:tav>
                                        <p:tav tm="100000">
                                          <p:val>
                                            <p:fltVal val="0"/>
                                          </p:val>
                                        </p:tav>
                                      </p:tavLst>
                                    </p:anim>
                                    <p:anim calcmode="lin" valueType="num">
                                      <p:cBhvr>
                                        <p:cTn id="15" dur="4000"/>
                                        <p:tgtEl>
                                          <p:spTgt spid="6"/>
                                        </p:tgtEl>
                                        <p:attrNameLst>
                                          <p:attrName>ppt_h</p:attrName>
                                        </p:attrNameLst>
                                      </p:cBhvr>
                                      <p:tavLst>
                                        <p:tav tm="0">
                                          <p:val>
                                            <p:strVal val="ppt_h"/>
                                          </p:val>
                                        </p:tav>
                                        <p:tav tm="100000">
                                          <p:val>
                                            <p:strVal val="ppt_h"/>
                                          </p:val>
                                        </p:tav>
                                      </p:tavLst>
                                    </p:anim>
                                    <p:set>
                                      <p:cBhvr>
                                        <p:cTn id="16" dur="1" fill="hold">
                                          <p:stCondLst>
                                            <p:cond delay="3999"/>
                                          </p:stCondLst>
                                        </p:cTn>
                                        <p:tgtEl>
                                          <p:spTgt spid="6"/>
                                        </p:tgtEl>
                                        <p:attrNameLst>
                                          <p:attrName>style.visibility</p:attrName>
                                        </p:attrNameLst>
                                      </p:cBhvr>
                                      <p:to>
                                        <p:strVal val="hidden"/>
                                      </p:to>
                                    </p:set>
                                  </p:childTnLst>
                                </p:cTn>
                              </p:par>
                              <p:par>
                                <p:cTn id="17" presetID="17" presetClass="exit" presetSubtype="1" fill="hold" nodeType="withEffect">
                                  <p:stCondLst>
                                    <p:cond delay="0"/>
                                  </p:stCondLst>
                                  <p:childTnLst>
                                    <p:anim calcmode="lin" valueType="num">
                                      <p:cBhvr>
                                        <p:cTn id="18" dur="4000"/>
                                        <p:tgtEl>
                                          <p:spTgt spid="7"/>
                                        </p:tgtEl>
                                        <p:attrNameLst>
                                          <p:attrName>ppt_x</p:attrName>
                                        </p:attrNameLst>
                                      </p:cBhvr>
                                      <p:tavLst>
                                        <p:tav tm="0">
                                          <p:val>
                                            <p:strVal val="ppt_x"/>
                                          </p:val>
                                        </p:tav>
                                        <p:tav tm="100000">
                                          <p:val>
                                            <p:strVal val="ppt_x"/>
                                          </p:val>
                                        </p:tav>
                                      </p:tavLst>
                                    </p:anim>
                                    <p:anim calcmode="lin" valueType="num">
                                      <p:cBhvr>
                                        <p:cTn id="19" dur="4000"/>
                                        <p:tgtEl>
                                          <p:spTgt spid="7"/>
                                        </p:tgtEl>
                                        <p:attrNameLst>
                                          <p:attrName>ppt_y</p:attrName>
                                        </p:attrNameLst>
                                      </p:cBhvr>
                                      <p:tavLst>
                                        <p:tav tm="0">
                                          <p:val>
                                            <p:strVal val="ppt_y"/>
                                          </p:val>
                                        </p:tav>
                                        <p:tav tm="100000">
                                          <p:val>
                                            <p:strVal val="ppt_y-ppt_h/2"/>
                                          </p:val>
                                        </p:tav>
                                      </p:tavLst>
                                    </p:anim>
                                    <p:anim calcmode="lin" valueType="num">
                                      <p:cBhvr>
                                        <p:cTn id="20" dur="4000"/>
                                        <p:tgtEl>
                                          <p:spTgt spid="7"/>
                                        </p:tgtEl>
                                        <p:attrNameLst>
                                          <p:attrName>ppt_w</p:attrName>
                                        </p:attrNameLst>
                                      </p:cBhvr>
                                      <p:tavLst>
                                        <p:tav tm="0">
                                          <p:val>
                                            <p:strVal val="ppt_w"/>
                                          </p:val>
                                        </p:tav>
                                        <p:tav tm="100000">
                                          <p:val>
                                            <p:strVal val="ppt_w"/>
                                          </p:val>
                                        </p:tav>
                                      </p:tavLst>
                                    </p:anim>
                                    <p:anim calcmode="lin" valueType="num">
                                      <p:cBhvr>
                                        <p:cTn id="21" dur="4000"/>
                                        <p:tgtEl>
                                          <p:spTgt spid="7"/>
                                        </p:tgtEl>
                                        <p:attrNameLst>
                                          <p:attrName>ppt_h</p:attrName>
                                        </p:attrNameLst>
                                      </p:cBhvr>
                                      <p:tavLst>
                                        <p:tav tm="0">
                                          <p:val>
                                            <p:strVal val="ppt_h"/>
                                          </p:val>
                                        </p:tav>
                                        <p:tav tm="100000">
                                          <p:val>
                                            <p:fltVal val="0"/>
                                          </p:val>
                                        </p:tav>
                                      </p:tavLst>
                                    </p:anim>
                                    <p:set>
                                      <p:cBhvr>
                                        <p:cTn id="22" dur="1" fill="hold">
                                          <p:stCondLst>
                                            <p:cond delay="3999"/>
                                          </p:stCondLst>
                                        </p:cTn>
                                        <p:tgtEl>
                                          <p:spTgt spid="7"/>
                                        </p:tgtEl>
                                        <p:attrNameLst>
                                          <p:attrName>style.visibility</p:attrName>
                                        </p:attrNameLst>
                                      </p:cBhvr>
                                      <p:to>
                                        <p:strVal val="hidden"/>
                                      </p:to>
                                    </p:set>
                                  </p:childTnLst>
                                </p:cTn>
                              </p:par>
                              <p:par>
                                <p:cTn id="23" presetID="17" presetClass="exit" presetSubtype="4" fill="hold" nodeType="withEffect">
                                  <p:stCondLst>
                                    <p:cond delay="0"/>
                                  </p:stCondLst>
                                  <p:childTnLst>
                                    <p:anim calcmode="lin" valueType="num">
                                      <p:cBhvr>
                                        <p:cTn id="24" dur="4000"/>
                                        <p:tgtEl>
                                          <p:spTgt spid="8"/>
                                        </p:tgtEl>
                                        <p:attrNameLst>
                                          <p:attrName>ppt_x</p:attrName>
                                        </p:attrNameLst>
                                      </p:cBhvr>
                                      <p:tavLst>
                                        <p:tav tm="0">
                                          <p:val>
                                            <p:strVal val="ppt_x"/>
                                          </p:val>
                                        </p:tav>
                                        <p:tav tm="100000">
                                          <p:val>
                                            <p:strVal val="ppt_x"/>
                                          </p:val>
                                        </p:tav>
                                      </p:tavLst>
                                    </p:anim>
                                    <p:anim calcmode="lin" valueType="num">
                                      <p:cBhvr>
                                        <p:cTn id="25" dur="4000"/>
                                        <p:tgtEl>
                                          <p:spTgt spid="8"/>
                                        </p:tgtEl>
                                        <p:attrNameLst>
                                          <p:attrName>ppt_y</p:attrName>
                                        </p:attrNameLst>
                                      </p:cBhvr>
                                      <p:tavLst>
                                        <p:tav tm="0">
                                          <p:val>
                                            <p:strVal val="ppt_y"/>
                                          </p:val>
                                        </p:tav>
                                        <p:tav tm="100000">
                                          <p:val>
                                            <p:strVal val="ppt_y+ppt_h/2"/>
                                          </p:val>
                                        </p:tav>
                                      </p:tavLst>
                                    </p:anim>
                                    <p:anim calcmode="lin" valueType="num">
                                      <p:cBhvr>
                                        <p:cTn id="26" dur="4000"/>
                                        <p:tgtEl>
                                          <p:spTgt spid="8"/>
                                        </p:tgtEl>
                                        <p:attrNameLst>
                                          <p:attrName>ppt_w</p:attrName>
                                        </p:attrNameLst>
                                      </p:cBhvr>
                                      <p:tavLst>
                                        <p:tav tm="0">
                                          <p:val>
                                            <p:strVal val="ppt_w"/>
                                          </p:val>
                                        </p:tav>
                                        <p:tav tm="100000">
                                          <p:val>
                                            <p:strVal val="ppt_w"/>
                                          </p:val>
                                        </p:tav>
                                      </p:tavLst>
                                    </p:anim>
                                    <p:anim calcmode="lin" valueType="num">
                                      <p:cBhvr>
                                        <p:cTn id="27" dur="4000"/>
                                        <p:tgtEl>
                                          <p:spTgt spid="8"/>
                                        </p:tgtEl>
                                        <p:attrNameLst>
                                          <p:attrName>ppt_h</p:attrName>
                                        </p:attrNameLst>
                                      </p:cBhvr>
                                      <p:tavLst>
                                        <p:tav tm="0">
                                          <p:val>
                                            <p:strVal val="ppt_h"/>
                                          </p:val>
                                        </p:tav>
                                        <p:tav tm="100000">
                                          <p:val>
                                            <p:fltVal val="0"/>
                                          </p:val>
                                        </p:tav>
                                      </p:tavLst>
                                    </p:anim>
                                    <p:set>
                                      <p:cBhvr>
                                        <p:cTn id="28" dur="1" fill="hold">
                                          <p:stCondLst>
                                            <p:cond delay="3999"/>
                                          </p:stCondLst>
                                        </p:cTn>
                                        <p:tgtEl>
                                          <p:spTgt spid="8"/>
                                        </p:tgtEl>
                                        <p:attrNameLst>
                                          <p:attrName>style.visibility</p:attrName>
                                        </p:attrNameLst>
                                      </p:cBhvr>
                                      <p:to>
                                        <p:strVal val="hidden"/>
                                      </p:to>
                                    </p:set>
                                  </p:childTnLst>
                                </p:cTn>
                              </p:par>
                              <p:par>
                                <p:cTn id="29" presetID="23" presetClass="entr" presetSubtype="27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4000" fill="hold"/>
                                        <p:tgtEl>
                                          <p:spTgt spid="4"/>
                                        </p:tgtEl>
                                        <p:attrNameLst>
                                          <p:attrName>ppt_w</p:attrName>
                                        </p:attrNameLst>
                                      </p:cBhvr>
                                      <p:tavLst>
                                        <p:tav tm="0">
                                          <p:val>
                                            <p:strVal val="2/3*#ppt_w"/>
                                          </p:val>
                                        </p:tav>
                                        <p:tav tm="100000">
                                          <p:val>
                                            <p:strVal val="#ppt_w"/>
                                          </p:val>
                                        </p:tav>
                                      </p:tavLst>
                                    </p:anim>
                                    <p:anim calcmode="lin" valueType="num">
                                      <p:cBhvr>
                                        <p:cTn id="32" dur="4000" fill="hold"/>
                                        <p:tgtEl>
                                          <p:spTgt spid="4"/>
                                        </p:tgtEl>
                                        <p:attrNameLst>
                                          <p:attrName>ppt_h</p:attrName>
                                        </p:attrNameLst>
                                      </p:cBhvr>
                                      <p:tavLst>
                                        <p:tav tm="0">
                                          <p:val>
                                            <p:strVal val="2/3*#ppt_h"/>
                                          </p:val>
                                        </p:tav>
                                        <p:tav tm="100000">
                                          <p:val>
                                            <p:strVal val="#ppt_h"/>
                                          </p:val>
                                        </p:tav>
                                      </p:tavLst>
                                    </p:anim>
                                  </p:childTnLst>
                                </p:cTn>
                              </p:par>
                            </p:childTnLst>
                          </p:cTn>
                        </p:par>
                        <p:par>
                          <p:cTn id="33" fill="hold">
                            <p:stCondLst>
                              <p:cond delay="4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9"/>
                                        </p:tgtEl>
                                        <p:attrNameLst>
                                          <p:attrName>style.visibility</p:attrName>
                                        </p:attrNameLst>
                                      </p:cBhvr>
                                      <p:to>
                                        <p:strVal val="visible"/>
                                      </p:to>
                                    </p:set>
                                    <p:animEffect transition="in" filter="fade">
                                      <p:cBhvr>
                                        <p:cTn id="36" dur="1000"/>
                                        <p:tgtEl>
                                          <p:spTgt spid="9"/>
                                        </p:tgtEl>
                                      </p:cBhvr>
                                    </p:animEffect>
                                    <p:anim calcmode="lin" valueType="num">
                                      <p:cBhvr>
                                        <p:cTn id="37" dur="1000" fill="hold"/>
                                        <p:tgtEl>
                                          <p:spTgt spid="9"/>
                                        </p:tgtEl>
                                        <p:attrNameLst>
                                          <p:attrName>ppt_x</p:attrName>
                                        </p:attrNameLst>
                                      </p:cBhvr>
                                      <p:tavLst>
                                        <p:tav tm="0">
                                          <p:val>
                                            <p:strVal val="#ppt_x-.1"/>
                                          </p:val>
                                        </p:tav>
                                        <p:tav tm="100000">
                                          <p:val>
                                            <p:strVal val="#ppt_x"/>
                                          </p:val>
                                        </p:tav>
                                      </p:tavLst>
                                    </p:anim>
                                    <p:anim calcmode="lin" valueType="num">
                                      <p:cBhvr>
                                        <p:cTn id="3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3 Imagen" descr="4461559729_ff630b6818_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11" name="10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CuadroTexto"/>
          <p:cNvSpPr txBox="1"/>
          <p:nvPr/>
        </p:nvSpPr>
        <p:spPr>
          <a:xfrm>
            <a:off x="683568" y="4873724"/>
            <a:ext cx="763284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Salón Estuardo. Al fondo, María Estuardo, también en la saga Alba. A la derecha el duque, a la izquierda, el Rey.</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9000">
        <p14:gallery dir="l"/>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withEffect">
                                  <p:stCondLst>
                                    <p:cond delay="0"/>
                                  </p:stCondLst>
                                  <p:childTnLst>
                                    <p:set>
                                      <p:cBhvr>
                                        <p:cTn id="6" dur="1" fill="hold">
                                          <p:stCondLst>
                                            <p:cond delay="0"/>
                                          </p:stCondLst>
                                        </p:cTn>
                                        <p:tgtEl>
                                          <p:spTgt spid="32770"/>
                                        </p:tgtEl>
                                        <p:attrNameLst>
                                          <p:attrName>style.visibility</p:attrName>
                                        </p:attrNameLst>
                                      </p:cBhvr>
                                      <p:to>
                                        <p:strVal val="visible"/>
                                      </p:to>
                                    </p:set>
                                    <p:anim calcmode="lin" valueType="num">
                                      <p:cBhvr>
                                        <p:cTn id="7" dur="4000" fill="hold"/>
                                        <p:tgtEl>
                                          <p:spTgt spid="32770"/>
                                        </p:tgtEl>
                                        <p:attrNameLst>
                                          <p:attrName>ppt_x</p:attrName>
                                        </p:attrNameLst>
                                      </p:cBhvr>
                                      <p:tavLst>
                                        <p:tav tm="0">
                                          <p:val>
                                            <p:strVal val="#ppt_x"/>
                                          </p:val>
                                        </p:tav>
                                        <p:tav tm="100000">
                                          <p:val>
                                            <p:strVal val="#ppt_x"/>
                                          </p:val>
                                        </p:tav>
                                      </p:tavLst>
                                    </p:anim>
                                    <p:anim calcmode="lin" valueType="num">
                                      <p:cBhvr>
                                        <p:cTn id="8" dur="4000" fill="hold"/>
                                        <p:tgtEl>
                                          <p:spTgt spid="32770"/>
                                        </p:tgtEl>
                                        <p:attrNameLst>
                                          <p:attrName>ppt_y</p:attrName>
                                        </p:attrNameLst>
                                      </p:cBhvr>
                                      <p:tavLst>
                                        <p:tav tm="0">
                                          <p:val>
                                            <p:strVal val="#ppt_y-#ppt_h/2"/>
                                          </p:val>
                                        </p:tav>
                                        <p:tav tm="100000">
                                          <p:val>
                                            <p:strVal val="#ppt_y"/>
                                          </p:val>
                                        </p:tav>
                                      </p:tavLst>
                                    </p:anim>
                                    <p:anim calcmode="lin" valueType="num">
                                      <p:cBhvr>
                                        <p:cTn id="9" dur="4000" fill="hold"/>
                                        <p:tgtEl>
                                          <p:spTgt spid="32770"/>
                                        </p:tgtEl>
                                        <p:attrNameLst>
                                          <p:attrName>ppt_w</p:attrName>
                                        </p:attrNameLst>
                                      </p:cBhvr>
                                      <p:tavLst>
                                        <p:tav tm="0">
                                          <p:val>
                                            <p:strVal val="#ppt_w"/>
                                          </p:val>
                                        </p:tav>
                                        <p:tav tm="100000">
                                          <p:val>
                                            <p:strVal val="#ppt_w"/>
                                          </p:val>
                                        </p:tav>
                                      </p:tavLst>
                                    </p:anim>
                                    <p:anim calcmode="lin" valueType="num">
                                      <p:cBhvr>
                                        <p:cTn id="10" dur="4000" fill="hold"/>
                                        <p:tgtEl>
                                          <p:spTgt spid="32770"/>
                                        </p:tgtEl>
                                        <p:attrNameLst>
                                          <p:attrName>ppt_h</p:attrName>
                                        </p:attrNameLst>
                                      </p:cBhvr>
                                      <p:tavLst>
                                        <p:tav tm="0">
                                          <p:val>
                                            <p:fltVal val="0"/>
                                          </p:val>
                                        </p:tav>
                                        <p:tav tm="100000">
                                          <p:val>
                                            <p:strVal val="#ppt_h"/>
                                          </p:val>
                                        </p:tav>
                                      </p:tavLst>
                                    </p:anim>
                                  </p:childTnLst>
                                </p:cTn>
                              </p:par>
                              <p:par>
                                <p:cTn id="11" presetID="3" presetClass="entr" presetSubtype="5" fill="hold" nodeType="withEffect">
                                  <p:stCondLst>
                                    <p:cond delay="0"/>
                                  </p:stCondLst>
                                  <p:childTnLst>
                                    <p:set>
                                      <p:cBhvr>
                                        <p:cTn id="12" dur="1" fill="hold">
                                          <p:stCondLst>
                                            <p:cond delay="0"/>
                                          </p:stCondLst>
                                        </p:cTn>
                                        <p:tgtEl>
                                          <p:spTgt spid="32770"/>
                                        </p:tgtEl>
                                        <p:attrNameLst>
                                          <p:attrName>style.visibility</p:attrName>
                                        </p:attrNameLst>
                                      </p:cBhvr>
                                      <p:to>
                                        <p:strVal val="visible"/>
                                      </p:to>
                                    </p:set>
                                    <p:animEffect transition="in" filter="blinds(vertical)">
                                      <p:cBhvr>
                                        <p:cTn id="13" dur="4000"/>
                                        <p:tgtEl>
                                          <p:spTgt spid="32770"/>
                                        </p:tgtEl>
                                      </p:cBhvr>
                                    </p:animEffect>
                                  </p:childTnLst>
                                </p:cTn>
                              </p:par>
                              <p:par>
                                <p:cTn id="14" presetID="17" presetClass="exit" presetSubtype="1" fill="hold" nodeType="withEffect">
                                  <p:stCondLst>
                                    <p:cond delay="0"/>
                                  </p:stCondLst>
                                  <p:childTnLst>
                                    <p:anim calcmode="lin" valueType="num">
                                      <p:cBhvr>
                                        <p:cTn id="15" dur="4000"/>
                                        <p:tgtEl>
                                          <p:spTgt spid="11"/>
                                        </p:tgtEl>
                                        <p:attrNameLst>
                                          <p:attrName>ppt_x</p:attrName>
                                        </p:attrNameLst>
                                      </p:cBhvr>
                                      <p:tavLst>
                                        <p:tav tm="0">
                                          <p:val>
                                            <p:strVal val="ppt_x"/>
                                          </p:val>
                                        </p:tav>
                                        <p:tav tm="100000">
                                          <p:val>
                                            <p:strVal val="ppt_x"/>
                                          </p:val>
                                        </p:tav>
                                      </p:tavLst>
                                    </p:anim>
                                    <p:anim calcmode="lin" valueType="num">
                                      <p:cBhvr>
                                        <p:cTn id="16" dur="4000"/>
                                        <p:tgtEl>
                                          <p:spTgt spid="11"/>
                                        </p:tgtEl>
                                        <p:attrNameLst>
                                          <p:attrName>ppt_y</p:attrName>
                                        </p:attrNameLst>
                                      </p:cBhvr>
                                      <p:tavLst>
                                        <p:tav tm="0">
                                          <p:val>
                                            <p:strVal val="ppt_y"/>
                                          </p:val>
                                        </p:tav>
                                        <p:tav tm="100000">
                                          <p:val>
                                            <p:strVal val="ppt_y-ppt_h/2"/>
                                          </p:val>
                                        </p:tav>
                                      </p:tavLst>
                                    </p:anim>
                                    <p:anim calcmode="lin" valueType="num">
                                      <p:cBhvr>
                                        <p:cTn id="17" dur="4000"/>
                                        <p:tgtEl>
                                          <p:spTgt spid="11"/>
                                        </p:tgtEl>
                                        <p:attrNameLst>
                                          <p:attrName>ppt_w</p:attrName>
                                        </p:attrNameLst>
                                      </p:cBhvr>
                                      <p:tavLst>
                                        <p:tav tm="0">
                                          <p:val>
                                            <p:strVal val="ppt_w"/>
                                          </p:val>
                                        </p:tav>
                                        <p:tav tm="100000">
                                          <p:val>
                                            <p:strVal val="ppt_w"/>
                                          </p:val>
                                        </p:tav>
                                      </p:tavLst>
                                    </p:anim>
                                    <p:anim calcmode="lin" valueType="num">
                                      <p:cBhvr>
                                        <p:cTn id="18" dur="4000"/>
                                        <p:tgtEl>
                                          <p:spTgt spid="11"/>
                                        </p:tgtEl>
                                        <p:attrNameLst>
                                          <p:attrName>ppt_h</p:attrName>
                                        </p:attrNameLst>
                                      </p:cBhvr>
                                      <p:tavLst>
                                        <p:tav tm="0">
                                          <p:val>
                                            <p:strVal val="ppt_h"/>
                                          </p:val>
                                        </p:tav>
                                        <p:tav tm="100000">
                                          <p:val>
                                            <p:fltVal val="0"/>
                                          </p:val>
                                        </p:tav>
                                      </p:tavLst>
                                    </p:anim>
                                    <p:set>
                                      <p:cBhvr>
                                        <p:cTn id="19" dur="1" fill="hold">
                                          <p:stCondLst>
                                            <p:cond delay="3999"/>
                                          </p:stCondLst>
                                        </p:cTn>
                                        <p:tgtEl>
                                          <p:spTgt spid="11"/>
                                        </p:tgtEl>
                                        <p:attrNameLst>
                                          <p:attrName>style.visibility</p:attrName>
                                        </p:attrNameLst>
                                      </p:cBhvr>
                                      <p:to>
                                        <p:strVal val="hidden"/>
                                      </p:to>
                                    </p:set>
                                  </p:childTnLst>
                                </p:cTn>
                              </p:par>
                              <p:par>
                                <p:cTn id="20" presetID="3" presetClass="exit" presetSubtype="10" fill="hold" nodeType="withEffect">
                                  <p:stCondLst>
                                    <p:cond delay="0"/>
                                  </p:stCondLst>
                                  <p:childTnLst>
                                    <p:animEffect transition="out" filter="blinds(horizontal)">
                                      <p:cBhvr>
                                        <p:cTn id="21" dur="4000"/>
                                        <p:tgtEl>
                                          <p:spTgt spid="11"/>
                                        </p:tgtEl>
                                      </p:cBhvr>
                                    </p:animEffect>
                                    <p:set>
                                      <p:cBhvr>
                                        <p:cTn id="22" dur="1" fill="hold">
                                          <p:stCondLst>
                                            <p:cond delay="3999"/>
                                          </p:stCondLst>
                                        </p:cTn>
                                        <p:tgtEl>
                                          <p:spTgt spid="11"/>
                                        </p:tgtEl>
                                        <p:attrNameLst>
                                          <p:attrName>style.visibility</p:attrName>
                                        </p:attrNameLst>
                                      </p:cBhvr>
                                      <p:to>
                                        <p:strVal val="hidden"/>
                                      </p:to>
                                    </p:se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3 Imagen" descr="6190326734_a4828fb3db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9" name="8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467544" y="4369668"/>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Vista del salón Eugenia de Montijo. "Son salones hechos para mostrar la colección. No son de uso, ni de descanso, nunca se habitaron. El duque solo utiliza el comedor, por eso las visitas paran de dos a cuatro", comenta Álvaro Romero, director cultural de la Fundación Casa Alba.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gallery dir="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39938"/>
                                        </p:tgtEl>
                                        <p:attrNameLst>
                                          <p:attrName>style.visibility</p:attrName>
                                        </p:attrNameLst>
                                      </p:cBhvr>
                                      <p:to>
                                        <p:strVal val="visible"/>
                                      </p:to>
                                    </p:set>
                                    <p:animEffect transition="in" filter="barn(outVertical)">
                                      <p:cBhvr>
                                        <p:cTn id="7" dur="4000"/>
                                        <p:tgtEl>
                                          <p:spTgt spid="39938"/>
                                        </p:tgtEl>
                                      </p:cBhvr>
                                    </p:animEffect>
                                  </p:childTnLst>
                                </p:cTn>
                              </p:par>
                              <p:par>
                                <p:cTn id="8" presetID="14" presetClass="entr" presetSubtype="10" fill="hold" nodeType="withEffect">
                                  <p:stCondLst>
                                    <p:cond delay="0"/>
                                  </p:stCondLst>
                                  <p:childTnLst>
                                    <p:set>
                                      <p:cBhvr>
                                        <p:cTn id="9" dur="1" fill="hold">
                                          <p:stCondLst>
                                            <p:cond delay="0"/>
                                          </p:stCondLst>
                                        </p:cTn>
                                        <p:tgtEl>
                                          <p:spTgt spid="39938"/>
                                        </p:tgtEl>
                                        <p:attrNameLst>
                                          <p:attrName>style.visibility</p:attrName>
                                        </p:attrNameLst>
                                      </p:cBhvr>
                                      <p:to>
                                        <p:strVal val="visible"/>
                                      </p:to>
                                    </p:set>
                                    <p:animEffect transition="in" filter="randombar(horizontal)">
                                      <p:cBhvr>
                                        <p:cTn id="10" dur="4000"/>
                                        <p:tgtEl>
                                          <p:spTgt spid="39938"/>
                                        </p:tgtEl>
                                      </p:cBhvr>
                                    </p:animEffect>
                                  </p:childTnLst>
                                </p:cTn>
                              </p:par>
                              <p:par>
                                <p:cTn id="11" presetID="23" presetClass="entr" presetSubtype="288" fill="hold" nodeType="withEffect">
                                  <p:stCondLst>
                                    <p:cond delay="0"/>
                                  </p:stCondLst>
                                  <p:childTnLst>
                                    <p:set>
                                      <p:cBhvr>
                                        <p:cTn id="12" dur="1" fill="hold">
                                          <p:stCondLst>
                                            <p:cond delay="0"/>
                                          </p:stCondLst>
                                        </p:cTn>
                                        <p:tgtEl>
                                          <p:spTgt spid="39938"/>
                                        </p:tgtEl>
                                        <p:attrNameLst>
                                          <p:attrName>style.visibility</p:attrName>
                                        </p:attrNameLst>
                                      </p:cBhvr>
                                      <p:to>
                                        <p:strVal val="visible"/>
                                      </p:to>
                                    </p:set>
                                    <p:anim calcmode="lin" valueType="num">
                                      <p:cBhvr>
                                        <p:cTn id="13" dur="4000" fill="hold"/>
                                        <p:tgtEl>
                                          <p:spTgt spid="39938"/>
                                        </p:tgtEl>
                                        <p:attrNameLst>
                                          <p:attrName>ppt_w</p:attrName>
                                        </p:attrNameLst>
                                      </p:cBhvr>
                                      <p:tavLst>
                                        <p:tav tm="0">
                                          <p:val>
                                            <p:strVal val="4/3*#ppt_w"/>
                                          </p:val>
                                        </p:tav>
                                        <p:tav tm="100000">
                                          <p:val>
                                            <p:strVal val="#ppt_w"/>
                                          </p:val>
                                        </p:tav>
                                      </p:tavLst>
                                    </p:anim>
                                    <p:anim calcmode="lin" valueType="num">
                                      <p:cBhvr>
                                        <p:cTn id="14" dur="4000" fill="hold"/>
                                        <p:tgtEl>
                                          <p:spTgt spid="39938"/>
                                        </p:tgtEl>
                                        <p:attrNameLst>
                                          <p:attrName>ppt_h</p:attrName>
                                        </p:attrNameLst>
                                      </p:cBhvr>
                                      <p:tavLst>
                                        <p:tav tm="0">
                                          <p:val>
                                            <p:strVal val="4/3*#ppt_h"/>
                                          </p:val>
                                        </p:tav>
                                        <p:tav tm="100000">
                                          <p:val>
                                            <p:strVal val="#ppt_h"/>
                                          </p:val>
                                        </p:tav>
                                      </p:tavLst>
                                    </p:anim>
                                  </p:childTnLst>
                                </p:cTn>
                              </p:par>
                              <p:par>
                                <p:cTn id="15" presetID="14" presetClass="exit" presetSubtype="5" fill="hold" nodeType="withEffect">
                                  <p:stCondLst>
                                    <p:cond delay="0"/>
                                  </p:stCondLst>
                                  <p:childTnLst>
                                    <p:animEffect transition="out" filter="randombar(vertical)">
                                      <p:cBhvr>
                                        <p:cTn id="16" dur="4000"/>
                                        <p:tgtEl>
                                          <p:spTgt spid="9"/>
                                        </p:tgtEl>
                                      </p:cBhvr>
                                    </p:animEffect>
                                    <p:set>
                                      <p:cBhvr>
                                        <p:cTn id="17" dur="1" fill="hold">
                                          <p:stCondLst>
                                            <p:cond delay="3999"/>
                                          </p:stCondLst>
                                        </p:cTn>
                                        <p:tgtEl>
                                          <p:spTgt spid="9"/>
                                        </p:tgtEl>
                                        <p:attrNameLst>
                                          <p:attrName>style.visibility</p:attrName>
                                        </p:attrNameLst>
                                      </p:cBhvr>
                                      <p:to>
                                        <p:strVal val="hidden"/>
                                      </p:to>
                                    </p:se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390580.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6" name="5 Rectángulo"/>
          <p:cNvSpPr/>
          <p:nvPr/>
        </p:nvSpPr>
        <p:spPr>
          <a:xfrm>
            <a:off x="9756576" y="-238844"/>
            <a:ext cx="714348" cy="5715000"/>
          </a:xfrm>
          <a:prstGeom prst="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8" name="7 Imagen" descr="2390580.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683568" y="4873724"/>
            <a:ext cx="792088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marquesa de </a:t>
            </a:r>
            <a:r>
              <a:rPr lang="es-ES" i="1" dirty="0" err="1" smtClean="0">
                <a:effectLst>
                  <a:glow rad="101600">
                    <a:srgbClr val="C00000">
                      <a:alpha val="60000"/>
                    </a:srgbClr>
                  </a:glow>
                  <a:outerShdw blurRad="38100" dist="38100" dir="2700000" algn="tl">
                    <a:srgbClr val="000000">
                      <a:alpha val="43137"/>
                    </a:srgbClr>
                  </a:outerShdw>
                </a:effectLst>
              </a:rPr>
              <a:t>Lazán</a:t>
            </a:r>
            <a:r>
              <a:rPr lang="es-ES" i="1" dirty="0" smtClean="0">
                <a:effectLst>
                  <a:glow rad="101600">
                    <a:srgbClr val="C00000">
                      <a:alpha val="60000"/>
                    </a:srgbClr>
                  </a:glow>
                  <a:outerShdw blurRad="38100" dist="38100" dir="2700000" algn="tl">
                    <a:srgbClr val="000000">
                      <a:alpha val="43137"/>
                    </a:srgbClr>
                  </a:outerShdw>
                </a:effectLst>
              </a:rPr>
              <a:t> de Goya, para muchos más interesante que el de la duquesa de Alba.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9000">
        <p14:flip dir="r"/>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16" presetClass="entr" presetSubtype="2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Horizontal)">
                                      <p:cBhvr>
                                        <p:cTn id="10" dur="4000"/>
                                        <p:tgtEl>
                                          <p:spTgt spid="4"/>
                                        </p:tgtEl>
                                      </p:cBhvr>
                                    </p:animEffec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fltVal val="0"/>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fltVal val="0"/>
                                          </p:val>
                                        </p:tav>
                                        <p:tav tm="100000">
                                          <p:val>
                                            <p:strVal val="#ppt_w"/>
                                          </p:val>
                                        </p:tav>
                                      </p:tavLst>
                                    </p:anim>
                                    <p:anim calcmode="lin" valueType="num">
                                      <p:cBhvr>
                                        <p:cTn id="18" dur="4000" fill="hold"/>
                                        <p:tgtEl>
                                          <p:spTgt spid="4"/>
                                        </p:tgtEl>
                                        <p:attrNameLst>
                                          <p:attrName>ppt_h</p:attrName>
                                        </p:attrNameLst>
                                      </p:cBhvr>
                                      <p:tavLst>
                                        <p:tav tm="0">
                                          <p:val>
                                            <p:strVal val="#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bejart9998.jpg"/>
          <p:cNvPicPr>
            <a:picLocks noGrp="1" noChangeAspect="1"/>
          </p:cNvPicPr>
          <p:nvPr>
            <p:ph idx="1"/>
          </p:nvPr>
        </p:nvPicPr>
        <p:blipFill>
          <a:blip r:embed="rId2" cstate="print"/>
          <a:stretch>
            <a:fillRect/>
          </a:stretch>
        </p:blipFill>
        <p:spPr>
          <a:xfrm>
            <a:off x="0" y="0"/>
            <a:ext cx="9144000" cy="5715000"/>
          </a:xfrm>
        </p:spPr>
      </p:pic>
      <p:sp>
        <p:nvSpPr>
          <p:cNvPr id="13" name="12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539552" y="4873724"/>
            <a:ext cx="80648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famosa 'Biblia de los Alba', en la biblioteca. También hay un libro de horas para mujeres, otra joya.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9000">
        <p14:flip dir="l"/>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4000"/>
                                        <p:tgtEl>
                                          <p:spTgt spid="4"/>
                                        </p:tgtEl>
                                      </p:cBhvr>
                                    </p:animEffect>
                                  </p:childTnLst>
                                </p:cTn>
                              </p:par>
                              <p:par>
                                <p:cTn id="8" presetID="16" presetClass="exit" presetSubtype="26" fill="hold" nodeType="withEffect">
                                  <p:stCondLst>
                                    <p:cond delay="0"/>
                                  </p:stCondLst>
                                  <p:childTnLst>
                                    <p:animEffect transition="out" filter="barn(inHorizontal)">
                                      <p:cBhvr>
                                        <p:cTn id="9" dur="4000"/>
                                        <p:tgtEl>
                                          <p:spTgt spid="13"/>
                                        </p:tgtEl>
                                      </p:cBhvr>
                                    </p:animEffect>
                                    <p:set>
                                      <p:cBhvr>
                                        <p:cTn id="10" dur="1" fill="hold">
                                          <p:stCondLst>
                                            <p:cond delay="3999"/>
                                          </p:stCondLst>
                                        </p:cTn>
                                        <p:tgtEl>
                                          <p:spTgt spid="13"/>
                                        </p:tgtEl>
                                        <p:attrNameLst>
                                          <p:attrName>style.visibility</p:attrName>
                                        </p:attrNameLst>
                                      </p:cBhvr>
                                      <p:to>
                                        <p:strVal val="hidden"/>
                                      </p:to>
                                    </p:set>
                                  </p:childTnLst>
                                </p:cTn>
                              </p:par>
                              <p:par>
                                <p:cTn id="11" presetID="14" presetClass="exit" presetSubtype="10" fill="hold" nodeType="withEffect">
                                  <p:stCondLst>
                                    <p:cond delay="0"/>
                                  </p:stCondLst>
                                  <p:childTnLst>
                                    <p:animEffect transition="out" filter="randombar(horizontal)">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1"/>
                                          </p:val>
                                        </p:tav>
                                        <p:tav tm="100000">
                                          <p:val>
                                            <p:strVal val="#ppt_x"/>
                                          </p:val>
                                        </p:tav>
                                      </p:tavLst>
                                    </p:anim>
                                    <p:anim calcmode="lin" valueType="num">
                                      <p:cBhvr>
                                        <p:cTn id="1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dn7ngNtYS1qjm81go1_128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Trapecio"/>
          <p:cNvSpPr/>
          <p:nvPr/>
        </p:nvSpPr>
        <p:spPr>
          <a:xfrm rot="5400000">
            <a:off x="858044" y="1562894"/>
            <a:ext cx="5100637" cy="2530475"/>
          </a:xfrm>
          <a:prstGeom prst="trapezoid">
            <a:avLst>
              <a:gd name="adj" fmla="val 71064"/>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apecio"/>
          <p:cNvSpPr/>
          <p:nvPr/>
        </p:nvSpPr>
        <p:spPr>
          <a:xfrm rot="5400000" flipV="1">
            <a:off x="3242469" y="1750219"/>
            <a:ext cx="5159375" cy="2214563"/>
          </a:xfrm>
          <a:prstGeom prst="trapezoid">
            <a:avLst>
              <a:gd name="adj" fmla="val 78349"/>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apecio"/>
          <p:cNvSpPr/>
          <p:nvPr/>
        </p:nvSpPr>
        <p:spPr>
          <a:xfrm rot="5400000">
            <a:off x="-70643" y="1562894"/>
            <a:ext cx="5100637" cy="2530475"/>
          </a:xfrm>
          <a:prstGeom prst="trapezoid">
            <a:avLst>
              <a:gd name="adj" fmla="val 71064"/>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apecio"/>
          <p:cNvSpPr/>
          <p:nvPr/>
        </p:nvSpPr>
        <p:spPr>
          <a:xfrm rot="5400000" flipV="1">
            <a:off x="4292600" y="1628776"/>
            <a:ext cx="5159375" cy="2457450"/>
          </a:xfrm>
          <a:prstGeom prst="trapezoid">
            <a:avLst>
              <a:gd name="adj" fmla="val 78349"/>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apecio"/>
          <p:cNvSpPr/>
          <p:nvPr/>
        </p:nvSpPr>
        <p:spPr>
          <a:xfrm rot="5400000">
            <a:off x="-1285081" y="1562894"/>
            <a:ext cx="5100637" cy="2530475"/>
          </a:xfrm>
          <a:prstGeom prst="trapezoid">
            <a:avLst>
              <a:gd name="adj" fmla="val 71064"/>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Trapecio"/>
          <p:cNvSpPr/>
          <p:nvPr/>
        </p:nvSpPr>
        <p:spPr>
          <a:xfrm rot="5400000" flipV="1">
            <a:off x="5278437" y="1571626"/>
            <a:ext cx="5159375" cy="2571750"/>
          </a:xfrm>
          <a:prstGeom prst="trapezoid">
            <a:avLst>
              <a:gd name="adj" fmla="val 78349"/>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biblioteca destacan los documentos colombinos con las cartas firmadas por el almirante Cristóbal Colón y el mapa que el mismo descubridor hizo de la isla La Española, hoy territorio de República Dominicana y Haití.</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switch dir="r"/>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withEffect">
                                  <p:stCondLst>
                                    <p:cond delay="0"/>
                                  </p:stCondLst>
                                  <p:childTnLst>
                                    <p:animScale>
                                      <p:cBhvr>
                                        <p:cTn id="6" dur="4000" fill="hold"/>
                                        <p:tgtEl>
                                          <p:spTgt spid="5"/>
                                        </p:tgtEl>
                                      </p:cBhvr>
                                      <p:by x="150000" y="150000"/>
                                    </p:animScale>
                                  </p:childTnLst>
                                </p:cTn>
                              </p:par>
                              <p:par>
                                <p:cTn id="7" presetID="17" presetClass="entr" presetSubtype="10"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4000" fill="hold"/>
                                        <p:tgtEl>
                                          <p:spTgt spid="5"/>
                                        </p:tgtEl>
                                        <p:attrNameLst>
                                          <p:attrName>ppt_w</p:attrName>
                                        </p:attrNameLst>
                                      </p:cBhvr>
                                      <p:tavLst>
                                        <p:tav tm="0">
                                          <p:val>
                                            <p:fltVal val="0"/>
                                          </p:val>
                                        </p:tav>
                                        <p:tav tm="100000">
                                          <p:val>
                                            <p:strVal val="#ppt_w"/>
                                          </p:val>
                                        </p:tav>
                                      </p:tavLst>
                                    </p:anim>
                                    <p:anim calcmode="lin" valueType="num">
                                      <p:cBhvr>
                                        <p:cTn id="10" dur="4000" fill="hold"/>
                                        <p:tgtEl>
                                          <p:spTgt spid="5"/>
                                        </p:tgtEl>
                                        <p:attrNameLst>
                                          <p:attrName>ppt_h</p:attrName>
                                        </p:attrNameLst>
                                      </p:cBhvr>
                                      <p:tavLst>
                                        <p:tav tm="0">
                                          <p:val>
                                            <p:strVal val="#ppt_h"/>
                                          </p:val>
                                        </p:tav>
                                        <p:tav tm="100000">
                                          <p:val>
                                            <p:strVal val="#ppt_h"/>
                                          </p:val>
                                        </p:tav>
                                      </p:tavLst>
                                    </p:anim>
                                  </p:childTnLst>
                                </p:cTn>
                              </p:par>
                              <p:par>
                                <p:cTn id="11" presetID="17" presetClass="exit" presetSubtype="10" fill="hold" nodeType="withEffect">
                                  <p:stCondLst>
                                    <p:cond delay="0"/>
                                  </p:stCondLst>
                                  <p:childTnLst>
                                    <p:anim calcmode="lin" valueType="num">
                                      <p:cBhvr>
                                        <p:cTn id="12" dur="4000"/>
                                        <p:tgtEl>
                                          <p:spTgt spid="5"/>
                                        </p:tgtEl>
                                        <p:attrNameLst>
                                          <p:attrName>ppt_w</p:attrName>
                                        </p:attrNameLst>
                                      </p:cBhvr>
                                      <p:tavLst>
                                        <p:tav tm="0">
                                          <p:val>
                                            <p:strVal val="ppt_w"/>
                                          </p:val>
                                        </p:tav>
                                        <p:tav tm="100000">
                                          <p:val>
                                            <p:fltVal val="0"/>
                                          </p:val>
                                        </p:tav>
                                      </p:tavLst>
                                    </p:anim>
                                    <p:anim calcmode="lin" valueType="num">
                                      <p:cBhvr>
                                        <p:cTn id="13" dur="4000"/>
                                        <p:tgtEl>
                                          <p:spTgt spid="5"/>
                                        </p:tgtEl>
                                        <p:attrNameLst>
                                          <p:attrName>ppt_h</p:attrName>
                                        </p:attrNameLst>
                                      </p:cBhvr>
                                      <p:tavLst>
                                        <p:tav tm="0">
                                          <p:val>
                                            <p:strVal val="ppt_h"/>
                                          </p:val>
                                        </p:tav>
                                        <p:tav tm="100000">
                                          <p:val>
                                            <p:strVal val="ppt_h"/>
                                          </p:val>
                                        </p:tav>
                                      </p:tavLst>
                                    </p:anim>
                                    <p:set>
                                      <p:cBhvr>
                                        <p:cTn id="14" dur="1" fill="hold">
                                          <p:stCondLst>
                                            <p:cond delay="3999"/>
                                          </p:stCondLst>
                                        </p:cTn>
                                        <p:tgtEl>
                                          <p:spTgt spid="5"/>
                                        </p:tgtEl>
                                        <p:attrNameLst>
                                          <p:attrName>style.visibility</p:attrName>
                                        </p:attrNameLst>
                                      </p:cBhvr>
                                      <p:to>
                                        <p:strVal val="hidden"/>
                                      </p:to>
                                    </p:set>
                                  </p:childTnLst>
                                </p:cTn>
                              </p:par>
                              <p:par>
                                <p:cTn id="15" presetID="6" presetClass="emph" presetSubtype="0" fill="hold" nodeType="withEffect">
                                  <p:stCondLst>
                                    <p:cond delay="0"/>
                                  </p:stCondLst>
                                  <p:childTnLst>
                                    <p:animScale>
                                      <p:cBhvr>
                                        <p:cTn id="16" dur="4000" fill="hold"/>
                                        <p:tgtEl>
                                          <p:spTgt spid="6"/>
                                        </p:tgtEl>
                                      </p:cBhvr>
                                      <p:by x="150000" y="150000"/>
                                    </p:animScale>
                                  </p:childTnLst>
                                </p:cTn>
                              </p:par>
                              <p:par>
                                <p:cTn id="17" presetID="17" presetClass="entr" presetSubtype="1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4000" fill="hold"/>
                                        <p:tgtEl>
                                          <p:spTgt spid="6"/>
                                        </p:tgtEl>
                                        <p:attrNameLst>
                                          <p:attrName>ppt_w</p:attrName>
                                        </p:attrNameLst>
                                      </p:cBhvr>
                                      <p:tavLst>
                                        <p:tav tm="0">
                                          <p:val>
                                            <p:fltVal val="0"/>
                                          </p:val>
                                        </p:tav>
                                        <p:tav tm="100000">
                                          <p:val>
                                            <p:strVal val="#ppt_w"/>
                                          </p:val>
                                        </p:tav>
                                      </p:tavLst>
                                    </p:anim>
                                    <p:anim calcmode="lin" valueType="num">
                                      <p:cBhvr>
                                        <p:cTn id="20" dur="4000" fill="hold"/>
                                        <p:tgtEl>
                                          <p:spTgt spid="6"/>
                                        </p:tgtEl>
                                        <p:attrNameLst>
                                          <p:attrName>ppt_h</p:attrName>
                                        </p:attrNameLst>
                                      </p:cBhvr>
                                      <p:tavLst>
                                        <p:tav tm="0">
                                          <p:val>
                                            <p:strVal val="#ppt_h"/>
                                          </p:val>
                                        </p:tav>
                                        <p:tav tm="100000">
                                          <p:val>
                                            <p:strVal val="#ppt_h"/>
                                          </p:val>
                                        </p:tav>
                                      </p:tavLst>
                                    </p:anim>
                                  </p:childTnLst>
                                </p:cTn>
                              </p:par>
                              <p:par>
                                <p:cTn id="21" presetID="17" presetClass="exit" presetSubtype="10" fill="hold" nodeType="withEffect">
                                  <p:stCondLst>
                                    <p:cond delay="0"/>
                                  </p:stCondLst>
                                  <p:childTnLst>
                                    <p:anim calcmode="lin" valueType="num">
                                      <p:cBhvr>
                                        <p:cTn id="22" dur="4000"/>
                                        <p:tgtEl>
                                          <p:spTgt spid="6"/>
                                        </p:tgtEl>
                                        <p:attrNameLst>
                                          <p:attrName>ppt_w</p:attrName>
                                        </p:attrNameLst>
                                      </p:cBhvr>
                                      <p:tavLst>
                                        <p:tav tm="0">
                                          <p:val>
                                            <p:strVal val="ppt_w"/>
                                          </p:val>
                                        </p:tav>
                                        <p:tav tm="100000">
                                          <p:val>
                                            <p:fltVal val="0"/>
                                          </p:val>
                                        </p:tav>
                                      </p:tavLst>
                                    </p:anim>
                                    <p:anim calcmode="lin" valueType="num">
                                      <p:cBhvr>
                                        <p:cTn id="23" dur="4000"/>
                                        <p:tgtEl>
                                          <p:spTgt spid="6"/>
                                        </p:tgtEl>
                                        <p:attrNameLst>
                                          <p:attrName>ppt_h</p:attrName>
                                        </p:attrNameLst>
                                      </p:cBhvr>
                                      <p:tavLst>
                                        <p:tav tm="0">
                                          <p:val>
                                            <p:strVal val="ppt_h"/>
                                          </p:val>
                                        </p:tav>
                                        <p:tav tm="100000">
                                          <p:val>
                                            <p:strVal val="ppt_h"/>
                                          </p:val>
                                        </p:tav>
                                      </p:tavLst>
                                    </p:anim>
                                    <p:set>
                                      <p:cBhvr>
                                        <p:cTn id="24" dur="1" fill="hold">
                                          <p:stCondLst>
                                            <p:cond delay="3999"/>
                                          </p:stCondLst>
                                        </p:cTn>
                                        <p:tgtEl>
                                          <p:spTgt spid="6"/>
                                        </p:tgtEl>
                                        <p:attrNameLst>
                                          <p:attrName>style.visibility</p:attrName>
                                        </p:attrNameLst>
                                      </p:cBhvr>
                                      <p:to>
                                        <p:strVal val="hidden"/>
                                      </p:to>
                                    </p:set>
                                  </p:childTnLst>
                                </p:cTn>
                              </p:par>
                              <p:par>
                                <p:cTn id="25" presetID="6" presetClass="emph" presetSubtype="0" fill="hold" nodeType="withEffect">
                                  <p:stCondLst>
                                    <p:cond delay="0"/>
                                  </p:stCondLst>
                                  <p:childTnLst>
                                    <p:animScale>
                                      <p:cBhvr>
                                        <p:cTn id="26" dur="4000" fill="hold"/>
                                        <p:tgtEl>
                                          <p:spTgt spid="7"/>
                                        </p:tgtEl>
                                      </p:cBhvr>
                                      <p:by x="150000" y="150000"/>
                                    </p:animScale>
                                  </p:childTnLst>
                                </p:cTn>
                              </p:par>
                              <p:par>
                                <p:cTn id="27" presetID="17" presetClass="entr" presetSubtype="10"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4000" fill="hold"/>
                                        <p:tgtEl>
                                          <p:spTgt spid="7"/>
                                        </p:tgtEl>
                                        <p:attrNameLst>
                                          <p:attrName>ppt_w</p:attrName>
                                        </p:attrNameLst>
                                      </p:cBhvr>
                                      <p:tavLst>
                                        <p:tav tm="0">
                                          <p:val>
                                            <p:fltVal val="0"/>
                                          </p:val>
                                        </p:tav>
                                        <p:tav tm="100000">
                                          <p:val>
                                            <p:strVal val="#ppt_w"/>
                                          </p:val>
                                        </p:tav>
                                      </p:tavLst>
                                    </p:anim>
                                    <p:anim calcmode="lin" valueType="num">
                                      <p:cBhvr>
                                        <p:cTn id="30" dur="4000" fill="hold"/>
                                        <p:tgtEl>
                                          <p:spTgt spid="7"/>
                                        </p:tgtEl>
                                        <p:attrNameLst>
                                          <p:attrName>ppt_h</p:attrName>
                                        </p:attrNameLst>
                                      </p:cBhvr>
                                      <p:tavLst>
                                        <p:tav tm="0">
                                          <p:val>
                                            <p:strVal val="#ppt_h"/>
                                          </p:val>
                                        </p:tav>
                                        <p:tav tm="100000">
                                          <p:val>
                                            <p:strVal val="#ppt_h"/>
                                          </p:val>
                                        </p:tav>
                                      </p:tavLst>
                                    </p:anim>
                                  </p:childTnLst>
                                </p:cTn>
                              </p:par>
                              <p:par>
                                <p:cTn id="31" presetID="17" presetClass="exit" presetSubtype="10" fill="hold" nodeType="withEffect">
                                  <p:stCondLst>
                                    <p:cond delay="0"/>
                                  </p:stCondLst>
                                  <p:childTnLst>
                                    <p:anim calcmode="lin" valueType="num">
                                      <p:cBhvr>
                                        <p:cTn id="32" dur="4000"/>
                                        <p:tgtEl>
                                          <p:spTgt spid="7"/>
                                        </p:tgtEl>
                                        <p:attrNameLst>
                                          <p:attrName>ppt_w</p:attrName>
                                        </p:attrNameLst>
                                      </p:cBhvr>
                                      <p:tavLst>
                                        <p:tav tm="0">
                                          <p:val>
                                            <p:strVal val="ppt_w"/>
                                          </p:val>
                                        </p:tav>
                                        <p:tav tm="100000">
                                          <p:val>
                                            <p:fltVal val="0"/>
                                          </p:val>
                                        </p:tav>
                                      </p:tavLst>
                                    </p:anim>
                                    <p:anim calcmode="lin" valueType="num">
                                      <p:cBhvr>
                                        <p:cTn id="33" dur="4000"/>
                                        <p:tgtEl>
                                          <p:spTgt spid="7"/>
                                        </p:tgtEl>
                                        <p:attrNameLst>
                                          <p:attrName>ppt_h</p:attrName>
                                        </p:attrNameLst>
                                      </p:cBhvr>
                                      <p:tavLst>
                                        <p:tav tm="0">
                                          <p:val>
                                            <p:strVal val="ppt_h"/>
                                          </p:val>
                                        </p:tav>
                                        <p:tav tm="100000">
                                          <p:val>
                                            <p:strVal val="ppt_h"/>
                                          </p:val>
                                        </p:tav>
                                      </p:tavLst>
                                    </p:anim>
                                    <p:set>
                                      <p:cBhvr>
                                        <p:cTn id="34" dur="1" fill="hold">
                                          <p:stCondLst>
                                            <p:cond delay="3999"/>
                                          </p:stCondLst>
                                        </p:cTn>
                                        <p:tgtEl>
                                          <p:spTgt spid="7"/>
                                        </p:tgtEl>
                                        <p:attrNameLst>
                                          <p:attrName>style.visibility</p:attrName>
                                        </p:attrNameLst>
                                      </p:cBhvr>
                                      <p:to>
                                        <p:strVal val="hidden"/>
                                      </p:to>
                                    </p:set>
                                  </p:childTnLst>
                                </p:cTn>
                              </p:par>
                              <p:par>
                                <p:cTn id="35" presetID="6" presetClass="emph" presetSubtype="0" fill="hold" nodeType="withEffect">
                                  <p:stCondLst>
                                    <p:cond delay="0"/>
                                  </p:stCondLst>
                                  <p:childTnLst>
                                    <p:animScale>
                                      <p:cBhvr>
                                        <p:cTn id="36" dur="4000" fill="hold"/>
                                        <p:tgtEl>
                                          <p:spTgt spid="8"/>
                                        </p:tgtEl>
                                      </p:cBhvr>
                                      <p:by x="150000" y="150000"/>
                                    </p:animScale>
                                  </p:childTnLst>
                                </p:cTn>
                              </p:par>
                              <p:par>
                                <p:cTn id="37" presetID="17" presetClass="entr" presetSubtype="10"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4000" fill="hold"/>
                                        <p:tgtEl>
                                          <p:spTgt spid="8"/>
                                        </p:tgtEl>
                                        <p:attrNameLst>
                                          <p:attrName>ppt_w</p:attrName>
                                        </p:attrNameLst>
                                      </p:cBhvr>
                                      <p:tavLst>
                                        <p:tav tm="0">
                                          <p:val>
                                            <p:fltVal val="0"/>
                                          </p:val>
                                        </p:tav>
                                        <p:tav tm="100000">
                                          <p:val>
                                            <p:strVal val="#ppt_w"/>
                                          </p:val>
                                        </p:tav>
                                      </p:tavLst>
                                    </p:anim>
                                    <p:anim calcmode="lin" valueType="num">
                                      <p:cBhvr>
                                        <p:cTn id="40" dur="4000" fill="hold"/>
                                        <p:tgtEl>
                                          <p:spTgt spid="8"/>
                                        </p:tgtEl>
                                        <p:attrNameLst>
                                          <p:attrName>ppt_h</p:attrName>
                                        </p:attrNameLst>
                                      </p:cBhvr>
                                      <p:tavLst>
                                        <p:tav tm="0">
                                          <p:val>
                                            <p:strVal val="#ppt_h"/>
                                          </p:val>
                                        </p:tav>
                                        <p:tav tm="100000">
                                          <p:val>
                                            <p:strVal val="#ppt_h"/>
                                          </p:val>
                                        </p:tav>
                                      </p:tavLst>
                                    </p:anim>
                                  </p:childTnLst>
                                </p:cTn>
                              </p:par>
                              <p:par>
                                <p:cTn id="41" presetID="17" presetClass="exit" presetSubtype="10" fill="hold" nodeType="withEffect">
                                  <p:stCondLst>
                                    <p:cond delay="0"/>
                                  </p:stCondLst>
                                  <p:childTnLst>
                                    <p:anim calcmode="lin" valueType="num">
                                      <p:cBhvr>
                                        <p:cTn id="42" dur="4000"/>
                                        <p:tgtEl>
                                          <p:spTgt spid="8"/>
                                        </p:tgtEl>
                                        <p:attrNameLst>
                                          <p:attrName>ppt_w</p:attrName>
                                        </p:attrNameLst>
                                      </p:cBhvr>
                                      <p:tavLst>
                                        <p:tav tm="0">
                                          <p:val>
                                            <p:strVal val="ppt_w"/>
                                          </p:val>
                                        </p:tav>
                                        <p:tav tm="100000">
                                          <p:val>
                                            <p:fltVal val="0"/>
                                          </p:val>
                                        </p:tav>
                                      </p:tavLst>
                                    </p:anim>
                                    <p:anim calcmode="lin" valueType="num">
                                      <p:cBhvr>
                                        <p:cTn id="43" dur="4000"/>
                                        <p:tgtEl>
                                          <p:spTgt spid="8"/>
                                        </p:tgtEl>
                                        <p:attrNameLst>
                                          <p:attrName>ppt_h</p:attrName>
                                        </p:attrNameLst>
                                      </p:cBhvr>
                                      <p:tavLst>
                                        <p:tav tm="0">
                                          <p:val>
                                            <p:strVal val="ppt_h"/>
                                          </p:val>
                                        </p:tav>
                                        <p:tav tm="100000">
                                          <p:val>
                                            <p:strVal val="ppt_h"/>
                                          </p:val>
                                        </p:tav>
                                      </p:tavLst>
                                    </p:anim>
                                    <p:set>
                                      <p:cBhvr>
                                        <p:cTn id="44" dur="1" fill="hold">
                                          <p:stCondLst>
                                            <p:cond delay="3999"/>
                                          </p:stCondLst>
                                        </p:cTn>
                                        <p:tgtEl>
                                          <p:spTgt spid="8"/>
                                        </p:tgtEl>
                                        <p:attrNameLst>
                                          <p:attrName>style.visibility</p:attrName>
                                        </p:attrNameLst>
                                      </p:cBhvr>
                                      <p:to>
                                        <p:strVal val="hidden"/>
                                      </p:to>
                                    </p:set>
                                  </p:childTnLst>
                                </p:cTn>
                              </p:par>
                              <p:par>
                                <p:cTn id="45" presetID="6" presetClass="emph" presetSubtype="0" fill="hold" nodeType="withEffect">
                                  <p:stCondLst>
                                    <p:cond delay="0"/>
                                  </p:stCondLst>
                                  <p:childTnLst>
                                    <p:animScale>
                                      <p:cBhvr>
                                        <p:cTn id="46" dur="4000" fill="hold"/>
                                        <p:tgtEl>
                                          <p:spTgt spid="9"/>
                                        </p:tgtEl>
                                      </p:cBhvr>
                                      <p:by x="150000" y="150000"/>
                                    </p:animScale>
                                  </p:childTnLst>
                                </p:cTn>
                              </p:par>
                              <p:par>
                                <p:cTn id="47" presetID="17" presetClass="entr" presetSubtype="10"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4000" fill="hold"/>
                                        <p:tgtEl>
                                          <p:spTgt spid="9"/>
                                        </p:tgtEl>
                                        <p:attrNameLst>
                                          <p:attrName>ppt_w</p:attrName>
                                        </p:attrNameLst>
                                      </p:cBhvr>
                                      <p:tavLst>
                                        <p:tav tm="0">
                                          <p:val>
                                            <p:fltVal val="0"/>
                                          </p:val>
                                        </p:tav>
                                        <p:tav tm="100000">
                                          <p:val>
                                            <p:strVal val="#ppt_w"/>
                                          </p:val>
                                        </p:tav>
                                      </p:tavLst>
                                    </p:anim>
                                    <p:anim calcmode="lin" valueType="num">
                                      <p:cBhvr>
                                        <p:cTn id="50" dur="4000" fill="hold"/>
                                        <p:tgtEl>
                                          <p:spTgt spid="9"/>
                                        </p:tgtEl>
                                        <p:attrNameLst>
                                          <p:attrName>ppt_h</p:attrName>
                                        </p:attrNameLst>
                                      </p:cBhvr>
                                      <p:tavLst>
                                        <p:tav tm="0">
                                          <p:val>
                                            <p:strVal val="#ppt_h"/>
                                          </p:val>
                                        </p:tav>
                                        <p:tav tm="100000">
                                          <p:val>
                                            <p:strVal val="#ppt_h"/>
                                          </p:val>
                                        </p:tav>
                                      </p:tavLst>
                                    </p:anim>
                                  </p:childTnLst>
                                </p:cTn>
                              </p:par>
                              <p:par>
                                <p:cTn id="51" presetID="17" presetClass="exit" presetSubtype="10" fill="hold" nodeType="withEffect">
                                  <p:stCondLst>
                                    <p:cond delay="0"/>
                                  </p:stCondLst>
                                  <p:childTnLst>
                                    <p:anim calcmode="lin" valueType="num">
                                      <p:cBhvr>
                                        <p:cTn id="52" dur="4000"/>
                                        <p:tgtEl>
                                          <p:spTgt spid="9"/>
                                        </p:tgtEl>
                                        <p:attrNameLst>
                                          <p:attrName>ppt_w</p:attrName>
                                        </p:attrNameLst>
                                      </p:cBhvr>
                                      <p:tavLst>
                                        <p:tav tm="0">
                                          <p:val>
                                            <p:strVal val="ppt_w"/>
                                          </p:val>
                                        </p:tav>
                                        <p:tav tm="100000">
                                          <p:val>
                                            <p:fltVal val="0"/>
                                          </p:val>
                                        </p:tav>
                                      </p:tavLst>
                                    </p:anim>
                                    <p:anim calcmode="lin" valueType="num">
                                      <p:cBhvr>
                                        <p:cTn id="53" dur="4000"/>
                                        <p:tgtEl>
                                          <p:spTgt spid="9"/>
                                        </p:tgtEl>
                                        <p:attrNameLst>
                                          <p:attrName>ppt_h</p:attrName>
                                        </p:attrNameLst>
                                      </p:cBhvr>
                                      <p:tavLst>
                                        <p:tav tm="0">
                                          <p:val>
                                            <p:strVal val="ppt_h"/>
                                          </p:val>
                                        </p:tav>
                                        <p:tav tm="100000">
                                          <p:val>
                                            <p:strVal val="ppt_h"/>
                                          </p:val>
                                        </p:tav>
                                      </p:tavLst>
                                    </p:anim>
                                    <p:set>
                                      <p:cBhvr>
                                        <p:cTn id="54" dur="1" fill="hold">
                                          <p:stCondLst>
                                            <p:cond delay="3999"/>
                                          </p:stCondLst>
                                        </p:cTn>
                                        <p:tgtEl>
                                          <p:spTgt spid="9"/>
                                        </p:tgtEl>
                                        <p:attrNameLst>
                                          <p:attrName>style.visibility</p:attrName>
                                        </p:attrNameLst>
                                      </p:cBhvr>
                                      <p:to>
                                        <p:strVal val="hidden"/>
                                      </p:to>
                                    </p:set>
                                  </p:childTnLst>
                                </p:cTn>
                              </p:par>
                              <p:par>
                                <p:cTn id="55" presetID="6" presetClass="emph" presetSubtype="0" fill="hold" nodeType="withEffect">
                                  <p:stCondLst>
                                    <p:cond delay="0"/>
                                  </p:stCondLst>
                                  <p:childTnLst>
                                    <p:animScale>
                                      <p:cBhvr>
                                        <p:cTn id="56" dur="4000" fill="hold"/>
                                        <p:tgtEl>
                                          <p:spTgt spid="10"/>
                                        </p:tgtEl>
                                      </p:cBhvr>
                                      <p:by x="150000" y="150000"/>
                                    </p:animScale>
                                  </p:childTnLst>
                                </p:cTn>
                              </p:par>
                              <p:par>
                                <p:cTn id="57" presetID="17" presetClass="entr" presetSubtype="10" fill="hold" nodeType="with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p:cTn id="59" dur="4000" fill="hold"/>
                                        <p:tgtEl>
                                          <p:spTgt spid="10"/>
                                        </p:tgtEl>
                                        <p:attrNameLst>
                                          <p:attrName>ppt_w</p:attrName>
                                        </p:attrNameLst>
                                      </p:cBhvr>
                                      <p:tavLst>
                                        <p:tav tm="0">
                                          <p:val>
                                            <p:fltVal val="0"/>
                                          </p:val>
                                        </p:tav>
                                        <p:tav tm="100000">
                                          <p:val>
                                            <p:strVal val="#ppt_w"/>
                                          </p:val>
                                        </p:tav>
                                      </p:tavLst>
                                    </p:anim>
                                    <p:anim calcmode="lin" valueType="num">
                                      <p:cBhvr>
                                        <p:cTn id="60" dur="4000" fill="hold"/>
                                        <p:tgtEl>
                                          <p:spTgt spid="10"/>
                                        </p:tgtEl>
                                        <p:attrNameLst>
                                          <p:attrName>ppt_h</p:attrName>
                                        </p:attrNameLst>
                                      </p:cBhvr>
                                      <p:tavLst>
                                        <p:tav tm="0">
                                          <p:val>
                                            <p:strVal val="#ppt_h"/>
                                          </p:val>
                                        </p:tav>
                                        <p:tav tm="100000">
                                          <p:val>
                                            <p:strVal val="#ppt_h"/>
                                          </p:val>
                                        </p:tav>
                                      </p:tavLst>
                                    </p:anim>
                                  </p:childTnLst>
                                </p:cTn>
                              </p:par>
                              <p:par>
                                <p:cTn id="61" presetID="17" presetClass="exit" presetSubtype="10" fill="hold" nodeType="withEffect">
                                  <p:stCondLst>
                                    <p:cond delay="0"/>
                                  </p:stCondLst>
                                  <p:childTnLst>
                                    <p:anim calcmode="lin" valueType="num">
                                      <p:cBhvr>
                                        <p:cTn id="62" dur="4000"/>
                                        <p:tgtEl>
                                          <p:spTgt spid="10"/>
                                        </p:tgtEl>
                                        <p:attrNameLst>
                                          <p:attrName>ppt_w</p:attrName>
                                        </p:attrNameLst>
                                      </p:cBhvr>
                                      <p:tavLst>
                                        <p:tav tm="0">
                                          <p:val>
                                            <p:strVal val="ppt_w"/>
                                          </p:val>
                                        </p:tav>
                                        <p:tav tm="100000">
                                          <p:val>
                                            <p:fltVal val="0"/>
                                          </p:val>
                                        </p:tav>
                                      </p:tavLst>
                                    </p:anim>
                                    <p:anim calcmode="lin" valueType="num">
                                      <p:cBhvr>
                                        <p:cTn id="63" dur="4000"/>
                                        <p:tgtEl>
                                          <p:spTgt spid="10"/>
                                        </p:tgtEl>
                                        <p:attrNameLst>
                                          <p:attrName>ppt_h</p:attrName>
                                        </p:attrNameLst>
                                      </p:cBhvr>
                                      <p:tavLst>
                                        <p:tav tm="0">
                                          <p:val>
                                            <p:strVal val="ppt_h"/>
                                          </p:val>
                                        </p:tav>
                                        <p:tav tm="100000">
                                          <p:val>
                                            <p:strVal val="ppt_h"/>
                                          </p:val>
                                        </p:tav>
                                      </p:tavLst>
                                    </p:anim>
                                    <p:set>
                                      <p:cBhvr>
                                        <p:cTn id="64" dur="1" fill="hold">
                                          <p:stCondLst>
                                            <p:cond delay="3999"/>
                                          </p:stCondLst>
                                        </p:cTn>
                                        <p:tgtEl>
                                          <p:spTgt spid="10"/>
                                        </p:tgtEl>
                                        <p:attrNameLst>
                                          <p:attrName>style.visibility</p:attrName>
                                        </p:attrNameLst>
                                      </p:cBhvr>
                                      <p:to>
                                        <p:strVal val="hidden"/>
                                      </p:to>
                                    </p:set>
                                  </p:childTnLst>
                                </p:cTn>
                              </p:par>
                              <p:par>
                                <p:cTn id="65" presetID="4" presetClass="entr" presetSubtype="32" fill="hold" nodeType="withEffect">
                                  <p:stCondLst>
                                    <p:cond delay="0"/>
                                  </p:stCondLst>
                                  <p:childTnLst>
                                    <p:set>
                                      <p:cBhvr>
                                        <p:cTn id="66" dur="1" fill="hold">
                                          <p:stCondLst>
                                            <p:cond delay="0"/>
                                          </p:stCondLst>
                                        </p:cTn>
                                        <p:tgtEl>
                                          <p:spTgt spid="4"/>
                                        </p:tgtEl>
                                        <p:attrNameLst>
                                          <p:attrName>style.visibility</p:attrName>
                                        </p:attrNameLst>
                                      </p:cBhvr>
                                      <p:to>
                                        <p:strVal val="visible"/>
                                      </p:to>
                                    </p:set>
                                    <p:animEffect transition="in" filter="box(out)">
                                      <p:cBhvr>
                                        <p:cTn id="67" dur="4000"/>
                                        <p:tgtEl>
                                          <p:spTgt spid="4"/>
                                        </p:tgtEl>
                                      </p:cBhvr>
                                    </p:animEffect>
                                  </p:childTnLst>
                                </p:cTn>
                              </p:par>
                              <p:par>
                                <p:cTn id="68" presetID="55" presetClass="entr" presetSubtype="0" fill="hold" nodeType="withEffect">
                                  <p:stCondLst>
                                    <p:cond delay="0"/>
                                  </p:stCondLst>
                                  <p:childTnLst>
                                    <p:set>
                                      <p:cBhvr>
                                        <p:cTn id="69" dur="1" fill="hold">
                                          <p:stCondLst>
                                            <p:cond delay="0"/>
                                          </p:stCondLst>
                                        </p:cTn>
                                        <p:tgtEl>
                                          <p:spTgt spid="4"/>
                                        </p:tgtEl>
                                        <p:attrNameLst>
                                          <p:attrName>style.visibility</p:attrName>
                                        </p:attrNameLst>
                                      </p:cBhvr>
                                      <p:to>
                                        <p:strVal val="visible"/>
                                      </p:to>
                                    </p:set>
                                    <p:anim calcmode="lin" valueType="num">
                                      <p:cBhvr>
                                        <p:cTn id="70" dur="4000" fill="hold"/>
                                        <p:tgtEl>
                                          <p:spTgt spid="4"/>
                                        </p:tgtEl>
                                        <p:attrNameLst>
                                          <p:attrName>ppt_w</p:attrName>
                                        </p:attrNameLst>
                                      </p:cBhvr>
                                      <p:tavLst>
                                        <p:tav tm="0">
                                          <p:val>
                                            <p:strVal val="#ppt_w*0.70"/>
                                          </p:val>
                                        </p:tav>
                                        <p:tav tm="100000">
                                          <p:val>
                                            <p:strVal val="#ppt_w"/>
                                          </p:val>
                                        </p:tav>
                                      </p:tavLst>
                                    </p:anim>
                                    <p:anim calcmode="lin" valueType="num">
                                      <p:cBhvr>
                                        <p:cTn id="71" dur="4000" fill="hold"/>
                                        <p:tgtEl>
                                          <p:spTgt spid="4"/>
                                        </p:tgtEl>
                                        <p:attrNameLst>
                                          <p:attrName>ppt_h</p:attrName>
                                        </p:attrNameLst>
                                      </p:cBhvr>
                                      <p:tavLst>
                                        <p:tav tm="0">
                                          <p:val>
                                            <p:strVal val="#ppt_h"/>
                                          </p:val>
                                        </p:tav>
                                        <p:tav tm="100000">
                                          <p:val>
                                            <p:strVal val="#ppt_h"/>
                                          </p:val>
                                        </p:tav>
                                      </p:tavLst>
                                    </p:anim>
                                    <p:animEffect transition="in" filter="fade">
                                      <p:cBhvr>
                                        <p:cTn id="72" dur="4000"/>
                                        <p:tgtEl>
                                          <p:spTgt spid="4"/>
                                        </p:tgtEl>
                                      </p:cBhvr>
                                    </p:animEffect>
                                  </p:childTnLst>
                                </p:cTn>
                              </p:par>
                            </p:childTnLst>
                          </p:cTn>
                        </p:par>
                        <p:par>
                          <p:cTn id="73" fill="hold">
                            <p:stCondLst>
                              <p:cond delay="4000"/>
                            </p:stCondLst>
                            <p:childTnLst>
                              <p:par>
                                <p:cTn id="74" presetID="40" presetClass="entr" presetSubtype="0" fill="hold" grpId="0" nodeType="afterEffect">
                                  <p:stCondLst>
                                    <p:cond delay="0"/>
                                  </p:stCondLst>
                                  <p:iterate type="lt">
                                    <p:tmPct val="10000"/>
                                  </p:iterate>
                                  <p:childTnLst>
                                    <p:set>
                                      <p:cBhvr>
                                        <p:cTn id="75" dur="1" fill="hold">
                                          <p:stCondLst>
                                            <p:cond delay="0"/>
                                          </p:stCondLst>
                                        </p:cTn>
                                        <p:tgtEl>
                                          <p:spTgt spid="11"/>
                                        </p:tgtEl>
                                        <p:attrNameLst>
                                          <p:attrName>style.visibility</p:attrName>
                                        </p:attrNameLst>
                                      </p:cBhvr>
                                      <p:to>
                                        <p:strVal val="visible"/>
                                      </p:to>
                                    </p:set>
                                    <p:animEffect transition="in" filter="fade">
                                      <p:cBhvr>
                                        <p:cTn id="76" dur="1000"/>
                                        <p:tgtEl>
                                          <p:spTgt spid="11"/>
                                        </p:tgtEl>
                                      </p:cBhvr>
                                    </p:animEffect>
                                    <p:anim calcmode="lin" valueType="num">
                                      <p:cBhvr>
                                        <p:cTn id="77" dur="1000" fill="hold"/>
                                        <p:tgtEl>
                                          <p:spTgt spid="11"/>
                                        </p:tgtEl>
                                        <p:attrNameLst>
                                          <p:attrName>ppt_x</p:attrName>
                                        </p:attrNameLst>
                                      </p:cBhvr>
                                      <p:tavLst>
                                        <p:tav tm="0">
                                          <p:val>
                                            <p:strVal val="#ppt_x-.1"/>
                                          </p:val>
                                        </p:tav>
                                        <p:tav tm="100000">
                                          <p:val>
                                            <p:strVal val="#ppt_x"/>
                                          </p:val>
                                        </p:tav>
                                      </p:tavLst>
                                    </p:anim>
                                    <p:anim calcmode="lin" valueType="num">
                                      <p:cBhvr>
                                        <p:cTn id="78"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3 Imagen" descr="4362323046_0485a12716_o.jpg"/>
          <p:cNvPicPr>
            <a:picLocks noChangeAspect="1"/>
          </p:cNvPicPr>
          <p:nvPr/>
        </p:nvPicPr>
        <p:blipFill>
          <a:blip r:embed="rId2" cstate="print"/>
          <a:stretch>
            <a:fillRect/>
          </a:stretch>
        </p:blipFill>
        <p:spPr bwMode="auto">
          <a:xfrm>
            <a:off x="0" y="0"/>
            <a:ext cx="5940152" cy="5715000"/>
          </a:xfrm>
          <a:prstGeom prst="rect">
            <a:avLst/>
          </a:prstGeom>
          <a:noFill/>
          <a:ln w="9525">
            <a:noFill/>
            <a:miter lim="800000"/>
            <a:headEnd/>
            <a:tailEnd/>
          </a:ln>
        </p:spPr>
      </p:pic>
      <p:sp>
        <p:nvSpPr>
          <p:cNvPr id="5" name="4 Acorde"/>
          <p:cNvSpPr/>
          <p:nvPr/>
        </p:nvSpPr>
        <p:spPr>
          <a:xfrm flipH="1">
            <a:off x="0" y="3930650"/>
            <a:ext cx="1714500" cy="1784350"/>
          </a:xfrm>
          <a:prstGeom prst="chord">
            <a:avLst>
              <a:gd name="adj1" fmla="val 2700000"/>
              <a:gd name="adj2" fmla="val 18844876"/>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0" y="0"/>
            <a:ext cx="5940152" cy="5715000"/>
          </a:xfrm>
          <a:prstGeom prst="rect">
            <a:avLst/>
          </a:prstGeom>
          <a:solidFill>
            <a:schemeClr val="tx2">
              <a:lumMod val="5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6084168" y="1273324"/>
            <a:ext cx="2880320"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La apertura del palacio permitirá ver a los interesados, obras de pintores de la talla de Rubens, Tiziano, Ribera, Fontana, </a:t>
            </a:r>
            <a:r>
              <a:rPr lang="es-ES" sz="2000" i="1" dirty="0" err="1" smtClean="0">
                <a:effectLst>
                  <a:glow rad="101600">
                    <a:srgbClr val="C00000">
                      <a:alpha val="60000"/>
                    </a:srgbClr>
                  </a:glow>
                  <a:outerShdw blurRad="38100" dist="38100" dir="2700000" algn="tl">
                    <a:srgbClr val="000000">
                      <a:alpha val="43137"/>
                    </a:srgbClr>
                  </a:outerShdw>
                </a:effectLst>
              </a:rPr>
              <a:t>Bellini</a:t>
            </a:r>
            <a:r>
              <a:rPr lang="es-ES" sz="2000" i="1" dirty="0" smtClean="0">
                <a:effectLst>
                  <a:glow rad="101600">
                    <a:srgbClr val="C00000">
                      <a:alpha val="60000"/>
                    </a:srgbClr>
                  </a:glow>
                  <a:outerShdw blurRad="38100" dist="38100" dir="2700000" algn="tl">
                    <a:srgbClr val="000000">
                      <a:alpha val="43137"/>
                    </a:srgbClr>
                  </a:outerShdw>
                </a:effectLst>
              </a:rPr>
              <a:t>, Luca Giordano, Carlo </a:t>
            </a:r>
            <a:r>
              <a:rPr lang="es-ES" sz="2000" i="1" dirty="0" err="1" smtClean="0">
                <a:effectLst>
                  <a:glow rad="101600">
                    <a:srgbClr val="C00000">
                      <a:alpha val="60000"/>
                    </a:srgbClr>
                  </a:glow>
                  <a:outerShdw blurRad="38100" dist="38100" dir="2700000" algn="tl">
                    <a:srgbClr val="000000">
                      <a:alpha val="43137"/>
                    </a:srgbClr>
                  </a:outerShdw>
                </a:effectLst>
              </a:rPr>
              <a:t>Maratta</a:t>
            </a:r>
            <a:r>
              <a:rPr lang="es-ES" sz="2000" i="1" dirty="0" smtClean="0">
                <a:effectLst>
                  <a:glow rad="101600">
                    <a:srgbClr val="C00000">
                      <a:alpha val="60000"/>
                    </a:srgbClr>
                  </a:glow>
                  <a:outerShdw blurRad="38100" dist="38100" dir="2700000" algn="tl">
                    <a:srgbClr val="000000">
                      <a:alpha val="43137"/>
                    </a:srgbClr>
                  </a:outerShdw>
                </a:effectLst>
              </a:rPr>
              <a:t>, entre otros.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14:switch dir="l"/>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plus(out)">
                                      <p:cBhvr>
                                        <p:cTn id="7" dur="3000"/>
                                        <p:tgtEl>
                                          <p:spTgt spid="26626"/>
                                        </p:tgtEl>
                                      </p:cBhvr>
                                    </p:animEffect>
                                  </p:childTnLst>
                                </p:cTn>
                              </p:par>
                              <p:par>
                                <p:cTn id="8" presetID="23" presetClass="entr" presetSubtype="272" fill="hold" nodeType="withEffect">
                                  <p:stCondLst>
                                    <p:cond delay="0"/>
                                  </p:stCondLst>
                                  <p:childTnLst>
                                    <p:set>
                                      <p:cBhvr>
                                        <p:cTn id="9" dur="1" fill="hold">
                                          <p:stCondLst>
                                            <p:cond delay="0"/>
                                          </p:stCondLst>
                                        </p:cTn>
                                        <p:tgtEl>
                                          <p:spTgt spid="26626"/>
                                        </p:tgtEl>
                                        <p:attrNameLst>
                                          <p:attrName>style.visibility</p:attrName>
                                        </p:attrNameLst>
                                      </p:cBhvr>
                                      <p:to>
                                        <p:strVal val="visible"/>
                                      </p:to>
                                    </p:set>
                                    <p:anim calcmode="lin" valueType="num">
                                      <p:cBhvr>
                                        <p:cTn id="10" dur="3000" fill="hold"/>
                                        <p:tgtEl>
                                          <p:spTgt spid="26626"/>
                                        </p:tgtEl>
                                        <p:attrNameLst>
                                          <p:attrName>ppt_w</p:attrName>
                                        </p:attrNameLst>
                                      </p:cBhvr>
                                      <p:tavLst>
                                        <p:tav tm="0">
                                          <p:val>
                                            <p:strVal val="2/3*#ppt_w"/>
                                          </p:val>
                                        </p:tav>
                                        <p:tav tm="100000">
                                          <p:val>
                                            <p:strVal val="#ppt_w"/>
                                          </p:val>
                                        </p:tav>
                                      </p:tavLst>
                                    </p:anim>
                                    <p:anim calcmode="lin" valueType="num">
                                      <p:cBhvr>
                                        <p:cTn id="11" dur="3000" fill="hold"/>
                                        <p:tgtEl>
                                          <p:spTgt spid="26626"/>
                                        </p:tgtEl>
                                        <p:attrNameLst>
                                          <p:attrName>ppt_h</p:attrName>
                                        </p:attrNameLst>
                                      </p:cBhvr>
                                      <p:tavLst>
                                        <p:tav tm="0">
                                          <p:val>
                                            <p:strVal val="2/3*#ppt_h"/>
                                          </p:val>
                                        </p:tav>
                                        <p:tav tm="100000">
                                          <p:val>
                                            <p:strVal val="#ppt_h"/>
                                          </p:val>
                                        </p:tav>
                                      </p:tavLst>
                                    </p:anim>
                                  </p:childTnLst>
                                </p:cTn>
                              </p:par>
                              <p:par>
                                <p:cTn id="12" presetID="13" presetClass="exit" presetSubtype="32" fill="hold" nodeType="withEffect">
                                  <p:stCondLst>
                                    <p:cond delay="0"/>
                                  </p:stCondLst>
                                  <p:childTnLst>
                                    <p:animEffect transition="out" filter="plus(out)">
                                      <p:cBhvr>
                                        <p:cTn id="13" dur="3000"/>
                                        <p:tgtEl>
                                          <p:spTgt spid="10"/>
                                        </p:tgtEl>
                                      </p:cBhvr>
                                    </p:animEffect>
                                    <p:set>
                                      <p:cBhvr>
                                        <p:cTn id="14" dur="1" fill="hold">
                                          <p:stCondLst>
                                            <p:cond delay="2999"/>
                                          </p:stCondLst>
                                        </p:cTn>
                                        <p:tgtEl>
                                          <p:spTgt spid="10"/>
                                        </p:tgtEl>
                                        <p:attrNameLst>
                                          <p:attrName>style.visibility</p:attrName>
                                        </p:attrNameLst>
                                      </p:cBhvr>
                                      <p:to>
                                        <p:strVal val="hidden"/>
                                      </p:to>
                                    </p:set>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po.jpg"/>
          <p:cNvPicPr>
            <a:picLocks noChangeAspect="1"/>
          </p:cNvPicPr>
          <p:nvPr/>
        </p:nvPicPr>
        <p:blipFill>
          <a:blip r:embed="rId2" cstate="print"/>
          <a:stretch>
            <a:fillRect/>
          </a:stretch>
        </p:blipFill>
        <p:spPr bwMode="auto">
          <a:xfrm>
            <a:off x="1619672" y="0"/>
            <a:ext cx="5904656" cy="5715000"/>
          </a:xfrm>
          <a:prstGeom prst="rect">
            <a:avLst/>
          </a:prstGeom>
          <a:noFill/>
          <a:ln w="9525">
            <a:noFill/>
            <a:miter lim="800000"/>
            <a:headEnd/>
            <a:tailEnd/>
          </a:ln>
        </p:spPr>
      </p:pic>
      <p:sp>
        <p:nvSpPr>
          <p:cNvPr id="5" name="4 Rectángulo"/>
          <p:cNvSpPr/>
          <p:nvPr/>
        </p:nvSpPr>
        <p:spPr>
          <a:xfrm>
            <a:off x="0" y="0"/>
            <a:ext cx="1619672" cy="5715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7524328" y="0"/>
            <a:ext cx="1619672" cy="5715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1619672" y="0"/>
            <a:ext cx="5904656" cy="5715000"/>
          </a:xfrm>
          <a:prstGeom prst="rect">
            <a:avLst/>
          </a:prstGeom>
          <a:solidFill>
            <a:schemeClr val="tx2">
              <a:lumMod val="9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1907704" y="337220"/>
            <a:ext cx="5328592" cy="5040560"/>
          </a:xfrm>
          <a:prstGeom prst="rect">
            <a:avLst/>
          </a:prstGeom>
          <a:solidFill>
            <a:schemeClr val="tx2">
              <a:lumMod val="5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611560"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Palacio de Liria: ¿quién escogió su nombre y cuál es la razón? Es el momento más que perfecto para conocer muchos de los grandes detalles del Palacio de Liria que podemos encontrar en la ciudad de Madrid.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6000">
        <p15:prstTrans prst="fallOve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4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4000"/>
                                        <p:tgtEl>
                                          <p:spTgt spid="6"/>
                                        </p:tgtEl>
                                      </p:cBhvr>
                                    </p:animEffect>
                                  </p:childTnLst>
                                </p:cTn>
                              </p:par>
                              <p:par>
                                <p:cTn id="11" presetID="8" presetClass="exit" presetSubtype="32" fill="hold" nodeType="withEffect">
                                  <p:stCondLst>
                                    <p:cond delay="0"/>
                                  </p:stCondLst>
                                  <p:childTnLst>
                                    <p:animEffect transition="out" filter="diamond(out)">
                                      <p:cBhvr>
                                        <p:cTn id="12" dur="4000"/>
                                        <p:tgtEl>
                                          <p:spTgt spid="7"/>
                                        </p:tgtEl>
                                      </p:cBhvr>
                                    </p:animEffect>
                                    <p:set>
                                      <p:cBhvr>
                                        <p:cTn id="13" dur="1" fill="hold">
                                          <p:stCondLst>
                                            <p:cond delay="3999"/>
                                          </p:stCondLst>
                                        </p:cTn>
                                        <p:tgtEl>
                                          <p:spTgt spid="7"/>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4000"/>
                                        <p:tgtEl>
                                          <p:spTgt spid="8"/>
                                        </p:tgtEl>
                                      </p:cBhvr>
                                    </p:animEffect>
                                    <p:set>
                                      <p:cBhvr>
                                        <p:cTn id="16" dur="1" fill="hold">
                                          <p:stCondLst>
                                            <p:cond delay="3999"/>
                                          </p:stCondLst>
                                        </p:cTn>
                                        <p:tgtEl>
                                          <p:spTgt spid="8"/>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fltVal val="0"/>
                                          </p:val>
                                        </p:tav>
                                        <p:tav tm="100000">
                                          <p:val>
                                            <p:strVal val="#ppt_w"/>
                                          </p:val>
                                        </p:tav>
                                      </p:tavLst>
                                    </p:anim>
                                    <p:anim calcmode="lin" valueType="num">
                                      <p:cBhvr>
                                        <p:cTn id="20" dur="4000" fill="hold"/>
                                        <p:tgtEl>
                                          <p:spTgt spid="4"/>
                                        </p:tgtEl>
                                        <p:attrNameLst>
                                          <p:attrName>ppt_h</p:attrName>
                                        </p:attrNameLst>
                                      </p:cBhvr>
                                      <p:tavLst>
                                        <p:tav tm="0">
                                          <p:val>
                                            <p:fltVal val="0"/>
                                          </p:val>
                                        </p:tav>
                                        <p:tav tm="100000">
                                          <p:val>
                                            <p:strVal val="#ppt_h"/>
                                          </p:val>
                                        </p:tav>
                                      </p:tavLst>
                                    </p:anim>
                                  </p:childTnLst>
                                </p:cTn>
                              </p:par>
                              <p:par>
                                <p:cTn id="21" presetID="6"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circle(out)">
                                      <p:cBhvr>
                                        <p:cTn id="23" dur="4000"/>
                                        <p:tgtEl>
                                          <p:spTgt spid="4"/>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39058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Rectángulo"/>
          <p:cNvSpPr/>
          <p:nvPr/>
        </p:nvSpPr>
        <p:spPr>
          <a:xfrm>
            <a:off x="8429652" y="-544286"/>
            <a:ext cx="714348" cy="6803572"/>
          </a:xfrm>
          <a:prstGeom prst="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8" name="7 Imagen" descr="239058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11560" y="4369668"/>
            <a:ext cx="79928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Palacio de Liria es uno de los palacios más sorprendentes que podemos encontrar en la ciudad de Madrid. Se construyó en el siglo XVIII y, desde principios del siglo XIX, es considerada como la residencia oficial de la Casa de Alba en la capital.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0000">
        <p14:honeycomb/>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4000"/>
                                        <p:tgtEl>
                                          <p:spTgt spid="4"/>
                                        </p:tgtEl>
                                      </p:cBhvr>
                                    </p:animEffec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fltVal val="0"/>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fltVal val="0"/>
                                          </p:val>
                                        </p:tav>
                                        <p:tav tm="100000">
                                          <p:val>
                                            <p:strVal val="#ppt_w"/>
                                          </p:val>
                                        </p:tav>
                                      </p:tavLst>
                                    </p:anim>
                                    <p:anim calcmode="lin" valueType="num">
                                      <p:cBhvr>
                                        <p:cTn id="18" dur="4000" fill="hold"/>
                                        <p:tgtEl>
                                          <p:spTgt spid="4"/>
                                        </p:tgtEl>
                                        <p:attrNameLst>
                                          <p:attrName>ppt_h</p:attrName>
                                        </p:attrNameLst>
                                      </p:cBhvr>
                                      <p:tavLst>
                                        <p:tav tm="0">
                                          <p:val>
                                            <p:strVal val="#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8U7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11" name="10 Rectángulo"/>
          <p:cNvSpPr/>
          <p:nvPr/>
        </p:nvSpPr>
        <p:spPr>
          <a:xfrm>
            <a:off x="0" y="-25628"/>
            <a:ext cx="9144000" cy="5766256"/>
          </a:xfrm>
          <a:prstGeom prst="rect">
            <a:avLst/>
          </a:prstGeom>
          <a:solidFill>
            <a:schemeClr val="bg1">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12" name="11 Imagen" descr="88U7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657700"/>
            <a:ext cx="77048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Está situado en el número 20 de la calle Princesa. Uno de sus datos más curiosos es que es considerado como el domicilio particular más grande de todo Madrid.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doors dir="vert"/>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700"/>
                                        <p:tgtEl>
                                          <p:spTgt spid="12"/>
                                        </p:tgtEl>
                                      </p:cBhvr>
                                    </p:animEffect>
                                    <p:set>
                                      <p:cBhvr>
                                        <p:cTn id="7" dur="1" fill="hold">
                                          <p:stCondLst>
                                            <p:cond delay="3699"/>
                                          </p:stCondLst>
                                        </p:cTn>
                                        <p:tgtEl>
                                          <p:spTgt spid="12"/>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4000"/>
                                        <p:tgtEl>
                                          <p:spTgt spid="11"/>
                                        </p:tgtEl>
                                      </p:cBhvr>
                                    </p:animEffect>
                                    <p:set>
                                      <p:cBhvr>
                                        <p:cTn id="10" dur="1" fill="hold">
                                          <p:stCondLst>
                                            <p:cond delay="3999"/>
                                          </p:stCondLst>
                                        </p:cTn>
                                        <p:tgtEl>
                                          <p:spTgt spid="11"/>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strVal val="#ppt_h"/>
                                          </p:val>
                                        </p:tav>
                                        <p:tav tm="100000">
                                          <p:val>
                                            <p:strVal val="#ppt_h"/>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8342375.jpg"/>
          <p:cNvPicPr>
            <a:picLocks noChangeAspect="1"/>
          </p:cNvPicPr>
          <p:nvPr/>
        </p:nvPicPr>
        <p:blipFill>
          <a:blip r:embed="rId2" cstate="print"/>
          <a:stretch>
            <a:fillRect/>
          </a:stretch>
        </p:blipFill>
        <p:spPr bwMode="auto">
          <a:xfrm>
            <a:off x="1" y="-454868"/>
            <a:ext cx="9144000" cy="6696744"/>
          </a:xfrm>
          <a:prstGeom prst="rect">
            <a:avLst/>
          </a:prstGeom>
          <a:noFill/>
          <a:ln w="9525">
            <a:noFill/>
            <a:miter lim="800000"/>
            <a:headEnd/>
            <a:tailEnd/>
          </a:ln>
        </p:spPr>
      </p:pic>
      <p:sp>
        <p:nvSpPr>
          <p:cNvPr id="9" name="8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395536" y="4945732"/>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Debemos tener en cuenta que los primeros dueños de este palacio no fueron, ni mucho menos, los duques de Alba de Tormes, sino los duques de </a:t>
            </a:r>
            <a:r>
              <a:rPr lang="es-ES" i="1" dirty="0" err="1" smtClean="0">
                <a:effectLst>
                  <a:glow rad="101600">
                    <a:srgbClr val="C00000">
                      <a:alpha val="60000"/>
                    </a:srgbClr>
                  </a:glow>
                  <a:outerShdw blurRad="38100" dist="38100" dir="2700000" algn="tl">
                    <a:srgbClr val="000000">
                      <a:alpha val="43137"/>
                    </a:srgbClr>
                  </a:outerShdw>
                </a:effectLst>
              </a:rPr>
              <a:t>Berwick</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1000">
        <p14:doors dir="vert"/>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10"/>
                                        </p:tgtEl>
                                      </p:cBhvr>
                                    </p:animEffect>
                                    <p:set>
                                      <p:cBhvr>
                                        <p:cTn id="7" dur="1" fill="hold">
                                          <p:stCondLst>
                                            <p:cond delay="3999"/>
                                          </p:stCondLst>
                                        </p:cTn>
                                        <p:tgtEl>
                                          <p:spTgt spid="10"/>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4000"/>
                                        <p:tgtEl>
                                          <p:spTgt spid="9"/>
                                        </p:tgtEl>
                                      </p:cBhvr>
                                    </p:animEffect>
                                    <p:set>
                                      <p:cBhvr>
                                        <p:cTn id="10" dur="1" fill="hold">
                                          <p:stCondLst>
                                            <p:cond delay="3999"/>
                                          </p:stCondLst>
                                        </p:cTn>
                                        <p:tgtEl>
                                          <p:spTgt spid="9"/>
                                        </p:tgtEl>
                                        <p:attrNameLst>
                                          <p:attrName>style.visibility</p:attrName>
                                        </p:attrNameLst>
                                      </p:cBhvr>
                                      <p:to>
                                        <p:strVal val="hidden"/>
                                      </p:to>
                                    </p:set>
                                  </p:childTnLst>
                                </p:cTn>
                              </p:par>
                              <p:par>
                                <p:cTn id="11" presetID="1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in)">
                                      <p:cBhvr>
                                        <p:cTn id="13" dur="4000"/>
                                        <p:tgtEl>
                                          <p:spTgt spid="4"/>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28 Palacio de Liria12.jpg"/>
          <p:cNvPicPr>
            <a:picLocks noChangeAspect="1"/>
          </p:cNvPicPr>
          <p:nvPr/>
        </p:nvPicPr>
        <p:blipFill>
          <a:blip r:embed="rId3" cstate="print"/>
          <a:stretch>
            <a:fillRect/>
          </a:stretch>
        </p:blipFill>
        <p:spPr>
          <a:xfrm>
            <a:off x="0" y="-382860"/>
            <a:ext cx="9144000" cy="6480720"/>
          </a:xfrm>
          <a:prstGeom prst="rect">
            <a:avLst/>
          </a:prstGeom>
        </p:spPr>
      </p:pic>
      <p:sp>
        <p:nvSpPr>
          <p:cNvPr id="10" name="9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179512"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primer duque que perteneció a este ducado británico fue nada más y nada menos que James </a:t>
            </a:r>
            <a:r>
              <a:rPr lang="es-ES" i="1" dirty="0" err="1" smtClean="0">
                <a:effectLst>
                  <a:glow rad="101600">
                    <a:srgbClr val="C00000">
                      <a:alpha val="60000"/>
                    </a:srgbClr>
                  </a:glow>
                  <a:outerShdw blurRad="38100" dist="38100" dir="2700000" algn="tl">
                    <a:srgbClr val="000000">
                      <a:alpha val="43137"/>
                    </a:srgbClr>
                  </a:outerShdw>
                </a:effectLst>
              </a:rPr>
              <a:t>Fitz</a:t>
            </a:r>
            <a:r>
              <a:rPr lang="es-ES" i="1" dirty="0" smtClean="0">
                <a:effectLst>
                  <a:glow rad="101600">
                    <a:srgbClr val="C00000">
                      <a:alpha val="60000"/>
                    </a:srgbClr>
                  </a:glow>
                  <a:outerShdw blurRad="38100" dist="38100" dir="2700000" algn="tl">
                    <a:srgbClr val="000000">
                      <a:alpha val="43137"/>
                    </a:srgbClr>
                  </a:outerShdw>
                </a:effectLst>
              </a:rPr>
              <a:t>-James, hijo ilegítimo de Jacobo II de Inglaterra. Tras haber establecido su residencia en Inglaterra y en Francia, decidió quedarse en España, estando al servicio del rey Felipe de Borbón en plena Guerra de Sucesión.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6000">
        <p14:prism isInverted="1"/>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4000"/>
                                        <p:tgtEl>
                                          <p:spTgt spid="10"/>
                                        </p:tgtEl>
                                      </p:cBhvr>
                                    </p:animEffect>
                                    <p:set>
                                      <p:cBhvr>
                                        <p:cTn id="7" dur="1" fill="hold">
                                          <p:stCondLst>
                                            <p:cond delay="3999"/>
                                          </p:stCondLst>
                                        </p:cTn>
                                        <p:tgtEl>
                                          <p:spTgt spid="10"/>
                                        </p:tgtEl>
                                        <p:attrNameLst>
                                          <p:attrName>style.visibility</p:attrName>
                                        </p:attrNameLst>
                                      </p:cBhvr>
                                      <p:to>
                                        <p:strVal val="hidden"/>
                                      </p:to>
                                    </p:set>
                                  </p:childTnLst>
                                </p:cTn>
                              </p:par>
                              <p:par>
                                <p:cTn id="8" presetID="5" presetClass="exit" presetSubtype="10" fill="hold" nodeType="withEffect">
                                  <p:stCondLst>
                                    <p:cond delay="0"/>
                                  </p:stCondLst>
                                  <p:childTnLst>
                                    <p:animEffect transition="out" filter="checkerboard(across)">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16" presetClass="entr" presetSubtype="21"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4000"/>
                                        <p:tgtEl>
                                          <p:spTgt spid="5"/>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1"/>
                                          </p:val>
                                        </p:tav>
                                        <p:tav tm="100000">
                                          <p:val>
                                            <p:strVal val="#ppt_x"/>
                                          </p:val>
                                        </p:tav>
                                      </p:tavLst>
                                    </p:anim>
                                    <p:anim calcmode="lin" valueType="num">
                                      <p:cBhvr>
                                        <p:cTn id="1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3 Imagen" descr="4483119078 - copia.jpg"/>
          <p:cNvPicPr>
            <a:picLocks noChangeAspect="1"/>
          </p:cNvPicPr>
          <p:nvPr/>
        </p:nvPicPr>
        <p:blipFill>
          <a:blip r:embed="rId2" cstate="print"/>
          <a:stretch>
            <a:fillRect/>
          </a:stretch>
        </p:blipFill>
        <p:spPr bwMode="auto">
          <a:xfrm>
            <a:off x="0" y="0"/>
            <a:ext cx="5811864" cy="5715000"/>
          </a:xfrm>
          <a:prstGeom prst="rect">
            <a:avLst/>
          </a:prstGeom>
          <a:noFill/>
          <a:ln w="9525">
            <a:noFill/>
            <a:miter lim="800000"/>
            <a:headEnd/>
            <a:tailEnd/>
          </a:ln>
        </p:spPr>
      </p:pic>
      <p:sp>
        <p:nvSpPr>
          <p:cNvPr id="15" name="14 Rectángulo"/>
          <p:cNvSpPr/>
          <p:nvPr/>
        </p:nvSpPr>
        <p:spPr>
          <a:xfrm>
            <a:off x="0" y="0"/>
            <a:ext cx="601216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CuadroTexto"/>
          <p:cNvSpPr txBox="1"/>
          <p:nvPr/>
        </p:nvSpPr>
        <p:spPr>
          <a:xfrm>
            <a:off x="5940152" y="1417340"/>
            <a:ext cx="3024336"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Tras el decisivo triunfo en la batalla de Almansa, allá por el año 1707, el duque de </a:t>
            </a:r>
            <a:r>
              <a:rPr lang="es-ES" sz="2000" i="1" dirty="0" err="1" smtClean="0">
                <a:effectLst>
                  <a:glow rad="101600">
                    <a:srgbClr val="C00000">
                      <a:alpha val="60000"/>
                    </a:srgbClr>
                  </a:glow>
                  <a:outerShdw blurRad="38100" dist="38100" dir="2700000" algn="tl">
                    <a:srgbClr val="000000">
                      <a:alpha val="43137"/>
                    </a:srgbClr>
                  </a:outerShdw>
                </a:effectLst>
              </a:rPr>
              <a:t>Berwick</a:t>
            </a:r>
            <a:r>
              <a:rPr lang="es-ES" sz="2000" i="1" dirty="0" smtClean="0">
                <a:effectLst>
                  <a:glow rad="101600">
                    <a:srgbClr val="C00000">
                      <a:alpha val="60000"/>
                    </a:srgbClr>
                  </a:glow>
                  <a:outerShdw blurRad="38100" dist="38100" dir="2700000" algn="tl">
                    <a:srgbClr val="000000">
                      <a:alpha val="43137"/>
                    </a:srgbClr>
                  </a:outerShdw>
                </a:effectLst>
              </a:rPr>
              <a:t> recibió de manos de Felipe V, no solamente el Toisón de Oro, sino también el ducado de Liria y </a:t>
            </a:r>
            <a:r>
              <a:rPr lang="es-ES" sz="2000" i="1" dirty="0" err="1" smtClean="0">
                <a:effectLst>
                  <a:glow rad="101600">
                    <a:srgbClr val="C00000">
                      <a:alpha val="60000"/>
                    </a:srgbClr>
                  </a:glow>
                  <a:outerShdw blurRad="38100" dist="38100" dir="2700000" algn="tl">
                    <a:srgbClr val="000000">
                      <a:alpha val="43137"/>
                    </a:srgbClr>
                  </a:outerShdw>
                </a:effectLst>
              </a:rPr>
              <a:t>Jérica</a:t>
            </a:r>
            <a:r>
              <a:rPr lang="es-ES" sz="2000" i="1" dirty="0" smtClean="0">
                <a:effectLst>
                  <a:glow rad="101600">
                    <a:srgbClr val="C00000">
                      <a:alpha val="60000"/>
                    </a:srgbClr>
                  </a:glow>
                  <a:outerShdw blurRad="38100" dist="38100" dir="2700000" algn="tl">
                    <a:srgbClr val="000000">
                      <a:alpha val="43137"/>
                    </a:srgbClr>
                  </a:outerShdw>
                </a:effectLst>
              </a:rPr>
              <a:t>. </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prism dir="u" isInverted="1"/>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34818"/>
                                        </p:tgtEl>
                                        <p:attrNameLst>
                                          <p:attrName>style.visibility</p:attrName>
                                        </p:attrNameLst>
                                      </p:cBhvr>
                                      <p:to>
                                        <p:strVal val="visible"/>
                                      </p:to>
                                    </p:set>
                                    <p:anim calcmode="lin" valueType="num">
                                      <p:cBhvr>
                                        <p:cTn id="7" dur="4000" fill="hold"/>
                                        <p:tgtEl>
                                          <p:spTgt spid="34818"/>
                                        </p:tgtEl>
                                        <p:attrNameLst>
                                          <p:attrName>ppt_w</p:attrName>
                                        </p:attrNameLst>
                                      </p:cBhvr>
                                      <p:tavLst>
                                        <p:tav tm="0">
                                          <p:val>
                                            <p:fltVal val="0"/>
                                          </p:val>
                                        </p:tav>
                                        <p:tav tm="100000">
                                          <p:val>
                                            <p:strVal val="#ppt_w"/>
                                          </p:val>
                                        </p:tav>
                                      </p:tavLst>
                                    </p:anim>
                                    <p:anim calcmode="lin" valueType="num">
                                      <p:cBhvr>
                                        <p:cTn id="8" dur="4000" fill="hold"/>
                                        <p:tgtEl>
                                          <p:spTgt spid="34818"/>
                                        </p:tgtEl>
                                        <p:attrNameLst>
                                          <p:attrName>ppt_h</p:attrName>
                                        </p:attrNameLst>
                                      </p:cBhvr>
                                      <p:tavLst>
                                        <p:tav tm="0">
                                          <p:val>
                                            <p:fltVal val="0"/>
                                          </p:val>
                                        </p:tav>
                                        <p:tav tm="100000">
                                          <p:val>
                                            <p:strVal val="#ppt_h"/>
                                          </p:val>
                                        </p:tav>
                                      </p:tavLst>
                                    </p:anim>
                                  </p:childTnLst>
                                </p:cTn>
                              </p:par>
                              <p:par>
                                <p:cTn id="9" presetID="16" presetClass="entr" presetSubtype="26" fill="hold" nodeType="withEffect">
                                  <p:stCondLst>
                                    <p:cond delay="0"/>
                                  </p:stCondLst>
                                  <p:childTnLst>
                                    <p:set>
                                      <p:cBhvr>
                                        <p:cTn id="10" dur="1" fill="hold">
                                          <p:stCondLst>
                                            <p:cond delay="0"/>
                                          </p:stCondLst>
                                        </p:cTn>
                                        <p:tgtEl>
                                          <p:spTgt spid="34818"/>
                                        </p:tgtEl>
                                        <p:attrNameLst>
                                          <p:attrName>style.visibility</p:attrName>
                                        </p:attrNameLst>
                                      </p:cBhvr>
                                      <p:to>
                                        <p:strVal val="visible"/>
                                      </p:to>
                                    </p:set>
                                    <p:animEffect transition="in" filter="barn(inHorizontal)">
                                      <p:cBhvr>
                                        <p:cTn id="11" dur="4000"/>
                                        <p:tgtEl>
                                          <p:spTgt spid="34818"/>
                                        </p:tgtEl>
                                      </p:cBhvr>
                                    </p:animEffect>
                                  </p:childTnLst>
                                </p:cTn>
                              </p:par>
                              <p:par>
                                <p:cTn id="12" presetID="23" presetClass="exit" presetSubtype="32" fill="hold" nodeType="withEffect">
                                  <p:stCondLst>
                                    <p:cond delay="0"/>
                                  </p:stCondLst>
                                  <p:childTnLst>
                                    <p:anim calcmode="lin" valueType="num">
                                      <p:cBhvr>
                                        <p:cTn id="13" dur="4000"/>
                                        <p:tgtEl>
                                          <p:spTgt spid="15"/>
                                        </p:tgtEl>
                                        <p:attrNameLst>
                                          <p:attrName>ppt_w</p:attrName>
                                        </p:attrNameLst>
                                      </p:cBhvr>
                                      <p:tavLst>
                                        <p:tav tm="0">
                                          <p:val>
                                            <p:strVal val="ppt_w"/>
                                          </p:val>
                                        </p:tav>
                                        <p:tav tm="100000">
                                          <p:val>
                                            <p:fltVal val="0"/>
                                          </p:val>
                                        </p:tav>
                                      </p:tavLst>
                                    </p:anim>
                                    <p:anim calcmode="lin" valueType="num">
                                      <p:cBhvr>
                                        <p:cTn id="14" dur="4000"/>
                                        <p:tgtEl>
                                          <p:spTgt spid="15"/>
                                        </p:tgtEl>
                                        <p:attrNameLst>
                                          <p:attrName>ppt_h</p:attrName>
                                        </p:attrNameLst>
                                      </p:cBhvr>
                                      <p:tavLst>
                                        <p:tav tm="0">
                                          <p:val>
                                            <p:strVal val="ppt_h"/>
                                          </p:val>
                                        </p:tav>
                                        <p:tav tm="100000">
                                          <p:val>
                                            <p:fltVal val="0"/>
                                          </p:val>
                                        </p:tav>
                                      </p:tavLst>
                                    </p:anim>
                                    <p:set>
                                      <p:cBhvr>
                                        <p:cTn id="15" dur="1" fill="hold">
                                          <p:stCondLst>
                                            <p:cond delay="3999"/>
                                          </p:stCondLst>
                                        </p:cTn>
                                        <p:tgtEl>
                                          <p:spTgt spid="15"/>
                                        </p:tgtEl>
                                        <p:attrNameLst>
                                          <p:attrName>style.visibility</p:attrName>
                                        </p:attrNameLst>
                                      </p:cBhvr>
                                      <p:to>
                                        <p:strVal val="hidden"/>
                                      </p:to>
                                    </p:set>
                                  </p:childTnLst>
                                </p:cTn>
                              </p:par>
                            </p:childTnLst>
                          </p:cTn>
                        </p:par>
                        <p:par>
                          <p:cTn id="16" fill="hold">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3 Imagen" descr="5529835238_43aa44e7a8_b.jpg"/>
          <p:cNvPicPr>
            <a:picLocks noChangeAspect="1"/>
          </p:cNvPicPr>
          <p:nvPr/>
        </p:nvPicPr>
        <p:blipFill>
          <a:blip r:embed="rId2" cstate="print"/>
          <a:stretch>
            <a:fillRect/>
          </a:stretch>
        </p:blipFill>
        <p:spPr bwMode="auto">
          <a:xfrm>
            <a:off x="0" y="0"/>
            <a:ext cx="6156176" cy="5715000"/>
          </a:xfrm>
          <a:prstGeom prst="rect">
            <a:avLst/>
          </a:prstGeom>
          <a:noFill/>
          <a:ln w="9525">
            <a:noFill/>
            <a:miter lim="800000"/>
            <a:headEnd/>
            <a:tailEnd/>
          </a:ln>
        </p:spPr>
      </p:pic>
      <p:sp>
        <p:nvSpPr>
          <p:cNvPr id="9" name="8 Rectángulo"/>
          <p:cNvSpPr/>
          <p:nvPr/>
        </p:nvSpPr>
        <p:spPr>
          <a:xfrm>
            <a:off x="0" y="0"/>
            <a:ext cx="6300192"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CuadroTexto"/>
          <p:cNvSpPr txBox="1"/>
          <p:nvPr/>
        </p:nvSpPr>
        <p:spPr>
          <a:xfrm>
            <a:off x="6372200" y="1849388"/>
            <a:ext cx="2592288"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Tras esta histórica guerra, los duques de Liria tomaron la decisión de erigir su residencia cerca del Real Alcázar, en un barrio que contaba con gran presencia militar.</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prism dir="d" isInverted="1"/>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38914"/>
                                        </p:tgtEl>
                                        <p:attrNameLst>
                                          <p:attrName>style.visibility</p:attrName>
                                        </p:attrNameLst>
                                      </p:cBhvr>
                                      <p:to>
                                        <p:strVal val="visible"/>
                                      </p:to>
                                    </p:set>
                                    <p:anim calcmode="lin" valueType="num">
                                      <p:cBhvr>
                                        <p:cTn id="7" dur="2000" decel="50000" fill="hold">
                                          <p:stCondLst>
                                            <p:cond delay="0"/>
                                          </p:stCondLst>
                                        </p:cTn>
                                        <p:tgtEl>
                                          <p:spTgt spid="38914"/>
                                        </p:tgtEl>
                                        <p:attrNameLst>
                                          <p:attrName>style.rotation</p:attrName>
                                        </p:attrNameLst>
                                      </p:cBhvr>
                                      <p:tavLst>
                                        <p:tav tm="0">
                                          <p:val>
                                            <p:fltVal val="-90"/>
                                          </p:val>
                                        </p:tav>
                                        <p:tav tm="100000">
                                          <p:val>
                                            <p:fltVal val="0"/>
                                          </p:val>
                                        </p:tav>
                                      </p:tavLst>
                                    </p:anim>
                                    <p:anim calcmode="lin" valueType="num">
                                      <p:cBhvr>
                                        <p:cTn id="8" dur="2000" decel="50000" fill="hold">
                                          <p:stCondLst>
                                            <p:cond delay="0"/>
                                          </p:stCondLst>
                                        </p:cTn>
                                        <p:tgtEl>
                                          <p:spTgt spid="38914"/>
                                        </p:tgtEl>
                                        <p:attrNameLst>
                                          <p:attrName>ppt_w</p:attrName>
                                        </p:attrNameLst>
                                      </p:cBhvr>
                                      <p:tavLst>
                                        <p:tav tm="0">
                                          <p:val>
                                            <p:strVal val="#ppt_w"/>
                                          </p:val>
                                        </p:tav>
                                        <p:tav tm="100000">
                                          <p:val>
                                            <p:strVal val="#ppt_w*.05"/>
                                          </p:val>
                                        </p:tav>
                                      </p:tavLst>
                                    </p:anim>
                                    <p:anim calcmode="lin" valueType="num">
                                      <p:cBhvr>
                                        <p:cTn id="9" dur="2000" accel="50000" fill="hold">
                                          <p:stCondLst>
                                            <p:cond delay="2000"/>
                                          </p:stCondLst>
                                        </p:cTn>
                                        <p:tgtEl>
                                          <p:spTgt spid="38914"/>
                                        </p:tgtEl>
                                        <p:attrNameLst>
                                          <p:attrName>ppt_w</p:attrName>
                                        </p:attrNameLst>
                                      </p:cBhvr>
                                      <p:tavLst>
                                        <p:tav tm="0">
                                          <p:val>
                                            <p:strVal val="#ppt_w*.05"/>
                                          </p:val>
                                        </p:tav>
                                        <p:tav tm="100000">
                                          <p:val>
                                            <p:strVal val="#ppt_w"/>
                                          </p:val>
                                        </p:tav>
                                      </p:tavLst>
                                    </p:anim>
                                    <p:anim calcmode="lin" valueType="num">
                                      <p:cBhvr>
                                        <p:cTn id="10" dur="4000" fill="hold"/>
                                        <p:tgtEl>
                                          <p:spTgt spid="38914"/>
                                        </p:tgtEl>
                                        <p:attrNameLst>
                                          <p:attrName>ppt_h</p:attrName>
                                        </p:attrNameLst>
                                      </p:cBhvr>
                                      <p:tavLst>
                                        <p:tav tm="0">
                                          <p:val>
                                            <p:strVal val="#ppt_h"/>
                                          </p:val>
                                        </p:tav>
                                        <p:tav tm="100000">
                                          <p:val>
                                            <p:strVal val="#ppt_h"/>
                                          </p:val>
                                        </p:tav>
                                      </p:tavLst>
                                    </p:anim>
                                    <p:anim calcmode="lin" valueType="num">
                                      <p:cBhvr>
                                        <p:cTn id="11" dur="2000" decel="50000" fill="hold">
                                          <p:stCondLst>
                                            <p:cond delay="0"/>
                                          </p:stCondLst>
                                        </p:cTn>
                                        <p:tgtEl>
                                          <p:spTgt spid="38914"/>
                                        </p:tgtEl>
                                        <p:attrNameLst>
                                          <p:attrName>ppt_x</p:attrName>
                                        </p:attrNameLst>
                                      </p:cBhvr>
                                      <p:tavLst>
                                        <p:tav tm="0">
                                          <p:val>
                                            <p:strVal val="#ppt_x+.4"/>
                                          </p:val>
                                        </p:tav>
                                        <p:tav tm="100000">
                                          <p:val>
                                            <p:strVal val="#ppt_x"/>
                                          </p:val>
                                        </p:tav>
                                      </p:tavLst>
                                    </p:anim>
                                    <p:anim calcmode="lin" valueType="num">
                                      <p:cBhvr>
                                        <p:cTn id="12" dur="2000" decel="50000" fill="hold">
                                          <p:stCondLst>
                                            <p:cond delay="0"/>
                                          </p:stCondLst>
                                        </p:cTn>
                                        <p:tgtEl>
                                          <p:spTgt spid="38914"/>
                                        </p:tgtEl>
                                        <p:attrNameLst>
                                          <p:attrName>ppt_y</p:attrName>
                                        </p:attrNameLst>
                                      </p:cBhvr>
                                      <p:tavLst>
                                        <p:tav tm="0">
                                          <p:val>
                                            <p:strVal val="#ppt_y-.2"/>
                                          </p:val>
                                        </p:tav>
                                        <p:tav tm="100000">
                                          <p:val>
                                            <p:strVal val="#ppt_y+.1"/>
                                          </p:val>
                                        </p:tav>
                                      </p:tavLst>
                                    </p:anim>
                                    <p:anim calcmode="lin" valueType="num">
                                      <p:cBhvr>
                                        <p:cTn id="13" dur="2000" accel="50000" fill="hold">
                                          <p:stCondLst>
                                            <p:cond delay="2000"/>
                                          </p:stCondLst>
                                        </p:cTn>
                                        <p:tgtEl>
                                          <p:spTgt spid="38914"/>
                                        </p:tgtEl>
                                        <p:attrNameLst>
                                          <p:attrName>ppt_y</p:attrName>
                                        </p:attrNameLst>
                                      </p:cBhvr>
                                      <p:tavLst>
                                        <p:tav tm="0">
                                          <p:val>
                                            <p:strVal val="#ppt_y+.1"/>
                                          </p:val>
                                        </p:tav>
                                        <p:tav tm="100000">
                                          <p:val>
                                            <p:strVal val="#ppt_y"/>
                                          </p:val>
                                        </p:tav>
                                      </p:tavLst>
                                    </p:anim>
                                    <p:animEffect transition="in" filter="fade">
                                      <p:cBhvr>
                                        <p:cTn id="14" dur="4000" decel="50000">
                                          <p:stCondLst>
                                            <p:cond delay="0"/>
                                          </p:stCondLst>
                                        </p:cTn>
                                        <p:tgtEl>
                                          <p:spTgt spid="38914"/>
                                        </p:tgtEl>
                                      </p:cBhvr>
                                    </p:animEffect>
                                  </p:childTnLst>
                                </p:cTn>
                              </p:par>
                              <p:par>
                                <p:cTn id="15" presetID="23" presetClass="entr" presetSubtype="16" fill="hold" nodeType="withEffect">
                                  <p:stCondLst>
                                    <p:cond delay="0"/>
                                  </p:stCondLst>
                                  <p:childTnLst>
                                    <p:set>
                                      <p:cBhvr>
                                        <p:cTn id="16" dur="1" fill="hold">
                                          <p:stCondLst>
                                            <p:cond delay="0"/>
                                          </p:stCondLst>
                                        </p:cTn>
                                        <p:tgtEl>
                                          <p:spTgt spid="38914"/>
                                        </p:tgtEl>
                                        <p:attrNameLst>
                                          <p:attrName>style.visibility</p:attrName>
                                        </p:attrNameLst>
                                      </p:cBhvr>
                                      <p:to>
                                        <p:strVal val="visible"/>
                                      </p:to>
                                    </p:set>
                                    <p:anim calcmode="lin" valueType="num">
                                      <p:cBhvr>
                                        <p:cTn id="17" dur="4000" fill="hold"/>
                                        <p:tgtEl>
                                          <p:spTgt spid="38914"/>
                                        </p:tgtEl>
                                        <p:attrNameLst>
                                          <p:attrName>ppt_w</p:attrName>
                                        </p:attrNameLst>
                                      </p:cBhvr>
                                      <p:tavLst>
                                        <p:tav tm="0">
                                          <p:val>
                                            <p:fltVal val="0"/>
                                          </p:val>
                                        </p:tav>
                                        <p:tav tm="100000">
                                          <p:val>
                                            <p:strVal val="#ppt_w"/>
                                          </p:val>
                                        </p:tav>
                                      </p:tavLst>
                                    </p:anim>
                                    <p:anim calcmode="lin" valueType="num">
                                      <p:cBhvr>
                                        <p:cTn id="18" dur="4000" fill="hold"/>
                                        <p:tgtEl>
                                          <p:spTgt spid="38914"/>
                                        </p:tgtEl>
                                        <p:attrNameLst>
                                          <p:attrName>ppt_h</p:attrName>
                                        </p:attrNameLst>
                                      </p:cBhvr>
                                      <p:tavLst>
                                        <p:tav tm="0">
                                          <p:val>
                                            <p:fltVal val="0"/>
                                          </p:val>
                                        </p:tav>
                                        <p:tav tm="100000">
                                          <p:val>
                                            <p:strVal val="#ppt_h"/>
                                          </p:val>
                                        </p:tav>
                                      </p:tavLst>
                                    </p:anim>
                                  </p:childTnLst>
                                </p:cTn>
                              </p:par>
                              <p:par>
                                <p:cTn id="19" presetID="28" presetClass="exit" presetSubtype="0" fill="hold" nodeType="withEffect">
                                  <p:stCondLst>
                                    <p:cond delay="0"/>
                                  </p:stCondLst>
                                  <p:childTnLst>
                                    <p:anim calcmode="lin" valueType="num">
                                      <p:cBhvr>
                                        <p:cTn id="20" dur="4500"/>
                                        <p:tgtEl>
                                          <p:spTgt spid="9"/>
                                        </p:tgtEl>
                                        <p:attrNameLst>
                                          <p:attrName>ppt_x</p:attrName>
                                        </p:attrNameLst>
                                      </p:cBhvr>
                                      <p:tavLst>
                                        <p:tav tm="0">
                                          <p:val>
                                            <p:strVal val="ppt_x"/>
                                          </p:val>
                                        </p:tav>
                                        <p:tav tm="100000">
                                          <p:val>
                                            <p:strVal val="ppt_x"/>
                                          </p:val>
                                        </p:tav>
                                      </p:tavLst>
                                    </p:anim>
                                    <p:anim calcmode="lin" valueType="num">
                                      <p:cBhvr>
                                        <p:cTn id="21" dur="4500"/>
                                        <p:tgtEl>
                                          <p:spTgt spid="9"/>
                                        </p:tgtEl>
                                        <p:attrNameLst>
                                          <p:attrName>ppt_y</p:attrName>
                                        </p:attrNameLst>
                                      </p:cBhvr>
                                      <p:tavLst>
                                        <p:tav tm="0">
                                          <p:val>
                                            <p:strVal val="ppt_y-1"/>
                                          </p:val>
                                        </p:tav>
                                        <p:tav tm="100000">
                                          <p:val>
                                            <p:strVal val="ppt_y+1"/>
                                          </p:val>
                                        </p:tav>
                                      </p:tavLst>
                                    </p:anim>
                                    <p:set>
                                      <p:cBhvr>
                                        <p:cTn id="22" dur="1" fill="hold">
                                          <p:stCondLst>
                                            <p:cond delay="4499"/>
                                          </p:stCondLst>
                                        </p:cTn>
                                        <p:tgtEl>
                                          <p:spTgt spid="9"/>
                                        </p:tgtEl>
                                        <p:attrNameLst>
                                          <p:attrName>style.visibility</p:attrName>
                                        </p:attrNameLst>
                                      </p:cBhvr>
                                      <p:to>
                                        <p:strVal val="hidden"/>
                                      </p:to>
                                    </p:set>
                                  </p:childTnLst>
                                </p:cTn>
                              </p:par>
                            </p:childTnLst>
                          </p:cTn>
                        </p:par>
                        <p:par>
                          <p:cTn id="23" fill="hold">
                            <p:stCondLst>
                              <p:cond delay="45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922_washington.jpg-dulces 17 años.jpg"/>
          <p:cNvPicPr>
            <a:picLocks noChangeAspect="1"/>
          </p:cNvPicPr>
          <p:nvPr/>
        </p:nvPicPr>
        <p:blipFill>
          <a:blip r:embed="rId2" cstate="print"/>
          <a:stretch>
            <a:fillRect/>
          </a:stretch>
        </p:blipFill>
        <p:spPr bwMode="auto">
          <a:xfrm>
            <a:off x="3429000" y="0"/>
            <a:ext cx="5715000" cy="5715000"/>
          </a:xfrm>
          <a:prstGeom prst="rect">
            <a:avLst/>
          </a:prstGeom>
          <a:noFill/>
          <a:ln w="9525">
            <a:noFill/>
            <a:miter lim="800000"/>
            <a:headEnd/>
            <a:tailEnd/>
          </a:ln>
        </p:spPr>
      </p:pic>
      <p:pic>
        <p:nvPicPr>
          <p:cNvPr id="5" name="4 Imagen" descr="SHORPY_06819u.jpg-Washington Tidal Basin Concurso de belleza - 5 de agosto de 1922.jpg"/>
          <p:cNvPicPr>
            <a:picLocks noChangeAspect="1"/>
          </p:cNvPicPr>
          <p:nvPr/>
        </p:nvPicPr>
        <p:blipFill>
          <a:blip r:embed="rId2" cstate="print"/>
          <a:stretch>
            <a:fillRect/>
          </a:stretch>
        </p:blipFill>
        <p:spPr bwMode="auto">
          <a:xfrm>
            <a:off x="3429000" y="0"/>
            <a:ext cx="5715000" cy="5715000"/>
          </a:xfrm>
          <a:prstGeom prst="rect">
            <a:avLst/>
          </a:prstGeom>
          <a:noFill/>
          <a:ln w="9525">
            <a:noFill/>
            <a:miter lim="800000"/>
            <a:headEnd/>
            <a:tailEnd/>
          </a:ln>
        </p:spPr>
      </p:pic>
      <p:sp>
        <p:nvSpPr>
          <p:cNvPr id="6" name="5 CuadroTexto"/>
          <p:cNvSpPr txBox="1"/>
          <p:nvPr/>
        </p:nvSpPr>
        <p:spPr>
          <a:xfrm>
            <a:off x="251520" y="1273324"/>
            <a:ext cx="3024336" cy="317009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Con el paso de los siglos, </a:t>
            </a:r>
            <a:r>
              <a:rPr lang="es-ES" sz="2000" b="1" i="1" dirty="0" smtClean="0">
                <a:effectLst>
                  <a:glow rad="101600">
                    <a:srgbClr val="C00000">
                      <a:alpha val="60000"/>
                    </a:srgbClr>
                  </a:glow>
                  <a:outerShdw blurRad="38100" dist="38100" dir="2700000" algn="tl">
                    <a:srgbClr val="000000">
                      <a:alpha val="43137"/>
                    </a:srgbClr>
                  </a:outerShdw>
                </a:effectLst>
              </a:rPr>
              <a:t>grandes nombres de la historia se dejaron ver por el Palacio de Liria. Entre ellos, Óscar Wilde, Miguel de Unamuno, </a:t>
            </a:r>
            <a:r>
              <a:rPr lang="es-ES" sz="2000" b="1" i="1" dirty="0" err="1" smtClean="0">
                <a:effectLst>
                  <a:glow rad="101600">
                    <a:srgbClr val="C00000">
                      <a:alpha val="60000"/>
                    </a:srgbClr>
                  </a:glow>
                  <a:outerShdw blurRad="38100" dist="38100" dir="2700000" algn="tl">
                    <a:srgbClr val="000000">
                      <a:alpha val="43137"/>
                    </a:srgbClr>
                  </a:outerShdw>
                </a:effectLst>
              </a:rPr>
              <a:t>Winston</a:t>
            </a:r>
            <a:r>
              <a:rPr lang="es-ES" sz="2000" b="1" i="1" dirty="0" smtClean="0">
                <a:effectLst>
                  <a:glow rad="101600">
                    <a:srgbClr val="C00000">
                      <a:alpha val="60000"/>
                    </a:srgbClr>
                  </a:glow>
                  <a:outerShdw blurRad="38100" dist="38100" dir="2700000" algn="tl">
                    <a:srgbClr val="000000">
                      <a:alpha val="43137"/>
                    </a:srgbClr>
                  </a:outerShdw>
                </a:effectLst>
              </a:rPr>
              <a:t> Churchill, </a:t>
            </a:r>
            <a:r>
              <a:rPr lang="es-ES" sz="2000" b="1" i="1" dirty="0" err="1" smtClean="0">
                <a:effectLst>
                  <a:glow rad="101600">
                    <a:srgbClr val="C00000">
                      <a:alpha val="60000"/>
                    </a:srgbClr>
                  </a:glow>
                  <a:outerShdw blurRad="38100" dist="38100" dir="2700000" algn="tl">
                    <a:srgbClr val="000000">
                      <a:alpha val="43137"/>
                    </a:srgbClr>
                  </a:outerShdw>
                </a:effectLst>
              </a:rPr>
              <a:t>Theodore</a:t>
            </a:r>
            <a:r>
              <a:rPr lang="es-ES" sz="2000" b="1" i="1" dirty="0" smtClean="0">
                <a:effectLst>
                  <a:glow rad="101600">
                    <a:srgbClr val="C00000">
                      <a:alpha val="60000"/>
                    </a:srgbClr>
                  </a:glow>
                  <a:outerShdw blurRad="38100" dist="38100" dir="2700000" algn="tl">
                    <a:srgbClr val="000000">
                      <a:alpha val="43137"/>
                    </a:srgbClr>
                  </a:outerShdw>
                </a:effectLst>
              </a:rPr>
              <a:t> Roosevelt, entre otros</a:t>
            </a:r>
            <a:r>
              <a:rPr lang="es-ES" sz="2000" i="1" dirty="0" smtClean="0">
                <a:effectLst>
                  <a:glow rad="101600">
                    <a:srgbClr val="C00000">
                      <a:alpha val="60000"/>
                    </a:srgbClr>
                  </a:glow>
                  <a:outerShdw blurRad="38100" dist="38100" dir="2700000" algn="tl">
                    <a:srgbClr val="000000">
                      <a:alpha val="43137"/>
                    </a:srgbClr>
                  </a:outerShdw>
                </a:effectLst>
              </a:rPr>
              <a:t>.</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prism dir="r" isInverted="1"/>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17" presetClass="exit" presetSubtype="10"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fltVal val="0"/>
                                          </p:val>
                                        </p:tav>
                                      </p:tavLst>
                                    </p:anim>
                                    <p:anim calcmode="lin" valueType="num">
                                      <p:cBhvr>
                                        <p:cTn id="10" dur="4000"/>
                                        <p:tgtEl>
                                          <p:spTgt spid="5"/>
                                        </p:tgtEl>
                                        <p:attrNameLst>
                                          <p:attrName>ppt_h</p:attrName>
                                        </p:attrNameLst>
                                      </p:cBhvr>
                                      <p:tavLst>
                                        <p:tav tm="0">
                                          <p:val>
                                            <p:strVal val="ppt_h"/>
                                          </p:val>
                                        </p:tav>
                                        <p:tav tm="100000">
                                          <p:val>
                                            <p:strVal val="ppt_h"/>
                                          </p:val>
                                        </p:tav>
                                      </p:tavLst>
                                    </p:anim>
                                    <p:set>
                                      <p:cBhvr>
                                        <p:cTn id="11" dur="1" fill="hold">
                                          <p:stCondLst>
                                            <p:cond delay="3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fltVal val="0"/>
                                          </p:val>
                                        </p:tav>
                                        <p:tav tm="100000">
                                          <p:val>
                                            <p:strVal val="#ppt_w"/>
                                          </p:val>
                                        </p:tav>
                                      </p:tavLst>
                                    </p:anim>
                                    <p:anim calcmode="lin" valueType="num">
                                      <p:cBhvr>
                                        <p:cTn id="15" dur="4000" fill="hold"/>
                                        <p:tgtEl>
                                          <p:spTgt spid="4"/>
                                        </p:tgtEl>
                                        <p:attrNameLst>
                                          <p:attrName>ppt_h</p:attrName>
                                        </p:attrNameLst>
                                      </p:cBhvr>
                                      <p:tavLst>
                                        <p:tav tm="0">
                                          <p:val>
                                            <p:strVal val="#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navas-_personae_valerie_simmons-copy2.jpg"/>
          <p:cNvPicPr>
            <a:picLocks noGrp="1" noChangeAspect="1"/>
          </p:cNvPicPr>
          <p:nvPr>
            <p:ph idx="1"/>
          </p:nvPr>
        </p:nvPicPr>
        <p:blipFill>
          <a:blip r:embed="rId2" cstate="print"/>
          <a:stretch>
            <a:fillRect/>
          </a:stretch>
        </p:blipFill>
        <p:spPr>
          <a:xfrm>
            <a:off x="3397073" y="0"/>
            <a:ext cx="5746927" cy="5715000"/>
          </a:xfrm>
        </p:spPr>
      </p:pic>
      <p:sp>
        <p:nvSpPr>
          <p:cNvPr id="3" name="2 CuadroTexto"/>
          <p:cNvSpPr txBox="1"/>
          <p:nvPr/>
        </p:nvSpPr>
        <p:spPr>
          <a:xfrm>
            <a:off x="251520" y="1417340"/>
            <a:ext cx="3096344"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Es más, Victoria Eugenia de </a:t>
            </a:r>
            <a:r>
              <a:rPr lang="es-ES" sz="2000" i="1" dirty="0" err="1" smtClean="0">
                <a:effectLst>
                  <a:glow rad="101600">
                    <a:srgbClr val="C00000">
                      <a:alpha val="60000"/>
                    </a:srgbClr>
                  </a:glow>
                  <a:outerShdw blurRad="38100" dist="38100" dir="2700000" algn="tl">
                    <a:srgbClr val="000000">
                      <a:alpha val="43137"/>
                    </a:srgbClr>
                  </a:outerShdw>
                </a:effectLst>
              </a:rPr>
              <a:t>Battenberg</a:t>
            </a:r>
            <a:r>
              <a:rPr lang="es-ES" sz="2000" i="1" dirty="0" smtClean="0">
                <a:effectLst>
                  <a:glow rad="101600">
                    <a:srgbClr val="C00000">
                      <a:alpha val="60000"/>
                    </a:srgbClr>
                  </a:glow>
                  <a:outerShdw blurRad="38100" dist="38100" dir="2700000" algn="tl">
                    <a:srgbClr val="000000">
                      <a:alpha val="43137"/>
                    </a:srgbClr>
                  </a:outerShdw>
                </a:effectLst>
              </a:rPr>
              <a:t> se alojó en este Palacio en 1968, al regresar de manera fugaz a la capital de España con motivo del bautizo del rey Felipe VI.</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comb dir="vert"/>
      </p:transition>
    </mc:Choice>
    <mc:Fallback>
      <p:transition spd="slow" advTm="22000">
        <p:comb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iterate type="lt">
                                    <p:tmPct val="0"/>
                                  </p:iterate>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ppt_x</p:attrName>
                                        </p:attrNameLst>
                                      </p:cBhvr>
                                      <p:tavLst>
                                        <p:tav tm="0">
                                          <p:val>
                                            <p:strVal val="#ppt_x-.2"/>
                                          </p:val>
                                        </p:tav>
                                        <p:tav tm="100000">
                                          <p:val>
                                            <p:strVal val="#ppt_x"/>
                                          </p:val>
                                        </p:tav>
                                      </p:tavLst>
                                    </p:anim>
                                    <p:anim calcmode="lin" valueType="num">
                                      <p:cBhvr>
                                        <p:cTn id="8" dur="4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4000"/>
                                        <p:tgtEl>
                                          <p:spTgt spid="4"/>
                                        </p:tgtEl>
                                      </p:cBhvr>
                                    </p:animEffect>
                                  </p:childTnLst>
                                </p:cTn>
                              </p:par>
                              <p:par>
                                <p:cTn id="10" presetID="23" presetClass="entr" presetSubtype="272" fill="hold" nodeType="withEffect">
                                  <p:stCondLst>
                                    <p:cond delay="0"/>
                                  </p:stCondLst>
                                  <p:iterate type="lt">
                                    <p:tmPct val="0"/>
                                  </p:iterate>
                                  <p:childTnLst>
                                    <p:set>
                                      <p:cBhvr>
                                        <p:cTn id="11" dur="1" fill="hold">
                                          <p:stCondLst>
                                            <p:cond delay="0"/>
                                          </p:stCondLst>
                                        </p:cTn>
                                        <p:tgtEl>
                                          <p:spTgt spid="4"/>
                                        </p:tgtEl>
                                        <p:attrNameLst>
                                          <p:attrName>style.visibility</p:attrName>
                                        </p:attrNameLst>
                                      </p:cBhvr>
                                      <p:to>
                                        <p:strVal val="visible"/>
                                      </p:to>
                                    </p:set>
                                    <p:anim calcmode="lin" valueType="num">
                                      <p:cBhvr>
                                        <p:cTn id="12" dur="4000" fill="hold"/>
                                        <p:tgtEl>
                                          <p:spTgt spid="4"/>
                                        </p:tgtEl>
                                        <p:attrNameLst>
                                          <p:attrName>ppt_w</p:attrName>
                                        </p:attrNameLst>
                                      </p:cBhvr>
                                      <p:tavLst>
                                        <p:tav tm="0">
                                          <p:val>
                                            <p:strVal val="2/3*#ppt_w"/>
                                          </p:val>
                                        </p:tav>
                                        <p:tav tm="100000">
                                          <p:val>
                                            <p:strVal val="#ppt_w"/>
                                          </p:val>
                                        </p:tav>
                                      </p:tavLst>
                                    </p:anim>
                                    <p:anim calcmode="lin" valueType="num">
                                      <p:cBhvr>
                                        <p:cTn id="13" dur="4000" fill="hold"/>
                                        <p:tgtEl>
                                          <p:spTgt spid="4"/>
                                        </p:tgtEl>
                                        <p:attrNameLst>
                                          <p:attrName>ppt_h</p:attrName>
                                        </p:attrNameLst>
                                      </p:cBhvr>
                                      <p:tavLst>
                                        <p:tav tm="0">
                                          <p:val>
                                            <p:strVal val="2/3*#ppt_h"/>
                                          </p:val>
                                        </p:tav>
                                        <p:tav tm="100000">
                                          <p:val>
                                            <p:strVal val="#ppt_h"/>
                                          </p:val>
                                        </p:tav>
                                      </p:tavLst>
                                    </p:anim>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1"/>
                                          </p:val>
                                        </p:tav>
                                        <p:tav tm="100000">
                                          <p:val>
                                            <p:strVal val="#ppt_x"/>
                                          </p:val>
                                        </p:tav>
                                      </p:tavLst>
                                    </p:anim>
                                    <p:anim calcmode="lin" valueType="num">
                                      <p:cBhvr>
                                        <p:cTn id="19"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01_clement_michele_009.jpg"/>
          <p:cNvPicPr>
            <a:picLocks noGrp="1" noChangeAspect="1"/>
          </p:cNvPicPr>
          <p:nvPr>
            <p:ph idx="1"/>
          </p:nvPr>
        </p:nvPicPr>
        <p:blipFill>
          <a:blip r:embed="rId2" cstate="print"/>
          <a:stretch>
            <a:fillRect/>
          </a:stretch>
        </p:blipFill>
        <p:spPr>
          <a:xfrm>
            <a:off x="1619672" y="0"/>
            <a:ext cx="5976664" cy="5715000"/>
          </a:xfrm>
        </p:spPr>
      </p:pic>
      <p:sp>
        <p:nvSpPr>
          <p:cNvPr id="6" name="5 Rectángulo"/>
          <p:cNvSpPr/>
          <p:nvPr/>
        </p:nvSpPr>
        <p:spPr>
          <a:xfrm>
            <a:off x="0" y="0"/>
            <a:ext cx="1619250" cy="5715000"/>
          </a:xfrm>
          <a:prstGeom prst="rect">
            <a:avLst/>
          </a:prstGeom>
          <a:gradFill flip="none" rotWithShape="1">
            <a:gsLst>
              <a:gs pos="0">
                <a:srgbClr val="B88C00">
                  <a:shade val="30000"/>
                  <a:satMod val="115000"/>
                </a:srgbClr>
              </a:gs>
              <a:gs pos="50000">
                <a:srgbClr val="B88C00">
                  <a:shade val="67500"/>
                  <a:satMod val="115000"/>
                </a:srgbClr>
              </a:gs>
              <a:gs pos="100000">
                <a:srgbClr val="B88C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flipH="1">
            <a:off x="7596188" y="0"/>
            <a:ext cx="1547812" cy="5715000"/>
          </a:xfrm>
          <a:prstGeom prst="rect">
            <a:avLst/>
          </a:prstGeom>
          <a:gradFill flip="none" rotWithShape="1">
            <a:gsLst>
              <a:gs pos="0">
                <a:srgbClr val="B88C00">
                  <a:shade val="30000"/>
                  <a:satMod val="115000"/>
                </a:srgbClr>
              </a:gs>
              <a:gs pos="50000">
                <a:srgbClr val="B88C00">
                  <a:shade val="67500"/>
                  <a:satMod val="115000"/>
                </a:srgbClr>
              </a:gs>
              <a:gs pos="100000">
                <a:srgbClr val="B88C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5" name="3 Marcador de contenido" descr="01_clement_michele_009.jpg"/>
          <p:cNvPicPr>
            <a:picLocks noChangeAspect="1"/>
          </p:cNvPicPr>
          <p:nvPr/>
        </p:nvPicPr>
        <p:blipFill>
          <a:blip r:embed="rId2" cstate="print"/>
          <a:stretch>
            <a:fillRect/>
          </a:stretch>
        </p:blipFill>
        <p:spPr bwMode="auto">
          <a:xfrm>
            <a:off x="1619672" y="0"/>
            <a:ext cx="5976664" cy="5715000"/>
          </a:xfrm>
          <a:prstGeom prst="rect">
            <a:avLst/>
          </a:prstGeom>
          <a:noFill/>
          <a:ln w="9525">
            <a:noFill/>
            <a:miter lim="800000"/>
            <a:headEnd/>
            <a:tailEnd/>
          </a:ln>
        </p:spPr>
      </p:pic>
      <p:sp>
        <p:nvSpPr>
          <p:cNvPr id="8" name="7 CuadroTexto"/>
          <p:cNvSpPr txBox="1"/>
          <p:nvPr/>
        </p:nvSpPr>
        <p:spPr>
          <a:xfrm>
            <a:off x="251520" y="4585692"/>
            <a:ext cx="8496944" cy="954107"/>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Palacio de Liria: ¿Por qué y quién decidió que llevara ese nombre?</a:t>
            </a:r>
            <a:endParaRPr lang="es-ES" sz="2000" i="1" dirty="0" smtClean="0">
              <a:effectLst>
                <a:glow rad="101600">
                  <a:srgbClr val="C00000">
                    <a:alpha val="60000"/>
                  </a:srgbClr>
                </a:glow>
                <a:outerShdw blurRad="38100" dist="38100" dir="2700000" algn="tl">
                  <a:srgbClr val="000000">
                    <a:alpha val="43137"/>
                  </a:srgbClr>
                </a:outerShdw>
              </a:effectLst>
            </a:endParaRPr>
          </a:p>
          <a:p>
            <a:r>
              <a:rPr lang="es-ES" i="1" dirty="0" smtClean="0">
                <a:effectLst>
                  <a:glow rad="101600">
                    <a:srgbClr val="C00000">
                      <a:alpha val="60000"/>
                    </a:srgbClr>
                  </a:glow>
                  <a:outerShdw blurRad="38100" dist="38100" dir="2700000" algn="tl">
                    <a:srgbClr val="000000">
                      <a:alpha val="43137"/>
                    </a:srgbClr>
                  </a:outerShdw>
                </a:effectLst>
              </a:rPr>
              <a:t>El origen tiene un claro protagonista: Carlos Bernardo </a:t>
            </a:r>
            <a:r>
              <a:rPr lang="es-ES" i="1" dirty="0" err="1" smtClean="0">
                <a:effectLst>
                  <a:glow rad="101600">
                    <a:srgbClr val="C00000">
                      <a:alpha val="60000"/>
                    </a:srgbClr>
                  </a:glow>
                  <a:outerShdw blurRad="38100" dist="38100" dir="2700000" algn="tl">
                    <a:srgbClr val="000000">
                      <a:alpha val="43137"/>
                    </a:srgbClr>
                  </a:outerShdw>
                </a:effectLst>
              </a:rPr>
              <a:t>Fitz</a:t>
            </a:r>
            <a:r>
              <a:rPr lang="es-ES" i="1" dirty="0" smtClean="0">
                <a:effectLst>
                  <a:glow rad="101600">
                    <a:srgbClr val="C00000">
                      <a:alpha val="60000"/>
                    </a:srgbClr>
                  </a:glow>
                  <a:outerShdw blurRad="38100" dist="38100" dir="2700000" algn="tl">
                    <a:srgbClr val="000000">
                      <a:alpha val="43137"/>
                    </a:srgbClr>
                  </a:outerShdw>
                </a:effectLst>
              </a:rPr>
              <a:t>-James Stuart y Silva, es decir, el IV de Liria y </a:t>
            </a:r>
            <a:r>
              <a:rPr lang="es-ES" i="1" dirty="0" err="1" smtClean="0">
                <a:effectLst>
                  <a:glow rad="101600">
                    <a:srgbClr val="C00000">
                      <a:alpha val="60000"/>
                    </a:srgbClr>
                  </a:glow>
                  <a:outerShdw blurRad="38100" dist="38100" dir="2700000" algn="tl">
                    <a:srgbClr val="000000">
                      <a:alpha val="43137"/>
                    </a:srgbClr>
                  </a:outerShdw>
                </a:effectLst>
              </a:rPr>
              <a:t>Jérica</a:t>
            </a:r>
            <a:r>
              <a:rPr lang="es-ES" i="1" dirty="0" smtClean="0">
                <a:effectLst>
                  <a:glow rad="101600">
                    <a:srgbClr val="C00000">
                      <a:alpha val="60000"/>
                    </a:srgbClr>
                  </a:glow>
                  <a:outerShdw blurRad="38100" dist="38100" dir="2700000" algn="tl">
                    <a:srgbClr val="000000">
                      <a:alpha val="43137"/>
                    </a:srgbClr>
                  </a:outerShdw>
                </a:effectLst>
              </a:rPr>
              <a:t>. Éste nació en Liria, localidad valenciana.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28000">
        <p15:prstTrans prst="curtains"/>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3"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4000"/>
                                        <p:tgtEl>
                                          <p:spTgt spid="4"/>
                                        </p:tgtEl>
                                      </p:cBhvr>
                                    </p:animEffec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fltVal val="0"/>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4000"/>
                                        <p:tgtEl>
                                          <p:spTgt spid="4"/>
                                        </p:tgtEl>
                                      </p:cBhvr>
                                    </p:animEffect>
                                  </p:childTnLst>
                                </p:cTn>
                              </p:par>
                              <p:par>
                                <p:cTn id="18" presetID="3" presetClass="entr" presetSubtype="10"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linds(horizontal)">
                                      <p:cBhvr>
                                        <p:cTn id="20" dur="4000"/>
                                        <p:tgtEl>
                                          <p:spTgt spid="7"/>
                                        </p:tgtEl>
                                      </p:cBhvr>
                                    </p:animEffect>
                                  </p:childTnLst>
                                </p:cTn>
                              </p:par>
                              <p:par>
                                <p:cTn id="21" presetID="3" presetClass="entr" presetSubtype="10"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blinds(horizontal)">
                                      <p:cBhvr>
                                        <p:cTn id="23" dur="4000"/>
                                        <p:tgtEl>
                                          <p:spTgt spid="6"/>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0(122).JPG"/>
          <p:cNvPicPr>
            <a:picLocks noGrp="1" noChangeAspect="1"/>
          </p:cNvPicPr>
          <p:nvPr>
            <p:ph idx="4294967295"/>
          </p:nvPr>
        </p:nvPicPr>
        <p:blipFill>
          <a:blip r:embed="rId2" cstate="print"/>
          <a:stretch>
            <a:fillRect/>
          </a:stretch>
        </p:blipFill>
        <p:spPr>
          <a:xfrm>
            <a:off x="0" y="0"/>
            <a:ext cx="9144000" cy="5715000"/>
          </a:xfrm>
        </p:spPr>
      </p:pic>
      <p:sp>
        <p:nvSpPr>
          <p:cNvPr id="8" name="7 Onda"/>
          <p:cNvSpPr/>
          <p:nvPr/>
        </p:nvSpPr>
        <p:spPr>
          <a:xfrm>
            <a:off x="0" y="0"/>
            <a:ext cx="4500563" cy="3275013"/>
          </a:xfrm>
          <a:prstGeom prst="wave">
            <a:avLst>
              <a:gd name="adj1" fmla="val 20000"/>
              <a:gd name="adj2" fmla="val 0"/>
            </a:avLst>
          </a:prstGeom>
          <a:solidFill>
            <a:srgbClr val="B88C00">
              <a:alpha val="60000"/>
            </a:srgbClr>
          </a:solidFill>
          <a:ln>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Onda"/>
          <p:cNvSpPr/>
          <p:nvPr/>
        </p:nvSpPr>
        <p:spPr>
          <a:xfrm>
            <a:off x="0" y="2065338"/>
            <a:ext cx="4500563" cy="3649662"/>
          </a:xfrm>
          <a:prstGeom prst="wave">
            <a:avLst>
              <a:gd name="adj1" fmla="val 20000"/>
              <a:gd name="adj2" fmla="val 0"/>
            </a:avLst>
          </a:prstGeom>
          <a:solidFill>
            <a:srgbClr val="B88C00">
              <a:alpha val="60000"/>
            </a:srgbClr>
          </a:solidFill>
          <a:ln>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Onda"/>
          <p:cNvSpPr/>
          <p:nvPr/>
        </p:nvSpPr>
        <p:spPr>
          <a:xfrm flipH="1">
            <a:off x="4500563" y="0"/>
            <a:ext cx="4643437" cy="3275013"/>
          </a:xfrm>
          <a:prstGeom prst="wave">
            <a:avLst>
              <a:gd name="adj1" fmla="val 20000"/>
              <a:gd name="adj2" fmla="val 0"/>
            </a:avLst>
          </a:prstGeom>
          <a:solidFill>
            <a:srgbClr val="B88C00">
              <a:alpha val="60000"/>
            </a:srgbClr>
          </a:solidFill>
          <a:ln>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Onda"/>
          <p:cNvSpPr/>
          <p:nvPr/>
        </p:nvSpPr>
        <p:spPr>
          <a:xfrm flipH="1">
            <a:off x="4500563" y="2065338"/>
            <a:ext cx="4643437" cy="3649662"/>
          </a:xfrm>
          <a:prstGeom prst="wave">
            <a:avLst>
              <a:gd name="adj1" fmla="val 20000"/>
              <a:gd name="adj2" fmla="val 0"/>
            </a:avLst>
          </a:prstGeom>
          <a:solidFill>
            <a:srgbClr val="B88C00">
              <a:alpha val="60000"/>
            </a:srgbClr>
          </a:solidFill>
          <a:ln>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611560"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Motivo por el cual, el duque llamó a esta construcción madrileña nada más y nada menos que Palacio de Liria. Un palacio que algún experto, llega a denominar como “</a:t>
            </a:r>
            <a:r>
              <a:rPr lang="es-ES" b="1" i="1" dirty="0" smtClean="0">
                <a:effectLst>
                  <a:glow rad="101600">
                    <a:srgbClr val="C00000">
                      <a:alpha val="60000"/>
                    </a:srgbClr>
                  </a:glow>
                  <a:outerShdw blurRad="38100" dist="38100" dir="2700000" algn="tl">
                    <a:srgbClr val="000000">
                      <a:alpha val="43137"/>
                    </a:srgbClr>
                  </a:outerShdw>
                </a:effectLst>
              </a:rPr>
              <a:t>el hermano menor del Palacio Real</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warp dir="in"/>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4000" fill="hold"/>
                                        <p:tgtEl>
                                          <p:spTgt spid="8"/>
                                        </p:tgtEl>
                                        <p:attrNameLst>
                                          <p:attrName>ppt_x</p:attrName>
                                        </p:attrNameLst>
                                      </p:cBhvr>
                                      <p:tavLst>
                                        <p:tav tm="0">
                                          <p:val>
                                            <p:strVal val="#ppt_x"/>
                                          </p:val>
                                        </p:tav>
                                        <p:tav tm="100000">
                                          <p:val>
                                            <p:strVal val="#ppt_x"/>
                                          </p:val>
                                        </p:tav>
                                      </p:tavLst>
                                    </p:anim>
                                    <p:anim calcmode="lin" valueType="num">
                                      <p:cBhvr additive="base">
                                        <p:cTn id="8" dur="40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4000" fill="hold"/>
                                        <p:tgtEl>
                                          <p:spTgt spid="9"/>
                                        </p:tgtEl>
                                        <p:attrNameLst>
                                          <p:attrName>ppt_x</p:attrName>
                                        </p:attrNameLst>
                                      </p:cBhvr>
                                      <p:tavLst>
                                        <p:tav tm="0">
                                          <p:val>
                                            <p:strVal val="#ppt_x"/>
                                          </p:val>
                                        </p:tav>
                                        <p:tav tm="100000">
                                          <p:val>
                                            <p:strVal val="#ppt_x"/>
                                          </p:val>
                                        </p:tav>
                                      </p:tavLst>
                                    </p:anim>
                                    <p:anim calcmode="lin" valueType="num">
                                      <p:cBhvr additive="base">
                                        <p:cTn id="12" dur="40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4000" fill="hold"/>
                                        <p:tgtEl>
                                          <p:spTgt spid="14"/>
                                        </p:tgtEl>
                                        <p:attrNameLst>
                                          <p:attrName>ppt_x</p:attrName>
                                        </p:attrNameLst>
                                      </p:cBhvr>
                                      <p:tavLst>
                                        <p:tav tm="0">
                                          <p:val>
                                            <p:strVal val="#ppt_x"/>
                                          </p:val>
                                        </p:tav>
                                        <p:tav tm="100000">
                                          <p:val>
                                            <p:strVal val="#ppt_x"/>
                                          </p:val>
                                        </p:tav>
                                      </p:tavLst>
                                    </p:anim>
                                    <p:anim calcmode="lin" valueType="num">
                                      <p:cBhvr additive="base">
                                        <p:cTn id="16" dur="4000" fill="hold"/>
                                        <p:tgtEl>
                                          <p:spTgt spid="14"/>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4000" fill="hold"/>
                                        <p:tgtEl>
                                          <p:spTgt spid="15"/>
                                        </p:tgtEl>
                                        <p:attrNameLst>
                                          <p:attrName>ppt_x</p:attrName>
                                        </p:attrNameLst>
                                      </p:cBhvr>
                                      <p:tavLst>
                                        <p:tav tm="0">
                                          <p:val>
                                            <p:strVal val="#ppt_x"/>
                                          </p:val>
                                        </p:tav>
                                        <p:tav tm="100000">
                                          <p:val>
                                            <p:strVal val="#ppt_x"/>
                                          </p:val>
                                        </p:tav>
                                      </p:tavLst>
                                    </p:anim>
                                    <p:anim calcmode="lin" valueType="num">
                                      <p:cBhvr additive="base">
                                        <p:cTn id="20" dur="4000" fill="hold"/>
                                        <p:tgtEl>
                                          <p:spTgt spid="15"/>
                                        </p:tgtEl>
                                        <p:attrNameLst>
                                          <p:attrName>ppt_y</p:attrName>
                                        </p:attrNameLst>
                                      </p:cBhvr>
                                      <p:tavLst>
                                        <p:tav tm="0">
                                          <p:val>
                                            <p:strVal val="0-#ppt_h/2"/>
                                          </p:val>
                                        </p:tav>
                                        <p:tav tm="100000">
                                          <p:val>
                                            <p:strVal val="#ppt_y"/>
                                          </p:val>
                                        </p:tav>
                                      </p:tavLst>
                                    </p:anim>
                                  </p:childTnLst>
                                </p:cTn>
                              </p:par>
                              <p:par>
                                <p:cTn id="21" presetID="5" presetClass="entr" presetSubtype="10"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checkerboard(across)">
                                      <p:cBhvr>
                                        <p:cTn id="23" dur="4000"/>
                                        <p:tgtEl>
                                          <p:spTgt spid="8"/>
                                        </p:tgtEl>
                                      </p:cBhvr>
                                    </p:animEffect>
                                  </p:childTnLst>
                                </p:cTn>
                              </p:par>
                              <p:par>
                                <p:cTn id="24" presetID="5" presetClass="entr" presetSubtype="10"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checkerboard(across)">
                                      <p:cBhvr>
                                        <p:cTn id="26" dur="4000"/>
                                        <p:tgtEl>
                                          <p:spTgt spid="9"/>
                                        </p:tgtEl>
                                      </p:cBhvr>
                                    </p:animEffect>
                                  </p:childTnLst>
                                </p:cTn>
                              </p:par>
                              <p:par>
                                <p:cTn id="27" presetID="5" presetClass="entr" presetSubtype="10"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checkerboard(across)">
                                      <p:cBhvr>
                                        <p:cTn id="29" dur="4000"/>
                                        <p:tgtEl>
                                          <p:spTgt spid="14"/>
                                        </p:tgtEl>
                                      </p:cBhvr>
                                    </p:animEffect>
                                  </p:childTnLst>
                                </p:cTn>
                              </p:par>
                              <p:par>
                                <p:cTn id="30" presetID="5" presetClass="entr" presetSubtype="10" fill="hold"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checkerboard(across)">
                                      <p:cBhvr>
                                        <p:cTn id="32" dur="4000"/>
                                        <p:tgtEl>
                                          <p:spTgt spid="15"/>
                                        </p:tgtEl>
                                      </p:cBhvr>
                                    </p:animEffect>
                                  </p:childTnLst>
                                </p:cTn>
                              </p:par>
                              <p:par>
                                <p:cTn id="33" presetID="17" presetClass="exit" presetSubtype="8" fill="hold" nodeType="withEffect">
                                  <p:stCondLst>
                                    <p:cond delay="0"/>
                                  </p:stCondLst>
                                  <p:childTnLst>
                                    <p:anim calcmode="lin" valueType="num">
                                      <p:cBhvr>
                                        <p:cTn id="34" dur="4000"/>
                                        <p:tgtEl>
                                          <p:spTgt spid="8"/>
                                        </p:tgtEl>
                                        <p:attrNameLst>
                                          <p:attrName>ppt_x</p:attrName>
                                        </p:attrNameLst>
                                      </p:cBhvr>
                                      <p:tavLst>
                                        <p:tav tm="0">
                                          <p:val>
                                            <p:strVal val="ppt_x"/>
                                          </p:val>
                                        </p:tav>
                                        <p:tav tm="100000">
                                          <p:val>
                                            <p:strVal val="ppt_x-ppt_w/2"/>
                                          </p:val>
                                        </p:tav>
                                      </p:tavLst>
                                    </p:anim>
                                    <p:anim calcmode="lin" valueType="num">
                                      <p:cBhvr>
                                        <p:cTn id="35" dur="4000"/>
                                        <p:tgtEl>
                                          <p:spTgt spid="8"/>
                                        </p:tgtEl>
                                        <p:attrNameLst>
                                          <p:attrName>ppt_y</p:attrName>
                                        </p:attrNameLst>
                                      </p:cBhvr>
                                      <p:tavLst>
                                        <p:tav tm="0">
                                          <p:val>
                                            <p:strVal val="ppt_y"/>
                                          </p:val>
                                        </p:tav>
                                        <p:tav tm="100000">
                                          <p:val>
                                            <p:strVal val="ppt_y"/>
                                          </p:val>
                                        </p:tav>
                                      </p:tavLst>
                                    </p:anim>
                                    <p:anim calcmode="lin" valueType="num">
                                      <p:cBhvr>
                                        <p:cTn id="36" dur="4000"/>
                                        <p:tgtEl>
                                          <p:spTgt spid="8"/>
                                        </p:tgtEl>
                                        <p:attrNameLst>
                                          <p:attrName>ppt_w</p:attrName>
                                        </p:attrNameLst>
                                      </p:cBhvr>
                                      <p:tavLst>
                                        <p:tav tm="0">
                                          <p:val>
                                            <p:strVal val="ppt_w"/>
                                          </p:val>
                                        </p:tav>
                                        <p:tav tm="100000">
                                          <p:val>
                                            <p:fltVal val="0"/>
                                          </p:val>
                                        </p:tav>
                                      </p:tavLst>
                                    </p:anim>
                                    <p:anim calcmode="lin" valueType="num">
                                      <p:cBhvr>
                                        <p:cTn id="37" dur="4000"/>
                                        <p:tgtEl>
                                          <p:spTgt spid="8"/>
                                        </p:tgtEl>
                                        <p:attrNameLst>
                                          <p:attrName>ppt_h</p:attrName>
                                        </p:attrNameLst>
                                      </p:cBhvr>
                                      <p:tavLst>
                                        <p:tav tm="0">
                                          <p:val>
                                            <p:strVal val="ppt_h"/>
                                          </p:val>
                                        </p:tav>
                                        <p:tav tm="100000">
                                          <p:val>
                                            <p:strVal val="ppt_h"/>
                                          </p:val>
                                        </p:tav>
                                      </p:tavLst>
                                    </p:anim>
                                    <p:set>
                                      <p:cBhvr>
                                        <p:cTn id="38" dur="1" fill="hold">
                                          <p:stCondLst>
                                            <p:cond delay="3999"/>
                                          </p:stCondLst>
                                        </p:cTn>
                                        <p:tgtEl>
                                          <p:spTgt spid="8"/>
                                        </p:tgtEl>
                                        <p:attrNameLst>
                                          <p:attrName>style.visibility</p:attrName>
                                        </p:attrNameLst>
                                      </p:cBhvr>
                                      <p:to>
                                        <p:strVal val="hidden"/>
                                      </p:to>
                                    </p:set>
                                  </p:childTnLst>
                                </p:cTn>
                              </p:par>
                              <p:par>
                                <p:cTn id="39" presetID="17" presetClass="exit" presetSubtype="8" fill="hold" nodeType="withEffect">
                                  <p:stCondLst>
                                    <p:cond delay="0"/>
                                  </p:stCondLst>
                                  <p:childTnLst>
                                    <p:anim calcmode="lin" valueType="num">
                                      <p:cBhvr>
                                        <p:cTn id="40" dur="4000"/>
                                        <p:tgtEl>
                                          <p:spTgt spid="9"/>
                                        </p:tgtEl>
                                        <p:attrNameLst>
                                          <p:attrName>ppt_x</p:attrName>
                                        </p:attrNameLst>
                                      </p:cBhvr>
                                      <p:tavLst>
                                        <p:tav tm="0">
                                          <p:val>
                                            <p:strVal val="ppt_x"/>
                                          </p:val>
                                        </p:tav>
                                        <p:tav tm="100000">
                                          <p:val>
                                            <p:strVal val="ppt_x-ppt_w/2"/>
                                          </p:val>
                                        </p:tav>
                                      </p:tavLst>
                                    </p:anim>
                                    <p:anim calcmode="lin" valueType="num">
                                      <p:cBhvr>
                                        <p:cTn id="41" dur="4000"/>
                                        <p:tgtEl>
                                          <p:spTgt spid="9"/>
                                        </p:tgtEl>
                                        <p:attrNameLst>
                                          <p:attrName>ppt_y</p:attrName>
                                        </p:attrNameLst>
                                      </p:cBhvr>
                                      <p:tavLst>
                                        <p:tav tm="0">
                                          <p:val>
                                            <p:strVal val="ppt_y"/>
                                          </p:val>
                                        </p:tav>
                                        <p:tav tm="100000">
                                          <p:val>
                                            <p:strVal val="ppt_y"/>
                                          </p:val>
                                        </p:tav>
                                      </p:tavLst>
                                    </p:anim>
                                    <p:anim calcmode="lin" valueType="num">
                                      <p:cBhvr>
                                        <p:cTn id="42" dur="4000"/>
                                        <p:tgtEl>
                                          <p:spTgt spid="9"/>
                                        </p:tgtEl>
                                        <p:attrNameLst>
                                          <p:attrName>ppt_w</p:attrName>
                                        </p:attrNameLst>
                                      </p:cBhvr>
                                      <p:tavLst>
                                        <p:tav tm="0">
                                          <p:val>
                                            <p:strVal val="ppt_w"/>
                                          </p:val>
                                        </p:tav>
                                        <p:tav tm="100000">
                                          <p:val>
                                            <p:fltVal val="0"/>
                                          </p:val>
                                        </p:tav>
                                      </p:tavLst>
                                    </p:anim>
                                    <p:anim calcmode="lin" valueType="num">
                                      <p:cBhvr>
                                        <p:cTn id="43" dur="4000"/>
                                        <p:tgtEl>
                                          <p:spTgt spid="9"/>
                                        </p:tgtEl>
                                        <p:attrNameLst>
                                          <p:attrName>ppt_h</p:attrName>
                                        </p:attrNameLst>
                                      </p:cBhvr>
                                      <p:tavLst>
                                        <p:tav tm="0">
                                          <p:val>
                                            <p:strVal val="ppt_h"/>
                                          </p:val>
                                        </p:tav>
                                        <p:tav tm="100000">
                                          <p:val>
                                            <p:strVal val="ppt_h"/>
                                          </p:val>
                                        </p:tav>
                                      </p:tavLst>
                                    </p:anim>
                                    <p:set>
                                      <p:cBhvr>
                                        <p:cTn id="44" dur="1" fill="hold">
                                          <p:stCondLst>
                                            <p:cond delay="3999"/>
                                          </p:stCondLst>
                                        </p:cTn>
                                        <p:tgtEl>
                                          <p:spTgt spid="9"/>
                                        </p:tgtEl>
                                        <p:attrNameLst>
                                          <p:attrName>style.visibility</p:attrName>
                                        </p:attrNameLst>
                                      </p:cBhvr>
                                      <p:to>
                                        <p:strVal val="hidden"/>
                                      </p:to>
                                    </p:set>
                                  </p:childTnLst>
                                </p:cTn>
                              </p:par>
                              <p:par>
                                <p:cTn id="45" presetID="17" presetClass="exit" presetSubtype="2" fill="hold" nodeType="withEffect">
                                  <p:stCondLst>
                                    <p:cond delay="0"/>
                                  </p:stCondLst>
                                  <p:childTnLst>
                                    <p:anim calcmode="lin" valueType="num">
                                      <p:cBhvr>
                                        <p:cTn id="46" dur="4000"/>
                                        <p:tgtEl>
                                          <p:spTgt spid="14"/>
                                        </p:tgtEl>
                                        <p:attrNameLst>
                                          <p:attrName>ppt_x</p:attrName>
                                        </p:attrNameLst>
                                      </p:cBhvr>
                                      <p:tavLst>
                                        <p:tav tm="0">
                                          <p:val>
                                            <p:strVal val="ppt_x"/>
                                          </p:val>
                                        </p:tav>
                                        <p:tav tm="100000">
                                          <p:val>
                                            <p:strVal val="ppt_x+ppt_w/2"/>
                                          </p:val>
                                        </p:tav>
                                      </p:tavLst>
                                    </p:anim>
                                    <p:anim calcmode="lin" valueType="num">
                                      <p:cBhvr>
                                        <p:cTn id="47" dur="4000"/>
                                        <p:tgtEl>
                                          <p:spTgt spid="14"/>
                                        </p:tgtEl>
                                        <p:attrNameLst>
                                          <p:attrName>ppt_y</p:attrName>
                                        </p:attrNameLst>
                                      </p:cBhvr>
                                      <p:tavLst>
                                        <p:tav tm="0">
                                          <p:val>
                                            <p:strVal val="ppt_y"/>
                                          </p:val>
                                        </p:tav>
                                        <p:tav tm="100000">
                                          <p:val>
                                            <p:strVal val="ppt_y"/>
                                          </p:val>
                                        </p:tav>
                                      </p:tavLst>
                                    </p:anim>
                                    <p:anim calcmode="lin" valueType="num">
                                      <p:cBhvr>
                                        <p:cTn id="48" dur="4000"/>
                                        <p:tgtEl>
                                          <p:spTgt spid="14"/>
                                        </p:tgtEl>
                                        <p:attrNameLst>
                                          <p:attrName>ppt_w</p:attrName>
                                        </p:attrNameLst>
                                      </p:cBhvr>
                                      <p:tavLst>
                                        <p:tav tm="0">
                                          <p:val>
                                            <p:strVal val="ppt_w"/>
                                          </p:val>
                                        </p:tav>
                                        <p:tav tm="100000">
                                          <p:val>
                                            <p:fltVal val="0"/>
                                          </p:val>
                                        </p:tav>
                                      </p:tavLst>
                                    </p:anim>
                                    <p:anim calcmode="lin" valueType="num">
                                      <p:cBhvr>
                                        <p:cTn id="49" dur="4000"/>
                                        <p:tgtEl>
                                          <p:spTgt spid="14"/>
                                        </p:tgtEl>
                                        <p:attrNameLst>
                                          <p:attrName>ppt_h</p:attrName>
                                        </p:attrNameLst>
                                      </p:cBhvr>
                                      <p:tavLst>
                                        <p:tav tm="0">
                                          <p:val>
                                            <p:strVal val="ppt_h"/>
                                          </p:val>
                                        </p:tav>
                                        <p:tav tm="100000">
                                          <p:val>
                                            <p:strVal val="ppt_h"/>
                                          </p:val>
                                        </p:tav>
                                      </p:tavLst>
                                    </p:anim>
                                    <p:set>
                                      <p:cBhvr>
                                        <p:cTn id="50" dur="1" fill="hold">
                                          <p:stCondLst>
                                            <p:cond delay="3999"/>
                                          </p:stCondLst>
                                        </p:cTn>
                                        <p:tgtEl>
                                          <p:spTgt spid="14"/>
                                        </p:tgtEl>
                                        <p:attrNameLst>
                                          <p:attrName>style.visibility</p:attrName>
                                        </p:attrNameLst>
                                      </p:cBhvr>
                                      <p:to>
                                        <p:strVal val="hidden"/>
                                      </p:to>
                                    </p:set>
                                  </p:childTnLst>
                                </p:cTn>
                              </p:par>
                              <p:par>
                                <p:cTn id="51" presetID="17" presetClass="exit" presetSubtype="2" fill="hold" nodeType="withEffect">
                                  <p:stCondLst>
                                    <p:cond delay="0"/>
                                  </p:stCondLst>
                                  <p:childTnLst>
                                    <p:anim calcmode="lin" valueType="num">
                                      <p:cBhvr>
                                        <p:cTn id="52" dur="4000"/>
                                        <p:tgtEl>
                                          <p:spTgt spid="15"/>
                                        </p:tgtEl>
                                        <p:attrNameLst>
                                          <p:attrName>ppt_x</p:attrName>
                                        </p:attrNameLst>
                                      </p:cBhvr>
                                      <p:tavLst>
                                        <p:tav tm="0">
                                          <p:val>
                                            <p:strVal val="ppt_x"/>
                                          </p:val>
                                        </p:tav>
                                        <p:tav tm="100000">
                                          <p:val>
                                            <p:strVal val="ppt_x+ppt_w/2"/>
                                          </p:val>
                                        </p:tav>
                                      </p:tavLst>
                                    </p:anim>
                                    <p:anim calcmode="lin" valueType="num">
                                      <p:cBhvr>
                                        <p:cTn id="53" dur="4000"/>
                                        <p:tgtEl>
                                          <p:spTgt spid="15"/>
                                        </p:tgtEl>
                                        <p:attrNameLst>
                                          <p:attrName>ppt_y</p:attrName>
                                        </p:attrNameLst>
                                      </p:cBhvr>
                                      <p:tavLst>
                                        <p:tav tm="0">
                                          <p:val>
                                            <p:strVal val="ppt_y"/>
                                          </p:val>
                                        </p:tav>
                                        <p:tav tm="100000">
                                          <p:val>
                                            <p:strVal val="ppt_y"/>
                                          </p:val>
                                        </p:tav>
                                      </p:tavLst>
                                    </p:anim>
                                    <p:anim calcmode="lin" valueType="num">
                                      <p:cBhvr>
                                        <p:cTn id="54" dur="4000"/>
                                        <p:tgtEl>
                                          <p:spTgt spid="15"/>
                                        </p:tgtEl>
                                        <p:attrNameLst>
                                          <p:attrName>ppt_w</p:attrName>
                                        </p:attrNameLst>
                                      </p:cBhvr>
                                      <p:tavLst>
                                        <p:tav tm="0">
                                          <p:val>
                                            <p:strVal val="ppt_w"/>
                                          </p:val>
                                        </p:tav>
                                        <p:tav tm="100000">
                                          <p:val>
                                            <p:fltVal val="0"/>
                                          </p:val>
                                        </p:tav>
                                      </p:tavLst>
                                    </p:anim>
                                    <p:anim calcmode="lin" valueType="num">
                                      <p:cBhvr>
                                        <p:cTn id="55" dur="4000"/>
                                        <p:tgtEl>
                                          <p:spTgt spid="15"/>
                                        </p:tgtEl>
                                        <p:attrNameLst>
                                          <p:attrName>ppt_h</p:attrName>
                                        </p:attrNameLst>
                                      </p:cBhvr>
                                      <p:tavLst>
                                        <p:tav tm="0">
                                          <p:val>
                                            <p:strVal val="ppt_h"/>
                                          </p:val>
                                        </p:tav>
                                        <p:tav tm="100000">
                                          <p:val>
                                            <p:strVal val="ppt_h"/>
                                          </p:val>
                                        </p:tav>
                                      </p:tavLst>
                                    </p:anim>
                                    <p:set>
                                      <p:cBhvr>
                                        <p:cTn id="56" dur="1" fill="hold">
                                          <p:stCondLst>
                                            <p:cond delay="3999"/>
                                          </p:stCondLst>
                                        </p:cTn>
                                        <p:tgtEl>
                                          <p:spTgt spid="15"/>
                                        </p:tgtEl>
                                        <p:attrNameLst>
                                          <p:attrName>style.visibility</p:attrName>
                                        </p:attrNameLst>
                                      </p:cBhvr>
                                      <p:to>
                                        <p:strVal val="hidden"/>
                                      </p:to>
                                    </p:set>
                                  </p:childTnLst>
                                </p:cTn>
                              </p:par>
                              <p:par>
                                <p:cTn id="57" presetID="5" presetClass="exit" presetSubtype="10" fill="hold" nodeType="withEffect">
                                  <p:stCondLst>
                                    <p:cond delay="0"/>
                                  </p:stCondLst>
                                  <p:childTnLst>
                                    <p:animEffect transition="out" filter="checkerboard(across)">
                                      <p:cBhvr>
                                        <p:cTn id="58" dur="4000"/>
                                        <p:tgtEl>
                                          <p:spTgt spid="8"/>
                                        </p:tgtEl>
                                      </p:cBhvr>
                                    </p:animEffect>
                                    <p:set>
                                      <p:cBhvr>
                                        <p:cTn id="59" dur="1" fill="hold">
                                          <p:stCondLst>
                                            <p:cond delay="3999"/>
                                          </p:stCondLst>
                                        </p:cTn>
                                        <p:tgtEl>
                                          <p:spTgt spid="8"/>
                                        </p:tgtEl>
                                        <p:attrNameLst>
                                          <p:attrName>style.visibility</p:attrName>
                                        </p:attrNameLst>
                                      </p:cBhvr>
                                      <p:to>
                                        <p:strVal val="hidden"/>
                                      </p:to>
                                    </p:set>
                                  </p:childTnLst>
                                </p:cTn>
                              </p:par>
                              <p:par>
                                <p:cTn id="60" presetID="5" presetClass="exit" presetSubtype="10" fill="hold" nodeType="withEffect">
                                  <p:stCondLst>
                                    <p:cond delay="0"/>
                                  </p:stCondLst>
                                  <p:childTnLst>
                                    <p:animEffect transition="out" filter="checkerboard(across)">
                                      <p:cBhvr>
                                        <p:cTn id="61" dur="4000"/>
                                        <p:tgtEl>
                                          <p:spTgt spid="9"/>
                                        </p:tgtEl>
                                      </p:cBhvr>
                                    </p:animEffect>
                                    <p:set>
                                      <p:cBhvr>
                                        <p:cTn id="62" dur="1" fill="hold">
                                          <p:stCondLst>
                                            <p:cond delay="3999"/>
                                          </p:stCondLst>
                                        </p:cTn>
                                        <p:tgtEl>
                                          <p:spTgt spid="9"/>
                                        </p:tgtEl>
                                        <p:attrNameLst>
                                          <p:attrName>style.visibility</p:attrName>
                                        </p:attrNameLst>
                                      </p:cBhvr>
                                      <p:to>
                                        <p:strVal val="hidden"/>
                                      </p:to>
                                    </p:set>
                                  </p:childTnLst>
                                </p:cTn>
                              </p:par>
                              <p:par>
                                <p:cTn id="63" presetID="5" presetClass="exit" presetSubtype="10" fill="hold" nodeType="withEffect">
                                  <p:stCondLst>
                                    <p:cond delay="0"/>
                                  </p:stCondLst>
                                  <p:childTnLst>
                                    <p:animEffect transition="out" filter="checkerboard(across)">
                                      <p:cBhvr>
                                        <p:cTn id="64" dur="4000"/>
                                        <p:tgtEl>
                                          <p:spTgt spid="14"/>
                                        </p:tgtEl>
                                      </p:cBhvr>
                                    </p:animEffect>
                                    <p:set>
                                      <p:cBhvr>
                                        <p:cTn id="65" dur="1" fill="hold">
                                          <p:stCondLst>
                                            <p:cond delay="3999"/>
                                          </p:stCondLst>
                                        </p:cTn>
                                        <p:tgtEl>
                                          <p:spTgt spid="14"/>
                                        </p:tgtEl>
                                        <p:attrNameLst>
                                          <p:attrName>style.visibility</p:attrName>
                                        </p:attrNameLst>
                                      </p:cBhvr>
                                      <p:to>
                                        <p:strVal val="hidden"/>
                                      </p:to>
                                    </p:set>
                                  </p:childTnLst>
                                </p:cTn>
                              </p:par>
                              <p:par>
                                <p:cTn id="66" presetID="5" presetClass="exit" presetSubtype="10" fill="hold" nodeType="withEffect">
                                  <p:stCondLst>
                                    <p:cond delay="0"/>
                                  </p:stCondLst>
                                  <p:childTnLst>
                                    <p:animEffect transition="out" filter="checkerboard(across)">
                                      <p:cBhvr>
                                        <p:cTn id="67" dur="4000"/>
                                        <p:tgtEl>
                                          <p:spTgt spid="15"/>
                                        </p:tgtEl>
                                      </p:cBhvr>
                                    </p:animEffect>
                                    <p:set>
                                      <p:cBhvr>
                                        <p:cTn id="68" dur="1" fill="hold">
                                          <p:stCondLst>
                                            <p:cond delay="3999"/>
                                          </p:stCondLst>
                                        </p:cTn>
                                        <p:tgtEl>
                                          <p:spTgt spid="15"/>
                                        </p:tgtEl>
                                        <p:attrNameLst>
                                          <p:attrName>style.visibility</p:attrName>
                                        </p:attrNameLst>
                                      </p:cBhvr>
                                      <p:to>
                                        <p:strVal val="hidden"/>
                                      </p:to>
                                    </p:set>
                                  </p:childTnLst>
                                </p:cTn>
                              </p:par>
                              <p:par>
                                <p:cTn id="69" presetID="17" presetClass="entr" presetSubtype="10"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4000" fill="hold"/>
                                        <p:tgtEl>
                                          <p:spTgt spid="4"/>
                                        </p:tgtEl>
                                        <p:attrNameLst>
                                          <p:attrName>ppt_w</p:attrName>
                                        </p:attrNameLst>
                                      </p:cBhvr>
                                      <p:tavLst>
                                        <p:tav tm="0">
                                          <p:val>
                                            <p:fltVal val="0"/>
                                          </p:val>
                                        </p:tav>
                                        <p:tav tm="100000">
                                          <p:val>
                                            <p:strVal val="#ppt_w"/>
                                          </p:val>
                                        </p:tav>
                                      </p:tavLst>
                                    </p:anim>
                                    <p:anim calcmode="lin" valueType="num">
                                      <p:cBhvr>
                                        <p:cTn id="72" dur="4000" fill="hold"/>
                                        <p:tgtEl>
                                          <p:spTgt spid="4"/>
                                        </p:tgtEl>
                                        <p:attrNameLst>
                                          <p:attrName>ppt_h</p:attrName>
                                        </p:attrNameLst>
                                      </p:cBhvr>
                                      <p:tavLst>
                                        <p:tav tm="0">
                                          <p:val>
                                            <p:strVal val="#ppt_h"/>
                                          </p:val>
                                        </p:tav>
                                        <p:tav tm="100000">
                                          <p:val>
                                            <p:strVal val="#ppt_h"/>
                                          </p:val>
                                        </p:tav>
                                      </p:tavLst>
                                    </p:anim>
                                  </p:childTnLst>
                                </p:cTn>
                              </p:par>
                            </p:childTnLst>
                          </p:cTn>
                        </p:par>
                        <p:par>
                          <p:cTn id="73" fill="hold">
                            <p:stCondLst>
                              <p:cond delay="4000"/>
                            </p:stCondLst>
                            <p:childTnLst>
                              <p:par>
                                <p:cTn id="74" presetID="40" presetClass="entr" presetSubtype="0" fill="hold" grpId="0" nodeType="afterEffect">
                                  <p:stCondLst>
                                    <p:cond delay="0"/>
                                  </p:stCondLst>
                                  <p:iterate type="lt">
                                    <p:tmPct val="10000"/>
                                  </p:iterate>
                                  <p:childTnLst>
                                    <p:set>
                                      <p:cBhvr>
                                        <p:cTn id="75" dur="1" fill="hold">
                                          <p:stCondLst>
                                            <p:cond delay="0"/>
                                          </p:stCondLst>
                                        </p:cTn>
                                        <p:tgtEl>
                                          <p:spTgt spid="7"/>
                                        </p:tgtEl>
                                        <p:attrNameLst>
                                          <p:attrName>style.visibility</p:attrName>
                                        </p:attrNameLst>
                                      </p:cBhvr>
                                      <p:to>
                                        <p:strVal val="visible"/>
                                      </p:to>
                                    </p:set>
                                    <p:animEffect transition="in" filter="fade">
                                      <p:cBhvr>
                                        <p:cTn id="76" dur="1000"/>
                                        <p:tgtEl>
                                          <p:spTgt spid="7"/>
                                        </p:tgtEl>
                                      </p:cBhvr>
                                    </p:animEffect>
                                    <p:anim calcmode="lin" valueType="num">
                                      <p:cBhvr>
                                        <p:cTn id="77" dur="1000" fill="hold"/>
                                        <p:tgtEl>
                                          <p:spTgt spid="7"/>
                                        </p:tgtEl>
                                        <p:attrNameLst>
                                          <p:attrName>ppt_x</p:attrName>
                                        </p:attrNameLst>
                                      </p:cBhvr>
                                      <p:tavLst>
                                        <p:tav tm="0">
                                          <p:val>
                                            <p:strVal val="#ppt_x-.1"/>
                                          </p:val>
                                        </p:tav>
                                        <p:tav tm="100000">
                                          <p:val>
                                            <p:strVal val="#ppt_x"/>
                                          </p:val>
                                        </p:tav>
                                      </p:tavLst>
                                    </p:anim>
                                    <p:anim calcmode="lin" valueType="num">
                                      <p:cBhvr>
                                        <p:cTn id="7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41 Palacio de Liria36.jpg"/>
          <p:cNvPicPr>
            <a:picLocks noChangeAspect="1"/>
          </p:cNvPicPr>
          <p:nvPr/>
        </p:nvPicPr>
        <p:blipFill>
          <a:blip r:embed="rId2" cstate="print"/>
          <a:stretch>
            <a:fillRect/>
          </a:stretch>
        </p:blipFill>
        <p:spPr>
          <a:xfrm>
            <a:off x="0" y="0"/>
            <a:ext cx="9144000" cy="5715000"/>
          </a:xfrm>
          <a:prstGeom prst="rect">
            <a:avLst/>
          </a:prstGeom>
        </p:spPr>
      </p:pic>
      <p:sp>
        <p:nvSpPr>
          <p:cNvPr id="4" name="3 CuadroTexto"/>
          <p:cNvSpPr txBox="1"/>
          <p:nvPr/>
        </p:nvSpPr>
        <p:spPr>
          <a:xfrm>
            <a:off x="179512" y="4081636"/>
            <a:ext cx="878497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la Guerra Civil Española, el palacio de Liria es confiscado, y su dueño, el XVII duque de Alba, abuelo del actual duque don Carlos </a:t>
            </a:r>
            <a:r>
              <a:rPr lang="es-ES" i="1" dirty="0" err="1" smtClean="0">
                <a:effectLst>
                  <a:glow rad="101600">
                    <a:srgbClr val="C00000">
                      <a:alpha val="60000"/>
                    </a:srgbClr>
                  </a:glow>
                  <a:outerShdw blurRad="38100" dist="38100" dir="2700000" algn="tl">
                    <a:srgbClr val="000000">
                      <a:alpha val="43137"/>
                    </a:srgbClr>
                  </a:outerShdw>
                </a:effectLst>
              </a:rPr>
              <a:t>Fitz</a:t>
            </a:r>
            <a:r>
              <a:rPr lang="es-ES" i="1" dirty="0" smtClean="0">
                <a:effectLst>
                  <a:glow rad="101600">
                    <a:srgbClr val="C00000">
                      <a:alpha val="60000"/>
                    </a:srgbClr>
                  </a:glow>
                  <a:outerShdw blurRad="38100" dist="38100" dir="2700000" algn="tl">
                    <a:srgbClr val="000000">
                      <a:alpha val="43137"/>
                    </a:srgbClr>
                  </a:outerShdw>
                </a:effectLst>
              </a:rPr>
              <a:t>-James Stuart y Martínez de Irujo, se traslada a Londres para servir como embajador. En noviembre de 1936, la desastrosa guerra se ceba con el palacio. Liria fue bombardeado y saqueado.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7000">
        <p14:warp dir="in"/>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3000"/>
                                        <p:tgtEl>
                                          <p:spTgt spid="3"/>
                                        </p:tgtEl>
                                      </p:cBhvr>
                                    </p:animEffect>
                                  </p:childTnLst>
                                </p:cTn>
                              </p:par>
                              <p:par>
                                <p:cTn id="8" presetID="37"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4000"/>
                                        <p:tgtEl>
                                          <p:spTgt spid="3"/>
                                        </p:tgtEl>
                                      </p:cBhvr>
                                    </p:animEffect>
                                    <p:anim calcmode="lin" valueType="num">
                                      <p:cBhvr>
                                        <p:cTn id="11" dur="4000" fill="hold"/>
                                        <p:tgtEl>
                                          <p:spTgt spid="3"/>
                                        </p:tgtEl>
                                        <p:attrNameLst>
                                          <p:attrName>ppt_x</p:attrName>
                                        </p:attrNameLst>
                                      </p:cBhvr>
                                      <p:tavLst>
                                        <p:tav tm="0">
                                          <p:val>
                                            <p:strVal val="#ppt_x"/>
                                          </p:val>
                                        </p:tav>
                                        <p:tav tm="100000">
                                          <p:val>
                                            <p:strVal val="#ppt_x"/>
                                          </p:val>
                                        </p:tav>
                                      </p:tavLst>
                                    </p:anim>
                                    <p:anim calcmode="lin" valueType="num">
                                      <p:cBhvr>
                                        <p:cTn id="12" dur="3600" decel="100000" fill="hold"/>
                                        <p:tgtEl>
                                          <p:spTgt spid="3"/>
                                        </p:tgtEl>
                                        <p:attrNameLst>
                                          <p:attrName>ppt_y</p:attrName>
                                        </p:attrNameLst>
                                      </p:cBhvr>
                                      <p:tavLst>
                                        <p:tav tm="0">
                                          <p:val>
                                            <p:strVal val="#ppt_y+1"/>
                                          </p:val>
                                        </p:tav>
                                        <p:tav tm="100000">
                                          <p:val>
                                            <p:strVal val="#ppt_y-.03"/>
                                          </p:val>
                                        </p:tav>
                                      </p:tavLst>
                                    </p:anim>
                                    <p:anim calcmode="lin" valueType="num">
                                      <p:cBhvr>
                                        <p:cTn id="13" dur="400" accel="100000" fill="hold">
                                          <p:stCondLst>
                                            <p:cond delay="3600"/>
                                          </p:stCondLst>
                                        </p:cTn>
                                        <p:tgtEl>
                                          <p:spTgt spid="3"/>
                                        </p:tgtEl>
                                        <p:attrNameLst>
                                          <p:attrName>ppt_y</p:attrName>
                                        </p:attrNameLst>
                                      </p:cBhvr>
                                      <p:tavLst>
                                        <p:tav tm="0">
                                          <p:val>
                                            <p:strVal val="#ppt_y-.03"/>
                                          </p:val>
                                        </p:tav>
                                        <p:tav tm="100000">
                                          <p:val>
                                            <p:strVal val="#ppt_y"/>
                                          </p:val>
                                        </p:tav>
                                      </p:tavLst>
                                    </p:anim>
                                  </p:childTnLst>
                                </p:cTn>
                              </p:par>
                              <p:par>
                                <p:cTn id="14" presetID="23" presetClass="entr" presetSubtype="288"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3000" fill="hold"/>
                                        <p:tgtEl>
                                          <p:spTgt spid="3"/>
                                        </p:tgtEl>
                                        <p:attrNameLst>
                                          <p:attrName>ppt_w</p:attrName>
                                        </p:attrNameLst>
                                      </p:cBhvr>
                                      <p:tavLst>
                                        <p:tav tm="0">
                                          <p:val>
                                            <p:strVal val="4/3*#ppt_w"/>
                                          </p:val>
                                        </p:tav>
                                        <p:tav tm="100000">
                                          <p:val>
                                            <p:strVal val="#ppt_w"/>
                                          </p:val>
                                        </p:tav>
                                      </p:tavLst>
                                    </p:anim>
                                    <p:anim calcmode="lin" valueType="num">
                                      <p:cBhvr>
                                        <p:cTn id="17" dur="3000" fill="hold"/>
                                        <p:tgtEl>
                                          <p:spTgt spid="3"/>
                                        </p:tgtEl>
                                        <p:attrNameLst>
                                          <p:attrName>ppt_h</p:attrName>
                                        </p:attrNameLst>
                                      </p:cBhvr>
                                      <p:tavLst>
                                        <p:tav tm="0">
                                          <p:val>
                                            <p:strVal val="4/3*#ppt_h"/>
                                          </p:val>
                                        </p:tav>
                                        <p:tav tm="100000">
                                          <p:val>
                                            <p:strVal val="#ppt_h"/>
                                          </p:val>
                                        </p:tav>
                                      </p:tavLst>
                                    </p:anim>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1"/>
                                          </p:val>
                                        </p:tav>
                                        <p:tav tm="100000">
                                          <p:val>
                                            <p:strVal val="#ppt_x"/>
                                          </p:val>
                                        </p:tav>
                                      </p:tavLst>
                                    </p:anim>
                                    <p:anim calcmode="lin" valueType="num">
                                      <p:cBhvr>
                                        <p:cTn id="23"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n1.png"/>
          <p:cNvPicPr>
            <a:picLocks noGrp="1" noChangeAspect="1"/>
          </p:cNvPicPr>
          <p:nvPr>
            <p:ph idx="1"/>
          </p:nvPr>
        </p:nvPicPr>
        <p:blipFill>
          <a:blip r:embed="rId2" cstate="print"/>
          <a:stretch>
            <a:fillRect/>
          </a:stretch>
        </p:blipFill>
        <p:spPr>
          <a:xfrm>
            <a:off x="0" y="0"/>
            <a:ext cx="9143999" cy="5715000"/>
          </a:xfrm>
        </p:spPr>
      </p:pic>
      <p:sp>
        <p:nvSpPr>
          <p:cNvPr id="9" name="8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467544"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Solo se mantuvieron sus cuatro fachadas, pero las pérdidas del interior fueron cuantiosas. Las principales obras artísticas pudieron ser salvadas gracias a la labor de la Junta de Incautación y Protección del Patrimonio Artístico de la República Española.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14:ferris dir="l"/>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fltVal val="0"/>
                                          </p:val>
                                        </p:tav>
                                        <p:tav tm="100000">
                                          <p:val>
                                            <p:strVal val="#ppt_w"/>
                                          </p:val>
                                        </p:tav>
                                      </p:tavLst>
                                    </p:anim>
                                    <p:anim calcmode="lin" valueType="num">
                                      <p:cBhvr>
                                        <p:cTn id="8" dur="4000" fill="hold"/>
                                        <p:tgtEl>
                                          <p:spTgt spid="4"/>
                                        </p:tgtEl>
                                        <p:attrNameLst>
                                          <p:attrName>ppt_h</p:attrName>
                                        </p:attrNameLst>
                                      </p:cBhvr>
                                      <p:tavLst>
                                        <p:tav tm="0">
                                          <p:val>
                                            <p:fltVal val="0"/>
                                          </p:val>
                                        </p:tav>
                                        <p:tav tm="100000">
                                          <p:val>
                                            <p:strVal val="#ppt_h"/>
                                          </p:val>
                                        </p:tav>
                                      </p:tavLst>
                                    </p:anim>
                                  </p:childTnLst>
                                </p:cTn>
                              </p:par>
                              <p:par>
                                <p:cTn id="9" presetID="16" presetClass="entr" presetSubtype="21"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inVertical)">
                                      <p:cBhvr>
                                        <p:cTn id="11" dur="4000"/>
                                        <p:tgtEl>
                                          <p:spTgt spid="4"/>
                                        </p:tgtEl>
                                      </p:cBhvr>
                                    </p:animEffect>
                                  </p:childTnLst>
                                </p:cTn>
                              </p:par>
                              <p:par>
                                <p:cTn id="12" presetID="17" presetClass="exit" presetSubtype="10" fill="hold" nodeType="withEffect">
                                  <p:stCondLst>
                                    <p:cond delay="0"/>
                                  </p:stCondLst>
                                  <p:childTnLst>
                                    <p:anim calcmode="lin" valueType="num">
                                      <p:cBhvr>
                                        <p:cTn id="13" dur="4000"/>
                                        <p:tgtEl>
                                          <p:spTgt spid="9"/>
                                        </p:tgtEl>
                                        <p:attrNameLst>
                                          <p:attrName>ppt_w</p:attrName>
                                        </p:attrNameLst>
                                      </p:cBhvr>
                                      <p:tavLst>
                                        <p:tav tm="0">
                                          <p:val>
                                            <p:strVal val="ppt_w"/>
                                          </p:val>
                                        </p:tav>
                                        <p:tav tm="100000">
                                          <p:val>
                                            <p:fltVal val="0"/>
                                          </p:val>
                                        </p:tav>
                                      </p:tavLst>
                                    </p:anim>
                                    <p:anim calcmode="lin" valueType="num">
                                      <p:cBhvr>
                                        <p:cTn id="14" dur="4000"/>
                                        <p:tgtEl>
                                          <p:spTgt spid="9"/>
                                        </p:tgtEl>
                                        <p:attrNameLst>
                                          <p:attrName>ppt_h</p:attrName>
                                        </p:attrNameLst>
                                      </p:cBhvr>
                                      <p:tavLst>
                                        <p:tav tm="0">
                                          <p:val>
                                            <p:strVal val="ppt_h"/>
                                          </p:val>
                                        </p:tav>
                                        <p:tav tm="100000">
                                          <p:val>
                                            <p:strVal val="ppt_h"/>
                                          </p:val>
                                        </p:tav>
                                      </p:tavLst>
                                    </p:anim>
                                    <p:set>
                                      <p:cBhvr>
                                        <p:cTn id="15" dur="1" fill="hold">
                                          <p:stCondLst>
                                            <p:cond delay="3999"/>
                                          </p:stCondLst>
                                        </p:cTn>
                                        <p:tgtEl>
                                          <p:spTgt spid="9"/>
                                        </p:tgtEl>
                                        <p:attrNameLst>
                                          <p:attrName>style.visibility</p:attrName>
                                        </p:attrNameLst>
                                      </p:cBhvr>
                                      <p:to>
                                        <p:strVal val="hidden"/>
                                      </p:to>
                                    </p:set>
                                  </p:childTnLst>
                                </p:cTn>
                              </p:par>
                              <p:par>
                                <p:cTn id="16" presetID="3" presetClass="exit" presetSubtype="10" fill="hold" nodeType="withEffect">
                                  <p:stCondLst>
                                    <p:cond delay="0"/>
                                  </p:stCondLst>
                                  <p:childTnLst>
                                    <p:animEffect transition="out" filter="blinds(horizontal)">
                                      <p:cBhvr>
                                        <p:cTn id="17" dur="4000"/>
                                        <p:tgtEl>
                                          <p:spTgt spid="9"/>
                                        </p:tgtEl>
                                      </p:cBhvr>
                                    </p:animEffect>
                                    <p:set>
                                      <p:cBhvr>
                                        <p:cTn id="18" dur="1" fill="hold">
                                          <p:stCondLst>
                                            <p:cond delay="3999"/>
                                          </p:stCondLst>
                                        </p:cTn>
                                        <p:tgtEl>
                                          <p:spTgt spid="9"/>
                                        </p:tgtEl>
                                        <p:attrNameLst>
                                          <p:attrName>style.visibility</p:attrName>
                                        </p:attrNameLst>
                                      </p:cBhvr>
                                      <p:to>
                                        <p:strVal val="hidden"/>
                                      </p:to>
                                    </p:se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aj_Mahal_2 ENTRAD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8" name="7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323528" y="4657700"/>
            <a:ext cx="8352928" cy="923330"/>
          </a:xfrm>
          <a:prstGeom prst="rect">
            <a:avLst/>
          </a:prstGeom>
          <a:noFill/>
        </p:spPr>
        <p:txBody>
          <a:bodyPr wrap="square" rtlCol="0">
            <a:spAutoFit/>
          </a:bodyPr>
          <a:lstStyle/>
          <a:p>
            <a:r>
              <a:rPr lang="es-ES" dirty="0" smtClean="0"/>
              <a:t> </a:t>
            </a:r>
            <a:r>
              <a:rPr lang="es-ES" i="1" dirty="0" smtClean="0">
                <a:effectLst>
                  <a:glow rad="101600">
                    <a:srgbClr val="C00000">
                      <a:alpha val="60000"/>
                    </a:srgbClr>
                  </a:glow>
                  <a:outerShdw blurRad="38100" dist="38100" dir="2700000" algn="tl">
                    <a:srgbClr val="000000">
                      <a:alpha val="43137"/>
                    </a:srgbClr>
                  </a:outerShdw>
                </a:effectLst>
              </a:rPr>
              <a:t>La mayor parte de la colección de pintura viajó junto a los cuadros evacuados del Museo Nacional del Prado, a la sede de la Sociedad de Naciones de Ginebra, con previa estancia en Valencia, donde se expusieron sus colecciones.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conveyor dir="l"/>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5"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heckerboard(across)">
                                      <p:cBhvr>
                                        <p:cTn id="10" dur="4000"/>
                                        <p:tgtEl>
                                          <p:spTgt spid="4"/>
                                        </p:tgtEl>
                                      </p:cBhvr>
                                    </p:animEffec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fltVal val="0"/>
                                          </p:val>
                                        </p:tav>
                                        <p:tav tm="100000">
                                          <p:val>
                                            <p:strVal val="#ppt_h"/>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545021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Rectángulo"/>
          <p:cNvSpPr/>
          <p:nvPr/>
        </p:nvSpPr>
        <p:spPr>
          <a:xfrm>
            <a:off x="1"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467544"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Mientras que muebles, documentos y libros de vitrinas, y otras obras artísticas fueron guardadas en diferentes lugares de Madrid, como el Banco de España, la embajada inglesa o la Real Academia de Bellas Artes de San Fernando, entre otros muchos lugares.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conveyor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3"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4000"/>
                                        <p:tgtEl>
                                          <p:spTgt spid="4"/>
                                        </p:tgtEl>
                                      </p:cBhvr>
                                    </p:animEffec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4000"/>
                                        <p:tgtEl>
                                          <p:spTgt spid="4"/>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Flecha curvada hacia la derecha"/>
          <p:cNvSpPr/>
          <p:nvPr/>
        </p:nvSpPr>
        <p:spPr>
          <a:xfrm>
            <a:off x="2071688" y="714375"/>
            <a:ext cx="2571750" cy="3454400"/>
          </a:xfrm>
          <a:prstGeom prst="curvedRightArrow">
            <a:avLst>
              <a:gd name="adj1" fmla="val 46605"/>
              <a:gd name="adj2" fmla="val 41061"/>
              <a:gd name="adj3" fmla="val 1053"/>
            </a:avLst>
          </a:prstGeom>
          <a:solidFill>
            <a:schemeClr val="tx2">
              <a:lumMod val="75000"/>
              <a:alpha val="65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7" name="6 Flecha curvada hacia la derecha"/>
          <p:cNvSpPr/>
          <p:nvPr/>
        </p:nvSpPr>
        <p:spPr>
          <a:xfrm rot="10800000">
            <a:off x="4572000" y="714375"/>
            <a:ext cx="2571750" cy="3454400"/>
          </a:xfrm>
          <a:prstGeom prst="curvedRightArrow">
            <a:avLst>
              <a:gd name="adj1" fmla="val 46605"/>
              <a:gd name="adj2" fmla="val 41061"/>
              <a:gd name="adj3" fmla="val 1053"/>
            </a:avLst>
          </a:prstGeom>
          <a:solidFill>
            <a:schemeClr val="tx2">
              <a:lumMod val="75000"/>
              <a:alpha val="65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8" name="7 CuadroTexto"/>
          <p:cNvSpPr txBox="1"/>
          <p:nvPr/>
        </p:nvSpPr>
        <p:spPr>
          <a:xfrm>
            <a:off x="539552"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tareas de recuperación comenzaron tras la contienda, alargándose más de 15 años. Aunque la mayor parte de la colección de pintura se salvó, en el incendio se perdieron más de setenta cuadros, muebles, lámparas, alfombras y otros muchos objetos.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prism isContent="1"/>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3000"/>
                                        <p:tgtEl>
                                          <p:spTgt spid="5"/>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heckerboard(across)">
                                      <p:cBhvr>
                                        <p:cTn id="10" dur="3000"/>
                                        <p:tgtEl>
                                          <p:spTgt spid="7"/>
                                        </p:tgtEl>
                                      </p:cBhvr>
                                    </p:animEffect>
                                  </p:childTnLst>
                                </p:cTn>
                              </p:par>
                              <p:par>
                                <p:cTn id="11" presetID="2" presetClass="entr" presetSubtype="2" fill="hold" grpId="1"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1"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0-#ppt_w/2"/>
                                          </p:val>
                                        </p:tav>
                                        <p:tav tm="100000">
                                          <p:val>
                                            <p:strVal val="#ppt_x"/>
                                          </p:val>
                                        </p:tav>
                                      </p:tavLst>
                                    </p:anim>
                                    <p:anim calcmode="lin" valueType="num">
                                      <p:cBhvr additive="base">
                                        <p:cTn id="18" dur="3000" fill="hold"/>
                                        <p:tgtEl>
                                          <p:spTgt spid="7"/>
                                        </p:tgtEl>
                                        <p:attrNameLst>
                                          <p:attrName>ppt_y</p:attrName>
                                        </p:attrNameLst>
                                      </p:cBhvr>
                                      <p:tavLst>
                                        <p:tav tm="0">
                                          <p:val>
                                            <p:strVal val="#ppt_y"/>
                                          </p:val>
                                        </p:tav>
                                        <p:tav tm="100000">
                                          <p:val>
                                            <p:strVal val="#ppt_y"/>
                                          </p:val>
                                        </p:tav>
                                      </p:tavLst>
                                    </p:anim>
                                  </p:childTnLst>
                                </p:cTn>
                              </p:par>
                              <p:par>
                                <p:cTn id="19" presetID="8" presetClass="emph" presetSubtype="0" fill="hold" grpId="2" nodeType="withEffect">
                                  <p:stCondLst>
                                    <p:cond delay="0"/>
                                  </p:stCondLst>
                                  <p:childTnLst>
                                    <p:animRot by="21600000">
                                      <p:cBhvr>
                                        <p:cTn id="20" dur="3000" fill="hold"/>
                                        <p:tgtEl>
                                          <p:spTgt spid="5"/>
                                        </p:tgtEl>
                                        <p:attrNameLst>
                                          <p:attrName>r</p:attrName>
                                        </p:attrNameLst>
                                      </p:cBhvr>
                                    </p:animRot>
                                  </p:childTnLst>
                                </p:cTn>
                              </p:par>
                              <p:par>
                                <p:cTn id="21" presetID="8" presetClass="emph" presetSubtype="0" fill="hold" grpId="2" nodeType="withEffect">
                                  <p:stCondLst>
                                    <p:cond delay="0"/>
                                  </p:stCondLst>
                                  <p:childTnLst>
                                    <p:animRot by="21600000">
                                      <p:cBhvr>
                                        <p:cTn id="22" dur="3000" fill="hold"/>
                                        <p:tgtEl>
                                          <p:spTgt spid="7"/>
                                        </p:tgtEl>
                                        <p:attrNameLst>
                                          <p:attrName>r</p:attrName>
                                        </p:attrNameLst>
                                      </p:cBhvr>
                                    </p:animRot>
                                  </p:childTnLst>
                                </p:cTn>
                              </p:par>
                            </p:childTnLst>
                          </p:cTn>
                        </p:par>
                        <p:par>
                          <p:cTn id="23" fill="hold">
                            <p:stCondLst>
                              <p:cond delay="3000"/>
                            </p:stCondLst>
                            <p:childTnLst>
                              <p:par>
                                <p:cTn id="24" presetID="9" presetClass="exit" presetSubtype="0" fill="hold" grpId="3" nodeType="afterEffect">
                                  <p:stCondLst>
                                    <p:cond delay="0"/>
                                  </p:stCondLst>
                                  <p:childTnLst>
                                    <p:animEffect transition="out" filter="dissolve">
                                      <p:cBhvr>
                                        <p:cTn id="25" dur="3000"/>
                                        <p:tgtEl>
                                          <p:spTgt spid="5"/>
                                        </p:tgtEl>
                                      </p:cBhvr>
                                    </p:animEffect>
                                    <p:set>
                                      <p:cBhvr>
                                        <p:cTn id="26" dur="1" fill="hold">
                                          <p:stCondLst>
                                            <p:cond delay="2999"/>
                                          </p:stCondLst>
                                        </p:cTn>
                                        <p:tgtEl>
                                          <p:spTgt spid="5"/>
                                        </p:tgtEl>
                                        <p:attrNameLst>
                                          <p:attrName>style.visibility</p:attrName>
                                        </p:attrNameLst>
                                      </p:cBhvr>
                                      <p:to>
                                        <p:strVal val="hidden"/>
                                      </p:to>
                                    </p:set>
                                  </p:childTnLst>
                                </p:cTn>
                              </p:par>
                              <p:par>
                                <p:cTn id="27" presetID="9" presetClass="exit" presetSubtype="0" fill="hold" grpId="3" nodeType="withEffect">
                                  <p:stCondLst>
                                    <p:cond delay="0"/>
                                  </p:stCondLst>
                                  <p:childTnLst>
                                    <p:animEffect transition="out" filter="dissolve">
                                      <p:cBhvr>
                                        <p:cTn id="28" dur="3000"/>
                                        <p:tgtEl>
                                          <p:spTgt spid="7"/>
                                        </p:tgtEl>
                                      </p:cBhvr>
                                    </p:animEffect>
                                    <p:set>
                                      <p:cBhvr>
                                        <p:cTn id="29" dur="1" fill="hold">
                                          <p:stCondLst>
                                            <p:cond delay="2999"/>
                                          </p:stCondLst>
                                        </p:cTn>
                                        <p:tgtEl>
                                          <p:spTgt spid="7"/>
                                        </p:tgtEl>
                                        <p:attrNameLst>
                                          <p:attrName>style.visibility</p:attrName>
                                        </p:attrNameLst>
                                      </p:cBhvr>
                                      <p:to>
                                        <p:strVal val="hidden"/>
                                      </p:to>
                                    </p:set>
                                  </p:childTnLst>
                                </p:cTn>
                              </p:par>
                              <p:par>
                                <p:cTn id="30" presetID="8" presetClass="emph" presetSubtype="0" fill="hold" grpId="4" nodeType="withEffect">
                                  <p:stCondLst>
                                    <p:cond delay="0"/>
                                  </p:stCondLst>
                                  <p:childTnLst>
                                    <p:animRot by="21600000">
                                      <p:cBhvr>
                                        <p:cTn id="31" dur="3000" fill="hold"/>
                                        <p:tgtEl>
                                          <p:spTgt spid="5"/>
                                        </p:tgtEl>
                                        <p:attrNameLst>
                                          <p:attrName>r</p:attrName>
                                        </p:attrNameLst>
                                      </p:cBhvr>
                                    </p:animRot>
                                  </p:childTnLst>
                                </p:cTn>
                              </p:par>
                              <p:par>
                                <p:cTn id="32" presetID="8" presetClass="emph" presetSubtype="0" fill="hold" grpId="4" nodeType="withEffect">
                                  <p:stCondLst>
                                    <p:cond delay="0"/>
                                  </p:stCondLst>
                                  <p:childTnLst>
                                    <p:animRot by="21600000">
                                      <p:cBhvr>
                                        <p:cTn id="33" dur="3000" fill="hold"/>
                                        <p:tgtEl>
                                          <p:spTgt spid="7"/>
                                        </p:tgtEl>
                                        <p:attrNameLst>
                                          <p:attrName>r</p:attrName>
                                        </p:attrNameLst>
                                      </p:cBhvr>
                                    </p:animRot>
                                  </p:childTnLst>
                                </p:cTn>
                              </p:par>
                              <p:par>
                                <p:cTn id="34" presetID="23" presetClass="exit" presetSubtype="544" fill="hold" grpId="5" nodeType="withEffect">
                                  <p:stCondLst>
                                    <p:cond delay="0"/>
                                  </p:stCondLst>
                                  <p:childTnLst>
                                    <p:anim calcmode="lin" valueType="num">
                                      <p:cBhvr>
                                        <p:cTn id="35" dur="3000"/>
                                        <p:tgtEl>
                                          <p:spTgt spid="5"/>
                                        </p:tgtEl>
                                        <p:attrNameLst>
                                          <p:attrName>ppt_w</p:attrName>
                                        </p:attrNameLst>
                                      </p:cBhvr>
                                      <p:tavLst>
                                        <p:tav tm="0">
                                          <p:val>
                                            <p:strVal val="ppt_w"/>
                                          </p:val>
                                        </p:tav>
                                        <p:tav tm="100000">
                                          <p:val>
                                            <p:fltVal val="0"/>
                                          </p:val>
                                        </p:tav>
                                      </p:tavLst>
                                    </p:anim>
                                    <p:anim calcmode="lin" valueType="num">
                                      <p:cBhvr>
                                        <p:cTn id="36" dur="3000"/>
                                        <p:tgtEl>
                                          <p:spTgt spid="5"/>
                                        </p:tgtEl>
                                        <p:attrNameLst>
                                          <p:attrName>ppt_h</p:attrName>
                                        </p:attrNameLst>
                                      </p:cBhvr>
                                      <p:tavLst>
                                        <p:tav tm="0">
                                          <p:val>
                                            <p:strVal val="ppt_h"/>
                                          </p:val>
                                        </p:tav>
                                        <p:tav tm="100000">
                                          <p:val>
                                            <p:fltVal val="0"/>
                                          </p:val>
                                        </p:tav>
                                      </p:tavLst>
                                    </p:anim>
                                    <p:anim calcmode="lin" valueType="num">
                                      <p:cBhvr>
                                        <p:cTn id="37" dur="3000"/>
                                        <p:tgtEl>
                                          <p:spTgt spid="5"/>
                                        </p:tgtEl>
                                        <p:attrNameLst>
                                          <p:attrName>ppt_x</p:attrName>
                                        </p:attrNameLst>
                                      </p:cBhvr>
                                      <p:tavLst>
                                        <p:tav tm="0">
                                          <p:val>
                                            <p:strVal val="ppt_x"/>
                                          </p:val>
                                        </p:tav>
                                        <p:tav tm="100000">
                                          <p:val>
                                            <p:fltVal val="0.5"/>
                                          </p:val>
                                        </p:tav>
                                      </p:tavLst>
                                    </p:anim>
                                    <p:anim calcmode="lin" valueType="num">
                                      <p:cBhvr>
                                        <p:cTn id="38" dur="3000"/>
                                        <p:tgtEl>
                                          <p:spTgt spid="5"/>
                                        </p:tgtEl>
                                        <p:attrNameLst>
                                          <p:attrName>ppt_y</p:attrName>
                                        </p:attrNameLst>
                                      </p:cBhvr>
                                      <p:tavLst>
                                        <p:tav tm="0">
                                          <p:val>
                                            <p:strVal val="ppt_y"/>
                                          </p:val>
                                        </p:tav>
                                        <p:tav tm="100000">
                                          <p:val>
                                            <p:fltVal val="0.5"/>
                                          </p:val>
                                        </p:tav>
                                      </p:tavLst>
                                    </p:anim>
                                    <p:set>
                                      <p:cBhvr>
                                        <p:cTn id="39" dur="1" fill="hold">
                                          <p:stCondLst>
                                            <p:cond delay="2999"/>
                                          </p:stCondLst>
                                        </p:cTn>
                                        <p:tgtEl>
                                          <p:spTgt spid="5"/>
                                        </p:tgtEl>
                                        <p:attrNameLst>
                                          <p:attrName>style.visibility</p:attrName>
                                        </p:attrNameLst>
                                      </p:cBhvr>
                                      <p:to>
                                        <p:strVal val="hidden"/>
                                      </p:to>
                                    </p:set>
                                  </p:childTnLst>
                                </p:cTn>
                              </p:par>
                              <p:par>
                                <p:cTn id="40" presetID="23" presetClass="exit" presetSubtype="544" fill="hold" grpId="5" nodeType="withEffect">
                                  <p:stCondLst>
                                    <p:cond delay="0"/>
                                  </p:stCondLst>
                                  <p:childTnLst>
                                    <p:anim calcmode="lin" valueType="num">
                                      <p:cBhvr>
                                        <p:cTn id="41" dur="3000"/>
                                        <p:tgtEl>
                                          <p:spTgt spid="7"/>
                                        </p:tgtEl>
                                        <p:attrNameLst>
                                          <p:attrName>ppt_w</p:attrName>
                                        </p:attrNameLst>
                                      </p:cBhvr>
                                      <p:tavLst>
                                        <p:tav tm="0">
                                          <p:val>
                                            <p:strVal val="ppt_w"/>
                                          </p:val>
                                        </p:tav>
                                        <p:tav tm="100000">
                                          <p:val>
                                            <p:fltVal val="0"/>
                                          </p:val>
                                        </p:tav>
                                      </p:tavLst>
                                    </p:anim>
                                    <p:anim calcmode="lin" valueType="num">
                                      <p:cBhvr>
                                        <p:cTn id="42" dur="3000"/>
                                        <p:tgtEl>
                                          <p:spTgt spid="7"/>
                                        </p:tgtEl>
                                        <p:attrNameLst>
                                          <p:attrName>ppt_h</p:attrName>
                                        </p:attrNameLst>
                                      </p:cBhvr>
                                      <p:tavLst>
                                        <p:tav tm="0">
                                          <p:val>
                                            <p:strVal val="ppt_h"/>
                                          </p:val>
                                        </p:tav>
                                        <p:tav tm="100000">
                                          <p:val>
                                            <p:fltVal val="0"/>
                                          </p:val>
                                        </p:tav>
                                      </p:tavLst>
                                    </p:anim>
                                    <p:anim calcmode="lin" valueType="num">
                                      <p:cBhvr>
                                        <p:cTn id="43" dur="3000"/>
                                        <p:tgtEl>
                                          <p:spTgt spid="7"/>
                                        </p:tgtEl>
                                        <p:attrNameLst>
                                          <p:attrName>ppt_x</p:attrName>
                                        </p:attrNameLst>
                                      </p:cBhvr>
                                      <p:tavLst>
                                        <p:tav tm="0">
                                          <p:val>
                                            <p:strVal val="ppt_x"/>
                                          </p:val>
                                        </p:tav>
                                        <p:tav tm="100000">
                                          <p:val>
                                            <p:fltVal val="0.5"/>
                                          </p:val>
                                        </p:tav>
                                      </p:tavLst>
                                    </p:anim>
                                    <p:anim calcmode="lin" valueType="num">
                                      <p:cBhvr>
                                        <p:cTn id="44" dur="3000"/>
                                        <p:tgtEl>
                                          <p:spTgt spid="7"/>
                                        </p:tgtEl>
                                        <p:attrNameLst>
                                          <p:attrName>ppt_y</p:attrName>
                                        </p:attrNameLst>
                                      </p:cBhvr>
                                      <p:tavLst>
                                        <p:tav tm="0">
                                          <p:val>
                                            <p:strVal val="ppt_y"/>
                                          </p:val>
                                        </p:tav>
                                        <p:tav tm="100000">
                                          <p:val>
                                            <p:fltVal val="0.5"/>
                                          </p:val>
                                        </p:tav>
                                      </p:tavLst>
                                    </p:anim>
                                    <p:set>
                                      <p:cBhvr>
                                        <p:cTn id="45" dur="1" fill="hold">
                                          <p:stCondLst>
                                            <p:cond delay="2999"/>
                                          </p:stCondLst>
                                        </p:cTn>
                                        <p:tgtEl>
                                          <p:spTgt spid="7"/>
                                        </p:tgtEl>
                                        <p:attrNameLst>
                                          <p:attrName>style.visibility</p:attrName>
                                        </p:attrNameLst>
                                      </p:cBhvr>
                                      <p:to>
                                        <p:strVal val="hidden"/>
                                      </p:to>
                                    </p:set>
                                  </p:childTnLst>
                                </p:cTn>
                              </p:par>
                              <p:par>
                                <p:cTn id="46" presetID="21" presetClass="exit" presetSubtype="3" fill="hold" grpId="0" nodeType="withEffect">
                                  <p:stCondLst>
                                    <p:cond delay="0"/>
                                  </p:stCondLst>
                                  <p:childTnLst>
                                    <p:animEffect transition="out" filter="wheel(3)">
                                      <p:cBhvr>
                                        <p:cTn id="47" dur="3000"/>
                                        <p:tgtEl>
                                          <p:spTgt spid="6"/>
                                        </p:tgtEl>
                                      </p:cBhvr>
                                    </p:animEffect>
                                    <p:set>
                                      <p:cBhvr>
                                        <p:cTn id="48" dur="1" fill="hold">
                                          <p:stCondLst>
                                            <p:cond delay="2999"/>
                                          </p:stCondLst>
                                        </p:cTn>
                                        <p:tgtEl>
                                          <p:spTgt spid="6"/>
                                        </p:tgtEl>
                                        <p:attrNameLst>
                                          <p:attrName>style.visibility</p:attrName>
                                        </p:attrNameLst>
                                      </p:cBhvr>
                                      <p:to>
                                        <p:strVal val="hidden"/>
                                      </p:to>
                                    </p:set>
                                  </p:childTnLst>
                                </p:cTn>
                              </p:par>
                              <p:par>
                                <p:cTn id="49" presetID="23" presetClass="entr" presetSubtype="288"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p:cTn id="51" dur="3000" fill="hold"/>
                                        <p:tgtEl>
                                          <p:spTgt spid="4"/>
                                        </p:tgtEl>
                                        <p:attrNameLst>
                                          <p:attrName>ppt_w</p:attrName>
                                        </p:attrNameLst>
                                      </p:cBhvr>
                                      <p:tavLst>
                                        <p:tav tm="0">
                                          <p:val>
                                            <p:strVal val="4/3*#ppt_w"/>
                                          </p:val>
                                        </p:tav>
                                        <p:tav tm="100000">
                                          <p:val>
                                            <p:strVal val="#ppt_w"/>
                                          </p:val>
                                        </p:tav>
                                      </p:tavLst>
                                    </p:anim>
                                    <p:anim calcmode="lin" valueType="num">
                                      <p:cBhvr>
                                        <p:cTn id="52" dur="3000" fill="hold"/>
                                        <p:tgtEl>
                                          <p:spTgt spid="4"/>
                                        </p:tgtEl>
                                        <p:attrNameLst>
                                          <p:attrName>ppt_h</p:attrName>
                                        </p:attrNameLst>
                                      </p:cBhvr>
                                      <p:tavLst>
                                        <p:tav tm="0">
                                          <p:val>
                                            <p:strVal val="4/3*#ppt_h"/>
                                          </p:val>
                                        </p:tav>
                                        <p:tav tm="100000">
                                          <p:val>
                                            <p:strVal val="#ppt_h"/>
                                          </p:val>
                                        </p:tav>
                                      </p:tavLst>
                                    </p:anim>
                                  </p:childTnLst>
                                </p:cTn>
                              </p:par>
                              <p:par>
                                <p:cTn id="53" presetID="21" presetClass="entr" presetSubtype="2"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wheel(2)">
                                      <p:cBhvr>
                                        <p:cTn id="55" dur="3000"/>
                                        <p:tgtEl>
                                          <p:spTgt spid="4"/>
                                        </p:tgtEl>
                                      </p:cBhvr>
                                    </p:animEffect>
                                  </p:childTnLst>
                                </p:cTn>
                              </p:par>
                            </p:childTnLst>
                          </p:cTn>
                        </p:par>
                        <p:par>
                          <p:cTn id="56" fill="hold">
                            <p:stCondLst>
                              <p:cond delay="6000"/>
                            </p:stCondLst>
                            <p:childTnLst>
                              <p:par>
                                <p:cTn id="57" presetID="40" presetClass="entr" presetSubtype="0" fill="hold" grpId="0" nodeType="afterEffect">
                                  <p:stCondLst>
                                    <p:cond delay="0"/>
                                  </p:stCondLst>
                                  <p:iterate type="lt">
                                    <p:tmPct val="10000"/>
                                  </p:iterate>
                                  <p:childTnLst>
                                    <p:set>
                                      <p:cBhvr>
                                        <p:cTn id="58" dur="1" fill="hold">
                                          <p:stCondLst>
                                            <p:cond delay="0"/>
                                          </p:stCondLst>
                                        </p:cTn>
                                        <p:tgtEl>
                                          <p:spTgt spid="8"/>
                                        </p:tgtEl>
                                        <p:attrNameLst>
                                          <p:attrName>style.visibility</p:attrName>
                                        </p:attrNameLst>
                                      </p:cBhvr>
                                      <p:to>
                                        <p:strVal val="visible"/>
                                      </p:to>
                                    </p:set>
                                    <p:animEffect transition="in" filter="fade">
                                      <p:cBhvr>
                                        <p:cTn id="59" dur="1000"/>
                                        <p:tgtEl>
                                          <p:spTgt spid="8"/>
                                        </p:tgtEl>
                                      </p:cBhvr>
                                    </p:animEffect>
                                    <p:anim calcmode="lin" valueType="num">
                                      <p:cBhvr>
                                        <p:cTn id="60" dur="1000" fill="hold"/>
                                        <p:tgtEl>
                                          <p:spTgt spid="8"/>
                                        </p:tgtEl>
                                        <p:attrNameLst>
                                          <p:attrName>ppt_x</p:attrName>
                                        </p:attrNameLst>
                                      </p:cBhvr>
                                      <p:tavLst>
                                        <p:tav tm="0">
                                          <p:val>
                                            <p:strVal val="#ppt_x-.1"/>
                                          </p:val>
                                        </p:tav>
                                        <p:tav tm="100000">
                                          <p:val>
                                            <p:strVal val="#ppt_x"/>
                                          </p:val>
                                        </p:tav>
                                      </p:tavLst>
                                    </p:anim>
                                    <p:anim calcmode="lin" valueType="num">
                                      <p:cBhvr>
                                        <p:cTn id="6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P spid="5" grpId="1" animBg="1"/>
      <p:bldP spid="5" grpId="2" animBg="1"/>
      <p:bldP spid="5" grpId="3" animBg="1"/>
      <p:bldP spid="5" grpId="4" animBg="1"/>
      <p:bldP spid="5" grpId="5" animBg="1"/>
      <p:bldP spid="7" grpId="0" animBg="1"/>
      <p:bldP spid="7" grpId="1" animBg="1"/>
      <p:bldP spid="7" grpId="2" animBg="1"/>
      <p:bldP spid="7" grpId="3" animBg="1"/>
      <p:bldP spid="7" grpId="4" animBg="1"/>
      <p:bldP spid="7" grpId="5" animBg="1"/>
      <p:bldP spid="8"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20070905183553_shining-bronze-cuckoo.jpg"/>
          <p:cNvPicPr>
            <a:picLocks noChangeAspect="1"/>
          </p:cNvPicPr>
          <p:nvPr/>
        </p:nvPicPr>
        <p:blipFill>
          <a:blip r:embed="rId2" cstate="print"/>
          <a:stretch>
            <a:fillRect/>
          </a:stretch>
        </p:blipFill>
        <p:spPr bwMode="auto">
          <a:xfrm>
            <a:off x="0" y="0"/>
            <a:ext cx="5436096" cy="5715000"/>
          </a:xfrm>
          <a:prstGeom prst="rect">
            <a:avLst/>
          </a:prstGeom>
          <a:noFill/>
          <a:ln w="9525">
            <a:noFill/>
            <a:miter lim="800000"/>
            <a:headEnd/>
            <a:tailEnd/>
          </a:ln>
        </p:spPr>
      </p:pic>
      <p:pic>
        <p:nvPicPr>
          <p:cNvPr id="6" name="5 Imagen" descr="20070905183553_shining-bronze-cuckoo.jpg"/>
          <p:cNvPicPr>
            <a:picLocks noChangeAspect="1"/>
          </p:cNvPicPr>
          <p:nvPr/>
        </p:nvPicPr>
        <p:blipFill>
          <a:blip r:embed="rId2" cstate="print"/>
          <a:stretch>
            <a:fillRect/>
          </a:stretch>
        </p:blipFill>
        <p:spPr bwMode="auto">
          <a:xfrm>
            <a:off x="0" y="0"/>
            <a:ext cx="5436096" cy="5715000"/>
          </a:xfrm>
          <a:prstGeom prst="rect">
            <a:avLst/>
          </a:prstGeom>
          <a:noFill/>
          <a:ln w="9525">
            <a:noFill/>
            <a:miter lim="800000"/>
            <a:headEnd/>
            <a:tailEnd/>
          </a:ln>
        </p:spPr>
      </p:pic>
      <p:sp>
        <p:nvSpPr>
          <p:cNvPr id="4" name="3 CuadroTexto"/>
          <p:cNvSpPr txBox="1"/>
          <p:nvPr/>
        </p:nvSpPr>
        <p:spPr>
          <a:xfrm>
            <a:off x="5436096" y="1345332"/>
            <a:ext cx="3563888" cy="4093428"/>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Finalizada la Guerra Civil, y tras cumplir con su misión en la embajada española en Londres en 1945, el XVII duque tomó la decisión de reconstruir el palacio. Para liderar esa titánica labor se decantó por el notable arquitecto inglés Sir. Edwin </a:t>
            </a:r>
            <a:r>
              <a:rPr lang="es-ES" sz="2000" i="1" dirty="0" err="1" smtClean="0">
                <a:effectLst>
                  <a:glow rad="101600">
                    <a:srgbClr val="C00000">
                      <a:alpha val="60000"/>
                    </a:srgbClr>
                  </a:glow>
                  <a:outerShdw blurRad="38100" dist="38100" dir="2700000" algn="tl">
                    <a:srgbClr val="000000">
                      <a:alpha val="43137"/>
                    </a:srgbClr>
                  </a:outerShdw>
                </a:effectLst>
              </a:rPr>
              <a:t>Lutyens</a:t>
            </a:r>
            <a:r>
              <a:rPr lang="es-ES" sz="2000" i="1" dirty="0" smtClean="0">
                <a:effectLst>
                  <a:glow rad="101600">
                    <a:srgbClr val="C00000">
                      <a:alpha val="60000"/>
                    </a:srgbClr>
                  </a:glow>
                  <a:outerShdw blurRad="38100" dist="38100" dir="2700000" algn="tl">
                    <a:srgbClr val="000000">
                      <a:alpha val="43137"/>
                    </a:srgbClr>
                  </a:outerShdw>
                </a:effectLst>
              </a:rPr>
              <a:t>, famoso por sus trabajos en el Reino Unido, y sobre todo por el diseño de la ciudad de Nueva Delhi. </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8000">
        <p14:prism dir="u" isContent="1"/>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4000"/>
                                        <p:tgtEl>
                                          <p:spTgt spid="6"/>
                                        </p:tgtEl>
                                      </p:cBhvr>
                                    </p:animEffect>
                                  </p:childTnLst>
                                </p:cTn>
                              </p:par>
                              <p:par>
                                <p:cTn id="8" presetID="23" presetClass="entr" presetSubtype="52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4000" fill="hold"/>
                                        <p:tgtEl>
                                          <p:spTgt spid="6"/>
                                        </p:tgtEl>
                                        <p:attrNameLst>
                                          <p:attrName>ppt_w</p:attrName>
                                        </p:attrNameLst>
                                      </p:cBhvr>
                                      <p:tavLst>
                                        <p:tav tm="0">
                                          <p:val>
                                            <p:fltVal val="0"/>
                                          </p:val>
                                        </p:tav>
                                        <p:tav tm="100000">
                                          <p:val>
                                            <p:strVal val="#ppt_w"/>
                                          </p:val>
                                        </p:tav>
                                      </p:tavLst>
                                    </p:anim>
                                    <p:anim calcmode="lin" valueType="num">
                                      <p:cBhvr>
                                        <p:cTn id="11" dur="4000" fill="hold"/>
                                        <p:tgtEl>
                                          <p:spTgt spid="6"/>
                                        </p:tgtEl>
                                        <p:attrNameLst>
                                          <p:attrName>ppt_h</p:attrName>
                                        </p:attrNameLst>
                                      </p:cBhvr>
                                      <p:tavLst>
                                        <p:tav tm="0">
                                          <p:val>
                                            <p:fltVal val="0"/>
                                          </p:val>
                                        </p:tav>
                                        <p:tav tm="100000">
                                          <p:val>
                                            <p:strVal val="#ppt_h"/>
                                          </p:val>
                                        </p:tav>
                                      </p:tavLst>
                                    </p:anim>
                                    <p:anim calcmode="lin" valueType="num">
                                      <p:cBhvr>
                                        <p:cTn id="12" dur="4000" fill="hold"/>
                                        <p:tgtEl>
                                          <p:spTgt spid="6"/>
                                        </p:tgtEl>
                                        <p:attrNameLst>
                                          <p:attrName>ppt_x</p:attrName>
                                        </p:attrNameLst>
                                      </p:cBhvr>
                                      <p:tavLst>
                                        <p:tav tm="0">
                                          <p:val>
                                            <p:fltVal val="0.5"/>
                                          </p:val>
                                        </p:tav>
                                        <p:tav tm="100000">
                                          <p:val>
                                            <p:strVal val="#ppt_x"/>
                                          </p:val>
                                        </p:tav>
                                      </p:tavLst>
                                    </p:anim>
                                    <p:anim calcmode="lin" valueType="num">
                                      <p:cBhvr>
                                        <p:cTn id="13" dur="4000" fill="hold"/>
                                        <p:tgtEl>
                                          <p:spTgt spid="6"/>
                                        </p:tgtEl>
                                        <p:attrNameLst>
                                          <p:attrName>ppt_y</p:attrName>
                                        </p:attrNameLst>
                                      </p:cBhvr>
                                      <p:tavLst>
                                        <p:tav tm="0">
                                          <p:val>
                                            <p:fltVal val="0.5"/>
                                          </p:val>
                                        </p:tav>
                                        <p:tav tm="100000">
                                          <p:val>
                                            <p:strVal val="#ppt_y"/>
                                          </p:val>
                                        </p:tav>
                                      </p:tavLst>
                                    </p:anim>
                                  </p:childTnLst>
                                </p:cTn>
                              </p:par>
                              <p:par>
                                <p:cTn id="14" presetID="16" presetClass="entr" presetSubtype="26"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arn(inHorizontal)">
                                      <p:cBhvr>
                                        <p:cTn id="16" dur="4000"/>
                                        <p:tgtEl>
                                          <p:spTgt spid="5"/>
                                        </p:tgtEl>
                                      </p:cBhvr>
                                    </p:animEffect>
                                  </p:childTnLst>
                                </p:cTn>
                              </p:par>
                              <p:par>
                                <p:cTn id="17" presetID="23" presetClass="entr" presetSubtype="528"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4000" fill="hold"/>
                                        <p:tgtEl>
                                          <p:spTgt spid="5"/>
                                        </p:tgtEl>
                                        <p:attrNameLst>
                                          <p:attrName>ppt_w</p:attrName>
                                        </p:attrNameLst>
                                      </p:cBhvr>
                                      <p:tavLst>
                                        <p:tav tm="0">
                                          <p:val>
                                            <p:fltVal val="0"/>
                                          </p:val>
                                        </p:tav>
                                        <p:tav tm="100000">
                                          <p:val>
                                            <p:strVal val="#ppt_w"/>
                                          </p:val>
                                        </p:tav>
                                      </p:tavLst>
                                    </p:anim>
                                    <p:anim calcmode="lin" valueType="num">
                                      <p:cBhvr>
                                        <p:cTn id="20" dur="4000" fill="hold"/>
                                        <p:tgtEl>
                                          <p:spTgt spid="5"/>
                                        </p:tgtEl>
                                        <p:attrNameLst>
                                          <p:attrName>ppt_h</p:attrName>
                                        </p:attrNameLst>
                                      </p:cBhvr>
                                      <p:tavLst>
                                        <p:tav tm="0">
                                          <p:val>
                                            <p:fltVal val="0"/>
                                          </p:val>
                                        </p:tav>
                                        <p:tav tm="100000">
                                          <p:val>
                                            <p:strVal val="#ppt_h"/>
                                          </p:val>
                                        </p:tav>
                                      </p:tavLst>
                                    </p:anim>
                                    <p:anim calcmode="lin" valueType="num">
                                      <p:cBhvr>
                                        <p:cTn id="21" dur="4000" fill="hold"/>
                                        <p:tgtEl>
                                          <p:spTgt spid="5"/>
                                        </p:tgtEl>
                                        <p:attrNameLst>
                                          <p:attrName>ppt_x</p:attrName>
                                        </p:attrNameLst>
                                      </p:cBhvr>
                                      <p:tavLst>
                                        <p:tav tm="0">
                                          <p:val>
                                            <p:fltVal val="0.5"/>
                                          </p:val>
                                        </p:tav>
                                        <p:tav tm="100000">
                                          <p:val>
                                            <p:strVal val="#ppt_x"/>
                                          </p:val>
                                        </p:tav>
                                      </p:tavLst>
                                    </p:anim>
                                    <p:anim calcmode="lin" valueType="num">
                                      <p:cBhvr>
                                        <p:cTn id="22" dur="4000" fill="hold"/>
                                        <p:tgtEl>
                                          <p:spTgt spid="5"/>
                                        </p:tgtEl>
                                        <p:attrNameLst>
                                          <p:attrName>ppt_y</p:attrName>
                                        </p:attrNameLst>
                                      </p:cBhvr>
                                      <p:tavLst>
                                        <p:tav tm="0">
                                          <p:val>
                                            <p:fltVal val="0.5"/>
                                          </p:val>
                                        </p:tav>
                                        <p:tav tm="100000">
                                          <p:val>
                                            <p:strVal val="#ppt_y"/>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01_clement_michele_009.jpg"/>
          <p:cNvPicPr>
            <a:picLocks noGrp="1" noChangeAspect="1"/>
          </p:cNvPicPr>
          <p:nvPr>
            <p:ph idx="1"/>
          </p:nvPr>
        </p:nvPicPr>
        <p:blipFill>
          <a:blip r:embed="rId2" cstate="print"/>
          <a:stretch>
            <a:fillRect/>
          </a:stretch>
        </p:blipFill>
        <p:spPr>
          <a:xfrm>
            <a:off x="3635896" y="0"/>
            <a:ext cx="5508104" cy="5715000"/>
          </a:xfrm>
        </p:spPr>
      </p:pic>
      <p:pic>
        <p:nvPicPr>
          <p:cNvPr id="5" name="3 Marcador de contenido" descr="01_clement_michele_009.jpg"/>
          <p:cNvPicPr>
            <a:picLocks noChangeAspect="1"/>
          </p:cNvPicPr>
          <p:nvPr/>
        </p:nvPicPr>
        <p:blipFill>
          <a:blip r:embed="rId2" cstate="print"/>
          <a:stretch>
            <a:fillRect/>
          </a:stretch>
        </p:blipFill>
        <p:spPr bwMode="auto">
          <a:xfrm>
            <a:off x="3635896" y="0"/>
            <a:ext cx="5508104" cy="5715000"/>
          </a:xfrm>
          <a:prstGeom prst="rect">
            <a:avLst/>
          </a:prstGeom>
          <a:noFill/>
          <a:ln w="9525">
            <a:noFill/>
            <a:miter lim="800000"/>
            <a:headEnd/>
            <a:tailEnd/>
          </a:ln>
        </p:spPr>
      </p:pic>
      <p:sp>
        <p:nvSpPr>
          <p:cNvPr id="6" name="5 CuadroTexto"/>
          <p:cNvSpPr txBox="1"/>
          <p:nvPr/>
        </p:nvSpPr>
        <p:spPr>
          <a:xfrm>
            <a:off x="251520" y="697260"/>
            <a:ext cx="3240360" cy="4708981"/>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A este arquitecto le debemos algunos elementos novedosos de la construcción como el actual zaguán principal, la escalera o la capilla. </a:t>
            </a:r>
            <a:r>
              <a:rPr lang="es-ES" sz="2000" i="1" dirty="0" err="1" smtClean="0">
                <a:effectLst>
                  <a:glow rad="101600">
                    <a:srgbClr val="C00000">
                      <a:alpha val="60000"/>
                    </a:srgbClr>
                  </a:glow>
                  <a:outerShdw blurRad="38100" dist="38100" dir="2700000" algn="tl">
                    <a:srgbClr val="000000">
                      <a:alpha val="43137"/>
                    </a:srgbClr>
                  </a:outerShdw>
                </a:effectLst>
              </a:rPr>
              <a:t>Lutyens</a:t>
            </a:r>
            <a:r>
              <a:rPr lang="es-ES" sz="2000" i="1" dirty="0" smtClean="0">
                <a:effectLst>
                  <a:glow rad="101600">
                    <a:srgbClr val="C00000">
                      <a:alpha val="60000"/>
                    </a:srgbClr>
                  </a:glow>
                  <a:outerShdw blurRad="38100" dist="38100" dir="2700000" algn="tl">
                    <a:srgbClr val="000000">
                      <a:alpha val="43137"/>
                    </a:srgbClr>
                  </a:outerShdw>
                </a:effectLst>
              </a:rPr>
              <a:t> fallece en 1944, por lo que solo pudo trabajar en los planos. Los trabajos los ejecuta el arquitecto español Manuel </a:t>
            </a:r>
            <a:r>
              <a:rPr lang="es-ES" sz="2000" i="1" dirty="0" err="1" smtClean="0">
                <a:effectLst>
                  <a:glow rad="101600">
                    <a:srgbClr val="C00000">
                      <a:alpha val="60000"/>
                    </a:srgbClr>
                  </a:glow>
                  <a:outerShdw blurRad="38100" dist="38100" dir="2700000" algn="tl">
                    <a:srgbClr val="000000">
                      <a:alpha val="43137"/>
                    </a:srgbClr>
                  </a:outerShdw>
                </a:effectLst>
              </a:rPr>
              <a:t>Cabanyes</a:t>
            </a:r>
            <a:r>
              <a:rPr lang="es-ES" sz="2000" i="1" dirty="0" smtClean="0">
                <a:effectLst>
                  <a:glow rad="101600">
                    <a:srgbClr val="C00000">
                      <a:alpha val="60000"/>
                    </a:srgbClr>
                  </a:glow>
                  <a:outerShdw blurRad="38100" dist="38100" dir="2700000" algn="tl">
                    <a:srgbClr val="000000">
                      <a:alpha val="43137"/>
                    </a:srgbClr>
                  </a:outerShdw>
                </a:effectLst>
              </a:rPr>
              <a:t>, añadiendo algunas modificaciones a los planos de su predecesor.</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8000">
        <p14:prism dir="d" isContent="1"/>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5"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heckerboard(across)">
                                      <p:cBhvr>
                                        <p:cTn id="10" dur="4000"/>
                                        <p:tgtEl>
                                          <p:spTgt spid="4"/>
                                        </p:tgtEl>
                                      </p:cBhvr>
                                    </p:animEffec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fltVal val="0"/>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4000"/>
                                        <p:tgtEl>
                                          <p:spTgt spid="4"/>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42cc11810a19.jpg"/>
          <p:cNvPicPr>
            <a:picLocks noGrp="1" noChangeAspect="1"/>
          </p:cNvPicPr>
          <p:nvPr>
            <p:ph idx="1"/>
          </p:nvPr>
        </p:nvPicPr>
        <p:blipFill>
          <a:blip r:embed="rId2" cstate="print"/>
          <a:stretch>
            <a:fillRect/>
          </a:stretch>
        </p:blipFill>
        <p:spPr>
          <a:xfrm>
            <a:off x="0" y="0"/>
            <a:ext cx="9144000" cy="5714999"/>
          </a:xfrm>
        </p:spPr>
      </p:pic>
      <p:sp>
        <p:nvSpPr>
          <p:cNvPr id="12" name="11 Lágrima"/>
          <p:cNvSpPr/>
          <p:nvPr/>
        </p:nvSpPr>
        <p:spPr>
          <a:xfrm rot="18937742" flipH="1" flipV="1">
            <a:off x="-3811224" y="1853952"/>
            <a:ext cx="49957" cy="42554"/>
          </a:xfrm>
          <a:prstGeom prst="teardrop">
            <a:avLst>
              <a:gd name="adj" fmla="val 114567"/>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Lágrima"/>
          <p:cNvSpPr/>
          <p:nvPr/>
        </p:nvSpPr>
        <p:spPr>
          <a:xfrm rot="20689045" flipV="1">
            <a:off x="12034245" y="-32443"/>
            <a:ext cx="45719" cy="38099"/>
          </a:xfrm>
          <a:prstGeom prst="teardrop">
            <a:avLst>
              <a:gd name="adj" fmla="val 114567"/>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Lágrima"/>
          <p:cNvSpPr/>
          <p:nvPr/>
        </p:nvSpPr>
        <p:spPr>
          <a:xfrm rot="16871572" flipV="1">
            <a:off x="-2630390" y="-21217"/>
            <a:ext cx="38099" cy="68699"/>
          </a:xfrm>
          <a:prstGeom prst="teardrop">
            <a:avLst>
              <a:gd name="adj" fmla="val 114567"/>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Lágrima"/>
          <p:cNvSpPr/>
          <p:nvPr/>
        </p:nvSpPr>
        <p:spPr>
          <a:xfrm rot="19055765">
            <a:off x="-7570725" y="372561"/>
            <a:ext cx="5050822" cy="4509053"/>
          </a:xfrm>
          <a:prstGeom prst="teardrop">
            <a:avLst>
              <a:gd name="adj" fmla="val 114567"/>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10" name="9 Imagen" descr="50 Gran Buda de Leshan, es la escultura más alta del mundo.jpg"/>
          <p:cNvPicPr>
            <a:picLocks noChangeAspect="1"/>
          </p:cNvPicPr>
          <p:nvPr/>
        </p:nvPicPr>
        <p:blipFill>
          <a:blip r:embed="rId2" cstate="print"/>
          <a:stretch>
            <a:fillRect/>
          </a:stretch>
        </p:blipFill>
        <p:spPr bwMode="auto">
          <a:xfrm>
            <a:off x="0" y="481236"/>
            <a:ext cx="9144000" cy="5233764"/>
          </a:xfrm>
          <a:prstGeom prst="rect">
            <a:avLst/>
          </a:prstGeom>
          <a:noFill/>
          <a:ln w="9525">
            <a:noFill/>
            <a:miter lim="800000"/>
            <a:headEnd/>
            <a:tailEnd/>
          </a:ln>
        </p:spPr>
      </p:pic>
      <p:sp>
        <p:nvSpPr>
          <p:cNvPr id="17" name="16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obras se iniciaron en 1948 y concluyen en 1956. Fueron los XVIII duques de Alba, doña Cayetana y don Luis Martínez de Irujo quienes, con mucho esfuerzo y dedicación, lo culminan y lo redecoraron. Colección de perfumeros de Cayetana de Alba. En perfecto orden, como cuando vivía.</a:t>
            </a:r>
          </a:p>
        </p:txBody>
      </p:sp>
    </p:spTree>
  </p:cSld>
  <p:clrMapOvr>
    <a:masterClrMapping/>
  </p:clrMapOvr>
  <mc:AlternateContent xmlns:mc="http://schemas.openxmlformats.org/markup-compatibility/2006">
    <mc:Choice xmlns:p14="http://schemas.microsoft.com/office/powerpoint/2010/main" Requires="p14">
      <p:transition spd="slow" p14:dur="2250" advTm="33000">
        <p14:prism dir="r" isContent="1"/>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4000"/>
                                        <p:tgtEl>
                                          <p:spTgt spid="19"/>
                                        </p:tgtEl>
                                      </p:cBhvr>
                                    </p:animEffect>
                                    <p:set>
                                      <p:cBhvr>
                                        <p:cTn id="7" dur="1" fill="hold">
                                          <p:stCondLst>
                                            <p:cond delay="3999"/>
                                          </p:stCondLst>
                                        </p:cTn>
                                        <p:tgtEl>
                                          <p:spTgt spid="19"/>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4000"/>
                                        <p:tgtEl>
                                          <p:spTgt spid="17"/>
                                        </p:tgtEl>
                                      </p:cBhvr>
                                    </p:animEffect>
                                    <p:set>
                                      <p:cBhvr>
                                        <p:cTn id="10" dur="1" fill="hold">
                                          <p:stCondLst>
                                            <p:cond delay="3999"/>
                                          </p:stCondLst>
                                        </p:cTn>
                                        <p:tgtEl>
                                          <p:spTgt spid="17"/>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4000"/>
                                        <p:tgtEl>
                                          <p:spTgt spid="10"/>
                                        </p:tgtEl>
                                      </p:cBhvr>
                                    </p:animEffect>
                                    <p:set>
                                      <p:cBhvr>
                                        <p:cTn id="13" dur="1" fill="hold">
                                          <p:stCondLst>
                                            <p:cond delay="3999"/>
                                          </p:stCondLst>
                                        </p:cTn>
                                        <p:tgtEl>
                                          <p:spTgt spid="10"/>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4/3*#ppt_w"/>
                                          </p:val>
                                        </p:tav>
                                        <p:tav tm="100000">
                                          <p:val>
                                            <p:strVal val="#ppt_w"/>
                                          </p:val>
                                        </p:tav>
                                      </p:tavLst>
                                    </p:anim>
                                    <p:anim calcmode="lin" valueType="num">
                                      <p:cBhvr>
                                        <p:cTn id="17" dur="4000" fill="hold"/>
                                        <p:tgtEl>
                                          <p:spTgt spid="4"/>
                                        </p:tgtEl>
                                        <p:attrNameLst>
                                          <p:attrName>ppt_h</p:attrName>
                                        </p:attrNameLst>
                                      </p:cBhvr>
                                      <p:tavLst>
                                        <p:tav tm="0">
                                          <p:val>
                                            <p:strVal val="4/3*#ppt_h"/>
                                          </p:val>
                                        </p:tav>
                                        <p:tav tm="100000">
                                          <p:val>
                                            <p:strVal val="#ppt_h"/>
                                          </p:val>
                                        </p:tav>
                                      </p:tavLst>
                                    </p:anim>
                                  </p:childTnLst>
                                </p:cTn>
                              </p:par>
                              <p:par>
                                <p:cTn id="18" presetID="16" presetClass="entr" presetSubtype="21"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inVertical)">
                                      <p:cBhvr>
                                        <p:cTn id="20" dur="4000"/>
                                        <p:tgtEl>
                                          <p:spTgt spid="4"/>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16"/>
                                        </p:tgtEl>
                                        <p:attrNameLst>
                                          <p:attrName>style.visibility</p:attrName>
                                        </p:attrNameLst>
                                      </p:cBhvr>
                                      <p:to>
                                        <p:strVal val="visible"/>
                                      </p:to>
                                    </p:set>
                                    <p:animEffect transition="in" filter="fade">
                                      <p:cBhvr>
                                        <p:cTn id="24" dur="1000"/>
                                        <p:tgtEl>
                                          <p:spTgt spid="16"/>
                                        </p:tgtEl>
                                      </p:cBhvr>
                                    </p:animEffect>
                                    <p:anim calcmode="lin" valueType="num">
                                      <p:cBhvr>
                                        <p:cTn id="25" dur="1000" fill="hold"/>
                                        <p:tgtEl>
                                          <p:spTgt spid="16"/>
                                        </p:tgtEl>
                                        <p:attrNameLst>
                                          <p:attrName>ppt_x</p:attrName>
                                        </p:attrNameLst>
                                      </p:cBhvr>
                                      <p:tavLst>
                                        <p:tav tm="0">
                                          <p:val>
                                            <p:strVal val="#ppt_x-.1"/>
                                          </p:val>
                                        </p:tav>
                                        <p:tav tm="100000">
                                          <p:val>
                                            <p:strVal val="#ppt_x"/>
                                          </p:val>
                                        </p:tav>
                                      </p:tavLst>
                                    </p:anim>
                                    <p:anim calcmode="lin" valueType="num">
                                      <p:cBhvr>
                                        <p:cTn id="26"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p:cNvPicPr>
            <a:picLocks noChangeAspect="1"/>
          </p:cNvPicPr>
          <p:nvPr/>
        </p:nvPicPr>
        <p:blipFill>
          <a:blip r:embed="rId2" cstate="print"/>
          <a:stretch>
            <a:fillRect/>
          </a:stretch>
        </p:blipFill>
        <p:spPr bwMode="auto">
          <a:xfrm>
            <a:off x="0" y="0"/>
            <a:ext cx="9144000" cy="5715000"/>
          </a:xfrm>
          <a:prstGeom prst="rect">
            <a:avLst/>
          </a:prstGeom>
          <a:solidFill>
            <a:schemeClr val="bg1"/>
          </a:solidFill>
          <a:ln w="9525">
            <a:noFill/>
            <a:miter lim="800000"/>
            <a:headEnd/>
            <a:tailEnd/>
          </a:ln>
        </p:spPr>
      </p:pic>
      <p:pic>
        <p:nvPicPr>
          <p:cNvPr id="6" name="5 Imagen"/>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8" name="7 CuadroTexto"/>
          <p:cNvSpPr txBox="1"/>
          <p:nvPr/>
        </p:nvSpPr>
        <p:spPr>
          <a:xfrm>
            <a:off x="539552" y="4081636"/>
            <a:ext cx="8280920"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Palacio de Liria se puede vivir la historia de uno de los más distinguidos linajes de España a través de documentos, cuadros, esculturas, tapices y otras obras que en él se conservan. El testamento de Fernando el Católico, argumentando que su hija Juana estaba loca.</a:t>
            </a:r>
          </a:p>
          <a:p>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2000">
        <p15:prstTrans prst="pageCurlDouble"/>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4000"/>
                                        <p:tgtEl>
                                          <p:spTgt spid="4"/>
                                        </p:tgtEl>
                                      </p:cBhvr>
                                    </p:animEffect>
                                  </p:childTnLst>
                                </p:cTn>
                              </p:par>
                              <p:par>
                                <p:cTn id="12" presetID="20" presetClass="entr" presetSubtype="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edge">
                                      <p:cBhvr>
                                        <p:cTn id="14" dur="4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strVal val="4/3*#ppt_w"/>
                                          </p:val>
                                        </p:tav>
                                        <p:tav tm="100000">
                                          <p:val>
                                            <p:strVal val="#ppt_w"/>
                                          </p:val>
                                        </p:tav>
                                      </p:tavLst>
                                    </p:anim>
                                    <p:anim calcmode="lin" valueType="num">
                                      <p:cBhvr>
                                        <p:cTn id="18" dur="4000" fill="hold"/>
                                        <p:tgtEl>
                                          <p:spTgt spid="5"/>
                                        </p:tgtEl>
                                        <p:attrNameLst>
                                          <p:attrName>ppt_h</p:attrName>
                                        </p:attrNameLst>
                                      </p:cBhvr>
                                      <p:tavLst>
                                        <p:tav tm="0">
                                          <p:val>
                                            <p:strVal val="4/3*#ppt_h"/>
                                          </p:val>
                                        </p:tav>
                                        <p:tav tm="100000">
                                          <p:val>
                                            <p:strVal val="#ppt_h"/>
                                          </p:val>
                                        </p:tav>
                                      </p:tavLst>
                                    </p:anim>
                                  </p:childTnLst>
                                </p:cTn>
                              </p:par>
                              <p:par>
                                <p:cTn id="19" presetID="21" presetClass="entr" presetSubtype="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heel(8)">
                                      <p:cBhvr>
                                        <p:cTn id="21" dur="4000"/>
                                        <p:tgtEl>
                                          <p:spTgt spid="6"/>
                                        </p:tgtEl>
                                      </p:cBhvr>
                                    </p:animEffect>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4000" fill="hold"/>
                                        <p:tgtEl>
                                          <p:spTgt spid="6"/>
                                        </p:tgtEl>
                                        <p:attrNameLst>
                                          <p:attrName>ppt_w</p:attrName>
                                        </p:attrNameLst>
                                      </p:cBhvr>
                                      <p:tavLst>
                                        <p:tav tm="0">
                                          <p:val>
                                            <p:strVal val="4/3*#ppt_w"/>
                                          </p:val>
                                        </p:tav>
                                        <p:tav tm="100000">
                                          <p:val>
                                            <p:strVal val="#ppt_w"/>
                                          </p:val>
                                        </p:tav>
                                      </p:tavLst>
                                    </p:anim>
                                    <p:anim calcmode="lin" valueType="num">
                                      <p:cBhvr>
                                        <p:cTn id="25" dur="4000" fill="hold"/>
                                        <p:tgtEl>
                                          <p:spTgt spid="6"/>
                                        </p:tgtEl>
                                        <p:attrNameLst>
                                          <p:attrName>ppt_h</p:attrName>
                                        </p:attrNameLst>
                                      </p:cBhvr>
                                      <p:tavLst>
                                        <p:tav tm="0">
                                          <p:val>
                                            <p:strVal val="4/3*#ppt_h"/>
                                          </p:val>
                                        </p:tav>
                                        <p:tav tm="100000">
                                          <p:val>
                                            <p:strVal val="#ppt_h"/>
                                          </p:val>
                                        </p:tav>
                                      </p:tavLst>
                                    </p:anim>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642.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43" name="42 Paralelogramo"/>
          <p:cNvSpPr/>
          <p:nvPr/>
        </p:nvSpPr>
        <p:spPr>
          <a:xfrm>
            <a:off x="-1463" y="841276"/>
            <a:ext cx="2088679" cy="3734594"/>
          </a:xfrm>
          <a:prstGeom prst="parallelogram">
            <a:avLst>
              <a:gd name="adj" fmla="val 0"/>
            </a:avLst>
          </a:prstGeom>
          <a:solidFill>
            <a:schemeClr val="tx1">
              <a:lumMod val="95000"/>
              <a:alpha val="60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2" name="61 Paralelogramo"/>
          <p:cNvSpPr/>
          <p:nvPr/>
        </p:nvSpPr>
        <p:spPr>
          <a:xfrm>
            <a:off x="179512" y="1057300"/>
            <a:ext cx="1763688" cy="3312368"/>
          </a:xfrm>
          <a:prstGeom prst="parallelogram">
            <a:avLst>
              <a:gd name="adj" fmla="val 191"/>
            </a:avLst>
          </a:prstGeom>
          <a:solidFill>
            <a:schemeClr val="tx2">
              <a:lumMod val="75000"/>
              <a:alpha val="60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3" name="72 Paralelogramo"/>
          <p:cNvSpPr/>
          <p:nvPr/>
        </p:nvSpPr>
        <p:spPr>
          <a:xfrm>
            <a:off x="2303586" y="841276"/>
            <a:ext cx="2087885" cy="3813969"/>
          </a:xfrm>
          <a:prstGeom prst="parallelogram">
            <a:avLst>
              <a:gd name="adj" fmla="val 1001"/>
            </a:avLst>
          </a:prstGeom>
          <a:solidFill>
            <a:schemeClr val="tx1">
              <a:lumMod val="95000"/>
              <a:alpha val="60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4" name="73 Paralelogramo"/>
          <p:cNvSpPr/>
          <p:nvPr/>
        </p:nvSpPr>
        <p:spPr>
          <a:xfrm>
            <a:off x="2519487" y="1129308"/>
            <a:ext cx="1655961" cy="3312368"/>
          </a:xfrm>
          <a:prstGeom prst="parallelogram">
            <a:avLst>
              <a:gd name="adj" fmla="val 0"/>
            </a:avLst>
          </a:prstGeom>
          <a:solidFill>
            <a:schemeClr val="tx2">
              <a:lumMod val="75000"/>
              <a:alpha val="60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1" name="80 Paralelogramo"/>
          <p:cNvSpPr/>
          <p:nvPr/>
        </p:nvSpPr>
        <p:spPr>
          <a:xfrm>
            <a:off x="4607050" y="841276"/>
            <a:ext cx="2160686" cy="3815556"/>
          </a:xfrm>
          <a:prstGeom prst="parallelogram">
            <a:avLst>
              <a:gd name="adj" fmla="val 0"/>
            </a:avLst>
          </a:prstGeom>
          <a:solidFill>
            <a:schemeClr val="tx1">
              <a:lumMod val="95000"/>
              <a:alpha val="60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2" name="81 Paralelogramo"/>
          <p:cNvSpPr/>
          <p:nvPr/>
        </p:nvSpPr>
        <p:spPr>
          <a:xfrm>
            <a:off x="4823520" y="1129308"/>
            <a:ext cx="1728192" cy="3240360"/>
          </a:xfrm>
          <a:prstGeom prst="parallelogram">
            <a:avLst>
              <a:gd name="adj" fmla="val 0"/>
            </a:avLst>
          </a:prstGeom>
          <a:solidFill>
            <a:schemeClr val="tx2">
              <a:lumMod val="75000"/>
              <a:alpha val="60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7" name="96 Paralelogramo"/>
          <p:cNvSpPr/>
          <p:nvPr/>
        </p:nvSpPr>
        <p:spPr>
          <a:xfrm>
            <a:off x="6983760" y="837307"/>
            <a:ext cx="2160240" cy="3820393"/>
          </a:xfrm>
          <a:prstGeom prst="parallelogram">
            <a:avLst>
              <a:gd name="adj" fmla="val 0"/>
            </a:avLst>
          </a:prstGeom>
          <a:solidFill>
            <a:schemeClr val="tx1">
              <a:lumMod val="95000"/>
              <a:alpha val="60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8" name="97 Paralelogramo"/>
          <p:cNvSpPr/>
          <p:nvPr/>
        </p:nvSpPr>
        <p:spPr>
          <a:xfrm>
            <a:off x="7199784" y="1129308"/>
            <a:ext cx="1728191" cy="3240360"/>
          </a:xfrm>
          <a:prstGeom prst="parallelogram">
            <a:avLst>
              <a:gd name="adj" fmla="val 649"/>
            </a:avLst>
          </a:prstGeom>
          <a:solidFill>
            <a:schemeClr val="tx2">
              <a:lumMod val="75000"/>
              <a:alpha val="60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CuadroTexto"/>
          <p:cNvSpPr txBox="1"/>
          <p:nvPr/>
        </p:nvSpPr>
        <p:spPr>
          <a:xfrm>
            <a:off x="539552"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Palacio de Liria, un imponente edificio situado en el corazón de Madrid, no solo es conocido por su magnífica arquitectura y su vasta colección de arte, sino también por la rica herencia de leyendas y misterios que lo rodean.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window dir="vert"/>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4000"/>
                                        <p:tgtEl>
                                          <p:spTgt spid="43"/>
                                        </p:tgtEl>
                                      </p:cBhvr>
                                    </p:animEffect>
                                    <p:set>
                                      <p:cBhvr>
                                        <p:cTn id="7" dur="1" fill="hold">
                                          <p:stCondLst>
                                            <p:cond delay="3999"/>
                                          </p:stCondLst>
                                        </p:cTn>
                                        <p:tgtEl>
                                          <p:spTgt spid="43"/>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4000"/>
                                        <p:tgtEl>
                                          <p:spTgt spid="62"/>
                                        </p:tgtEl>
                                      </p:cBhvr>
                                    </p:animEffect>
                                    <p:set>
                                      <p:cBhvr>
                                        <p:cTn id="10" dur="1" fill="hold">
                                          <p:stCondLst>
                                            <p:cond delay="3999"/>
                                          </p:stCondLst>
                                        </p:cTn>
                                        <p:tgtEl>
                                          <p:spTgt spid="62"/>
                                        </p:tgtEl>
                                        <p:attrNameLst>
                                          <p:attrName>style.visibility</p:attrName>
                                        </p:attrNameLst>
                                      </p:cBhvr>
                                      <p:to>
                                        <p:strVal val="hidden"/>
                                      </p:to>
                                    </p:set>
                                  </p:childTnLst>
                                </p:cTn>
                              </p:par>
                              <p:par>
                                <p:cTn id="11" presetID="16" presetClass="exit" presetSubtype="42" fill="hold" nodeType="withEffect">
                                  <p:stCondLst>
                                    <p:cond delay="0"/>
                                  </p:stCondLst>
                                  <p:childTnLst>
                                    <p:animEffect transition="out" filter="barn(outHorizontal)">
                                      <p:cBhvr>
                                        <p:cTn id="12" dur="4000"/>
                                        <p:tgtEl>
                                          <p:spTgt spid="73"/>
                                        </p:tgtEl>
                                      </p:cBhvr>
                                    </p:animEffect>
                                    <p:set>
                                      <p:cBhvr>
                                        <p:cTn id="13" dur="1" fill="hold">
                                          <p:stCondLst>
                                            <p:cond delay="3999"/>
                                          </p:stCondLst>
                                        </p:cTn>
                                        <p:tgtEl>
                                          <p:spTgt spid="73"/>
                                        </p:tgtEl>
                                        <p:attrNameLst>
                                          <p:attrName>style.visibility</p:attrName>
                                        </p:attrNameLst>
                                      </p:cBhvr>
                                      <p:to>
                                        <p:strVal val="hidden"/>
                                      </p:to>
                                    </p:set>
                                  </p:childTnLst>
                                </p:cTn>
                              </p:par>
                              <p:par>
                                <p:cTn id="14" presetID="16" presetClass="exit" presetSubtype="42" fill="hold" nodeType="withEffect">
                                  <p:stCondLst>
                                    <p:cond delay="0"/>
                                  </p:stCondLst>
                                  <p:childTnLst>
                                    <p:animEffect transition="out" filter="barn(outHorizontal)">
                                      <p:cBhvr>
                                        <p:cTn id="15" dur="4000"/>
                                        <p:tgtEl>
                                          <p:spTgt spid="74"/>
                                        </p:tgtEl>
                                      </p:cBhvr>
                                    </p:animEffect>
                                    <p:set>
                                      <p:cBhvr>
                                        <p:cTn id="16" dur="1" fill="hold">
                                          <p:stCondLst>
                                            <p:cond delay="3999"/>
                                          </p:stCondLst>
                                        </p:cTn>
                                        <p:tgtEl>
                                          <p:spTgt spid="74"/>
                                        </p:tgtEl>
                                        <p:attrNameLst>
                                          <p:attrName>style.visibility</p:attrName>
                                        </p:attrNameLst>
                                      </p:cBhvr>
                                      <p:to>
                                        <p:strVal val="hidden"/>
                                      </p:to>
                                    </p:set>
                                  </p:childTnLst>
                                </p:cTn>
                              </p:par>
                              <p:par>
                                <p:cTn id="17" presetID="16" presetClass="exit" presetSubtype="42" fill="hold" nodeType="withEffect">
                                  <p:stCondLst>
                                    <p:cond delay="0"/>
                                  </p:stCondLst>
                                  <p:childTnLst>
                                    <p:animEffect transition="out" filter="barn(outHorizontal)">
                                      <p:cBhvr>
                                        <p:cTn id="18" dur="4000"/>
                                        <p:tgtEl>
                                          <p:spTgt spid="81"/>
                                        </p:tgtEl>
                                      </p:cBhvr>
                                    </p:animEffect>
                                    <p:set>
                                      <p:cBhvr>
                                        <p:cTn id="19" dur="1" fill="hold">
                                          <p:stCondLst>
                                            <p:cond delay="3999"/>
                                          </p:stCondLst>
                                        </p:cTn>
                                        <p:tgtEl>
                                          <p:spTgt spid="81"/>
                                        </p:tgtEl>
                                        <p:attrNameLst>
                                          <p:attrName>style.visibility</p:attrName>
                                        </p:attrNameLst>
                                      </p:cBhvr>
                                      <p:to>
                                        <p:strVal val="hidden"/>
                                      </p:to>
                                    </p:set>
                                  </p:childTnLst>
                                </p:cTn>
                              </p:par>
                              <p:par>
                                <p:cTn id="20" presetID="16" presetClass="exit" presetSubtype="42" fill="hold" nodeType="withEffect">
                                  <p:stCondLst>
                                    <p:cond delay="0"/>
                                  </p:stCondLst>
                                  <p:childTnLst>
                                    <p:animEffect transition="out" filter="barn(outHorizontal)">
                                      <p:cBhvr>
                                        <p:cTn id="21" dur="4000"/>
                                        <p:tgtEl>
                                          <p:spTgt spid="82"/>
                                        </p:tgtEl>
                                      </p:cBhvr>
                                    </p:animEffect>
                                    <p:set>
                                      <p:cBhvr>
                                        <p:cTn id="22" dur="1" fill="hold">
                                          <p:stCondLst>
                                            <p:cond delay="3999"/>
                                          </p:stCondLst>
                                        </p:cTn>
                                        <p:tgtEl>
                                          <p:spTgt spid="82"/>
                                        </p:tgtEl>
                                        <p:attrNameLst>
                                          <p:attrName>style.visibility</p:attrName>
                                        </p:attrNameLst>
                                      </p:cBhvr>
                                      <p:to>
                                        <p:strVal val="hidden"/>
                                      </p:to>
                                    </p:set>
                                  </p:childTnLst>
                                </p:cTn>
                              </p:par>
                              <p:par>
                                <p:cTn id="23" presetID="16" presetClass="exit" presetSubtype="42" fill="hold" nodeType="withEffect">
                                  <p:stCondLst>
                                    <p:cond delay="0"/>
                                  </p:stCondLst>
                                  <p:childTnLst>
                                    <p:animEffect transition="out" filter="barn(outHorizontal)">
                                      <p:cBhvr>
                                        <p:cTn id="24" dur="4000"/>
                                        <p:tgtEl>
                                          <p:spTgt spid="97"/>
                                        </p:tgtEl>
                                      </p:cBhvr>
                                    </p:animEffect>
                                    <p:set>
                                      <p:cBhvr>
                                        <p:cTn id="25" dur="1" fill="hold">
                                          <p:stCondLst>
                                            <p:cond delay="3999"/>
                                          </p:stCondLst>
                                        </p:cTn>
                                        <p:tgtEl>
                                          <p:spTgt spid="97"/>
                                        </p:tgtEl>
                                        <p:attrNameLst>
                                          <p:attrName>style.visibility</p:attrName>
                                        </p:attrNameLst>
                                      </p:cBhvr>
                                      <p:to>
                                        <p:strVal val="hidden"/>
                                      </p:to>
                                    </p:set>
                                  </p:childTnLst>
                                </p:cTn>
                              </p:par>
                              <p:par>
                                <p:cTn id="26" presetID="16" presetClass="exit" presetSubtype="42" fill="hold" nodeType="withEffect">
                                  <p:stCondLst>
                                    <p:cond delay="0"/>
                                  </p:stCondLst>
                                  <p:childTnLst>
                                    <p:animEffect transition="out" filter="barn(outHorizontal)">
                                      <p:cBhvr>
                                        <p:cTn id="27" dur="4000"/>
                                        <p:tgtEl>
                                          <p:spTgt spid="98"/>
                                        </p:tgtEl>
                                      </p:cBhvr>
                                    </p:animEffect>
                                    <p:set>
                                      <p:cBhvr>
                                        <p:cTn id="28" dur="1" fill="hold">
                                          <p:stCondLst>
                                            <p:cond delay="3999"/>
                                          </p:stCondLst>
                                        </p:cTn>
                                        <p:tgtEl>
                                          <p:spTgt spid="98"/>
                                        </p:tgtEl>
                                        <p:attrNameLst>
                                          <p:attrName>style.visibility</p:attrName>
                                        </p:attrNameLst>
                                      </p:cBhvr>
                                      <p:to>
                                        <p:strVal val="hidden"/>
                                      </p:to>
                                    </p:set>
                                  </p:childTnLst>
                                </p:cTn>
                              </p:par>
                              <p:par>
                                <p:cTn id="29" presetID="23" presetClass="entr" presetSubtype="27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4000" fill="hold"/>
                                        <p:tgtEl>
                                          <p:spTgt spid="4"/>
                                        </p:tgtEl>
                                        <p:attrNameLst>
                                          <p:attrName>ppt_w</p:attrName>
                                        </p:attrNameLst>
                                      </p:cBhvr>
                                      <p:tavLst>
                                        <p:tav tm="0">
                                          <p:val>
                                            <p:strVal val="2/3*#ppt_w"/>
                                          </p:val>
                                        </p:tav>
                                        <p:tav tm="100000">
                                          <p:val>
                                            <p:strVal val="#ppt_w"/>
                                          </p:val>
                                        </p:tav>
                                      </p:tavLst>
                                    </p:anim>
                                    <p:anim calcmode="lin" valueType="num">
                                      <p:cBhvr>
                                        <p:cTn id="32" dur="4000" fill="hold"/>
                                        <p:tgtEl>
                                          <p:spTgt spid="4"/>
                                        </p:tgtEl>
                                        <p:attrNameLst>
                                          <p:attrName>ppt_h</p:attrName>
                                        </p:attrNameLst>
                                      </p:cBhvr>
                                      <p:tavLst>
                                        <p:tav tm="0">
                                          <p:val>
                                            <p:strVal val="2/3*#ppt_h"/>
                                          </p:val>
                                        </p:tav>
                                        <p:tav tm="100000">
                                          <p:val>
                                            <p:strVal val="#ppt_h"/>
                                          </p:val>
                                        </p:tav>
                                      </p:tavLst>
                                    </p:anim>
                                  </p:childTnLst>
                                </p:cTn>
                              </p:par>
                              <p:par>
                                <p:cTn id="33" presetID="16" presetClass="entr" presetSubtype="4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barn(outHorizontal)">
                                      <p:cBhvr>
                                        <p:cTn id="35" dur="4000"/>
                                        <p:tgtEl>
                                          <p:spTgt spid="4"/>
                                        </p:tgtEl>
                                      </p:cBhvr>
                                    </p:animEffect>
                                  </p:childTnLst>
                                </p:cTn>
                              </p:par>
                            </p:childTnLst>
                          </p:cTn>
                        </p:par>
                        <p:par>
                          <p:cTn id="36" fill="hold">
                            <p:stCondLst>
                              <p:cond delay="4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9"/>
                                        </p:tgtEl>
                                        <p:attrNameLst>
                                          <p:attrName>style.visibility</p:attrName>
                                        </p:attrNameLst>
                                      </p:cBhvr>
                                      <p:to>
                                        <p:strVal val="visible"/>
                                      </p:to>
                                    </p:set>
                                    <p:animEffect transition="in" filter="fade">
                                      <p:cBhvr>
                                        <p:cTn id="39" dur="1000"/>
                                        <p:tgtEl>
                                          <p:spTgt spid="19"/>
                                        </p:tgtEl>
                                      </p:cBhvr>
                                    </p:animEffect>
                                    <p:anim calcmode="lin" valueType="num">
                                      <p:cBhvr>
                                        <p:cTn id="40" dur="1000" fill="hold"/>
                                        <p:tgtEl>
                                          <p:spTgt spid="19"/>
                                        </p:tgtEl>
                                        <p:attrNameLst>
                                          <p:attrName>ppt_x</p:attrName>
                                        </p:attrNameLst>
                                      </p:cBhvr>
                                      <p:tavLst>
                                        <p:tav tm="0">
                                          <p:val>
                                            <p:strVal val="#ppt_x-.1"/>
                                          </p:val>
                                        </p:tav>
                                        <p:tav tm="100000">
                                          <p:val>
                                            <p:strVal val="#ppt_x"/>
                                          </p:val>
                                        </p:tav>
                                      </p:tavLst>
                                    </p:anim>
                                    <p:anim calcmode="lin" valueType="num">
                                      <p:cBhvr>
                                        <p:cTn id="41"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ww.FOTOFRONTERA.com - Lake between green mountains.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Triángulo isósceles"/>
          <p:cNvSpPr/>
          <p:nvPr/>
        </p:nvSpPr>
        <p:spPr>
          <a:xfrm rot="10800000">
            <a:off x="0" y="0"/>
            <a:ext cx="2627313" cy="5715000"/>
          </a:xfrm>
          <a:prstGeom prst="triangle">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isósceles"/>
          <p:cNvSpPr/>
          <p:nvPr/>
        </p:nvSpPr>
        <p:spPr>
          <a:xfrm>
            <a:off x="1258888" y="0"/>
            <a:ext cx="2665412" cy="5715000"/>
          </a:xfrm>
          <a:prstGeom prst="triangle">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isósceles"/>
          <p:cNvSpPr/>
          <p:nvPr/>
        </p:nvSpPr>
        <p:spPr>
          <a:xfrm rot="10800000">
            <a:off x="2555875" y="0"/>
            <a:ext cx="2592388" cy="5715000"/>
          </a:xfrm>
          <a:prstGeom prst="triangle">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isósceles"/>
          <p:cNvSpPr/>
          <p:nvPr/>
        </p:nvSpPr>
        <p:spPr>
          <a:xfrm>
            <a:off x="3851275" y="0"/>
            <a:ext cx="2449513" cy="5715000"/>
          </a:xfrm>
          <a:prstGeom prst="triangle">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isósceles"/>
          <p:cNvSpPr/>
          <p:nvPr/>
        </p:nvSpPr>
        <p:spPr>
          <a:xfrm rot="10800000">
            <a:off x="5003800" y="0"/>
            <a:ext cx="2376488" cy="5715000"/>
          </a:xfrm>
          <a:prstGeom prst="triangle">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isósceles"/>
          <p:cNvSpPr/>
          <p:nvPr/>
        </p:nvSpPr>
        <p:spPr>
          <a:xfrm>
            <a:off x="6156325" y="0"/>
            <a:ext cx="2016125" cy="5715000"/>
          </a:xfrm>
          <a:prstGeom prst="triangle">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isósceles"/>
          <p:cNvSpPr/>
          <p:nvPr/>
        </p:nvSpPr>
        <p:spPr>
          <a:xfrm rot="10800000">
            <a:off x="7164388" y="0"/>
            <a:ext cx="1979612" cy="5715000"/>
          </a:xfrm>
          <a:prstGeom prst="triangle">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isósceles"/>
          <p:cNvSpPr/>
          <p:nvPr/>
        </p:nvSpPr>
        <p:spPr>
          <a:xfrm>
            <a:off x="7740650" y="0"/>
            <a:ext cx="2735263" cy="5715000"/>
          </a:xfrm>
          <a:prstGeom prst="triangle">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Triángulo isósceles"/>
          <p:cNvSpPr/>
          <p:nvPr/>
        </p:nvSpPr>
        <p:spPr>
          <a:xfrm>
            <a:off x="-1331913" y="0"/>
            <a:ext cx="2663826" cy="5715000"/>
          </a:xfrm>
          <a:prstGeom prst="triangle">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CuadroTexto"/>
          <p:cNvSpPr txBox="1"/>
          <p:nvPr/>
        </p:nvSpPr>
        <p:spPr>
          <a:xfrm>
            <a:off x="467544"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lo largo de los siglos, se han narrado historias sobre fantasmas que vagan por sus pasillos y su impresionante historia ha capturado la imaginación de historiadores, escritores y visitantes.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window dir="vert"/>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1" fill="hold" nodeType="withEffect">
                                  <p:stCondLst>
                                    <p:cond delay="0"/>
                                  </p:stCondLst>
                                  <p:childTnLst>
                                    <p:anim calcmode="lin" valueType="num">
                                      <p:cBhvr additive="base">
                                        <p:cTn id="6" dur="4000"/>
                                        <p:tgtEl>
                                          <p:spTgt spid="5"/>
                                        </p:tgtEl>
                                        <p:attrNameLst>
                                          <p:attrName>ppt_x</p:attrName>
                                        </p:attrNameLst>
                                      </p:cBhvr>
                                      <p:tavLst>
                                        <p:tav tm="0">
                                          <p:val>
                                            <p:strVal val="ppt_x"/>
                                          </p:val>
                                        </p:tav>
                                        <p:tav tm="100000">
                                          <p:val>
                                            <p:strVal val="ppt_x"/>
                                          </p:val>
                                        </p:tav>
                                      </p:tavLst>
                                    </p:anim>
                                    <p:anim calcmode="lin" valueType="num">
                                      <p:cBhvr additive="base">
                                        <p:cTn id="7" dur="4000"/>
                                        <p:tgtEl>
                                          <p:spTgt spid="5"/>
                                        </p:tgtEl>
                                        <p:attrNameLst>
                                          <p:attrName>ppt_y</p:attrName>
                                        </p:attrNameLst>
                                      </p:cBhvr>
                                      <p:tavLst>
                                        <p:tav tm="0">
                                          <p:val>
                                            <p:strVal val="ppt_y"/>
                                          </p:val>
                                        </p:tav>
                                        <p:tav tm="100000">
                                          <p:val>
                                            <p:strVal val="0-ppt_h/2"/>
                                          </p:val>
                                        </p:tav>
                                      </p:tavLst>
                                    </p:anim>
                                    <p:set>
                                      <p:cBhvr>
                                        <p:cTn id="8" dur="1" fill="hold">
                                          <p:stCondLst>
                                            <p:cond delay="3999"/>
                                          </p:stCondLst>
                                        </p:cTn>
                                        <p:tgtEl>
                                          <p:spTgt spid="5"/>
                                        </p:tgtEl>
                                        <p:attrNameLst>
                                          <p:attrName>style.visibility</p:attrName>
                                        </p:attrNameLst>
                                      </p:cBhvr>
                                      <p:to>
                                        <p:strVal val="hidden"/>
                                      </p:to>
                                    </p:set>
                                  </p:childTnLst>
                                </p:cTn>
                              </p:par>
                              <p:par>
                                <p:cTn id="9" presetID="14" presetClass="exit" presetSubtype="5" fill="hold" nodeType="withEffect">
                                  <p:stCondLst>
                                    <p:cond delay="0"/>
                                  </p:stCondLst>
                                  <p:childTnLst>
                                    <p:animEffect transition="out" filter="randombar(vertical)">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7" presetClass="exit" presetSubtype="4" fill="hold" nodeType="withEffect">
                                  <p:stCondLst>
                                    <p:cond delay="0"/>
                                  </p:stCondLst>
                                  <p:childTnLst>
                                    <p:anim calcmode="lin" valueType="num">
                                      <p:cBhvr additive="base">
                                        <p:cTn id="13" dur="4000"/>
                                        <p:tgtEl>
                                          <p:spTgt spid="6"/>
                                        </p:tgtEl>
                                        <p:attrNameLst>
                                          <p:attrName>ppt_x</p:attrName>
                                        </p:attrNameLst>
                                      </p:cBhvr>
                                      <p:tavLst>
                                        <p:tav tm="0">
                                          <p:val>
                                            <p:strVal val="ppt_x"/>
                                          </p:val>
                                        </p:tav>
                                        <p:tav tm="100000">
                                          <p:val>
                                            <p:strVal val="ppt_x"/>
                                          </p:val>
                                        </p:tav>
                                      </p:tavLst>
                                    </p:anim>
                                    <p:anim calcmode="lin" valueType="num">
                                      <p:cBhvr additive="base">
                                        <p:cTn id="14" dur="4000"/>
                                        <p:tgtEl>
                                          <p:spTgt spid="6"/>
                                        </p:tgtEl>
                                        <p:attrNameLst>
                                          <p:attrName>ppt_y</p:attrName>
                                        </p:attrNameLst>
                                      </p:cBhvr>
                                      <p:tavLst>
                                        <p:tav tm="0">
                                          <p:val>
                                            <p:strVal val="ppt_y"/>
                                          </p:val>
                                        </p:tav>
                                        <p:tav tm="100000">
                                          <p:val>
                                            <p:strVal val="1+ppt_h/2"/>
                                          </p:val>
                                        </p:tav>
                                      </p:tavLst>
                                    </p:anim>
                                    <p:set>
                                      <p:cBhvr>
                                        <p:cTn id="15" dur="1" fill="hold">
                                          <p:stCondLst>
                                            <p:cond delay="3999"/>
                                          </p:stCondLst>
                                        </p:cTn>
                                        <p:tgtEl>
                                          <p:spTgt spid="6"/>
                                        </p:tgtEl>
                                        <p:attrNameLst>
                                          <p:attrName>style.visibility</p:attrName>
                                        </p:attrNameLst>
                                      </p:cBhvr>
                                      <p:to>
                                        <p:strVal val="hidden"/>
                                      </p:to>
                                    </p:set>
                                  </p:childTnLst>
                                </p:cTn>
                              </p:par>
                              <p:par>
                                <p:cTn id="16" presetID="14" presetClass="exit" presetSubtype="10" fill="hold" nodeType="withEffect">
                                  <p:stCondLst>
                                    <p:cond delay="0"/>
                                  </p:stCondLst>
                                  <p:childTnLst>
                                    <p:animEffect transition="out" filter="randombar(horizontal)">
                                      <p:cBhvr>
                                        <p:cTn id="17" dur="4000"/>
                                        <p:tgtEl>
                                          <p:spTgt spid="6"/>
                                        </p:tgtEl>
                                      </p:cBhvr>
                                    </p:animEffect>
                                    <p:set>
                                      <p:cBhvr>
                                        <p:cTn id="18" dur="1" fill="hold">
                                          <p:stCondLst>
                                            <p:cond delay="3999"/>
                                          </p:stCondLst>
                                        </p:cTn>
                                        <p:tgtEl>
                                          <p:spTgt spid="6"/>
                                        </p:tgtEl>
                                        <p:attrNameLst>
                                          <p:attrName>style.visibility</p:attrName>
                                        </p:attrNameLst>
                                      </p:cBhvr>
                                      <p:to>
                                        <p:strVal val="hidden"/>
                                      </p:to>
                                    </p:set>
                                  </p:childTnLst>
                                </p:cTn>
                              </p:par>
                              <p:par>
                                <p:cTn id="19" presetID="7" presetClass="exit" presetSubtype="1" fill="hold" nodeType="withEffect">
                                  <p:stCondLst>
                                    <p:cond delay="0"/>
                                  </p:stCondLst>
                                  <p:childTnLst>
                                    <p:anim calcmode="lin" valueType="num">
                                      <p:cBhvr additive="base">
                                        <p:cTn id="20" dur="4000"/>
                                        <p:tgtEl>
                                          <p:spTgt spid="7"/>
                                        </p:tgtEl>
                                        <p:attrNameLst>
                                          <p:attrName>ppt_x</p:attrName>
                                        </p:attrNameLst>
                                      </p:cBhvr>
                                      <p:tavLst>
                                        <p:tav tm="0">
                                          <p:val>
                                            <p:strVal val="ppt_x"/>
                                          </p:val>
                                        </p:tav>
                                        <p:tav tm="100000">
                                          <p:val>
                                            <p:strVal val="ppt_x"/>
                                          </p:val>
                                        </p:tav>
                                      </p:tavLst>
                                    </p:anim>
                                    <p:anim calcmode="lin" valueType="num">
                                      <p:cBhvr additive="base">
                                        <p:cTn id="21" dur="4000"/>
                                        <p:tgtEl>
                                          <p:spTgt spid="7"/>
                                        </p:tgtEl>
                                        <p:attrNameLst>
                                          <p:attrName>ppt_y</p:attrName>
                                        </p:attrNameLst>
                                      </p:cBhvr>
                                      <p:tavLst>
                                        <p:tav tm="0">
                                          <p:val>
                                            <p:strVal val="ppt_y"/>
                                          </p:val>
                                        </p:tav>
                                        <p:tav tm="100000">
                                          <p:val>
                                            <p:strVal val="0-ppt_h/2"/>
                                          </p:val>
                                        </p:tav>
                                      </p:tavLst>
                                    </p:anim>
                                    <p:set>
                                      <p:cBhvr>
                                        <p:cTn id="22" dur="1" fill="hold">
                                          <p:stCondLst>
                                            <p:cond delay="3999"/>
                                          </p:stCondLst>
                                        </p:cTn>
                                        <p:tgtEl>
                                          <p:spTgt spid="7"/>
                                        </p:tgtEl>
                                        <p:attrNameLst>
                                          <p:attrName>style.visibility</p:attrName>
                                        </p:attrNameLst>
                                      </p:cBhvr>
                                      <p:to>
                                        <p:strVal val="hidden"/>
                                      </p:to>
                                    </p:set>
                                  </p:childTnLst>
                                </p:cTn>
                              </p:par>
                              <p:par>
                                <p:cTn id="23" presetID="14" presetClass="exit" presetSubtype="5" fill="hold" nodeType="withEffect">
                                  <p:stCondLst>
                                    <p:cond delay="0"/>
                                  </p:stCondLst>
                                  <p:childTnLst>
                                    <p:animEffect transition="out" filter="randombar(vertical)">
                                      <p:cBhvr>
                                        <p:cTn id="24" dur="4000"/>
                                        <p:tgtEl>
                                          <p:spTgt spid="7"/>
                                        </p:tgtEl>
                                      </p:cBhvr>
                                    </p:animEffect>
                                    <p:set>
                                      <p:cBhvr>
                                        <p:cTn id="25" dur="1" fill="hold">
                                          <p:stCondLst>
                                            <p:cond delay="3999"/>
                                          </p:stCondLst>
                                        </p:cTn>
                                        <p:tgtEl>
                                          <p:spTgt spid="7"/>
                                        </p:tgtEl>
                                        <p:attrNameLst>
                                          <p:attrName>style.visibility</p:attrName>
                                        </p:attrNameLst>
                                      </p:cBhvr>
                                      <p:to>
                                        <p:strVal val="hidden"/>
                                      </p:to>
                                    </p:set>
                                  </p:childTnLst>
                                </p:cTn>
                              </p:par>
                              <p:par>
                                <p:cTn id="26" presetID="7" presetClass="exit" presetSubtype="4" fill="hold" nodeType="withEffect">
                                  <p:stCondLst>
                                    <p:cond delay="0"/>
                                  </p:stCondLst>
                                  <p:childTnLst>
                                    <p:anim calcmode="lin" valueType="num">
                                      <p:cBhvr additive="base">
                                        <p:cTn id="27" dur="4000"/>
                                        <p:tgtEl>
                                          <p:spTgt spid="8"/>
                                        </p:tgtEl>
                                        <p:attrNameLst>
                                          <p:attrName>ppt_x</p:attrName>
                                        </p:attrNameLst>
                                      </p:cBhvr>
                                      <p:tavLst>
                                        <p:tav tm="0">
                                          <p:val>
                                            <p:strVal val="ppt_x"/>
                                          </p:val>
                                        </p:tav>
                                        <p:tav tm="100000">
                                          <p:val>
                                            <p:strVal val="ppt_x"/>
                                          </p:val>
                                        </p:tav>
                                      </p:tavLst>
                                    </p:anim>
                                    <p:anim calcmode="lin" valueType="num">
                                      <p:cBhvr additive="base">
                                        <p:cTn id="28" dur="4000"/>
                                        <p:tgtEl>
                                          <p:spTgt spid="8"/>
                                        </p:tgtEl>
                                        <p:attrNameLst>
                                          <p:attrName>ppt_y</p:attrName>
                                        </p:attrNameLst>
                                      </p:cBhvr>
                                      <p:tavLst>
                                        <p:tav tm="0">
                                          <p:val>
                                            <p:strVal val="ppt_y"/>
                                          </p:val>
                                        </p:tav>
                                        <p:tav tm="100000">
                                          <p:val>
                                            <p:strVal val="1+ppt_h/2"/>
                                          </p:val>
                                        </p:tav>
                                      </p:tavLst>
                                    </p:anim>
                                    <p:set>
                                      <p:cBhvr>
                                        <p:cTn id="29" dur="1" fill="hold">
                                          <p:stCondLst>
                                            <p:cond delay="3999"/>
                                          </p:stCondLst>
                                        </p:cTn>
                                        <p:tgtEl>
                                          <p:spTgt spid="8"/>
                                        </p:tgtEl>
                                        <p:attrNameLst>
                                          <p:attrName>style.visibility</p:attrName>
                                        </p:attrNameLst>
                                      </p:cBhvr>
                                      <p:to>
                                        <p:strVal val="hidden"/>
                                      </p:to>
                                    </p:set>
                                  </p:childTnLst>
                                </p:cTn>
                              </p:par>
                              <p:par>
                                <p:cTn id="30" presetID="14" presetClass="exit" presetSubtype="10" fill="hold" nodeType="withEffect">
                                  <p:stCondLst>
                                    <p:cond delay="0"/>
                                  </p:stCondLst>
                                  <p:childTnLst>
                                    <p:animEffect transition="out" filter="randombar(horizontal)">
                                      <p:cBhvr>
                                        <p:cTn id="31" dur="4000"/>
                                        <p:tgtEl>
                                          <p:spTgt spid="8"/>
                                        </p:tgtEl>
                                      </p:cBhvr>
                                    </p:animEffect>
                                    <p:set>
                                      <p:cBhvr>
                                        <p:cTn id="32" dur="1" fill="hold">
                                          <p:stCondLst>
                                            <p:cond delay="3999"/>
                                          </p:stCondLst>
                                        </p:cTn>
                                        <p:tgtEl>
                                          <p:spTgt spid="8"/>
                                        </p:tgtEl>
                                        <p:attrNameLst>
                                          <p:attrName>style.visibility</p:attrName>
                                        </p:attrNameLst>
                                      </p:cBhvr>
                                      <p:to>
                                        <p:strVal val="hidden"/>
                                      </p:to>
                                    </p:set>
                                  </p:childTnLst>
                                </p:cTn>
                              </p:par>
                              <p:par>
                                <p:cTn id="33" presetID="7" presetClass="exit" presetSubtype="1" fill="hold" nodeType="withEffect">
                                  <p:stCondLst>
                                    <p:cond delay="0"/>
                                  </p:stCondLst>
                                  <p:childTnLst>
                                    <p:anim calcmode="lin" valueType="num">
                                      <p:cBhvr additive="base">
                                        <p:cTn id="34" dur="4000"/>
                                        <p:tgtEl>
                                          <p:spTgt spid="9"/>
                                        </p:tgtEl>
                                        <p:attrNameLst>
                                          <p:attrName>ppt_x</p:attrName>
                                        </p:attrNameLst>
                                      </p:cBhvr>
                                      <p:tavLst>
                                        <p:tav tm="0">
                                          <p:val>
                                            <p:strVal val="ppt_x"/>
                                          </p:val>
                                        </p:tav>
                                        <p:tav tm="100000">
                                          <p:val>
                                            <p:strVal val="ppt_x"/>
                                          </p:val>
                                        </p:tav>
                                      </p:tavLst>
                                    </p:anim>
                                    <p:anim calcmode="lin" valueType="num">
                                      <p:cBhvr additive="base">
                                        <p:cTn id="35" dur="4000"/>
                                        <p:tgtEl>
                                          <p:spTgt spid="9"/>
                                        </p:tgtEl>
                                        <p:attrNameLst>
                                          <p:attrName>ppt_y</p:attrName>
                                        </p:attrNameLst>
                                      </p:cBhvr>
                                      <p:tavLst>
                                        <p:tav tm="0">
                                          <p:val>
                                            <p:strVal val="ppt_y"/>
                                          </p:val>
                                        </p:tav>
                                        <p:tav tm="100000">
                                          <p:val>
                                            <p:strVal val="0-ppt_h/2"/>
                                          </p:val>
                                        </p:tav>
                                      </p:tavLst>
                                    </p:anim>
                                    <p:set>
                                      <p:cBhvr>
                                        <p:cTn id="36" dur="1" fill="hold">
                                          <p:stCondLst>
                                            <p:cond delay="3999"/>
                                          </p:stCondLst>
                                        </p:cTn>
                                        <p:tgtEl>
                                          <p:spTgt spid="9"/>
                                        </p:tgtEl>
                                        <p:attrNameLst>
                                          <p:attrName>style.visibility</p:attrName>
                                        </p:attrNameLst>
                                      </p:cBhvr>
                                      <p:to>
                                        <p:strVal val="hidden"/>
                                      </p:to>
                                    </p:set>
                                  </p:childTnLst>
                                </p:cTn>
                              </p:par>
                              <p:par>
                                <p:cTn id="37" presetID="14" presetClass="exit" presetSubtype="5" fill="hold" nodeType="withEffect">
                                  <p:stCondLst>
                                    <p:cond delay="0"/>
                                  </p:stCondLst>
                                  <p:childTnLst>
                                    <p:animEffect transition="out" filter="randombar(vertical)">
                                      <p:cBhvr>
                                        <p:cTn id="38" dur="4000"/>
                                        <p:tgtEl>
                                          <p:spTgt spid="9"/>
                                        </p:tgtEl>
                                      </p:cBhvr>
                                    </p:animEffect>
                                    <p:set>
                                      <p:cBhvr>
                                        <p:cTn id="39" dur="1" fill="hold">
                                          <p:stCondLst>
                                            <p:cond delay="3999"/>
                                          </p:stCondLst>
                                        </p:cTn>
                                        <p:tgtEl>
                                          <p:spTgt spid="9"/>
                                        </p:tgtEl>
                                        <p:attrNameLst>
                                          <p:attrName>style.visibility</p:attrName>
                                        </p:attrNameLst>
                                      </p:cBhvr>
                                      <p:to>
                                        <p:strVal val="hidden"/>
                                      </p:to>
                                    </p:set>
                                  </p:childTnLst>
                                </p:cTn>
                              </p:par>
                              <p:par>
                                <p:cTn id="40" presetID="7" presetClass="exit" presetSubtype="4" fill="hold" nodeType="withEffect">
                                  <p:stCondLst>
                                    <p:cond delay="0"/>
                                  </p:stCondLst>
                                  <p:childTnLst>
                                    <p:anim calcmode="lin" valueType="num">
                                      <p:cBhvr additive="base">
                                        <p:cTn id="41" dur="4000"/>
                                        <p:tgtEl>
                                          <p:spTgt spid="10"/>
                                        </p:tgtEl>
                                        <p:attrNameLst>
                                          <p:attrName>ppt_x</p:attrName>
                                        </p:attrNameLst>
                                      </p:cBhvr>
                                      <p:tavLst>
                                        <p:tav tm="0">
                                          <p:val>
                                            <p:strVal val="ppt_x"/>
                                          </p:val>
                                        </p:tav>
                                        <p:tav tm="100000">
                                          <p:val>
                                            <p:strVal val="ppt_x"/>
                                          </p:val>
                                        </p:tav>
                                      </p:tavLst>
                                    </p:anim>
                                    <p:anim calcmode="lin" valueType="num">
                                      <p:cBhvr additive="base">
                                        <p:cTn id="42" dur="4000"/>
                                        <p:tgtEl>
                                          <p:spTgt spid="10"/>
                                        </p:tgtEl>
                                        <p:attrNameLst>
                                          <p:attrName>ppt_y</p:attrName>
                                        </p:attrNameLst>
                                      </p:cBhvr>
                                      <p:tavLst>
                                        <p:tav tm="0">
                                          <p:val>
                                            <p:strVal val="ppt_y"/>
                                          </p:val>
                                        </p:tav>
                                        <p:tav tm="100000">
                                          <p:val>
                                            <p:strVal val="1+ppt_h/2"/>
                                          </p:val>
                                        </p:tav>
                                      </p:tavLst>
                                    </p:anim>
                                    <p:set>
                                      <p:cBhvr>
                                        <p:cTn id="43" dur="1" fill="hold">
                                          <p:stCondLst>
                                            <p:cond delay="3999"/>
                                          </p:stCondLst>
                                        </p:cTn>
                                        <p:tgtEl>
                                          <p:spTgt spid="10"/>
                                        </p:tgtEl>
                                        <p:attrNameLst>
                                          <p:attrName>style.visibility</p:attrName>
                                        </p:attrNameLst>
                                      </p:cBhvr>
                                      <p:to>
                                        <p:strVal val="hidden"/>
                                      </p:to>
                                    </p:set>
                                  </p:childTnLst>
                                </p:cTn>
                              </p:par>
                              <p:par>
                                <p:cTn id="44" presetID="14" presetClass="exit" presetSubtype="10" fill="hold" nodeType="withEffect">
                                  <p:stCondLst>
                                    <p:cond delay="0"/>
                                  </p:stCondLst>
                                  <p:childTnLst>
                                    <p:animEffect transition="out" filter="randombar(horizontal)">
                                      <p:cBhvr>
                                        <p:cTn id="45" dur="4000"/>
                                        <p:tgtEl>
                                          <p:spTgt spid="10"/>
                                        </p:tgtEl>
                                      </p:cBhvr>
                                    </p:animEffect>
                                    <p:set>
                                      <p:cBhvr>
                                        <p:cTn id="46" dur="1" fill="hold">
                                          <p:stCondLst>
                                            <p:cond delay="3999"/>
                                          </p:stCondLst>
                                        </p:cTn>
                                        <p:tgtEl>
                                          <p:spTgt spid="10"/>
                                        </p:tgtEl>
                                        <p:attrNameLst>
                                          <p:attrName>style.visibility</p:attrName>
                                        </p:attrNameLst>
                                      </p:cBhvr>
                                      <p:to>
                                        <p:strVal val="hidden"/>
                                      </p:to>
                                    </p:set>
                                  </p:childTnLst>
                                </p:cTn>
                              </p:par>
                              <p:par>
                                <p:cTn id="47" presetID="7" presetClass="exit" presetSubtype="1" fill="hold" nodeType="withEffect">
                                  <p:stCondLst>
                                    <p:cond delay="0"/>
                                  </p:stCondLst>
                                  <p:childTnLst>
                                    <p:anim calcmode="lin" valueType="num">
                                      <p:cBhvr additive="base">
                                        <p:cTn id="48" dur="4000"/>
                                        <p:tgtEl>
                                          <p:spTgt spid="11"/>
                                        </p:tgtEl>
                                        <p:attrNameLst>
                                          <p:attrName>ppt_x</p:attrName>
                                        </p:attrNameLst>
                                      </p:cBhvr>
                                      <p:tavLst>
                                        <p:tav tm="0">
                                          <p:val>
                                            <p:strVal val="ppt_x"/>
                                          </p:val>
                                        </p:tav>
                                        <p:tav tm="100000">
                                          <p:val>
                                            <p:strVal val="ppt_x"/>
                                          </p:val>
                                        </p:tav>
                                      </p:tavLst>
                                    </p:anim>
                                    <p:anim calcmode="lin" valueType="num">
                                      <p:cBhvr additive="base">
                                        <p:cTn id="49" dur="4000"/>
                                        <p:tgtEl>
                                          <p:spTgt spid="11"/>
                                        </p:tgtEl>
                                        <p:attrNameLst>
                                          <p:attrName>ppt_y</p:attrName>
                                        </p:attrNameLst>
                                      </p:cBhvr>
                                      <p:tavLst>
                                        <p:tav tm="0">
                                          <p:val>
                                            <p:strVal val="ppt_y"/>
                                          </p:val>
                                        </p:tav>
                                        <p:tav tm="100000">
                                          <p:val>
                                            <p:strVal val="0-ppt_h/2"/>
                                          </p:val>
                                        </p:tav>
                                      </p:tavLst>
                                    </p:anim>
                                    <p:set>
                                      <p:cBhvr>
                                        <p:cTn id="50" dur="1" fill="hold">
                                          <p:stCondLst>
                                            <p:cond delay="3999"/>
                                          </p:stCondLst>
                                        </p:cTn>
                                        <p:tgtEl>
                                          <p:spTgt spid="11"/>
                                        </p:tgtEl>
                                        <p:attrNameLst>
                                          <p:attrName>style.visibility</p:attrName>
                                        </p:attrNameLst>
                                      </p:cBhvr>
                                      <p:to>
                                        <p:strVal val="hidden"/>
                                      </p:to>
                                    </p:set>
                                  </p:childTnLst>
                                </p:cTn>
                              </p:par>
                              <p:par>
                                <p:cTn id="51" presetID="14" presetClass="exit" presetSubtype="5" fill="hold" nodeType="withEffect">
                                  <p:stCondLst>
                                    <p:cond delay="0"/>
                                  </p:stCondLst>
                                  <p:childTnLst>
                                    <p:animEffect transition="out" filter="randombar(vertical)">
                                      <p:cBhvr>
                                        <p:cTn id="52" dur="4000"/>
                                        <p:tgtEl>
                                          <p:spTgt spid="11"/>
                                        </p:tgtEl>
                                      </p:cBhvr>
                                    </p:animEffect>
                                    <p:set>
                                      <p:cBhvr>
                                        <p:cTn id="53" dur="1" fill="hold">
                                          <p:stCondLst>
                                            <p:cond delay="3999"/>
                                          </p:stCondLst>
                                        </p:cTn>
                                        <p:tgtEl>
                                          <p:spTgt spid="11"/>
                                        </p:tgtEl>
                                        <p:attrNameLst>
                                          <p:attrName>style.visibility</p:attrName>
                                        </p:attrNameLst>
                                      </p:cBhvr>
                                      <p:to>
                                        <p:strVal val="hidden"/>
                                      </p:to>
                                    </p:set>
                                  </p:childTnLst>
                                </p:cTn>
                              </p:par>
                              <p:par>
                                <p:cTn id="54" presetID="7" presetClass="exit" presetSubtype="1" fill="hold" nodeType="withEffect">
                                  <p:stCondLst>
                                    <p:cond delay="0"/>
                                  </p:stCondLst>
                                  <p:childTnLst>
                                    <p:anim calcmode="lin" valueType="num">
                                      <p:cBhvr additive="base">
                                        <p:cTn id="55" dur="4000"/>
                                        <p:tgtEl>
                                          <p:spTgt spid="12"/>
                                        </p:tgtEl>
                                        <p:attrNameLst>
                                          <p:attrName>ppt_x</p:attrName>
                                        </p:attrNameLst>
                                      </p:cBhvr>
                                      <p:tavLst>
                                        <p:tav tm="0">
                                          <p:val>
                                            <p:strVal val="ppt_x"/>
                                          </p:val>
                                        </p:tav>
                                        <p:tav tm="100000">
                                          <p:val>
                                            <p:strVal val="ppt_x"/>
                                          </p:val>
                                        </p:tav>
                                      </p:tavLst>
                                    </p:anim>
                                    <p:anim calcmode="lin" valueType="num">
                                      <p:cBhvr additive="base">
                                        <p:cTn id="56" dur="4000"/>
                                        <p:tgtEl>
                                          <p:spTgt spid="12"/>
                                        </p:tgtEl>
                                        <p:attrNameLst>
                                          <p:attrName>ppt_y</p:attrName>
                                        </p:attrNameLst>
                                      </p:cBhvr>
                                      <p:tavLst>
                                        <p:tav tm="0">
                                          <p:val>
                                            <p:strVal val="ppt_y"/>
                                          </p:val>
                                        </p:tav>
                                        <p:tav tm="100000">
                                          <p:val>
                                            <p:strVal val="0-ppt_h/2"/>
                                          </p:val>
                                        </p:tav>
                                      </p:tavLst>
                                    </p:anim>
                                    <p:set>
                                      <p:cBhvr>
                                        <p:cTn id="57" dur="1" fill="hold">
                                          <p:stCondLst>
                                            <p:cond delay="3999"/>
                                          </p:stCondLst>
                                        </p:cTn>
                                        <p:tgtEl>
                                          <p:spTgt spid="12"/>
                                        </p:tgtEl>
                                        <p:attrNameLst>
                                          <p:attrName>style.visibility</p:attrName>
                                        </p:attrNameLst>
                                      </p:cBhvr>
                                      <p:to>
                                        <p:strVal val="hidden"/>
                                      </p:to>
                                    </p:set>
                                  </p:childTnLst>
                                </p:cTn>
                              </p:par>
                              <p:par>
                                <p:cTn id="58" presetID="14" presetClass="exit" presetSubtype="5" fill="hold" nodeType="withEffect">
                                  <p:stCondLst>
                                    <p:cond delay="0"/>
                                  </p:stCondLst>
                                  <p:childTnLst>
                                    <p:animEffect transition="out" filter="randombar(vertical)">
                                      <p:cBhvr>
                                        <p:cTn id="59" dur="4000"/>
                                        <p:tgtEl>
                                          <p:spTgt spid="12"/>
                                        </p:tgtEl>
                                      </p:cBhvr>
                                    </p:animEffect>
                                    <p:set>
                                      <p:cBhvr>
                                        <p:cTn id="60" dur="1" fill="hold">
                                          <p:stCondLst>
                                            <p:cond delay="3999"/>
                                          </p:stCondLst>
                                        </p:cTn>
                                        <p:tgtEl>
                                          <p:spTgt spid="12"/>
                                        </p:tgtEl>
                                        <p:attrNameLst>
                                          <p:attrName>style.visibility</p:attrName>
                                        </p:attrNameLst>
                                      </p:cBhvr>
                                      <p:to>
                                        <p:strVal val="hidden"/>
                                      </p:to>
                                    </p:set>
                                  </p:childTnLst>
                                </p:cTn>
                              </p:par>
                              <p:par>
                                <p:cTn id="61" presetID="7" presetClass="exit" presetSubtype="1" fill="hold" nodeType="withEffect">
                                  <p:stCondLst>
                                    <p:cond delay="0"/>
                                  </p:stCondLst>
                                  <p:childTnLst>
                                    <p:anim calcmode="lin" valueType="num">
                                      <p:cBhvr additive="base">
                                        <p:cTn id="62" dur="4000"/>
                                        <p:tgtEl>
                                          <p:spTgt spid="13"/>
                                        </p:tgtEl>
                                        <p:attrNameLst>
                                          <p:attrName>ppt_x</p:attrName>
                                        </p:attrNameLst>
                                      </p:cBhvr>
                                      <p:tavLst>
                                        <p:tav tm="0">
                                          <p:val>
                                            <p:strVal val="ppt_x"/>
                                          </p:val>
                                        </p:tav>
                                        <p:tav tm="100000">
                                          <p:val>
                                            <p:strVal val="ppt_x"/>
                                          </p:val>
                                        </p:tav>
                                      </p:tavLst>
                                    </p:anim>
                                    <p:anim calcmode="lin" valueType="num">
                                      <p:cBhvr additive="base">
                                        <p:cTn id="63" dur="4000"/>
                                        <p:tgtEl>
                                          <p:spTgt spid="13"/>
                                        </p:tgtEl>
                                        <p:attrNameLst>
                                          <p:attrName>ppt_y</p:attrName>
                                        </p:attrNameLst>
                                      </p:cBhvr>
                                      <p:tavLst>
                                        <p:tav tm="0">
                                          <p:val>
                                            <p:strVal val="ppt_y"/>
                                          </p:val>
                                        </p:tav>
                                        <p:tav tm="100000">
                                          <p:val>
                                            <p:strVal val="0-ppt_h/2"/>
                                          </p:val>
                                        </p:tav>
                                      </p:tavLst>
                                    </p:anim>
                                    <p:set>
                                      <p:cBhvr>
                                        <p:cTn id="64" dur="1" fill="hold">
                                          <p:stCondLst>
                                            <p:cond delay="3999"/>
                                          </p:stCondLst>
                                        </p:cTn>
                                        <p:tgtEl>
                                          <p:spTgt spid="13"/>
                                        </p:tgtEl>
                                        <p:attrNameLst>
                                          <p:attrName>style.visibility</p:attrName>
                                        </p:attrNameLst>
                                      </p:cBhvr>
                                      <p:to>
                                        <p:strVal val="hidden"/>
                                      </p:to>
                                    </p:set>
                                  </p:childTnLst>
                                </p:cTn>
                              </p:par>
                              <p:par>
                                <p:cTn id="65" presetID="14" presetClass="exit" presetSubtype="5" fill="hold" nodeType="withEffect">
                                  <p:stCondLst>
                                    <p:cond delay="0"/>
                                  </p:stCondLst>
                                  <p:childTnLst>
                                    <p:animEffect transition="out" filter="randombar(vertical)">
                                      <p:cBhvr>
                                        <p:cTn id="66" dur="4000"/>
                                        <p:tgtEl>
                                          <p:spTgt spid="13"/>
                                        </p:tgtEl>
                                      </p:cBhvr>
                                    </p:animEffect>
                                    <p:set>
                                      <p:cBhvr>
                                        <p:cTn id="67" dur="1" fill="hold">
                                          <p:stCondLst>
                                            <p:cond delay="3999"/>
                                          </p:stCondLst>
                                        </p:cTn>
                                        <p:tgtEl>
                                          <p:spTgt spid="13"/>
                                        </p:tgtEl>
                                        <p:attrNameLst>
                                          <p:attrName>style.visibility</p:attrName>
                                        </p:attrNameLst>
                                      </p:cBhvr>
                                      <p:to>
                                        <p:strVal val="hidden"/>
                                      </p:to>
                                    </p:set>
                                  </p:childTnLst>
                                </p:cTn>
                              </p:par>
                              <p:par>
                                <p:cTn id="68" presetID="23" presetClass="entr" presetSubtype="288" fill="hold" nodeType="withEffect">
                                  <p:stCondLst>
                                    <p:cond delay="0"/>
                                  </p:stCondLst>
                                  <p:childTnLst>
                                    <p:set>
                                      <p:cBhvr>
                                        <p:cTn id="69" dur="1" fill="hold">
                                          <p:stCondLst>
                                            <p:cond delay="0"/>
                                          </p:stCondLst>
                                        </p:cTn>
                                        <p:tgtEl>
                                          <p:spTgt spid="4"/>
                                        </p:tgtEl>
                                        <p:attrNameLst>
                                          <p:attrName>style.visibility</p:attrName>
                                        </p:attrNameLst>
                                      </p:cBhvr>
                                      <p:to>
                                        <p:strVal val="visible"/>
                                      </p:to>
                                    </p:set>
                                    <p:anim calcmode="lin" valueType="num">
                                      <p:cBhvr>
                                        <p:cTn id="70" dur="4000" fill="hold"/>
                                        <p:tgtEl>
                                          <p:spTgt spid="4"/>
                                        </p:tgtEl>
                                        <p:attrNameLst>
                                          <p:attrName>ppt_w</p:attrName>
                                        </p:attrNameLst>
                                      </p:cBhvr>
                                      <p:tavLst>
                                        <p:tav tm="0">
                                          <p:val>
                                            <p:strVal val="4/3*#ppt_w"/>
                                          </p:val>
                                        </p:tav>
                                        <p:tav tm="100000">
                                          <p:val>
                                            <p:strVal val="#ppt_w"/>
                                          </p:val>
                                        </p:tav>
                                      </p:tavLst>
                                    </p:anim>
                                    <p:anim calcmode="lin" valueType="num">
                                      <p:cBhvr>
                                        <p:cTn id="71" dur="4000" fill="hold"/>
                                        <p:tgtEl>
                                          <p:spTgt spid="4"/>
                                        </p:tgtEl>
                                        <p:attrNameLst>
                                          <p:attrName>ppt_h</p:attrName>
                                        </p:attrNameLst>
                                      </p:cBhvr>
                                      <p:tavLst>
                                        <p:tav tm="0">
                                          <p:val>
                                            <p:strVal val="4/3*#ppt_h"/>
                                          </p:val>
                                        </p:tav>
                                        <p:tav tm="100000">
                                          <p:val>
                                            <p:strVal val="#ppt_h"/>
                                          </p:val>
                                        </p:tav>
                                      </p:tavLst>
                                    </p:anim>
                                  </p:childTnLst>
                                </p:cTn>
                              </p:par>
                            </p:childTnLst>
                          </p:cTn>
                        </p:par>
                        <p:par>
                          <p:cTn id="72" fill="hold">
                            <p:stCondLst>
                              <p:cond delay="4000"/>
                            </p:stCondLst>
                            <p:childTnLst>
                              <p:par>
                                <p:cTn id="73" presetID="40" presetClass="entr" presetSubtype="0" fill="hold" grpId="0" nodeType="afterEffect">
                                  <p:stCondLst>
                                    <p:cond delay="0"/>
                                  </p:stCondLst>
                                  <p:iterate type="lt">
                                    <p:tmPct val="10000"/>
                                  </p:iterate>
                                  <p:childTnLst>
                                    <p:set>
                                      <p:cBhvr>
                                        <p:cTn id="74" dur="1" fill="hold">
                                          <p:stCondLst>
                                            <p:cond delay="0"/>
                                          </p:stCondLst>
                                        </p:cTn>
                                        <p:tgtEl>
                                          <p:spTgt spid="14"/>
                                        </p:tgtEl>
                                        <p:attrNameLst>
                                          <p:attrName>style.visibility</p:attrName>
                                        </p:attrNameLst>
                                      </p:cBhvr>
                                      <p:to>
                                        <p:strVal val="visible"/>
                                      </p:to>
                                    </p:set>
                                    <p:animEffect transition="in" filter="fade">
                                      <p:cBhvr>
                                        <p:cTn id="75" dur="1000"/>
                                        <p:tgtEl>
                                          <p:spTgt spid="14"/>
                                        </p:tgtEl>
                                      </p:cBhvr>
                                    </p:animEffect>
                                    <p:anim calcmode="lin" valueType="num">
                                      <p:cBhvr>
                                        <p:cTn id="76" dur="1000" fill="hold"/>
                                        <p:tgtEl>
                                          <p:spTgt spid="14"/>
                                        </p:tgtEl>
                                        <p:attrNameLst>
                                          <p:attrName>ppt_x</p:attrName>
                                        </p:attrNameLst>
                                      </p:cBhvr>
                                      <p:tavLst>
                                        <p:tav tm="0">
                                          <p:val>
                                            <p:strVal val="#ppt_x-.1"/>
                                          </p:val>
                                        </p:tav>
                                        <p:tav tm="100000">
                                          <p:val>
                                            <p:strVal val="#ppt_x"/>
                                          </p:val>
                                        </p:tav>
                                      </p:tavLst>
                                    </p:anim>
                                    <p:anim calcmode="lin" valueType="num">
                                      <p:cBhvr>
                                        <p:cTn id="77"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EZQUITA_CATEDRAL_NAVES_ALHAKAM_01.jpg"/>
          <p:cNvPicPr>
            <a:picLocks noChangeAspect="1"/>
          </p:cNvPicPr>
          <p:nvPr/>
        </p:nvPicPr>
        <p:blipFill>
          <a:blip r:embed="rId2" cstate="print"/>
          <a:stretch>
            <a:fillRect/>
          </a:stretch>
        </p:blipFill>
        <p:spPr>
          <a:xfrm>
            <a:off x="0" y="0"/>
            <a:ext cx="9144000" cy="5715000"/>
          </a:xfrm>
          <a:prstGeom prst="rect">
            <a:avLst/>
          </a:prstGeom>
          <a:ln>
            <a:noFill/>
          </a:ln>
          <a:effectLst>
            <a:outerShdw blurRad="292100" dist="139700" dir="2700000" algn="tl" rotWithShape="0">
              <a:srgbClr val="333333">
                <a:alpha val="65000"/>
              </a:srgbClr>
            </a:outerShdw>
          </a:effectLst>
        </p:spPr>
      </p:pic>
      <p:pic>
        <p:nvPicPr>
          <p:cNvPr id="7" name="6 Imagen" descr="MEZQUITA_CATEDRAL_NAVES_ALHAKAM_01.jpg"/>
          <p:cNvPicPr>
            <a:picLocks noChangeAspect="1"/>
          </p:cNvPicPr>
          <p:nvPr/>
        </p:nvPicPr>
        <p:blipFill>
          <a:blip r:embed="rId2" cstate="print"/>
          <a:stretch>
            <a:fillRect/>
          </a:stretch>
        </p:blipFill>
        <p:spPr>
          <a:xfrm>
            <a:off x="0" y="0"/>
            <a:ext cx="9144000" cy="5715000"/>
          </a:xfrm>
          <a:prstGeom prst="rect">
            <a:avLst/>
          </a:prstGeom>
          <a:ln>
            <a:noFill/>
          </a:ln>
          <a:effectLst>
            <a:outerShdw blurRad="292100" dist="139700" dir="2700000" algn="tl" rotWithShape="0">
              <a:srgbClr val="333333">
                <a:alpha val="65000"/>
              </a:srgbClr>
            </a:outerShdw>
          </a:effectLst>
        </p:spPr>
      </p:pic>
      <p:sp>
        <p:nvSpPr>
          <p:cNvPr id="5" name="4 CuadroTexto"/>
          <p:cNvSpPr txBox="1"/>
          <p:nvPr/>
        </p:nvSpPr>
        <p:spPr>
          <a:xfrm>
            <a:off x="179512"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Nos adentraremos en el </a:t>
            </a:r>
            <a:r>
              <a:rPr lang="es-ES" b="1" i="1" dirty="0" smtClean="0">
                <a:effectLst>
                  <a:glow rad="101600">
                    <a:srgbClr val="C00000">
                      <a:alpha val="60000"/>
                    </a:srgbClr>
                  </a:glow>
                  <a:outerShdw blurRad="38100" dist="38100" dir="2700000" algn="tl">
                    <a:srgbClr val="000000">
                      <a:alpha val="43137"/>
                    </a:srgbClr>
                  </a:outerShdw>
                </a:effectLst>
              </a:rPr>
              <a:t>enigmático mundo de los fantasmas del Palacio de Liria</a:t>
            </a:r>
            <a:r>
              <a:rPr lang="es-ES" i="1" dirty="0" smtClean="0">
                <a:effectLst>
                  <a:glow rad="101600">
                    <a:srgbClr val="C00000">
                      <a:alpha val="60000"/>
                    </a:srgbClr>
                  </a:glow>
                  <a:outerShdw blurRad="38100" dist="38100" dir="2700000" algn="tl">
                    <a:srgbClr val="000000">
                      <a:alpha val="43137"/>
                    </a:srgbClr>
                  </a:outerShdw>
                </a:effectLst>
              </a:rPr>
              <a:t>, explorando las leyendas, los testimonios y el impacto que estas historias han tenido en la cultura popular.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prism isContent="1" isInverted="1"/>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nodeType="withEffect">
                                  <p:stCondLst>
                                    <p:cond delay="0"/>
                                  </p:stCondLst>
                                  <p:childTnLst>
                                    <p:animEffect transition="out" filter="box(in)">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55" presetClass="exit" presetSubtype="0" fill="hold" nodeType="withEffect">
                                  <p:stCondLst>
                                    <p:cond delay="0"/>
                                  </p:stCondLst>
                                  <p:childTnLst>
                                    <p:anim calcmode="lin" valueType="num">
                                      <p:cBhvr>
                                        <p:cTn id="9" dur="4000"/>
                                        <p:tgtEl>
                                          <p:spTgt spid="7"/>
                                        </p:tgtEl>
                                        <p:attrNameLst>
                                          <p:attrName>ppt_w</p:attrName>
                                        </p:attrNameLst>
                                      </p:cBhvr>
                                      <p:tavLst>
                                        <p:tav tm="0">
                                          <p:val>
                                            <p:strVal val="ppt_w"/>
                                          </p:val>
                                        </p:tav>
                                        <p:tav tm="100000">
                                          <p:val>
                                            <p:strVal val="ppt_w*0.70"/>
                                          </p:val>
                                        </p:tav>
                                      </p:tavLst>
                                    </p:anim>
                                    <p:anim calcmode="lin" valueType="num">
                                      <p:cBhvr>
                                        <p:cTn id="10" dur="4000"/>
                                        <p:tgtEl>
                                          <p:spTgt spid="7"/>
                                        </p:tgtEl>
                                        <p:attrNameLst>
                                          <p:attrName>ppt_h</p:attrName>
                                        </p:attrNameLst>
                                      </p:cBhvr>
                                      <p:tavLst>
                                        <p:tav tm="0">
                                          <p:val>
                                            <p:strVal val="ppt_h"/>
                                          </p:val>
                                        </p:tav>
                                        <p:tav tm="100000">
                                          <p:val>
                                            <p:strVal val="ppt_h"/>
                                          </p:val>
                                        </p:tav>
                                      </p:tavLst>
                                    </p:anim>
                                    <p:animEffect transition="out" filter="fade">
                                      <p:cBhvr>
                                        <p:cTn id="11" dur="4000"/>
                                        <p:tgtEl>
                                          <p:spTgt spid="7"/>
                                        </p:tgtEl>
                                      </p:cBhvr>
                                    </p:animEffect>
                                    <p:set>
                                      <p:cBhvr>
                                        <p:cTn id="12" dur="1" fill="hold">
                                          <p:stCondLst>
                                            <p:cond delay="3999"/>
                                          </p:stCondLst>
                                        </p:cTn>
                                        <p:tgtEl>
                                          <p:spTgt spid="7"/>
                                        </p:tgtEl>
                                        <p:attrNameLst>
                                          <p:attrName>style.visibility</p:attrName>
                                        </p:attrNameLst>
                                      </p:cBhvr>
                                      <p:to>
                                        <p:strVal val="hidden"/>
                                      </p:to>
                                    </p:set>
                                  </p:childTnLst>
                                </p:cTn>
                              </p:par>
                              <p:par>
                                <p:cTn id="13" presetID="17"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4000" fill="hold"/>
                                        <p:tgtEl>
                                          <p:spTgt spid="4"/>
                                        </p:tgtEl>
                                        <p:attrNameLst>
                                          <p:attrName>ppt_w</p:attrName>
                                        </p:attrNameLst>
                                      </p:cBhvr>
                                      <p:tavLst>
                                        <p:tav tm="0">
                                          <p:val>
                                            <p:fltVal val="0"/>
                                          </p:val>
                                        </p:tav>
                                        <p:tav tm="100000">
                                          <p:val>
                                            <p:strVal val="#ppt_w"/>
                                          </p:val>
                                        </p:tav>
                                      </p:tavLst>
                                    </p:anim>
                                    <p:anim calcmode="lin" valueType="num">
                                      <p:cBhvr>
                                        <p:cTn id="16" dur="4000" fill="hold"/>
                                        <p:tgtEl>
                                          <p:spTgt spid="4"/>
                                        </p:tgtEl>
                                        <p:attrNameLst>
                                          <p:attrName>ppt_h</p:attrName>
                                        </p:attrNameLst>
                                      </p:cBhvr>
                                      <p:tavLst>
                                        <p:tav tm="0">
                                          <p:val>
                                            <p:strVal val="#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4000"/>
                                        <p:tgtEl>
                                          <p:spTgt spid="4"/>
                                        </p:tgtEl>
                                      </p:cBhvr>
                                    </p:animEffect>
                                  </p:childTnLst>
                                </p:cTn>
                              </p:par>
                            </p:childTnLst>
                          </p:cTn>
                        </p:par>
                        <p:par>
                          <p:cTn id="20" fill="hold">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EZQUITA_CATEDRAL_PUERTADEANES_0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7" name="6 Imagen" descr="MEZQUITA_CATEDRAL_PUERTADEANES_0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39552"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los numerosos relatos que circulan sobre el Palacio de Liria, uno de los más conocidos es el de la Dama de Liria, una figura que se dice que aparece en las noches más oscuras.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prism isContent="1" isInverted="1"/>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4000"/>
                                        <p:tgtEl>
                                          <p:spTgt spid="4"/>
                                        </p:tgtEl>
                                      </p:cBhvr>
                                    </p:animEffec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1"/>
                                          </p:val>
                                        </p:tav>
                                        <p:tav tm="100000">
                                          <p:val>
                                            <p:strVal val="#ppt_x"/>
                                          </p:val>
                                        </p:tav>
                                      </p:tavLst>
                                    </p:anim>
                                    <p:anim calcmode="lin" valueType="num">
                                      <p:cBhvr>
                                        <p:cTn id="1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VirtualIT.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7" name="6 Imagen" descr="VirtualIT.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39552"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leyenda cuenta que esta mujer, vestida de blanco, solía deambular por los salones del palacio, buscando a su amante perdido, un joven noble que falleció en circunstancias trágicas.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prism dir="r" isContent="1" isInverted="1"/>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4000"/>
                                        <p:tgtEl>
                                          <p:spTgt spid="4"/>
                                        </p:tgtEl>
                                      </p:cBhvr>
                                    </p:animEffect>
                                  </p:childTnLst>
                                </p:cTn>
                              </p:par>
                              <p:par>
                                <p:cTn id="11" presetID="42"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4000"/>
                                        <p:tgtEl>
                                          <p:spTgt spid="4"/>
                                        </p:tgtEl>
                                      </p:cBhvr>
                                    </p:animEffect>
                                    <p:anim calcmode="lin" valueType="num">
                                      <p:cBhvr>
                                        <p:cTn id="14" dur="4000" fill="hold"/>
                                        <p:tgtEl>
                                          <p:spTgt spid="4"/>
                                        </p:tgtEl>
                                        <p:attrNameLst>
                                          <p:attrName>ppt_x</p:attrName>
                                        </p:attrNameLst>
                                      </p:cBhvr>
                                      <p:tavLst>
                                        <p:tav tm="0">
                                          <p:val>
                                            <p:strVal val="#ppt_x"/>
                                          </p:val>
                                        </p:tav>
                                        <p:tav tm="100000">
                                          <p:val>
                                            <p:strVal val="#ppt_x"/>
                                          </p:val>
                                        </p:tav>
                                      </p:tavLst>
                                    </p:anim>
                                    <p:anim calcmode="lin" valueType="num">
                                      <p:cBhvr>
                                        <p:cTn id="15" dur="4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46d78a3f_1242564675793.jpg"/>
          <p:cNvPicPr>
            <a:picLocks noGrp="1" noChangeAspect="1"/>
          </p:cNvPicPr>
          <p:nvPr>
            <p:ph idx="1"/>
          </p:nvPr>
        </p:nvPicPr>
        <p:blipFill>
          <a:blip r:embed="rId2" cstate="print"/>
          <a:stretch>
            <a:fillRect/>
          </a:stretch>
        </p:blipFill>
        <p:spPr>
          <a:xfrm>
            <a:off x="0" y="0"/>
            <a:ext cx="9144000" cy="5715000"/>
          </a:xfrm>
        </p:spPr>
      </p:pic>
      <p:pic>
        <p:nvPicPr>
          <p:cNvPr id="11" name="3 Marcador de contenido" descr="46d78a3f_124256467579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7544"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menudo se escucha el susurro de su nombre, «Alfonso», en los ecos de las habitaciones vacías, lo que ha llevado a algunos a creer que su alma no descansa en paz.</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flythrough/>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4000"/>
                                        <p:tgtEl>
                                          <p:spTgt spid="4"/>
                                        </p:tgtEl>
                                      </p:cBhvr>
                                    </p:animEffect>
                                  </p:childTnLst>
                                </p:cTn>
                              </p:par>
                              <p:par>
                                <p:cTn id="8" presetID="4" presetClass="exit" presetSubtype="16" fill="hold" nodeType="withEffect">
                                  <p:stCondLst>
                                    <p:cond delay="0"/>
                                  </p:stCondLst>
                                  <p:childTnLst>
                                    <p:animEffect transition="out" filter="box(in)">
                                      <p:cBhvr>
                                        <p:cTn id="9" dur="4000"/>
                                        <p:tgtEl>
                                          <p:spTgt spid="11"/>
                                        </p:tgtEl>
                                      </p:cBhvr>
                                    </p:animEffect>
                                    <p:set>
                                      <p:cBhvr>
                                        <p:cTn id="10" dur="1" fill="hold">
                                          <p:stCondLst>
                                            <p:cond delay="3999"/>
                                          </p:stCondLst>
                                        </p:cTn>
                                        <p:tgtEl>
                                          <p:spTgt spid="11"/>
                                        </p:tgtEl>
                                        <p:attrNameLst>
                                          <p:attrName>style.visibility</p:attrName>
                                        </p:attrNameLst>
                                      </p:cBhvr>
                                      <p:to>
                                        <p:strVal val="hidden"/>
                                      </p:to>
                                    </p:se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1"/>
                                          </p:val>
                                        </p:tav>
                                        <p:tav tm="100000">
                                          <p:val>
                                            <p:strVal val="#ppt_x"/>
                                          </p:val>
                                        </p:tav>
                                      </p:tavLst>
                                    </p:anim>
                                    <p:anim calcmode="lin" valueType="num">
                                      <p:cBhvr>
                                        <p:cTn id="1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omando-el-bañ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7" name="6 Imagen" descr="tomando-el-bañ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relatos sobre el Palacio de Liria no se limitan a la figura de la Dama de Liria. A lo largo de los años, diversos visitantes y trabajadores han compartido experiencias inquietantes y encuentros inexplicables con presencias fantasmales en el recinto.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flythrough/>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2)">
                                      <p:cBhvr>
                                        <p:cTn id="7" dur="4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2/3*#ppt_w"/>
                                          </p:val>
                                        </p:tav>
                                        <p:tav tm="100000">
                                          <p:val>
                                            <p:strVal val="#ppt_w"/>
                                          </p:val>
                                        </p:tav>
                                      </p:tavLst>
                                    </p:anim>
                                    <p:anim calcmode="lin" valueType="num">
                                      <p:cBhvr>
                                        <p:cTn id="11" dur="4000" fill="hold"/>
                                        <p:tgtEl>
                                          <p:spTgt spid="4"/>
                                        </p:tgtEl>
                                        <p:attrNameLst>
                                          <p:attrName>ppt_h</p:attrName>
                                        </p:attrNameLst>
                                      </p:cBhvr>
                                      <p:tavLst>
                                        <p:tav tm="0">
                                          <p:val>
                                            <p:strVal val="2/3*#ppt_h"/>
                                          </p:val>
                                        </p:tav>
                                        <p:tav tm="100000">
                                          <p:val>
                                            <p:strVal val="#ppt_h"/>
                                          </p:val>
                                        </p:tav>
                                      </p:tavLst>
                                    </p:anim>
                                  </p:childTnLst>
                                </p:cTn>
                              </p:par>
                              <p:par>
                                <p:cTn id="12" presetID="5" presetClass="entr" presetSubtype="10"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checkerboard(across)">
                                      <p:cBhvr>
                                        <p:cTn id="14" dur="4000"/>
                                        <p:tgtEl>
                                          <p:spTgt spid="7"/>
                                        </p:tgtEl>
                                      </p:cBhvr>
                                    </p:animEffect>
                                  </p:childTnLst>
                                </p:cTn>
                              </p:par>
                              <p:par>
                                <p:cTn id="15" presetID="23" presetClass="entr" presetSubtype="27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4000" fill="hold"/>
                                        <p:tgtEl>
                                          <p:spTgt spid="7"/>
                                        </p:tgtEl>
                                        <p:attrNameLst>
                                          <p:attrName>ppt_w</p:attrName>
                                        </p:attrNameLst>
                                      </p:cBhvr>
                                      <p:tavLst>
                                        <p:tav tm="0">
                                          <p:val>
                                            <p:strVal val="2/3*#ppt_w"/>
                                          </p:val>
                                        </p:tav>
                                        <p:tav tm="100000">
                                          <p:val>
                                            <p:strVal val="#ppt_w"/>
                                          </p:val>
                                        </p:tav>
                                      </p:tavLst>
                                    </p:anim>
                                    <p:anim calcmode="lin" valueType="num">
                                      <p:cBhvr>
                                        <p:cTn id="18" dur="4000" fill="hold"/>
                                        <p:tgtEl>
                                          <p:spTgt spid="7"/>
                                        </p:tgtEl>
                                        <p:attrNameLst>
                                          <p:attrName>ppt_h</p:attrName>
                                        </p:attrNameLst>
                                      </p:cBhvr>
                                      <p:tavLst>
                                        <p:tav tm="0">
                                          <p:val>
                                            <p:strVal val="2/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243_1280x80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Triángulo rectángulo"/>
          <p:cNvSpPr/>
          <p:nvPr/>
        </p:nvSpPr>
        <p:spPr>
          <a:xfrm>
            <a:off x="0" y="-238125"/>
            <a:ext cx="9144000" cy="595312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flipH="1" flipV="1">
            <a:off x="0" y="0"/>
            <a:ext cx="9144000"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rectángulo"/>
          <p:cNvSpPr/>
          <p:nvPr/>
        </p:nvSpPr>
        <p:spPr>
          <a:xfrm flipH="1" flipV="1">
            <a:off x="428622" y="841276"/>
            <a:ext cx="8715377" cy="4537174"/>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rectángulo"/>
          <p:cNvSpPr/>
          <p:nvPr/>
        </p:nvSpPr>
        <p:spPr>
          <a:xfrm>
            <a:off x="539750" y="415925"/>
            <a:ext cx="8604250" cy="52990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rectángulo"/>
          <p:cNvSpPr/>
          <p:nvPr/>
        </p:nvSpPr>
        <p:spPr>
          <a:xfrm>
            <a:off x="1116013" y="774700"/>
            <a:ext cx="8027987" cy="49403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rectángulo"/>
          <p:cNvSpPr/>
          <p:nvPr/>
        </p:nvSpPr>
        <p:spPr>
          <a:xfrm flipH="1" flipV="1">
            <a:off x="785808" y="913284"/>
            <a:ext cx="8358189" cy="424847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rectángulo"/>
          <p:cNvSpPr/>
          <p:nvPr/>
        </p:nvSpPr>
        <p:spPr>
          <a:xfrm flipH="1" flipV="1">
            <a:off x="683568" y="1849388"/>
            <a:ext cx="8460432" cy="3672408"/>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539552"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Algunos de estos relatos incluyen: Susurros en la Biblioteca: Varios testigos han afirmado escuchar voces en la biblioteca, aunque se encontraran completamente solos. Estas voces susurran secretos antiguos y, a veces uno puede incluso distinguir nombres y frases en español.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flythrough dir="out"/>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4000"/>
                                        <p:tgtEl>
                                          <p:spTgt spid="5"/>
                                        </p:tgtEl>
                                        <p:attrNameLst>
                                          <p:attrName>ppt_x</p:attrName>
                                        </p:attrNameLst>
                                      </p:cBhvr>
                                      <p:tavLst>
                                        <p:tav tm="0">
                                          <p:val>
                                            <p:strVal val="ppt_x"/>
                                          </p:val>
                                        </p:tav>
                                        <p:tav tm="100000">
                                          <p:val>
                                            <p:strVal val="ppt_x"/>
                                          </p:val>
                                        </p:tav>
                                      </p:tavLst>
                                    </p:anim>
                                    <p:anim calcmode="lin" valueType="num">
                                      <p:cBhvr>
                                        <p:cTn id="7" dur="4000"/>
                                        <p:tgtEl>
                                          <p:spTgt spid="5"/>
                                        </p:tgtEl>
                                        <p:attrNameLst>
                                          <p:attrName>ppt_y</p:attrName>
                                        </p:attrNameLst>
                                      </p:cBhvr>
                                      <p:tavLst>
                                        <p:tav tm="0">
                                          <p:val>
                                            <p:strVal val="ppt_y"/>
                                          </p:val>
                                        </p:tav>
                                        <p:tav tm="100000">
                                          <p:val>
                                            <p:strVal val="ppt_y+ppt_h/2"/>
                                          </p:val>
                                        </p:tav>
                                      </p:tavLst>
                                    </p:anim>
                                    <p:anim calcmode="lin" valueType="num">
                                      <p:cBhvr>
                                        <p:cTn id="8" dur="4000"/>
                                        <p:tgtEl>
                                          <p:spTgt spid="5"/>
                                        </p:tgtEl>
                                        <p:attrNameLst>
                                          <p:attrName>ppt_w</p:attrName>
                                        </p:attrNameLst>
                                      </p:cBhvr>
                                      <p:tavLst>
                                        <p:tav tm="0">
                                          <p:val>
                                            <p:strVal val="ppt_w"/>
                                          </p:val>
                                        </p:tav>
                                        <p:tav tm="100000">
                                          <p:val>
                                            <p:strVal val="ppt_w"/>
                                          </p:val>
                                        </p:tav>
                                      </p:tavLst>
                                    </p:anim>
                                    <p:anim calcmode="lin" valueType="num">
                                      <p:cBhvr>
                                        <p:cTn id="9" dur="4000"/>
                                        <p:tgtEl>
                                          <p:spTgt spid="5"/>
                                        </p:tgtEl>
                                        <p:attrNameLst>
                                          <p:attrName>ppt_h</p:attrName>
                                        </p:attrNameLst>
                                      </p:cBhvr>
                                      <p:tavLst>
                                        <p:tav tm="0">
                                          <p:val>
                                            <p:strVal val="ppt_h"/>
                                          </p:val>
                                        </p:tav>
                                        <p:tav tm="100000">
                                          <p:val>
                                            <p:fltVal val="0"/>
                                          </p:val>
                                        </p:tav>
                                      </p:tavLst>
                                    </p:anim>
                                    <p:set>
                                      <p:cBhvr>
                                        <p:cTn id="10" dur="1" fill="hold">
                                          <p:stCondLst>
                                            <p:cond delay="3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4000"/>
                                        <p:tgtEl>
                                          <p:spTgt spid="6"/>
                                        </p:tgtEl>
                                        <p:attrNameLst>
                                          <p:attrName>ppt_x</p:attrName>
                                        </p:attrNameLst>
                                      </p:cBhvr>
                                      <p:tavLst>
                                        <p:tav tm="0">
                                          <p:val>
                                            <p:strVal val="ppt_x"/>
                                          </p:val>
                                        </p:tav>
                                        <p:tav tm="100000">
                                          <p:val>
                                            <p:strVal val="ppt_x+ppt_w/2"/>
                                          </p:val>
                                        </p:tav>
                                      </p:tavLst>
                                    </p:anim>
                                    <p:anim calcmode="lin" valueType="num">
                                      <p:cBhvr>
                                        <p:cTn id="13" dur="4000"/>
                                        <p:tgtEl>
                                          <p:spTgt spid="6"/>
                                        </p:tgtEl>
                                        <p:attrNameLst>
                                          <p:attrName>ppt_y</p:attrName>
                                        </p:attrNameLst>
                                      </p:cBhvr>
                                      <p:tavLst>
                                        <p:tav tm="0">
                                          <p:val>
                                            <p:strVal val="ppt_y"/>
                                          </p:val>
                                        </p:tav>
                                        <p:tav tm="100000">
                                          <p:val>
                                            <p:strVal val="ppt_y"/>
                                          </p:val>
                                        </p:tav>
                                      </p:tavLst>
                                    </p:anim>
                                    <p:anim calcmode="lin" valueType="num">
                                      <p:cBhvr>
                                        <p:cTn id="14" dur="4000"/>
                                        <p:tgtEl>
                                          <p:spTgt spid="6"/>
                                        </p:tgtEl>
                                        <p:attrNameLst>
                                          <p:attrName>ppt_w</p:attrName>
                                        </p:attrNameLst>
                                      </p:cBhvr>
                                      <p:tavLst>
                                        <p:tav tm="0">
                                          <p:val>
                                            <p:strVal val="ppt_w"/>
                                          </p:val>
                                        </p:tav>
                                        <p:tav tm="100000">
                                          <p:val>
                                            <p:fltVal val="0"/>
                                          </p:val>
                                        </p:tav>
                                      </p:tavLst>
                                    </p:anim>
                                    <p:anim calcmode="lin" valueType="num">
                                      <p:cBhvr>
                                        <p:cTn id="15" dur="4000"/>
                                        <p:tgtEl>
                                          <p:spTgt spid="6"/>
                                        </p:tgtEl>
                                        <p:attrNameLst>
                                          <p:attrName>ppt_h</p:attrName>
                                        </p:attrNameLst>
                                      </p:cBhvr>
                                      <p:tavLst>
                                        <p:tav tm="0">
                                          <p:val>
                                            <p:strVal val="ppt_h"/>
                                          </p:val>
                                        </p:tav>
                                        <p:tav tm="100000">
                                          <p:val>
                                            <p:strVal val="ppt_h"/>
                                          </p:val>
                                        </p:tav>
                                      </p:tavLst>
                                    </p:anim>
                                    <p:set>
                                      <p:cBhvr>
                                        <p:cTn id="16" dur="1" fill="hold">
                                          <p:stCondLst>
                                            <p:cond delay="3999"/>
                                          </p:stCondLst>
                                        </p:cTn>
                                        <p:tgtEl>
                                          <p:spTgt spid="6"/>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4000"/>
                                        <p:tgtEl>
                                          <p:spTgt spid="7"/>
                                        </p:tgtEl>
                                        <p:attrNameLst>
                                          <p:attrName>ppt_x</p:attrName>
                                        </p:attrNameLst>
                                      </p:cBhvr>
                                      <p:tavLst>
                                        <p:tav tm="0">
                                          <p:val>
                                            <p:strVal val="ppt_x"/>
                                          </p:val>
                                        </p:tav>
                                        <p:tav tm="100000">
                                          <p:val>
                                            <p:strVal val="ppt_x+ppt_w/2"/>
                                          </p:val>
                                        </p:tav>
                                      </p:tavLst>
                                    </p:anim>
                                    <p:anim calcmode="lin" valueType="num">
                                      <p:cBhvr>
                                        <p:cTn id="19" dur="4000"/>
                                        <p:tgtEl>
                                          <p:spTgt spid="7"/>
                                        </p:tgtEl>
                                        <p:attrNameLst>
                                          <p:attrName>ppt_y</p:attrName>
                                        </p:attrNameLst>
                                      </p:cBhvr>
                                      <p:tavLst>
                                        <p:tav tm="0">
                                          <p:val>
                                            <p:strVal val="ppt_y"/>
                                          </p:val>
                                        </p:tav>
                                        <p:tav tm="100000">
                                          <p:val>
                                            <p:strVal val="ppt_y"/>
                                          </p:val>
                                        </p:tav>
                                      </p:tavLst>
                                    </p:anim>
                                    <p:anim calcmode="lin" valueType="num">
                                      <p:cBhvr>
                                        <p:cTn id="20" dur="4000"/>
                                        <p:tgtEl>
                                          <p:spTgt spid="7"/>
                                        </p:tgtEl>
                                        <p:attrNameLst>
                                          <p:attrName>ppt_w</p:attrName>
                                        </p:attrNameLst>
                                      </p:cBhvr>
                                      <p:tavLst>
                                        <p:tav tm="0">
                                          <p:val>
                                            <p:strVal val="ppt_w"/>
                                          </p:val>
                                        </p:tav>
                                        <p:tav tm="100000">
                                          <p:val>
                                            <p:fltVal val="0"/>
                                          </p:val>
                                        </p:tav>
                                      </p:tavLst>
                                    </p:anim>
                                    <p:anim calcmode="lin" valueType="num">
                                      <p:cBhvr>
                                        <p:cTn id="21" dur="4000"/>
                                        <p:tgtEl>
                                          <p:spTgt spid="7"/>
                                        </p:tgtEl>
                                        <p:attrNameLst>
                                          <p:attrName>ppt_h</p:attrName>
                                        </p:attrNameLst>
                                      </p:cBhvr>
                                      <p:tavLst>
                                        <p:tav tm="0">
                                          <p:val>
                                            <p:strVal val="ppt_h"/>
                                          </p:val>
                                        </p:tav>
                                        <p:tav tm="100000">
                                          <p:val>
                                            <p:strVal val="ppt_h"/>
                                          </p:val>
                                        </p:tav>
                                      </p:tavLst>
                                    </p:anim>
                                    <p:set>
                                      <p:cBhvr>
                                        <p:cTn id="22" dur="1" fill="hold">
                                          <p:stCondLst>
                                            <p:cond delay="3999"/>
                                          </p:stCondLst>
                                        </p:cTn>
                                        <p:tgtEl>
                                          <p:spTgt spid="7"/>
                                        </p:tgtEl>
                                        <p:attrNameLst>
                                          <p:attrName>style.visibility</p:attrName>
                                        </p:attrNameLst>
                                      </p:cBhvr>
                                      <p:to>
                                        <p:strVal val="hidden"/>
                                      </p:to>
                                    </p:set>
                                  </p:childTnLst>
                                </p:cTn>
                              </p:par>
                              <p:par>
                                <p:cTn id="23" presetID="17" presetClass="exit" presetSubtype="4" fill="hold" nodeType="withEffect">
                                  <p:stCondLst>
                                    <p:cond delay="0"/>
                                  </p:stCondLst>
                                  <p:childTnLst>
                                    <p:anim calcmode="lin" valueType="num">
                                      <p:cBhvr>
                                        <p:cTn id="24" dur="4000"/>
                                        <p:tgtEl>
                                          <p:spTgt spid="8"/>
                                        </p:tgtEl>
                                        <p:attrNameLst>
                                          <p:attrName>ppt_x</p:attrName>
                                        </p:attrNameLst>
                                      </p:cBhvr>
                                      <p:tavLst>
                                        <p:tav tm="0">
                                          <p:val>
                                            <p:strVal val="ppt_x"/>
                                          </p:val>
                                        </p:tav>
                                        <p:tav tm="100000">
                                          <p:val>
                                            <p:strVal val="ppt_x"/>
                                          </p:val>
                                        </p:tav>
                                      </p:tavLst>
                                    </p:anim>
                                    <p:anim calcmode="lin" valueType="num">
                                      <p:cBhvr>
                                        <p:cTn id="25" dur="4000"/>
                                        <p:tgtEl>
                                          <p:spTgt spid="8"/>
                                        </p:tgtEl>
                                        <p:attrNameLst>
                                          <p:attrName>ppt_y</p:attrName>
                                        </p:attrNameLst>
                                      </p:cBhvr>
                                      <p:tavLst>
                                        <p:tav tm="0">
                                          <p:val>
                                            <p:strVal val="ppt_y"/>
                                          </p:val>
                                        </p:tav>
                                        <p:tav tm="100000">
                                          <p:val>
                                            <p:strVal val="ppt_y+ppt_h/2"/>
                                          </p:val>
                                        </p:tav>
                                      </p:tavLst>
                                    </p:anim>
                                    <p:anim calcmode="lin" valueType="num">
                                      <p:cBhvr>
                                        <p:cTn id="26" dur="4000"/>
                                        <p:tgtEl>
                                          <p:spTgt spid="8"/>
                                        </p:tgtEl>
                                        <p:attrNameLst>
                                          <p:attrName>ppt_w</p:attrName>
                                        </p:attrNameLst>
                                      </p:cBhvr>
                                      <p:tavLst>
                                        <p:tav tm="0">
                                          <p:val>
                                            <p:strVal val="ppt_w"/>
                                          </p:val>
                                        </p:tav>
                                        <p:tav tm="100000">
                                          <p:val>
                                            <p:strVal val="ppt_w"/>
                                          </p:val>
                                        </p:tav>
                                      </p:tavLst>
                                    </p:anim>
                                    <p:anim calcmode="lin" valueType="num">
                                      <p:cBhvr>
                                        <p:cTn id="27" dur="4000"/>
                                        <p:tgtEl>
                                          <p:spTgt spid="8"/>
                                        </p:tgtEl>
                                        <p:attrNameLst>
                                          <p:attrName>ppt_h</p:attrName>
                                        </p:attrNameLst>
                                      </p:cBhvr>
                                      <p:tavLst>
                                        <p:tav tm="0">
                                          <p:val>
                                            <p:strVal val="ppt_h"/>
                                          </p:val>
                                        </p:tav>
                                        <p:tav tm="100000">
                                          <p:val>
                                            <p:fltVal val="0"/>
                                          </p:val>
                                        </p:tav>
                                      </p:tavLst>
                                    </p:anim>
                                    <p:set>
                                      <p:cBhvr>
                                        <p:cTn id="28" dur="1" fill="hold">
                                          <p:stCondLst>
                                            <p:cond delay="3999"/>
                                          </p:stCondLst>
                                        </p:cTn>
                                        <p:tgtEl>
                                          <p:spTgt spid="8"/>
                                        </p:tgtEl>
                                        <p:attrNameLst>
                                          <p:attrName>style.visibility</p:attrName>
                                        </p:attrNameLst>
                                      </p:cBhvr>
                                      <p:to>
                                        <p:strVal val="hidden"/>
                                      </p:to>
                                    </p:set>
                                  </p:childTnLst>
                                </p:cTn>
                              </p:par>
                              <p:par>
                                <p:cTn id="29" presetID="17" presetClass="exit" presetSubtype="4" fill="hold" nodeType="withEffect">
                                  <p:stCondLst>
                                    <p:cond delay="0"/>
                                  </p:stCondLst>
                                  <p:childTnLst>
                                    <p:anim calcmode="lin" valueType="num">
                                      <p:cBhvr>
                                        <p:cTn id="30" dur="4000"/>
                                        <p:tgtEl>
                                          <p:spTgt spid="9"/>
                                        </p:tgtEl>
                                        <p:attrNameLst>
                                          <p:attrName>ppt_x</p:attrName>
                                        </p:attrNameLst>
                                      </p:cBhvr>
                                      <p:tavLst>
                                        <p:tav tm="0">
                                          <p:val>
                                            <p:strVal val="ppt_x"/>
                                          </p:val>
                                        </p:tav>
                                        <p:tav tm="100000">
                                          <p:val>
                                            <p:strVal val="ppt_x"/>
                                          </p:val>
                                        </p:tav>
                                      </p:tavLst>
                                    </p:anim>
                                    <p:anim calcmode="lin" valueType="num">
                                      <p:cBhvr>
                                        <p:cTn id="31" dur="4000"/>
                                        <p:tgtEl>
                                          <p:spTgt spid="9"/>
                                        </p:tgtEl>
                                        <p:attrNameLst>
                                          <p:attrName>ppt_y</p:attrName>
                                        </p:attrNameLst>
                                      </p:cBhvr>
                                      <p:tavLst>
                                        <p:tav tm="0">
                                          <p:val>
                                            <p:strVal val="ppt_y"/>
                                          </p:val>
                                        </p:tav>
                                        <p:tav tm="100000">
                                          <p:val>
                                            <p:strVal val="ppt_y+ppt_h/2"/>
                                          </p:val>
                                        </p:tav>
                                      </p:tavLst>
                                    </p:anim>
                                    <p:anim calcmode="lin" valueType="num">
                                      <p:cBhvr>
                                        <p:cTn id="32" dur="4000"/>
                                        <p:tgtEl>
                                          <p:spTgt spid="9"/>
                                        </p:tgtEl>
                                        <p:attrNameLst>
                                          <p:attrName>ppt_w</p:attrName>
                                        </p:attrNameLst>
                                      </p:cBhvr>
                                      <p:tavLst>
                                        <p:tav tm="0">
                                          <p:val>
                                            <p:strVal val="ppt_w"/>
                                          </p:val>
                                        </p:tav>
                                        <p:tav tm="100000">
                                          <p:val>
                                            <p:strVal val="ppt_w"/>
                                          </p:val>
                                        </p:tav>
                                      </p:tavLst>
                                    </p:anim>
                                    <p:anim calcmode="lin" valueType="num">
                                      <p:cBhvr>
                                        <p:cTn id="33" dur="4000"/>
                                        <p:tgtEl>
                                          <p:spTgt spid="9"/>
                                        </p:tgtEl>
                                        <p:attrNameLst>
                                          <p:attrName>ppt_h</p:attrName>
                                        </p:attrNameLst>
                                      </p:cBhvr>
                                      <p:tavLst>
                                        <p:tav tm="0">
                                          <p:val>
                                            <p:strVal val="ppt_h"/>
                                          </p:val>
                                        </p:tav>
                                        <p:tav tm="100000">
                                          <p:val>
                                            <p:fltVal val="0"/>
                                          </p:val>
                                        </p:tav>
                                      </p:tavLst>
                                    </p:anim>
                                    <p:set>
                                      <p:cBhvr>
                                        <p:cTn id="34" dur="1" fill="hold">
                                          <p:stCondLst>
                                            <p:cond delay="3999"/>
                                          </p:stCondLst>
                                        </p:cTn>
                                        <p:tgtEl>
                                          <p:spTgt spid="9"/>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4000"/>
                                        <p:tgtEl>
                                          <p:spTgt spid="10"/>
                                        </p:tgtEl>
                                        <p:attrNameLst>
                                          <p:attrName>ppt_x</p:attrName>
                                        </p:attrNameLst>
                                      </p:cBhvr>
                                      <p:tavLst>
                                        <p:tav tm="0">
                                          <p:val>
                                            <p:strVal val="ppt_x"/>
                                          </p:val>
                                        </p:tav>
                                        <p:tav tm="100000">
                                          <p:val>
                                            <p:strVal val="ppt_x+ppt_w/2"/>
                                          </p:val>
                                        </p:tav>
                                      </p:tavLst>
                                    </p:anim>
                                    <p:anim calcmode="lin" valueType="num">
                                      <p:cBhvr>
                                        <p:cTn id="37" dur="4000"/>
                                        <p:tgtEl>
                                          <p:spTgt spid="10"/>
                                        </p:tgtEl>
                                        <p:attrNameLst>
                                          <p:attrName>ppt_y</p:attrName>
                                        </p:attrNameLst>
                                      </p:cBhvr>
                                      <p:tavLst>
                                        <p:tav tm="0">
                                          <p:val>
                                            <p:strVal val="ppt_y"/>
                                          </p:val>
                                        </p:tav>
                                        <p:tav tm="100000">
                                          <p:val>
                                            <p:strVal val="ppt_y"/>
                                          </p:val>
                                        </p:tav>
                                      </p:tavLst>
                                    </p:anim>
                                    <p:anim calcmode="lin" valueType="num">
                                      <p:cBhvr>
                                        <p:cTn id="38" dur="4000"/>
                                        <p:tgtEl>
                                          <p:spTgt spid="10"/>
                                        </p:tgtEl>
                                        <p:attrNameLst>
                                          <p:attrName>ppt_w</p:attrName>
                                        </p:attrNameLst>
                                      </p:cBhvr>
                                      <p:tavLst>
                                        <p:tav tm="0">
                                          <p:val>
                                            <p:strVal val="ppt_w"/>
                                          </p:val>
                                        </p:tav>
                                        <p:tav tm="100000">
                                          <p:val>
                                            <p:fltVal val="0"/>
                                          </p:val>
                                        </p:tav>
                                      </p:tavLst>
                                    </p:anim>
                                    <p:anim calcmode="lin" valueType="num">
                                      <p:cBhvr>
                                        <p:cTn id="39" dur="4000"/>
                                        <p:tgtEl>
                                          <p:spTgt spid="10"/>
                                        </p:tgtEl>
                                        <p:attrNameLst>
                                          <p:attrName>ppt_h</p:attrName>
                                        </p:attrNameLst>
                                      </p:cBhvr>
                                      <p:tavLst>
                                        <p:tav tm="0">
                                          <p:val>
                                            <p:strVal val="ppt_h"/>
                                          </p:val>
                                        </p:tav>
                                        <p:tav tm="100000">
                                          <p:val>
                                            <p:strVal val="ppt_h"/>
                                          </p:val>
                                        </p:tav>
                                      </p:tavLst>
                                    </p:anim>
                                    <p:set>
                                      <p:cBhvr>
                                        <p:cTn id="40" dur="1" fill="hold">
                                          <p:stCondLst>
                                            <p:cond delay="3999"/>
                                          </p:stCondLst>
                                        </p:cTn>
                                        <p:tgtEl>
                                          <p:spTgt spid="10"/>
                                        </p:tgtEl>
                                        <p:attrNameLst>
                                          <p:attrName>style.visibility</p:attrName>
                                        </p:attrNameLst>
                                      </p:cBhvr>
                                      <p:to>
                                        <p:strVal val="hidden"/>
                                      </p:to>
                                    </p:set>
                                  </p:childTnLst>
                                </p:cTn>
                              </p:par>
                              <p:par>
                                <p:cTn id="41" presetID="17" presetClass="exit" presetSubtype="2" fill="hold" nodeType="withEffect">
                                  <p:stCondLst>
                                    <p:cond delay="0"/>
                                  </p:stCondLst>
                                  <p:childTnLst>
                                    <p:anim calcmode="lin" valueType="num">
                                      <p:cBhvr>
                                        <p:cTn id="42" dur="4000"/>
                                        <p:tgtEl>
                                          <p:spTgt spid="12"/>
                                        </p:tgtEl>
                                        <p:attrNameLst>
                                          <p:attrName>ppt_x</p:attrName>
                                        </p:attrNameLst>
                                      </p:cBhvr>
                                      <p:tavLst>
                                        <p:tav tm="0">
                                          <p:val>
                                            <p:strVal val="ppt_x"/>
                                          </p:val>
                                        </p:tav>
                                        <p:tav tm="100000">
                                          <p:val>
                                            <p:strVal val="ppt_x+ppt_w/2"/>
                                          </p:val>
                                        </p:tav>
                                      </p:tavLst>
                                    </p:anim>
                                    <p:anim calcmode="lin" valueType="num">
                                      <p:cBhvr>
                                        <p:cTn id="43" dur="4000"/>
                                        <p:tgtEl>
                                          <p:spTgt spid="12"/>
                                        </p:tgtEl>
                                        <p:attrNameLst>
                                          <p:attrName>ppt_y</p:attrName>
                                        </p:attrNameLst>
                                      </p:cBhvr>
                                      <p:tavLst>
                                        <p:tav tm="0">
                                          <p:val>
                                            <p:strVal val="ppt_y"/>
                                          </p:val>
                                        </p:tav>
                                        <p:tav tm="100000">
                                          <p:val>
                                            <p:strVal val="ppt_y"/>
                                          </p:val>
                                        </p:tav>
                                      </p:tavLst>
                                    </p:anim>
                                    <p:anim calcmode="lin" valueType="num">
                                      <p:cBhvr>
                                        <p:cTn id="44" dur="4000"/>
                                        <p:tgtEl>
                                          <p:spTgt spid="12"/>
                                        </p:tgtEl>
                                        <p:attrNameLst>
                                          <p:attrName>ppt_w</p:attrName>
                                        </p:attrNameLst>
                                      </p:cBhvr>
                                      <p:tavLst>
                                        <p:tav tm="0">
                                          <p:val>
                                            <p:strVal val="ppt_w"/>
                                          </p:val>
                                        </p:tav>
                                        <p:tav tm="100000">
                                          <p:val>
                                            <p:fltVal val="0"/>
                                          </p:val>
                                        </p:tav>
                                      </p:tavLst>
                                    </p:anim>
                                    <p:anim calcmode="lin" valueType="num">
                                      <p:cBhvr>
                                        <p:cTn id="45" dur="4000"/>
                                        <p:tgtEl>
                                          <p:spTgt spid="12"/>
                                        </p:tgtEl>
                                        <p:attrNameLst>
                                          <p:attrName>ppt_h</p:attrName>
                                        </p:attrNameLst>
                                      </p:cBhvr>
                                      <p:tavLst>
                                        <p:tav tm="0">
                                          <p:val>
                                            <p:strVal val="ppt_h"/>
                                          </p:val>
                                        </p:tav>
                                        <p:tav tm="100000">
                                          <p:val>
                                            <p:strVal val="ppt_h"/>
                                          </p:val>
                                        </p:tav>
                                      </p:tavLst>
                                    </p:anim>
                                    <p:set>
                                      <p:cBhvr>
                                        <p:cTn id="46" dur="1" fill="hold">
                                          <p:stCondLst>
                                            <p:cond delay="3999"/>
                                          </p:stCondLst>
                                        </p:cTn>
                                        <p:tgtEl>
                                          <p:spTgt spid="12"/>
                                        </p:tgtEl>
                                        <p:attrNameLst>
                                          <p:attrName>style.visibility</p:attrName>
                                        </p:attrNameLst>
                                      </p:cBhvr>
                                      <p:to>
                                        <p:strVal val="hidden"/>
                                      </p:to>
                                    </p:set>
                                  </p:childTnLst>
                                </p:cTn>
                              </p:par>
                              <p:par>
                                <p:cTn id="47" presetID="18" presetClass="entr" presetSubtype="9"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Effect transition="in" filter="strips(upLeft)">
                                      <p:cBhvr>
                                        <p:cTn id="49" dur="4000"/>
                                        <p:tgtEl>
                                          <p:spTgt spid="4"/>
                                        </p:tgtEl>
                                      </p:cBhvr>
                                    </p:animEffect>
                                  </p:childTnLst>
                                </p:cTn>
                              </p:par>
                            </p:childTnLst>
                          </p:cTn>
                        </p:par>
                        <p:par>
                          <p:cTn id="50" fill="hold">
                            <p:stCondLst>
                              <p:cond delay="4000"/>
                            </p:stCondLst>
                            <p:childTnLst>
                              <p:par>
                                <p:cTn id="51" presetID="40" presetClass="entr" presetSubtype="0" fill="hold" grpId="0" nodeType="afterEffect">
                                  <p:stCondLst>
                                    <p:cond delay="0"/>
                                  </p:stCondLst>
                                  <p:iterate type="lt">
                                    <p:tmPct val="10000"/>
                                  </p:iterate>
                                  <p:childTnLst>
                                    <p:set>
                                      <p:cBhvr>
                                        <p:cTn id="52" dur="1" fill="hold">
                                          <p:stCondLst>
                                            <p:cond delay="0"/>
                                          </p:stCondLst>
                                        </p:cTn>
                                        <p:tgtEl>
                                          <p:spTgt spid="13"/>
                                        </p:tgtEl>
                                        <p:attrNameLst>
                                          <p:attrName>style.visibility</p:attrName>
                                        </p:attrNameLst>
                                      </p:cBhvr>
                                      <p:to>
                                        <p:strVal val="visible"/>
                                      </p:to>
                                    </p:set>
                                    <p:animEffect transition="in" filter="fade">
                                      <p:cBhvr>
                                        <p:cTn id="53" dur="1000"/>
                                        <p:tgtEl>
                                          <p:spTgt spid="13"/>
                                        </p:tgtEl>
                                      </p:cBhvr>
                                    </p:animEffect>
                                    <p:anim calcmode="lin" valueType="num">
                                      <p:cBhvr>
                                        <p:cTn id="54" dur="1000" fill="hold"/>
                                        <p:tgtEl>
                                          <p:spTgt spid="13"/>
                                        </p:tgtEl>
                                        <p:attrNameLst>
                                          <p:attrName>ppt_x</p:attrName>
                                        </p:attrNameLst>
                                      </p:cBhvr>
                                      <p:tavLst>
                                        <p:tav tm="0">
                                          <p:val>
                                            <p:strVal val="#ppt_x-.1"/>
                                          </p:val>
                                        </p:tav>
                                        <p:tav tm="100000">
                                          <p:val>
                                            <p:strVal val="#ppt_x"/>
                                          </p:val>
                                        </p:tav>
                                      </p:tavLst>
                                    </p:anim>
                                    <p:anim calcmode="lin" valueType="num">
                                      <p:cBhvr>
                                        <p:cTn id="55"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5787458138_072fcc8c0b_b.jpg"/>
          <p:cNvPicPr>
            <a:picLocks noGrp="1" noChangeAspect="1"/>
          </p:cNvPicPr>
          <p:nvPr>
            <p:ph idx="1"/>
          </p:nvPr>
        </p:nvPicPr>
        <p:blipFill>
          <a:blip r:embed="rId2" cstate="print"/>
          <a:srcRect/>
          <a:stretch>
            <a:fillRect/>
          </a:stretch>
        </p:blipFill>
        <p:spPr>
          <a:xfrm>
            <a:off x="11895138" y="476250"/>
            <a:ext cx="63500" cy="60325"/>
          </a:xfrm>
          <a:effectLst>
            <a:outerShdw algn="tl" rotWithShape="0">
              <a:srgbClr val="000000">
                <a:alpha val="70000"/>
              </a:srgbClr>
            </a:outerShdw>
          </a:effectLst>
        </p:spPr>
      </p:pic>
      <p:sp>
        <p:nvSpPr>
          <p:cNvPr id="4" name="3 Rectángulo"/>
          <p:cNvSpPr/>
          <p:nvPr/>
        </p:nvSpPr>
        <p:spPr>
          <a:xfrm flipV="1">
            <a:off x="-642974" y="5715001"/>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flipH="1">
            <a:off x="10501322" y="6131743"/>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redondeado"/>
          <p:cNvSpPr/>
          <p:nvPr/>
        </p:nvSpPr>
        <p:spPr>
          <a:xfrm flipH="1">
            <a:off x="-428660" y="0"/>
            <a:ext cx="71439" cy="5715000"/>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flipH="1" flipV="1">
            <a:off x="11312924" y="6072171"/>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redondeado"/>
          <p:cNvSpPr/>
          <p:nvPr/>
        </p:nvSpPr>
        <p:spPr>
          <a:xfrm flipH="1" flipV="1">
            <a:off x="10644231" y="357171"/>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redondeado"/>
          <p:cNvSpPr/>
          <p:nvPr/>
        </p:nvSpPr>
        <p:spPr>
          <a:xfrm>
            <a:off x="-1143040" y="4941109"/>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15" name="14 Imagen" descr="4473703925_1736c1933a_b.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16" name="15 Triángulo rectángulo"/>
          <p:cNvSpPr/>
          <p:nvPr/>
        </p:nvSpPr>
        <p:spPr>
          <a:xfrm>
            <a:off x="0" y="0"/>
            <a:ext cx="9144000"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Triángulo rectángulo"/>
          <p:cNvSpPr/>
          <p:nvPr/>
        </p:nvSpPr>
        <p:spPr>
          <a:xfrm flipH="1" flipV="1">
            <a:off x="-3" y="0"/>
            <a:ext cx="9144001"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CuadroTexto"/>
          <p:cNvSpPr txBox="1"/>
          <p:nvPr/>
        </p:nvSpPr>
        <p:spPr>
          <a:xfrm>
            <a:off x="683568" y="4585692"/>
            <a:ext cx="7848872"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Sombras en el Comedor:</a:t>
            </a:r>
            <a:r>
              <a:rPr lang="es-ES" i="1" dirty="0" smtClean="0">
                <a:effectLst>
                  <a:glow rad="101600">
                    <a:srgbClr val="C00000">
                      <a:alpha val="60000"/>
                    </a:srgbClr>
                  </a:glow>
                  <a:outerShdw blurRad="38100" dist="38100" dir="2700000" algn="tl">
                    <a:srgbClr val="000000">
                      <a:alpha val="43137"/>
                    </a:srgbClr>
                  </a:outerShdw>
                </a:effectLst>
              </a:rPr>
              <a:t> El comedor del palacio, con sus impresionantes candelabros y adornos dorados, es uno de los lugares donde se han visto sombras que se mueven a gran velocidad.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advTm="24000">
        <p15:prstTrans prst="origami"/>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16"/>
                                        </p:tgtEl>
                                      </p:cBhvr>
                                    </p:animEffect>
                                    <p:set>
                                      <p:cBhvr>
                                        <p:cTn id="7" dur="1" fill="hold">
                                          <p:stCondLst>
                                            <p:cond delay="3999"/>
                                          </p:stCondLst>
                                        </p:cTn>
                                        <p:tgtEl>
                                          <p:spTgt spid="1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4000"/>
                                        <p:tgtEl>
                                          <p:spTgt spid="18"/>
                                        </p:tgtEl>
                                      </p:cBhvr>
                                    </p:animEffect>
                                    <p:set>
                                      <p:cBhvr>
                                        <p:cTn id="10" dur="1" fill="hold">
                                          <p:stCondLst>
                                            <p:cond delay="3999"/>
                                          </p:stCondLst>
                                        </p:cTn>
                                        <p:tgtEl>
                                          <p:spTgt spid="18"/>
                                        </p:tgtEl>
                                        <p:attrNameLst>
                                          <p:attrName>style.visibility</p:attrName>
                                        </p:attrNameLst>
                                      </p:cBhvr>
                                      <p:to>
                                        <p:strVal val="hidden"/>
                                      </p:to>
                                    </p:set>
                                  </p:childTnLst>
                                </p:cTn>
                              </p:par>
                              <p:par>
                                <p:cTn id="11" presetID="16" presetClass="entr" presetSubtype="21"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barn(inVertical)">
                                      <p:cBhvr>
                                        <p:cTn id="13" dur="4000"/>
                                        <p:tgtEl>
                                          <p:spTgt spid="15"/>
                                        </p:tgtEl>
                                      </p:cBhvr>
                                    </p:animEffect>
                                  </p:childTnLst>
                                </p:cTn>
                              </p:par>
                              <p:par>
                                <p:cTn id="14" presetID="2" presetClass="entr" presetSubtype="1" fill="hold" nodeType="withEffect">
                                  <p:stCondLst>
                                    <p:cond delay="0"/>
                                  </p:stCondLst>
                                  <p:childTnLst>
                                    <p:set>
                                      <p:cBhvr>
                                        <p:cTn id="15" dur="1" fill="hold">
                                          <p:stCondLst>
                                            <p:cond delay="0"/>
                                          </p:stCondLst>
                                        </p:cTn>
                                        <p:tgtEl>
                                          <p:spTgt spid="15"/>
                                        </p:tgtEl>
                                        <p:attrNameLst>
                                          <p:attrName>style.visibility</p:attrName>
                                        </p:attrNameLst>
                                      </p:cBhvr>
                                      <p:to>
                                        <p:strVal val="visible"/>
                                      </p:to>
                                    </p:set>
                                    <p:anim calcmode="lin" valueType="num">
                                      <p:cBhvr additive="base">
                                        <p:cTn id="16" dur="4000" fill="hold"/>
                                        <p:tgtEl>
                                          <p:spTgt spid="15"/>
                                        </p:tgtEl>
                                        <p:attrNameLst>
                                          <p:attrName>ppt_x</p:attrName>
                                        </p:attrNameLst>
                                      </p:cBhvr>
                                      <p:tavLst>
                                        <p:tav tm="0">
                                          <p:val>
                                            <p:strVal val="#ppt_x"/>
                                          </p:val>
                                        </p:tav>
                                        <p:tav tm="100000">
                                          <p:val>
                                            <p:strVal val="#ppt_x"/>
                                          </p:val>
                                        </p:tav>
                                      </p:tavLst>
                                    </p:anim>
                                    <p:anim calcmode="lin" valueType="num">
                                      <p:cBhvr additive="base">
                                        <p:cTn id="17" dur="4000" fill="hold"/>
                                        <p:tgtEl>
                                          <p:spTgt spid="15"/>
                                        </p:tgtEl>
                                        <p:attrNameLst>
                                          <p:attrName>ppt_y</p:attrName>
                                        </p:attrNameLst>
                                      </p:cBhvr>
                                      <p:tavLst>
                                        <p:tav tm="0">
                                          <p:val>
                                            <p:strVal val="0-#ppt_h/2"/>
                                          </p:val>
                                        </p:tav>
                                        <p:tav tm="100000">
                                          <p:val>
                                            <p:strVal val="#ppt_y"/>
                                          </p:val>
                                        </p:tav>
                                      </p:tavLst>
                                    </p:anim>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14"/>
                                        </p:tgtEl>
                                        <p:attrNameLst>
                                          <p:attrName>style.visibility</p:attrName>
                                        </p:attrNameLst>
                                      </p:cBhvr>
                                      <p:to>
                                        <p:strVal val="visible"/>
                                      </p:to>
                                    </p:set>
                                    <p:animEffect transition="in" filter="fade">
                                      <p:cBhvr>
                                        <p:cTn id="21" dur="1000"/>
                                        <p:tgtEl>
                                          <p:spTgt spid="14"/>
                                        </p:tgtEl>
                                      </p:cBhvr>
                                    </p:animEffect>
                                    <p:anim calcmode="lin" valueType="num">
                                      <p:cBhvr>
                                        <p:cTn id="22" dur="1000" fill="hold"/>
                                        <p:tgtEl>
                                          <p:spTgt spid="14"/>
                                        </p:tgtEl>
                                        <p:attrNameLst>
                                          <p:attrName>ppt_x</p:attrName>
                                        </p:attrNameLst>
                                      </p:cBhvr>
                                      <p:tavLst>
                                        <p:tav tm="0">
                                          <p:val>
                                            <p:strVal val="#ppt_x-.1"/>
                                          </p:val>
                                        </p:tav>
                                        <p:tav tm="100000">
                                          <p:val>
                                            <p:strVal val="#ppt_x"/>
                                          </p:val>
                                        </p:tav>
                                      </p:tavLst>
                                    </p:anim>
                                    <p:anim calcmode="lin" valueType="num">
                                      <p:cBhvr>
                                        <p:cTn id="23"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5787458138_072fcc8c0b_b.jpg"/>
          <p:cNvPicPr>
            <a:picLocks noGrp="1" noChangeAspect="1"/>
          </p:cNvPicPr>
          <p:nvPr>
            <p:ph idx="1"/>
          </p:nvPr>
        </p:nvPicPr>
        <p:blipFill>
          <a:blip r:embed="rId2" cstate="print"/>
          <a:srcRect/>
          <a:stretch>
            <a:fillRect/>
          </a:stretch>
        </p:blipFill>
        <p:spPr>
          <a:xfrm>
            <a:off x="11895138" y="476250"/>
            <a:ext cx="63500" cy="60325"/>
          </a:xfrm>
          <a:effectLst>
            <a:outerShdw algn="tl" rotWithShape="0">
              <a:srgbClr val="000000">
                <a:alpha val="70000"/>
              </a:srgbClr>
            </a:outerShdw>
          </a:effectLst>
        </p:spPr>
      </p:pic>
      <p:sp>
        <p:nvSpPr>
          <p:cNvPr id="4" name="3 Rectángulo"/>
          <p:cNvSpPr/>
          <p:nvPr/>
        </p:nvSpPr>
        <p:spPr>
          <a:xfrm flipV="1">
            <a:off x="-642974" y="5715001"/>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flipH="1">
            <a:off x="10501322" y="6131743"/>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redondeado"/>
          <p:cNvSpPr/>
          <p:nvPr/>
        </p:nvSpPr>
        <p:spPr>
          <a:xfrm flipH="1">
            <a:off x="-428660" y="0"/>
            <a:ext cx="71439" cy="5715000"/>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flipH="1" flipV="1">
            <a:off x="11312924" y="6072171"/>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redondeado"/>
          <p:cNvSpPr/>
          <p:nvPr/>
        </p:nvSpPr>
        <p:spPr>
          <a:xfrm flipH="1" flipV="1">
            <a:off x="10644231" y="357171"/>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redondeado"/>
          <p:cNvSpPr/>
          <p:nvPr/>
        </p:nvSpPr>
        <p:spPr>
          <a:xfrm>
            <a:off x="-1143040" y="4941109"/>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15" name="14 Imagen" descr="4473703925_1736c1933a_b.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16" name="15 Triángulo rectángulo"/>
          <p:cNvSpPr/>
          <p:nvPr/>
        </p:nvSpPr>
        <p:spPr>
          <a:xfrm>
            <a:off x="0" y="0"/>
            <a:ext cx="9144000"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Triángulo rectángulo"/>
          <p:cNvSpPr/>
          <p:nvPr/>
        </p:nvSpPr>
        <p:spPr>
          <a:xfrm flipH="1" flipV="1">
            <a:off x="0" y="0"/>
            <a:ext cx="9144000"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CuadroTexto"/>
          <p:cNvSpPr txBox="1"/>
          <p:nvPr/>
        </p:nvSpPr>
        <p:spPr>
          <a:xfrm>
            <a:off x="251520" y="4657700"/>
            <a:ext cx="8496944"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Ruidos extraños en el Jardín:</a:t>
            </a:r>
            <a:r>
              <a:rPr lang="es-ES" i="1" dirty="0" smtClean="0">
                <a:effectLst>
                  <a:glow rad="101600">
                    <a:srgbClr val="C00000">
                      <a:alpha val="60000"/>
                    </a:srgbClr>
                  </a:glow>
                  <a:outerShdw blurRad="38100" dist="38100" dir="2700000" algn="tl">
                    <a:srgbClr val="000000">
                      <a:alpha val="43137"/>
                    </a:srgbClr>
                  </a:outerShdw>
                </a:effectLst>
              </a:rPr>
              <a:t> El jardín del palacio también es conocido por ser el escenario de fenómenos inexplicables. Los sonidos de pasos y risas, así como el aroma de flores frescas que aparecen sin una razón aparente.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8000">
        <p14:honeycomb/>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16"/>
                                        </p:tgtEl>
                                      </p:cBhvr>
                                    </p:animEffect>
                                    <p:set>
                                      <p:cBhvr>
                                        <p:cTn id="7" dur="1" fill="hold">
                                          <p:stCondLst>
                                            <p:cond delay="3999"/>
                                          </p:stCondLst>
                                        </p:cTn>
                                        <p:tgtEl>
                                          <p:spTgt spid="1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4000"/>
                                        <p:tgtEl>
                                          <p:spTgt spid="18"/>
                                        </p:tgtEl>
                                      </p:cBhvr>
                                    </p:animEffect>
                                    <p:set>
                                      <p:cBhvr>
                                        <p:cTn id="10" dur="1" fill="hold">
                                          <p:stCondLst>
                                            <p:cond delay="3999"/>
                                          </p:stCondLst>
                                        </p:cTn>
                                        <p:tgtEl>
                                          <p:spTgt spid="18"/>
                                        </p:tgtEl>
                                        <p:attrNameLst>
                                          <p:attrName>style.visibility</p:attrName>
                                        </p:attrNameLst>
                                      </p:cBhvr>
                                      <p:to>
                                        <p:strVal val="hidden"/>
                                      </p:to>
                                    </p:set>
                                  </p:childTnLst>
                                </p:cTn>
                              </p:par>
                              <p:par>
                                <p:cTn id="11" presetID="16" presetClass="entr" presetSubtype="21"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barn(inVertical)">
                                      <p:cBhvr>
                                        <p:cTn id="13" dur="4000"/>
                                        <p:tgtEl>
                                          <p:spTgt spid="15"/>
                                        </p:tgtEl>
                                      </p:cBhvr>
                                    </p:animEffect>
                                  </p:childTnLst>
                                </p:cTn>
                              </p:par>
                              <p:par>
                                <p:cTn id="14" presetID="2" presetClass="entr" presetSubtype="4" fill="hold" nodeType="withEffect">
                                  <p:stCondLst>
                                    <p:cond delay="0"/>
                                  </p:stCondLst>
                                  <p:childTnLst>
                                    <p:set>
                                      <p:cBhvr>
                                        <p:cTn id="15" dur="1" fill="hold">
                                          <p:stCondLst>
                                            <p:cond delay="0"/>
                                          </p:stCondLst>
                                        </p:cTn>
                                        <p:tgtEl>
                                          <p:spTgt spid="15"/>
                                        </p:tgtEl>
                                        <p:attrNameLst>
                                          <p:attrName>style.visibility</p:attrName>
                                        </p:attrNameLst>
                                      </p:cBhvr>
                                      <p:to>
                                        <p:strVal val="visible"/>
                                      </p:to>
                                    </p:set>
                                    <p:anim calcmode="lin" valueType="num">
                                      <p:cBhvr additive="base">
                                        <p:cTn id="16" dur="4000" fill="hold"/>
                                        <p:tgtEl>
                                          <p:spTgt spid="15"/>
                                        </p:tgtEl>
                                        <p:attrNameLst>
                                          <p:attrName>ppt_x</p:attrName>
                                        </p:attrNameLst>
                                      </p:cBhvr>
                                      <p:tavLst>
                                        <p:tav tm="0">
                                          <p:val>
                                            <p:strVal val="#ppt_x"/>
                                          </p:val>
                                        </p:tav>
                                        <p:tav tm="100000">
                                          <p:val>
                                            <p:strVal val="#ppt_x"/>
                                          </p:val>
                                        </p:tav>
                                      </p:tavLst>
                                    </p:anim>
                                    <p:anim calcmode="lin" valueType="num">
                                      <p:cBhvr additive="base">
                                        <p:cTn id="17" dur="4000" fill="hold"/>
                                        <p:tgtEl>
                                          <p:spTgt spid="15"/>
                                        </p:tgtEl>
                                        <p:attrNameLst>
                                          <p:attrName>ppt_y</p:attrName>
                                        </p:attrNameLst>
                                      </p:cBhvr>
                                      <p:tavLst>
                                        <p:tav tm="0">
                                          <p:val>
                                            <p:strVal val="1+#ppt_h/2"/>
                                          </p:val>
                                        </p:tav>
                                        <p:tav tm="100000">
                                          <p:val>
                                            <p:strVal val="#ppt_y"/>
                                          </p:val>
                                        </p:tav>
                                      </p:tavLst>
                                    </p:anim>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14"/>
                                        </p:tgtEl>
                                        <p:attrNameLst>
                                          <p:attrName>style.visibility</p:attrName>
                                        </p:attrNameLst>
                                      </p:cBhvr>
                                      <p:to>
                                        <p:strVal val="visible"/>
                                      </p:to>
                                    </p:set>
                                    <p:animEffect transition="in" filter="fade">
                                      <p:cBhvr>
                                        <p:cTn id="21" dur="1000"/>
                                        <p:tgtEl>
                                          <p:spTgt spid="14"/>
                                        </p:tgtEl>
                                      </p:cBhvr>
                                    </p:animEffect>
                                    <p:anim calcmode="lin" valueType="num">
                                      <p:cBhvr>
                                        <p:cTn id="22" dur="1000" fill="hold"/>
                                        <p:tgtEl>
                                          <p:spTgt spid="14"/>
                                        </p:tgtEl>
                                        <p:attrNameLst>
                                          <p:attrName>ppt_x</p:attrName>
                                        </p:attrNameLst>
                                      </p:cBhvr>
                                      <p:tavLst>
                                        <p:tav tm="0">
                                          <p:val>
                                            <p:strVal val="#ppt_x-.1"/>
                                          </p:val>
                                        </p:tav>
                                        <p:tav tm="100000">
                                          <p:val>
                                            <p:strVal val="#ppt_x"/>
                                          </p:val>
                                        </p:tav>
                                      </p:tavLst>
                                    </p:anim>
                                    <p:anim calcmode="lin" valueType="num">
                                      <p:cBhvr>
                                        <p:cTn id="23"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5787458138_072fcc8c0b_b.jpg"/>
          <p:cNvPicPr>
            <a:picLocks noGrp="1" noChangeAspect="1"/>
          </p:cNvPicPr>
          <p:nvPr>
            <p:ph idx="1"/>
          </p:nvPr>
        </p:nvPicPr>
        <p:blipFill>
          <a:blip r:embed="rId2" cstate="print"/>
          <a:srcRect/>
          <a:stretch>
            <a:fillRect/>
          </a:stretch>
        </p:blipFill>
        <p:spPr>
          <a:xfrm>
            <a:off x="11895138" y="476250"/>
            <a:ext cx="63500" cy="60325"/>
          </a:xfrm>
          <a:effectLst>
            <a:outerShdw algn="tl" rotWithShape="0">
              <a:srgbClr val="000000">
                <a:alpha val="70000"/>
              </a:srgbClr>
            </a:outerShdw>
          </a:effectLst>
        </p:spPr>
      </p:pic>
      <p:sp>
        <p:nvSpPr>
          <p:cNvPr id="4" name="3 Rectángulo"/>
          <p:cNvSpPr/>
          <p:nvPr/>
        </p:nvSpPr>
        <p:spPr>
          <a:xfrm flipV="1">
            <a:off x="-642974" y="5715001"/>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flipH="1">
            <a:off x="10501322" y="6131743"/>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redondeado"/>
          <p:cNvSpPr/>
          <p:nvPr/>
        </p:nvSpPr>
        <p:spPr>
          <a:xfrm flipH="1">
            <a:off x="-428660" y="0"/>
            <a:ext cx="71439" cy="5715000"/>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flipH="1" flipV="1">
            <a:off x="11312924" y="6072171"/>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redondeado"/>
          <p:cNvSpPr/>
          <p:nvPr/>
        </p:nvSpPr>
        <p:spPr>
          <a:xfrm flipH="1" flipV="1">
            <a:off x="10644231" y="357171"/>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redondeado"/>
          <p:cNvSpPr/>
          <p:nvPr/>
        </p:nvSpPr>
        <p:spPr>
          <a:xfrm>
            <a:off x="-1143040" y="4941109"/>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15" name="14 Imagen" descr="3278988561_179521be32_b.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21" name="20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251520"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Algunos visitantes han expresado sensaciones de tristeza abrumadora al entrar en ciertas estancias, indicando que, a pesar de la belleza del lugar, hay un aire de pérdida que nunca se ha superado.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circle/>
      </p:transition>
    </mc:Choice>
    <mc:Fallback>
      <p:transition spd="slow" advTm="25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vertical)">
                                      <p:cBhvr>
                                        <p:cTn id="7" dur="4000"/>
                                        <p:tgtEl>
                                          <p:spTgt spid="15"/>
                                        </p:tgtEl>
                                      </p:cBhvr>
                                    </p:animEffect>
                                  </p:childTnLst>
                                </p:cTn>
                              </p:par>
                              <p:par>
                                <p:cTn id="8" presetID="55"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4000" fill="hold"/>
                                        <p:tgtEl>
                                          <p:spTgt spid="15"/>
                                        </p:tgtEl>
                                        <p:attrNameLst>
                                          <p:attrName>ppt_w</p:attrName>
                                        </p:attrNameLst>
                                      </p:cBhvr>
                                      <p:tavLst>
                                        <p:tav tm="0">
                                          <p:val>
                                            <p:strVal val="#ppt_w*0.70"/>
                                          </p:val>
                                        </p:tav>
                                        <p:tav tm="100000">
                                          <p:val>
                                            <p:strVal val="#ppt_w"/>
                                          </p:val>
                                        </p:tav>
                                      </p:tavLst>
                                    </p:anim>
                                    <p:anim calcmode="lin" valueType="num">
                                      <p:cBhvr>
                                        <p:cTn id="11" dur="4000" fill="hold"/>
                                        <p:tgtEl>
                                          <p:spTgt spid="15"/>
                                        </p:tgtEl>
                                        <p:attrNameLst>
                                          <p:attrName>ppt_h</p:attrName>
                                        </p:attrNameLst>
                                      </p:cBhvr>
                                      <p:tavLst>
                                        <p:tav tm="0">
                                          <p:val>
                                            <p:strVal val="#ppt_h"/>
                                          </p:val>
                                        </p:tav>
                                        <p:tav tm="100000">
                                          <p:val>
                                            <p:strVal val="#ppt_h"/>
                                          </p:val>
                                        </p:tav>
                                      </p:tavLst>
                                    </p:anim>
                                    <p:animEffect transition="in" filter="fade">
                                      <p:cBhvr>
                                        <p:cTn id="12" dur="4000"/>
                                        <p:tgtEl>
                                          <p:spTgt spid="15"/>
                                        </p:tgtEl>
                                      </p:cBhvr>
                                    </p:animEffect>
                                  </p:childTnLst>
                                </p:cTn>
                              </p:par>
                              <p:par>
                                <p:cTn id="13" presetID="3" presetClass="exit" presetSubtype="10" fill="hold" nodeType="withEffect">
                                  <p:stCondLst>
                                    <p:cond delay="0"/>
                                  </p:stCondLst>
                                  <p:childTnLst>
                                    <p:animEffect transition="out" filter="blinds(horizontal)">
                                      <p:cBhvr>
                                        <p:cTn id="14" dur="3000"/>
                                        <p:tgtEl>
                                          <p:spTgt spid="21"/>
                                        </p:tgtEl>
                                      </p:cBhvr>
                                    </p:animEffect>
                                    <p:set>
                                      <p:cBhvr>
                                        <p:cTn id="15" dur="1" fill="hold">
                                          <p:stCondLst>
                                            <p:cond delay="2999"/>
                                          </p:stCondLst>
                                        </p:cTn>
                                        <p:tgtEl>
                                          <p:spTgt spid="21"/>
                                        </p:tgtEl>
                                        <p:attrNameLst>
                                          <p:attrName>style.visibility</p:attrName>
                                        </p:attrNameLst>
                                      </p:cBhvr>
                                      <p:to>
                                        <p:strVal val="hidden"/>
                                      </p:to>
                                    </p:set>
                                  </p:childTnLst>
                                </p:cTn>
                              </p:par>
                            </p:childTnLst>
                          </p:cTn>
                        </p:par>
                        <p:par>
                          <p:cTn id="16" fill="hold">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13"/>
                                        </p:tgtEl>
                                        <p:attrNameLst>
                                          <p:attrName>style.visibility</p:attrName>
                                        </p:attrNameLst>
                                      </p:cBhvr>
                                      <p:to>
                                        <p:strVal val="visible"/>
                                      </p:to>
                                    </p:set>
                                    <p:animEffect transition="in" filter="fade">
                                      <p:cBhvr>
                                        <p:cTn id="19" dur="1000"/>
                                        <p:tgtEl>
                                          <p:spTgt spid="13"/>
                                        </p:tgtEl>
                                      </p:cBhvr>
                                    </p:animEffect>
                                    <p:anim calcmode="lin" valueType="num">
                                      <p:cBhvr>
                                        <p:cTn id="20" dur="1000" fill="hold"/>
                                        <p:tgtEl>
                                          <p:spTgt spid="13"/>
                                        </p:tgtEl>
                                        <p:attrNameLst>
                                          <p:attrName>ppt_x</p:attrName>
                                        </p:attrNameLst>
                                      </p:cBhvr>
                                      <p:tavLst>
                                        <p:tav tm="0">
                                          <p:val>
                                            <p:strVal val="#ppt_x-.1"/>
                                          </p:val>
                                        </p:tav>
                                        <p:tav tm="100000">
                                          <p:val>
                                            <p:strVal val="#ppt_x"/>
                                          </p:val>
                                        </p:tav>
                                      </p:tavLst>
                                    </p:anim>
                                    <p:anim calcmode="lin" valueType="num">
                                      <p:cBhvr>
                                        <p:cTn id="21"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55.jpg"/>
          <p:cNvPicPr>
            <a:picLocks noChangeAspect="1"/>
          </p:cNvPicPr>
          <p:nvPr/>
        </p:nvPicPr>
        <p:blipFill>
          <a:blip r:embed="rId2" cstate="print"/>
          <a:stretch>
            <a:fillRect/>
          </a:stretch>
        </p:blipFill>
        <p:spPr>
          <a:xfrm>
            <a:off x="0" y="0"/>
            <a:ext cx="9144000" cy="5715000"/>
          </a:xfrm>
          <a:prstGeom prst="rect">
            <a:avLst/>
          </a:prstGeom>
        </p:spPr>
      </p:pic>
      <p:sp>
        <p:nvSpPr>
          <p:cNvPr id="8" name="7 Rectángulo"/>
          <p:cNvSpPr/>
          <p:nvPr/>
        </p:nvSpPr>
        <p:spPr>
          <a:xfrm>
            <a:off x="0" y="0"/>
            <a:ext cx="9144000" cy="571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683568" y="193204"/>
            <a:ext cx="7744300" cy="523220"/>
          </a:xfrm>
          <a:prstGeom prst="rect">
            <a:avLst/>
          </a:prstGeom>
          <a:noFill/>
        </p:spPr>
        <p:txBody>
          <a:bodyPr wrap="none" lIns="91440" tIns="45720" rIns="91440" bIns="45720">
            <a:prstTxWarp prst="textChevron">
              <a:avLst/>
            </a:prstTxWarp>
            <a:spAutoFit/>
            <a:scene3d>
              <a:camera prst="perspectiveRelaxedModerately"/>
              <a:lightRig rig="contrasting" dir="t">
                <a:rot lat="0" lon="0" rev="4500000"/>
              </a:lightRig>
            </a:scene3d>
            <a:sp3d extrusionH="57150" contourW="6350" prstMaterial="metal">
              <a:bevelT w="127000" h="31750" prst="angle"/>
              <a:contourClr>
                <a:schemeClr val="accent1">
                  <a:shade val="75000"/>
                </a:schemeClr>
              </a:contourClr>
            </a:sp3d>
          </a:bodyPr>
          <a:lstStyle/>
          <a:p>
            <a:pPr algn="ctr"/>
            <a:r>
              <a:rPr lang="es-ES" sz="28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6350" stA="55000" endA="50" endPos="85000" dir="5400000" sy="-100000" algn="bl" rotWithShape="0"/>
                </a:effectLst>
              </a:rPr>
              <a:t>  </a:t>
            </a:r>
            <a:r>
              <a:rPr lang="es-ES" sz="28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outerShdw blurRad="38100" dist="38100" dir="2700000" algn="tl">
                    <a:srgbClr val="000000">
                      <a:alpha val="43137"/>
                    </a:srgbClr>
                  </a:outerShdw>
                  <a:reflection blurRad="6350" stA="55000" endA="50" endPos="85000" dir="5400000" sy="-100000" algn="bl" rotWithShape="0"/>
                </a:effectLst>
              </a:rPr>
              <a:t>La dama de liria: historia y leyendas  </a:t>
            </a:r>
            <a:endParaRPr lang="es-ES" sz="28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outerShdw blurRad="38100" dist="38100" dir="2700000" algn="tl">
                  <a:srgbClr val="000000">
                    <a:alpha val="43137"/>
                  </a:srgbClr>
                </a:outerShdw>
                <a:reflection blurRad="6350" stA="55000" endA="50" endPos="85000" dir="5400000" sy="-100000" algn="bl" rotWithShape="0"/>
              </a:effectLst>
            </a:endParaRPr>
          </a:p>
        </p:txBody>
      </p:sp>
      <p:sp>
        <p:nvSpPr>
          <p:cNvPr id="5" name="4 CuadroTexto"/>
          <p:cNvSpPr txBox="1"/>
          <p:nvPr/>
        </p:nvSpPr>
        <p:spPr>
          <a:xfrm>
            <a:off x="539552" y="913284"/>
            <a:ext cx="8280920" cy="1785104"/>
          </a:xfrm>
          <a:prstGeom prst="rect">
            <a:avLst/>
          </a:prstGeom>
          <a:noFill/>
        </p:spPr>
        <p:txBody>
          <a:bodyPr wrap="square" rtlCol="0">
            <a:spAutoFit/>
          </a:bodyPr>
          <a:lstStyle/>
          <a:p>
            <a:r>
              <a:rPr lang="es-ES" sz="2200" i="1" dirty="0" smtClean="0">
                <a:solidFill>
                  <a:schemeClr val="accent5">
                    <a:lumMod val="60000"/>
                    <a:lumOff val="40000"/>
                  </a:schemeClr>
                </a:solidFill>
                <a:effectLst>
                  <a:outerShdw blurRad="38100" dist="38100" dir="2700000" algn="tl">
                    <a:srgbClr val="000000">
                      <a:alpha val="43137"/>
                    </a:srgbClr>
                  </a:outerShdw>
                </a:effectLst>
                <a:latin typeface="Lucida Bright" pitchFamily="18" charset="0"/>
              </a:rPr>
              <a:t>La Dama de Liria es, sin duda, la figura más emblemática entre los fantasmas que supuestamente visitan el palacio. Según la leyenda, este espectro pertenece a una mujer que amó apasionadamente a un noble, cuya muerte prematura la sumió en una profunda tristeza.</a:t>
            </a:r>
            <a:endParaRPr lang="es-ES" sz="2200" i="1" dirty="0">
              <a:solidFill>
                <a:schemeClr val="accent5">
                  <a:lumMod val="60000"/>
                  <a:lumOff val="40000"/>
                </a:schemeClr>
              </a:solidFill>
              <a:effectLst>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611560" y="3073524"/>
            <a:ext cx="8208912" cy="2462213"/>
          </a:xfrm>
          <a:prstGeom prst="rect">
            <a:avLst/>
          </a:prstGeom>
          <a:noFill/>
        </p:spPr>
        <p:txBody>
          <a:bodyPr wrap="square" rtlCol="0">
            <a:spAutoFit/>
          </a:bodyPr>
          <a:lstStyle/>
          <a:p>
            <a:r>
              <a:rPr lang="es-ES" sz="2200" i="1" dirty="0" smtClean="0">
                <a:solidFill>
                  <a:schemeClr val="accent5">
                    <a:lumMod val="60000"/>
                    <a:lumOff val="40000"/>
                  </a:schemeClr>
                </a:solidFill>
                <a:effectLst>
                  <a:outerShdw blurRad="38100" dist="38100" dir="2700000" algn="tl">
                    <a:srgbClr val="000000">
                      <a:alpha val="43137"/>
                    </a:srgbClr>
                  </a:outerShdw>
                </a:effectLst>
                <a:latin typeface="Lucida Bright" pitchFamily="18" charset="0"/>
              </a:rPr>
              <a:t>Se dice que, en su desesperación, la Dama se negó a aceptar la realidad de su muerte, quedándose atrapada entre los mundos de los vivos y los muertos. Su presencia se ha descrito de distintas maneras, desde una </a:t>
            </a:r>
            <a:r>
              <a:rPr lang="es-ES" sz="2200" b="1" i="1" dirty="0" smtClean="0">
                <a:solidFill>
                  <a:schemeClr val="accent5">
                    <a:lumMod val="60000"/>
                    <a:lumOff val="40000"/>
                  </a:schemeClr>
                </a:solidFill>
                <a:effectLst>
                  <a:outerShdw blurRad="38100" dist="38100" dir="2700000" algn="tl">
                    <a:srgbClr val="000000">
                      <a:alpha val="43137"/>
                    </a:srgbClr>
                  </a:outerShdw>
                </a:effectLst>
                <a:latin typeface="Lucida Bright" pitchFamily="18" charset="0"/>
              </a:rPr>
              <a:t>espectro pálido y etéreo</a:t>
            </a:r>
            <a:r>
              <a:rPr lang="es-ES" sz="2200" i="1" dirty="0" smtClean="0">
                <a:solidFill>
                  <a:schemeClr val="accent5">
                    <a:lumMod val="60000"/>
                    <a:lumOff val="40000"/>
                  </a:schemeClr>
                </a:solidFill>
                <a:effectLst>
                  <a:outerShdw blurRad="38100" dist="38100" dir="2700000" algn="tl">
                    <a:srgbClr val="000000">
                      <a:alpha val="43137"/>
                    </a:srgbClr>
                  </a:outerShdw>
                </a:effectLst>
                <a:latin typeface="Lucida Bright" pitchFamily="18" charset="0"/>
              </a:rPr>
              <a:t> hasta una figura más tangible, a veces vista con un vestido de época que evoca los lujos y </a:t>
            </a:r>
            <a:r>
              <a:rPr lang="es-ES" sz="2200" i="1" dirty="0" err="1" smtClean="0">
                <a:solidFill>
                  <a:schemeClr val="accent5">
                    <a:lumMod val="60000"/>
                    <a:lumOff val="40000"/>
                  </a:schemeClr>
                </a:solidFill>
                <a:effectLst>
                  <a:outerShdw blurRad="38100" dist="38100" dir="2700000" algn="tl">
                    <a:srgbClr val="000000">
                      <a:alpha val="43137"/>
                    </a:srgbClr>
                  </a:outerShdw>
                </a:effectLst>
                <a:latin typeface="Lucida Bright" pitchFamily="18" charset="0"/>
              </a:rPr>
              <a:t>tragédias</a:t>
            </a:r>
            <a:r>
              <a:rPr lang="es-ES" sz="2200" i="1" dirty="0" smtClean="0">
                <a:solidFill>
                  <a:schemeClr val="accent5">
                    <a:lumMod val="60000"/>
                    <a:lumOff val="40000"/>
                  </a:schemeClr>
                </a:solidFill>
                <a:effectLst>
                  <a:outerShdw blurRad="38100" dist="38100" dir="2700000" algn="tl">
                    <a:srgbClr val="000000">
                      <a:alpha val="43137"/>
                    </a:srgbClr>
                  </a:outerShdw>
                </a:effectLst>
                <a:latin typeface="Lucida Bright" pitchFamily="18" charset="0"/>
              </a:rPr>
              <a:t> de su comportamiento.</a:t>
            </a:r>
            <a:endParaRPr lang="es-ES" sz="2200" i="1" dirty="0">
              <a:solidFill>
                <a:schemeClr val="accent5">
                  <a:lumMod val="60000"/>
                  <a:lumOff val="40000"/>
                </a:schemeClr>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61000">
        <p:diamond/>
      </p:transition>
    </mc:Choice>
    <mc:Fallback>
      <p:transition spd="slow" advTm="61000">
        <p:diamon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000"/>
                                        <p:tgtEl>
                                          <p:spTgt spid="4"/>
                                        </p:tgtEl>
                                      </p:cBhvr>
                                    </p:animEffect>
                                    <p:anim calcmode="lin" valueType="num">
                                      <p:cBhvr>
                                        <p:cTn id="8" dur="3000" fill="hold"/>
                                        <p:tgtEl>
                                          <p:spTgt spid="4"/>
                                        </p:tgtEl>
                                        <p:attrNameLst>
                                          <p:attrName>ppt_x</p:attrName>
                                        </p:attrNameLst>
                                      </p:cBhvr>
                                      <p:tavLst>
                                        <p:tav tm="0">
                                          <p:val>
                                            <p:strVal val="#ppt_x"/>
                                          </p:val>
                                        </p:tav>
                                        <p:tav tm="100000">
                                          <p:val>
                                            <p:strVal val="#ppt_x"/>
                                          </p:val>
                                        </p:tav>
                                      </p:tavLst>
                                    </p:anim>
                                    <p:anim calcmode="lin" valueType="num">
                                      <p:cBhvr>
                                        <p:cTn id="9" dur="3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1"/>
                                          </p:val>
                                        </p:tav>
                                        <p:tav tm="100000">
                                          <p:val>
                                            <p:strVal val="#ppt_x"/>
                                          </p:val>
                                        </p:tav>
                                      </p:tavLst>
                                    </p:anim>
                                    <p:anim calcmode="lin" valueType="num">
                                      <p:cBhvr>
                                        <p:cTn id="15" dur="1000" fill="hold"/>
                                        <p:tgtEl>
                                          <p:spTgt spid="5"/>
                                        </p:tgtEl>
                                        <p:attrNameLst>
                                          <p:attrName>ppt_y</p:attrName>
                                        </p:attrNameLst>
                                      </p:cBhvr>
                                      <p:tavLst>
                                        <p:tav tm="0">
                                          <p:val>
                                            <p:strVal val="#ppt_y"/>
                                          </p:val>
                                        </p:tav>
                                        <p:tav tm="100000">
                                          <p:val>
                                            <p:strVal val="#ppt_y"/>
                                          </p:val>
                                        </p:tav>
                                      </p:tavLst>
                                    </p:anim>
                                  </p:childTnLst>
                                </p:cTn>
                              </p:par>
                            </p:childTnLst>
                          </p:cTn>
                        </p:par>
                        <p:par>
                          <p:cTn id="16" fill="hold">
                            <p:stCondLst>
                              <p:cond delay="263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06 Jardines-1.jpg"/>
          <p:cNvPicPr>
            <a:picLocks noChangeAspect="1"/>
          </p:cNvPicPr>
          <p:nvPr/>
        </p:nvPicPr>
        <p:blipFill>
          <a:blip r:embed="rId2" cstate="print"/>
          <a:stretch>
            <a:fillRect/>
          </a:stretch>
        </p:blipFill>
        <p:spPr>
          <a:xfrm>
            <a:off x="0" y="0"/>
            <a:ext cx="9144000" cy="5715000"/>
          </a:xfrm>
          <a:prstGeom prst="rect">
            <a:avLst/>
          </a:prstGeom>
        </p:spPr>
      </p:pic>
      <p:sp>
        <p:nvSpPr>
          <p:cNvPr id="10" name="9 Rectángulo"/>
          <p:cNvSpPr/>
          <p:nvPr/>
        </p:nvSpPr>
        <p:spPr>
          <a:xfrm>
            <a:off x="0" y="0"/>
            <a:ext cx="9144000" cy="571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115616" y="193204"/>
            <a:ext cx="6423553" cy="584775"/>
          </a:xfrm>
          <a:prstGeom prst="rect">
            <a:avLst/>
          </a:prstGeom>
          <a:noFill/>
        </p:spPr>
        <p:txBody>
          <a:bodyPr wrap="none" lIns="91440" tIns="45720" rIns="91440" bIns="45720">
            <a:spAutoFit/>
            <a:scene3d>
              <a:camera prst="perspectiveRelaxedModerately"/>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s-ES" sz="3200" b="1" cap="all" spc="0"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t>
            </a:r>
            <a:r>
              <a:rPr lang="es-ES" sz="3200" b="1" cap="all" spc="0" dirty="0" smtClean="0">
                <a:ln/>
                <a:solidFill>
                  <a:schemeClr val="accent1"/>
                </a:solidFill>
                <a:effectLst>
                  <a:outerShdw blurRad="19685" dist="12700" dir="5400000" algn="tl" rotWithShape="0">
                    <a:schemeClr val="accent1">
                      <a:satMod val="130000"/>
                      <a:alpha val="60000"/>
                    </a:schemeClr>
                  </a:outerShdw>
                  <a:reflection blurRad="6350" stA="60000" endA="900" endPos="58000" dir="5400000" sy="-100000" algn="bl" rotWithShape="0"/>
                </a:effectLst>
              </a:rPr>
              <a:t>Testimonios de visitantes </a:t>
            </a:r>
            <a:endParaRPr lang="es-ES" sz="3200" b="1" cap="all" spc="0" dirty="0">
              <a:ln/>
              <a:solidFill>
                <a:schemeClr val="accent1"/>
              </a:solidFill>
              <a:effectLst>
                <a:outerShdw blurRad="19685" dist="12700" dir="5400000" algn="tl" rotWithShape="0">
                  <a:schemeClr val="accent1">
                    <a:satMod val="130000"/>
                    <a:alpha val="60000"/>
                  </a:schemeClr>
                </a:outerShdw>
                <a:reflection blurRad="6350" stA="60000" endA="900" endPos="58000" dir="5400000" sy="-100000" algn="bl" rotWithShape="0"/>
              </a:effectLst>
            </a:endParaRPr>
          </a:p>
        </p:txBody>
      </p:sp>
      <p:sp>
        <p:nvSpPr>
          <p:cNvPr id="6" name="5 Rectángulo"/>
          <p:cNvSpPr/>
          <p:nvPr/>
        </p:nvSpPr>
        <p:spPr>
          <a:xfrm>
            <a:off x="683568" y="769268"/>
            <a:ext cx="7314952" cy="584775"/>
          </a:xfrm>
          <a:prstGeom prst="rect">
            <a:avLst/>
          </a:prstGeom>
          <a:noFill/>
        </p:spPr>
        <p:txBody>
          <a:bodyPr wrap="none" lIns="91440" tIns="45720" rIns="91440" bIns="45720">
            <a:spAutoFit/>
            <a:scene3d>
              <a:camera prst="perspectiveRelaxedModerately"/>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s-ES" sz="3200" b="1" cap="all" spc="0"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t>
            </a:r>
            <a:r>
              <a:rPr lang="es-ES" sz="3200" b="1" cap="all" spc="0" dirty="0" smtClean="0">
                <a:ln/>
                <a:solidFill>
                  <a:schemeClr val="accent1"/>
                </a:solidFill>
                <a:effectLst>
                  <a:outerShdw blurRad="19685" dist="12700" dir="5400000" algn="tl" rotWithShape="0">
                    <a:schemeClr val="accent1">
                      <a:satMod val="130000"/>
                      <a:alpha val="60000"/>
                    </a:schemeClr>
                  </a:outerShdw>
                  <a:reflection blurRad="6350" stA="60000" endA="900" endPos="58000" dir="5400000" sy="-100000" algn="bl" rotWithShape="0"/>
                </a:effectLst>
              </a:rPr>
              <a:t>y expertos en lo paranormal</a:t>
            </a:r>
            <a:endParaRPr lang="es-ES" sz="3200" b="1" cap="all" spc="0" dirty="0">
              <a:ln/>
              <a:solidFill>
                <a:schemeClr val="accent1"/>
              </a:solidFill>
              <a:effectLst>
                <a:outerShdw blurRad="19685" dist="12700" dir="5400000" algn="tl" rotWithShape="0">
                  <a:schemeClr val="accent1">
                    <a:satMod val="130000"/>
                    <a:alpha val="60000"/>
                  </a:schemeClr>
                </a:outerShdw>
                <a:reflection blurRad="6350" stA="60000" endA="900" endPos="58000" dir="5400000" sy="-100000" algn="bl" rotWithShape="0"/>
              </a:effectLst>
            </a:endParaRPr>
          </a:p>
        </p:txBody>
      </p:sp>
      <p:sp>
        <p:nvSpPr>
          <p:cNvPr id="7" name="6 CuadroTexto"/>
          <p:cNvSpPr txBox="1"/>
          <p:nvPr/>
        </p:nvSpPr>
        <p:spPr>
          <a:xfrm>
            <a:off x="323528" y="1417340"/>
            <a:ext cx="8640960" cy="1938992"/>
          </a:xfrm>
          <a:prstGeom prst="rect">
            <a:avLst/>
          </a:prstGeom>
          <a:noFill/>
        </p:spPr>
        <p:txBody>
          <a:bodyPr wrap="square" rtlCol="0">
            <a:spAutoFit/>
          </a:bodyPr>
          <a:lstStyle/>
          <a:p>
            <a:r>
              <a:rPr lang="es-ES" sz="2000" i="1" dirty="0" smtClean="0">
                <a:solidFill>
                  <a:schemeClr val="accent5">
                    <a:lumMod val="60000"/>
                    <a:lumOff val="40000"/>
                  </a:schemeClr>
                </a:solidFill>
                <a:effectLst>
                  <a:outerShdw blurRad="38100" dist="38100" dir="2700000" algn="tl">
                    <a:srgbClr val="000000">
                      <a:alpha val="43137"/>
                    </a:srgbClr>
                  </a:outerShdw>
                </a:effectLst>
                <a:latin typeface="Lucida Bright" pitchFamily="18" charset="0"/>
              </a:rPr>
              <a:t>Los investigadores han utilizado herramientas como grabadoras de voz y cámaras de infrarrojos, encontrando fenómenos que parecen desafiar las leyes de la física y la realidad. Además de los investigadores, muchos visitantes han compartido sus propias experiencias en línea, añadiendo una capa más de credibilidad a las historias que giran en torno al palacio. </a:t>
            </a:r>
            <a:endParaRPr lang="es-ES" sz="2000" i="1" dirty="0">
              <a:solidFill>
                <a:schemeClr val="accent5">
                  <a:lumMod val="60000"/>
                  <a:lumOff val="40000"/>
                </a:schemeClr>
              </a:solidFill>
              <a:effectLst>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323528" y="3649588"/>
            <a:ext cx="8496944" cy="1631216"/>
          </a:xfrm>
          <a:prstGeom prst="rect">
            <a:avLst/>
          </a:prstGeom>
          <a:noFill/>
        </p:spPr>
        <p:txBody>
          <a:bodyPr wrap="square" rtlCol="0">
            <a:spAutoFit/>
          </a:bodyPr>
          <a:lstStyle/>
          <a:p>
            <a:r>
              <a:rPr lang="es-ES" sz="2000" i="1" dirty="0" smtClean="0">
                <a:solidFill>
                  <a:schemeClr val="accent5">
                    <a:lumMod val="60000"/>
                    <a:lumOff val="40000"/>
                  </a:schemeClr>
                </a:solidFill>
                <a:effectLst>
                  <a:outerShdw blurRad="38100" dist="38100" dir="2700000" algn="tl">
                    <a:srgbClr val="000000">
                      <a:alpha val="43137"/>
                    </a:srgbClr>
                  </a:outerShdw>
                </a:effectLst>
                <a:latin typeface="Lucida Bright" pitchFamily="18" charset="0"/>
              </a:rPr>
              <a:t>Algunos visitantes han expresado sensaciones de tristeza abrumadora al entrar en ciertas estancias, indicando que, a pesar de la belleza del lugar, hay un aire de pérdida que nunca se ha superado. Por otro lado, otros han descrito experiencias más alegres, como la risa de niños que parecen jugar en los jardines.</a:t>
            </a:r>
            <a:endParaRPr lang="es-ES" sz="2000" i="1" dirty="0">
              <a:solidFill>
                <a:schemeClr val="accent5">
                  <a:lumMod val="60000"/>
                  <a:lumOff val="40000"/>
                </a:schemeClr>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500" advTm="70000">
        <p14:vortex dir="r"/>
      </p:transition>
    </mc:Choice>
    <mc:Fallback>
      <p:transition spd="slow" advTm="7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2000"/>
                            </p:stCondLst>
                            <p:childTnLst>
                              <p:par>
                                <p:cTn id="10" presetID="23" presetClass="entr" presetSubtype="16"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2000" fill="hold"/>
                                        <p:tgtEl>
                                          <p:spTgt spid="6"/>
                                        </p:tgtEl>
                                        <p:attrNameLst>
                                          <p:attrName>ppt_w</p:attrName>
                                        </p:attrNameLst>
                                      </p:cBhvr>
                                      <p:tavLst>
                                        <p:tav tm="0">
                                          <p:val>
                                            <p:fltVal val="0"/>
                                          </p:val>
                                        </p:tav>
                                        <p:tav tm="100000">
                                          <p:val>
                                            <p:strVal val="#ppt_w"/>
                                          </p:val>
                                        </p:tav>
                                      </p:tavLst>
                                    </p:anim>
                                    <p:anim calcmode="lin" valueType="num">
                                      <p:cBhvr>
                                        <p:cTn id="13" dur="2000" fill="hold"/>
                                        <p:tgtEl>
                                          <p:spTgt spid="6"/>
                                        </p:tgtEl>
                                        <p:attrNameLst>
                                          <p:attrName>ppt_h</p:attrName>
                                        </p:attrNameLst>
                                      </p:cBhvr>
                                      <p:tavLst>
                                        <p:tav tm="0">
                                          <p:val>
                                            <p:fltVal val="0"/>
                                          </p:val>
                                        </p:tav>
                                        <p:tav tm="100000">
                                          <p:val>
                                            <p:strVal val="#ppt_h"/>
                                          </p:val>
                                        </p:tav>
                                      </p:tavLst>
                                    </p:anim>
                                  </p:childTnLst>
                                </p:cTn>
                              </p:par>
                            </p:childTnLst>
                          </p:cTn>
                        </p:par>
                        <p:par>
                          <p:cTn id="14" fill="hold">
                            <p:stCondLst>
                              <p:cond delay="4000"/>
                            </p:stCondLst>
                            <p:childTnLst>
                              <p:par>
                                <p:cTn id="15" presetID="40" presetClass="entr" presetSubtype="0" fill="hold" grpId="0" nodeType="afterEffect">
                                  <p:stCondLst>
                                    <p:cond delay="100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par>
                          <p:cTn id="20" fill="hold">
                            <p:stCondLst>
                              <p:cond delay="36500"/>
                            </p:stCondLst>
                            <p:childTnLst>
                              <p:par>
                                <p:cTn id="21" presetID="40" presetClass="entr" presetSubtype="0" fill="hold" grpId="0" nodeType="afterEffect">
                                  <p:stCondLst>
                                    <p:cond delay="50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1"/>
                                          </p:val>
                                        </p:tav>
                                        <p:tav tm="100000">
                                          <p:val>
                                            <p:strVal val="#ppt_x"/>
                                          </p:val>
                                        </p:tav>
                                      </p:tavLst>
                                    </p:anim>
                                    <p:anim calcmode="lin" valueType="num">
                                      <p:cBhvr>
                                        <p:cTn id="2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692275" y="193675"/>
            <a:ext cx="5688013" cy="825500"/>
          </a:xfrm>
          <a:prstGeom prst="rect">
            <a:avLst/>
          </a:prstGeom>
        </p:spPr>
        <p:txBody>
          <a:bodyPr wrap="none" fromWordArt="1">
            <a:prstTxWarp prst="textDeflate">
              <a:avLst>
                <a:gd name="adj" fmla="val 24903"/>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78851" name="WordArt 3"/>
          <p:cNvSpPr>
            <a:spLocks noChangeArrowheads="1" noChangeShapeType="1" noTextEdit="1"/>
          </p:cNvSpPr>
          <p:nvPr/>
        </p:nvSpPr>
        <p:spPr bwMode="auto">
          <a:xfrm>
            <a:off x="1907704" y="1129308"/>
            <a:ext cx="5040313" cy="657225"/>
          </a:xfrm>
          <a:prstGeom prst="rect">
            <a:avLst/>
          </a:prstGeom>
        </p:spPr>
        <p:txBody>
          <a:bodyPr wrap="none" fromWordArt="1">
            <a:prstTxWarp prst="textDeflateBottom">
              <a:avLst>
                <a:gd name="adj" fmla="val 65903"/>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8854" name="WordArt 6"/>
          <p:cNvSpPr>
            <a:spLocks noChangeArrowheads="1" noChangeShapeType="1" noTextEdit="1"/>
          </p:cNvSpPr>
          <p:nvPr/>
        </p:nvSpPr>
        <p:spPr bwMode="auto">
          <a:xfrm>
            <a:off x="827584" y="3793604"/>
            <a:ext cx="6264696" cy="576064"/>
          </a:xfrm>
          <a:prstGeom prst="rect">
            <a:avLst/>
          </a:prstGeom>
        </p:spPr>
        <p:txBody>
          <a:bodyPr wrap="none" fromWordArt="1">
            <a:prstTxWarp prst="textCanDown">
              <a:avLst>
                <a:gd name="adj" fmla="val 2204"/>
              </a:avLst>
            </a:prstTxWarp>
            <a:scene3d>
              <a:camera prst="perspectiveRelaxedModerately"/>
              <a:lightRig rig="threePt" dir="t"/>
            </a:scene3d>
            <a:sp3d extrusionH="57150">
              <a:bevelT w="38100" h="38100" prst="angle"/>
            </a:sp3d>
          </a:bodyPr>
          <a:lstStyle/>
          <a:p>
            <a:pPr algn="ctr">
              <a:defRPr/>
            </a:pP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 </a:t>
            </a: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Vals del Emperador ( Johann Strauss )  </a:t>
            </a:r>
            <a:endPar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endParaRPr>
          </a:p>
        </p:txBody>
      </p:sp>
      <p:sp>
        <p:nvSpPr>
          <p:cNvPr id="82954" name="WordArt 10"/>
          <p:cNvSpPr>
            <a:spLocks noChangeArrowheads="1" noChangeShapeType="1" noTextEdit="1"/>
          </p:cNvSpPr>
          <p:nvPr/>
        </p:nvSpPr>
        <p:spPr bwMode="auto">
          <a:xfrm>
            <a:off x="899592" y="2857500"/>
            <a:ext cx="6840760" cy="67106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Qué sermón escuché ( Federico Chueca )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endParaRPr>
          </a:p>
        </p:txBody>
      </p:sp>
      <p:sp>
        <p:nvSpPr>
          <p:cNvPr id="7" name="WordArt 6"/>
          <p:cNvSpPr>
            <a:spLocks noChangeArrowheads="1" noChangeShapeType="1" noTextEdit="1"/>
          </p:cNvSpPr>
          <p:nvPr/>
        </p:nvSpPr>
        <p:spPr bwMode="auto">
          <a:xfrm>
            <a:off x="827584" y="1993404"/>
            <a:ext cx="6552728" cy="660400"/>
          </a:xfrm>
          <a:prstGeom prst="rect">
            <a:avLst/>
          </a:prstGeom>
        </p:spPr>
        <p:txBody>
          <a:bodyPr wrap="none" fromWordArt="1">
            <a:prstTxWarp prst="textCanDown">
              <a:avLst>
                <a:gd name="adj" fmla="val 11538"/>
              </a:avLst>
            </a:prstTxWarp>
            <a:scene3d>
              <a:camera prst="perspectiveRelaxedModerately"/>
              <a:lightRig rig="threePt" dir="t"/>
            </a:scene3d>
            <a:sp3d extrusionH="57150">
              <a:bevelT w="38100" h="38100" prst="angle"/>
            </a:sp3d>
          </a:bodyPr>
          <a:lstStyle/>
          <a:p>
            <a:pPr algn="ctr">
              <a:defRPr/>
            </a:pP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 </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La Parranda, canción del platero ( M. Redondo )  </a:t>
            </a:r>
            <a:endPar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endParaRPr>
          </a:p>
        </p:txBody>
      </p:sp>
      <p:sp>
        <p:nvSpPr>
          <p:cNvPr id="8" name="WordArt 10"/>
          <p:cNvSpPr>
            <a:spLocks noChangeArrowheads="1" noChangeShapeType="1" noTextEdit="1"/>
          </p:cNvSpPr>
          <p:nvPr/>
        </p:nvSpPr>
        <p:spPr bwMode="auto">
          <a:xfrm>
            <a:off x="971600" y="4729708"/>
            <a:ext cx="6192688" cy="743074"/>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Marcha Persa ( Johann Strauss )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mc:Choice xmlns:p14="http://schemas.microsoft.com/office/powerpoint/2010/main" Requires="p14">
      <p:transition spd="slow" p14:dur="3500" advTm="20000">
        <p14:vortex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9" presetClass="entr" presetSubtype="10" fill="hold"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2000" fill="hold"/>
                                        <p:tgtEl>
                                          <p:spTgt spid="78851"/>
                                        </p:tgtEl>
                                        <p:attrNameLst>
                                          <p:attrName>ppt_x</p:attrName>
                                        </p:attrNameLst>
                                      </p:cBhvr>
                                      <p:tavLst>
                                        <p:tav tm="0">
                                          <p:val>
                                            <p:strVal val="#ppt_x"/>
                                          </p:val>
                                        </p:tav>
                                        <p:tav tm="100000">
                                          <p:val>
                                            <p:strVal val="#ppt_x"/>
                                          </p:val>
                                        </p:tav>
                                      </p:tavLst>
                                    </p:anim>
                                    <p:anim calcmode="lin" valueType="num">
                                      <p:cBhvr additive="base">
                                        <p:cTn id="17" dur="2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p:stCondLst>
                              <p:cond delay="4500"/>
                            </p:stCondLst>
                            <p:childTnLst>
                              <p:par>
                                <p:cTn id="19" presetID="42" presetClass="entr" presetSubtype="0" fill="hold" nodeType="afterEffect">
                                  <p:stCondLst>
                                    <p:cond delay="50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anim calcmode="lin" valueType="num">
                                      <p:cBhvr>
                                        <p:cTn id="22" dur="2000" fill="hold"/>
                                        <p:tgtEl>
                                          <p:spTgt spid="7"/>
                                        </p:tgtEl>
                                        <p:attrNameLst>
                                          <p:attrName>ppt_x</p:attrName>
                                        </p:attrNameLst>
                                      </p:cBhvr>
                                      <p:tavLst>
                                        <p:tav tm="0">
                                          <p:val>
                                            <p:strVal val="#ppt_x"/>
                                          </p:val>
                                        </p:tav>
                                        <p:tav tm="100000">
                                          <p:val>
                                            <p:strVal val="#ppt_x"/>
                                          </p:val>
                                        </p:tav>
                                      </p:tavLst>
                                    </p:anim>
                                    <p:anim calcmode="lin" valueType="num">
                                      <p:cBhvr>
                                        <p:cTn id="23" dur="2000" fill="hold"/>
                                        <p:tgtEl>
                                          <p:spTgt spid="7"/>
                                        </p:tgtEl>
                                        <p:attrNameLst>
                                          <p:attrName>ppt_y</p:attrName>
                                        </p:attrNameLst>
                                      </p:cBhvr>
                                      <p:tavLst>
                                        <p:tav tm="0">
                                          <p:val>
                                            <p:strVal val="#ppt_y+.1"/>
                                          </p:val>
                                        </p:tav>
                                        <p:tav tm="100000">
                                          <p:val>
                                            <p:strVal val="#ppt_y"/>
                                          </p:val>
                                        </p:tav>
                                      </p:tavLst>
                                    </p:anim>
                                  </p:childTnLst>
                                </p:cTn>
                              </p:par>
                            </p:childTnLst>
                          </p:cTn>
                        </p:par>
                        <p:par>
                          <p:cTn id="24" fill="hold">
                            <p:stCondLst>
                              <p:cond delay="7000"/>
                            </p:stCondLst>
                            <p:childTnLst>
                              <p:par>
                                <p:cTn id="25" presetID="23" presetClass="entr" presetSubtype="16" fill="hold" nodeType="afterEffect">
                                  <p:stCondLst>
                                    <p:cond delay="500"/>
                                  </p:stCondLst>
                                  <p:childTnLst>
                                    <p:set>
                                      <p:cBhvr>
                                        <p:cTn id="26" dur="1" fill="hold">
                                          <p:stCondLst>
                                            <p:cond delay="0"/>
                                          </p:stCondLst>
                                        </p:cTn>
                                        <p:tgtEl>
                                          <p:spTgt spid="82954"/>
                                        </p:tgtEl>
                                        <p:attrNameLst>
                                          <p:attrName>style.visibility</p:attrName>
                                        </p:attrNameLst>
                                      </p:cBhvr>
                                      <p:to>
                                        <p:strVal val="visible"/>
                                      </p:to>
                                    </p:set>
                                    <p:anim calcmode="lin" valueType="num">
                                      <p:cBhvr>
                                        <p:cTn id="27" dur="2000" fill="hold"/>
                                        <p:tgtEl>
                                          <p:spTgt spid="82954"/>
                                        </p:tgtEl>
                                        <p:attrNameLst>
                                          <p:attrName>ppt_w</p:attrName>
                                        </p:attrNameLst>
                                      </p:cBhvr>
                                      <p:tavLst>
                                        <p:tav tm="0">
                                          <p:val>
                                            <p:fltVal val="0"/>
                                          </p:val>
                                        </p:tav>
                                        <p:tav tm="100000">
                                          <p:val>
                                            <p:strVal val="#ppt_w"/>
                                          </p:val>
                                        </p:tav>
                                      </p:tavLst>
                                    </p:anim>
                                    <p:anim calcmode="lin" valueType="num">
                                      <p:cBhvr>
                                        <p:cTn id="28" dur="2000" fill="hold"/>
                                        <p:tgtEl>
                                          <p:spTgt spid="82954"/>
                                        </p:tgtEl>
                                        <p:attrNameLst>
                                          <p:attrName>ppt_h</p:attrName>
                                        </p:attrNameLst>
                                      </p:cBhvr>
                                      <p:tavLst>
                                        <p:tav tm="0">
                                          <p:val>
                                            <p:fltVal val="0"/>
                                          </p:val>
                                        </p:tav>
                                        <p:tav tm="100000">
                                          <p:val>
                                            <p:strVal val="#ppt_h"/>
                                          </p:val>
                                        </p:tav>
                                      </p:tavLst>
                                    </p:anim>
                                  </p:childTnLst>
                                </p:cTn>
                              </p:par>
                            </p:childTnLst>
                          </p:cTn>
                        </p:par>
                        <p:par>
                          <p:cTn id="29" fill="hold">
                            <p:stCondLst>
                              <p:cond delay="9500"/>
                            </p:stCondLst>
                            <p:childTnLst>
                              <p:par>
                                <p:cTn id="30" presetID="42" presetClass="entr" presetSubtype="0" fill="hold" nodeType="afterEffect">
                                  <p:stCondLst>
                                    <p:cond delay="500"/>
                                  </p:stCondLst>
                                  <p:childTnLst>
                                    <p:set>
                                      <p:cBhvr>
                                        <p:cTn id="31" dur="1" fill="hold">
                                          <p:stCondLst>
                                            <p:cond delay="0"/>
                                          </p:stCondLst>
                                        </p:cTn>
                                        <p:tgtEl>
                                          <p:spTgt spid="78854"/>
                                        </p:tgtEl>
                                        <p:attrNameLst>
                                          <p:attrName>style.visibility</p:attrName>
                                        </p:attrNameLst>
                                      </p:cBhvr>
                                      <p:to>
                                        <p:strVal val="visible"/>
                                      </p:to>
                                    </p:set>
                                    <p:animEffect transition="in" filter="fade">
                                      <p:cBhvr>
                                        <p:cTn id="32" dur="2000"/>
                                        <p:tgtEl>
                                          <p:spTgt spid="78854"/>
                                        </p:tgtEl>
                                      </p:cBhvr>
                                    </p:animEffect>
                                    <p:anim calcmode="lin" valueType="num">
                                      <p:cBhvr>
                                        <p:cTn id="33" dur="2000" fill="hold"/>
                                        <p:tgtEl>
                                          <p:spTgt spid="78854"/>
                                        </p:tgtEl>
                                        <p:attrNameLst>
                                          <p:attrName>ppt_x</p:attrName>
                                        </p:attrNameLst>
                                      </p:cBhvr>
                                      <p:tavLst>
                                        <p:tav tm="0">
                                          <p:val>
                                            <p:strVal val="#ppt_x"/>
                                          </p:val>
                                        </p:tav>
                                        <p:tav tm="100000">
                                          <p:val>
                                            <p:strVal val="#ppt_x"/>
                                          </p:val>
                                        </p:tav>
                                      </p:tavLst>
                                    </p:anim>
                                    <p:anim calcmode="lin" valueType="num">
                                      <p:cBhvr>
                                        <p:cTn id="34" dur="2000" fill="hold"/>
                                        <p:tgtEl>
                                          <p:spTgt spid="78854"/>
                                        </p:tgtEl>
                                        <p:attrNameLst>
                                          <p:attrName>ppt_y</p:attrName>
                                        </p:attrNameLst>
                                      </p:cBhvr>
                                      <p:tavLst>
                                        <p:tav tm="0">
                                          <p:val>
                                            <p:strVal val="#ppt_y+.1"/>
                                          </p:val>
                                        </p:tav>
                                        <p:tav tm="100000">
                                          <p:val>
                                            <p:strVal val="#ppt_y"/>
                                          </p:val>
                                        </p:tav>
                                      </p:tavLst>
                                    </p:anim>
                                  </p:childTnLst>
                                </p:cTn>
                              </p:par>
                            </p:childTnLst>
                          </p:cTn>
                        </p:par>
                        <p:par>
                          <p:cTn id="35" fill="hold">
                            <p:stCondLst>
                              <p:cond delay="12000"/>
                            </p:stCondLst>
                            <p:childTnLst>
                              <p:par>
                                <p:cTn id="36" presetID="23" presetClass="entr" presetSubtype="16" fill="hold" nodeType="afterEffect">
                                  <p:stCondLst>
                                    <p:cond delay="500"/>
                                  </p:stCondLst>
                                  <p:childTnLst>
                                    <p:set>
                                      <p:cBhvr>
                                        <p:cTn id="37" dur="1" fill="hold">
                                          <p:stCondLst>
                                            <p:cond delay="0"/>
                                          </p:stCondLst>
                                        </p:cTn>
                                        <p:tgtEl>
                                          <p:spTgt spid="8"/>
                                        </p:tgtEl>
                                        <p:attrNameLst>
                                          <p:attrName>style.visibility</p:attrName>
                                        </p:attrNameLst>
                                      </p:cBhvr>
                                      <p:to>
                                        <p:strVal val="visible"/>
                                      </p:to>
                                    </p:set>
                                    <p:anim calcmode="lin" valueType="num">
                                      <p:cBhvr>
                                        <p:cTn id="38" dur="2000" fill="hold"/>
                                        <p:tgtEl>
                                          <p:spTgt spid="8"/>
                                        </p:tgtEl>
                                        <p:attrNameLst>
                                          <p:attrName>ppt_w</p:attrName>
                                        </p:attrNameLst>
                                      </p:cBhvr>
                                      <p:tavLst>
                                        <p:tav tm="0">
                                          <p:val>
                                            <p:fltVal val="0"/>
                                          </p:val>
                                        </p:tav>
                                        <p:tav tm="100000">
                                          <p:val>
                                            <p:strVal val="#ppt_w"/>
                                          </p:val>
                                        </p:tav>
                                      </p:tavLst>
                                    </p:anim>
                                    <p:anim calcmode="lin" valueType="num">
                                      <p:cBhvr>
                                        <p:cTn id="39"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2717230950"/>
      </p:ext>
    </p:extLst>
  </p:cSld>
  <p:clrMapOvr>
    <a:masterClrMapping/>
  </p:clrMapOvr>
  <mc:AlternateContent xmlns:mc="http://schemas.openxmlformats.org/markup-compatibility/2006">
    <mc:Choice xmlns:p14="http://schemas.microsoft.com/office/powerpoint/2010/main" Requires="p14">
      <p:transition spd="slow" p14:dur="35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8365</TotalTime>
  <Words>2851</Words>
  <Application>Microsoft Office PowerPoint</Application>
  <PresentationFormat>Presentación en pantalla (16:10)</PresentationFormat>
  <Paragraphs>84</Paragraphs>
  <Slides>62</Slides>
  <Notes>4</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62</vt:i4>
      </vt:variant>
    </vt:vector>
  </HeadingPairs>
  <TitlesOfParts>
    <vt:vector size="72" baseType="lpstr">
      <vt:lpstr>Arial</vt:lpstr>
      <vt:lpstr>Arial Black</vt:lpstr>
      <vt:lpstr>Calibri</vt:lpstr>
      <vt:lpstr>Harrington</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708</cp:revision>
  <dcterms:created xsi:type="dcterms:W3CDTF">2015-11-04T18:54:28Z</dcterms:created>
  <dcterms:modified xsi:type="dcterms:W3CDTF">2024-09-07T22:04:26Z</dcterms:modified>
</cp:coreProperties>
</file>