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5"/>
  </p:notesMasterIdLst>
  <p:sldIdLst>
    <p:sldId id="380" r:id="rId3"/>
    <p:sldId id="256" r:id="rId4"/>
    <p:sldId id="318" r:id="rId5"/>
    <p:sldId id="319" r:id="rId6"/>
    <p:sldId id="320" r:id="rId7"/>
    <p:sldId id="321" r:id="rId8"/>
    <p:sldId id="322" r:id="rId9"/>
    <p:sldId id="323" r:id="rId10"/>
    <p:sldId id="324" r:id="rId11"/>
    <p:sldId id="325" r:id="rId12"/>
    <p:sldId id="326" r:id="rId13"/>
    <p:sldId id="327" r:id="rId14"/>
    <p:sldId id="328" r:id="rId15"/>
    <p:sldId id="329" r:id="rId16"/>
    <p:sldId id="330" r:id="rId17"/>
    <p:sldId id="331" r:id="rId18"/>
    <p:sldId id="332" r:id="rId19"/>
    <p:sldId id="334" r:id="rId20"/>
    <p:sldId id="335" r:id="rId21"/>
    <p:sldId id="336" r:id="rId22"/>
    <p:sldId id="337" r:id="rId23"/>
    <p:sldId id="338" r:id="rId24"/>
    <p:sldId id="339" r:id="rId25"/>
    <p:sldId id="340" r:id="rId26"/>
    <p:sldId id="341" r:id="rId27"/>
    <p:sldId id="342" r:id="rId28"/>
    <p:sldId id="343" r:id="rId29"/>
    <p:sldId id="344" r:id="rId30"/>
    <p:sldId id="345" r:id="rId31"/>
    <p:sldId id="346" r:id="rId32"/>
    <p:sldId id="347" r:id="rId33"/>
    <p:sldId id="348" r:id="rId34"/>
    <p:sldId id="349" r:id="rId35"/>
    <p:sldId id="350" r:id="rId36"/>
    <p:sldId id="351" r:id="rId37"/>
    <p:sldId id="352" r:id="rId38"/>
    <p:sldId id="353" r:id="rId39"/>
    <p:sldId id="354" r:id="rId40"/>
    <p:sldId id="355" r:id="rId41"/>
    <p:sldId id="356" r:id="rId42"/>
    <p:sldId id="369" r:id="rId43"/>
    <p:sldId id="357" r:id="rId44"/>
    <p:sldId id="358" r:id="rId45"/>
    <p:sldId id="359" r:id="rId46"/>
    <p:sldId id="360" r:id="rId47"/>
    <p:sldId id="361" r:id="rId48"/>
    <p:sldId id="362" r:id="rId49"/>
    <p:sldId id="363" r:id="rId50"/>
    <p:sldId id="364" r:id="rId51"/>
    <p:sldId id="365" r:id="rId52"/>
    <p:sldId id="366" r:id="rId53"/>
    <p:sldId id="368" r:id="rId54"/>
    <p:sldId id="367" r:id="rId55"/>
    <p:sldId id="370" r:id="rId56"/>
    <p:sldId id="371" r:id="rId57"/>
    <p:sldId id="372" r:id="rId58"/>
    <p:sldId id="373" r:id="rId59"/>
    <p:sldId id="374" r:id="rId60"/>
    <p:sldId id="375" r:id="rId61"/>
    <p:sldId id="376" r:id="rId62"/>
    <p:sldId id="378" r:id="rId63"/>
    <p:sldId id="379" r:id="rId64"/>
  </p:sldIdLst>
  <p:sldSz cx="9144000" cy="5143500" type="screen16x9"/>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xjukdOzLlZSJdx6i7KvJ/Q==" hashData="QgZpv01cFFDkHnCIW/DkIFLeRSM="/>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624" autoAdjust="0"/>
    <p:restoredTop sz="94660"/>
  </p:normalViewPr>
  <p:slideViewPr>
    <p:cSldViewPr>
      <p:cViewPr>
        <p:scale>
          <a:sx n="60" d="100"/>
          <a:sy n="60" d="100"/>
        </p:scale>
        <p:origin x="-949" y="-590"/>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smtClean="0">
                <a:latin typeface="Calibri"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smtClean="0">
                <a:latin typeface="Calibri" pitchFamily="34" charset="0"/>
              </a:defRPr>
            </a:lvl1pPr>
          </a:lstStyle>
          <a:p>
            <a:pPr>
              <a:defRPr/>
            </a:pPr>
            <a:fld id="{F24D58B6-A4FD-471B-BC6C-61BDB18DE6F7}" type="datetimeFigureOut">
              <a:rPr lang="es-ES"/>
              <a:pPr>
                <a:defRPr/>
              </a:pPr>
              <a:t>23/02/2023</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smtClean="0">
                <a:latin typeface="Calibri"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smtClean="0">
                <a:latin typeface="Calibri" pitchFamily="34" charset="0"/>
              </a:defRPr>
            </a:lvl1pPr>
          </a:lstStyle>
          <a:p>
            <a:pPr>
              <a:defRPr/>
            </a:pPr>
            <a:fld id="{9D4DC024-7072-4E27-A627-36197F55FAE7}" type="slidenum">
              <a:rPr lang="es-ES"/>
              <a:pPr>
                <a:defRPr/>
              </a:pPr>
              <a:t>‹Nº›</a:t>
            </a:fld>
            <a:endParaRPr lang="es-ES"/>
          </a:p>
        </p:txBody>
      </p:sp>
    </p:spTree>
    <p:extLst>
      <p:ext uri="{BB962C8B-B14F-4D97-AF65-F5344CB8AC3E}">
        <p14:creationId xmlns:p14="http://schemas.microsoft.com/office/powerpoint/2010/main" val="384267596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D351B6D3-D396-4A2A-90F7-9256F3C5B1DA}" type="datetimeFigureOut">
              <a:rPr lang="es-ES"/>
              <a:pPr>
                <a:defRPr/>
              </a:pPr>
              <a:t>23/02/2023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DE62BF4-B379-478E-AFAA-69B5F107777E}" type="slidenum">
              <a:rPr lang="es-ES"/>
              <a:pPr>
                <a:defRPr/>
              </a:pPr>
              <a:t>‹Nº›</a:t>
            </a:fld>
            <a:endParaRPr lang="es-ES"/>
          </a:p>
        </p:txBody>
      </p:sp>
    </p:spTree>
    <p:extLst>
      <p:ext uri="{BB962C8B-B14F-4D97-AF65-F5344CB8AC3E}">
        <p14:creationId xmlns:p14="http://schemas.microsoft.com/office/powerpoint/2010/main" val="1260646738"/>
      </p:ext>
    </p:extLst>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FF051933-F5DA-43C6-BADB-000E1B5FAD5E}" type="datetimeFigureOut">
              <a:rPr lang="es-ES"/>
              <a:pPr>
                <a:defRPr/>
              </a:pPr>
              <a:t>23/02/2023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2C3DC8B-7576-4CBB-BD59-27E95EDDBEB6}" type="slidenum">
              <a:rPr lang="es-ES"/>
              <a:pPr>
                <a:defRPr/>
              </a:pPr>
              <a:t>‹Nº›</a:t>
            </a:fld>
            <a:endParaRPr lang="es-ES"/>
          </a:p>
        </p:txBody>
      </p:sp>
    </p:spTree>
    <p:extLst>
      <p:ext uri="{BB962C8B-B14F-4D97-AF65-F5344CB8AC3E}">
        <p14:creationId xmlns:p14="http://schemas.microsoft.com/office/powerpoint/2010/main" val="2490963399"/>
      </p:ext>
    </p:extLst>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10AE4DD9-2404-4512-BC25-213DFD9040AA}" type="datetimeFigureOut">
              <a:rPr lang="es-ES"/>
              <a:pPr>
                <a:defRPr/>
              </a:pPr>
              <a:t>23/02/2023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4182E9E-B46F-473A-9B72-E1F4ABA0F755}" type="slidenum">
              <a:rPr lang="es-ES"/>
              <a:pPr>
                <a:defRPr/>
              </a:pPr>
              <a:t>‹Nº›</a:t>
            </a:fld>
            <a:endParaRPr lang="es-ES"/>
          </a:p>
        </p:txBody>
      </p:sp>
    </p:spTree>
    <p:extLst>
      <p:ext uri="{BB962C8B-B14F-4D97-AF65-F5344CB8AC3E}">
        <p14:creationId xmlns:p14="http://schemas.microsoft.com/office/powerpoint/2010/main" val="4101825326"/>
      </p:ext>
    </p:extLst>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806D6FB0-FE68-49B8-99E3-56535E1ED02D}" type="datetimeFigureOut">
              <a:rPr lang="es-ES"/>
              <a:pPr>
                <a:defRPr/>
              </a:pPr>
              <a:t>23/02/2023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EBD33039-5709-4EC8-B41C-29048B3AA113}" type="slidenum">
              <a:rPr lang="es-ES"/>
              <a:pPr>
                <a:defRPr/>
              </a:pPr>
              <a:t>‹Nº›</a:t>
            </a:fld>
            <a:endParaRPr lang="es-ES"/>
          </a:p>
        </p:txBody>
      </p:sp>
    </p:spTree>
    <p:extLst>
      <p:ext uri="{BB962C8B-B14F-4D97-AF65-F5344CB8AC3E}">
        <p14:creationId xmlns:p14="http://schemas.microsoft.com/office/powerpoint/2010/main" val="4145178725"/>
      </p:ext>
    </p:extLst>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573309E3-1E0A-403F-8809-64DA4DC0147E}" type="datetimeFigureOut">
              <a:rPr lang="es-ES"/>
              <a:pPr>
                <a:defRPr/>
              </a:pPr>
              <a:t>23/02/2023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EF89520D-B863-4C06-9482-92986C3F2FD2}" type="slidenum">
              <a:rPr lang="es-ES"/>
              <a:pPr>
                <a:defRPr/>
              </a:pPr>
              <a:t>‹Nº›</a:t>
            </a:fld>
            <a:endParaRPr lang="es-ES"/>
          </a:p>
        </p:txBody>
      </p:sp>
    </p:spTree>
    <p:extLst>
      <p:ext uri="{BB962C8B-B14F-4D97-AF65-F5344CB8AC3E}">
        <p14:creationId xmlns:p14="http://schemas.microsoft.com/office/powerpoint/2010/main" val="3024132749"/>
      </p:ext>
    </p:extLst>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A06B572-8352-433B-A7BF-60022089115F}" type="datetimeFigureOut">
              <a:rPr lang="es-ES"/>
              <a:pPr>
                <a:defRPr/>
              </a:pPr>
              <a:t>23/02/2023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B1502C8C-B7FF-4121-A779-C2260BAA04EF}" type="slidenum">
              <a:rPr lang="es-ES"/>
              <a:pPr>
                <a:defRPr/>
              </a:pPr>
              <a:t>‹Nº›</a:t>
            </a:fld>
            <a:endParaRPr lang="es-ES"/>
          </a:p>
        </p:txBody>
      </p:sp>
    </p:spTree>
    <p:extLst>
      <p:ext uri="{BB962C8B-B14F-4D97-AF65-F5344CB8AC3E}">
        <p14:creationId xmlns:p14="http://schemas.microsoft.com/office/powerpoint/2010/main" val="1185258053"/>
      </p:ext>
    </p:extLst>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9268E101-2D8F-42B1-91DF-E24A75113357}" type="datetimeFigureOut">
              <a:rPr lang="es-ES"/>
              <a:pPr>
                <a:defRPr/>
              </a:pPr>
              <a:t>23/02/2023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F1F2055C-ED1F-4F9F-8A35-334A68C4A979}" type="slidenum">
              <a:rPr lang="es-ES"/>
              <a:pPr>
                <a:defRPr/>
              </a:pPr>
              <a:t>‹Nº›</a:t>
            </a:fld>
            <a:endParaRPr lang="es-ES"/>
          </a:p>
        </p:txBody>
      </p:sp>
    </p:spTree>
    <p:extLst>
      <p:ext uri="{BB962C8B-B14F-4D97-AF65-F5344CB8AC3E}">
        <p14:creationId xmlns:p14="http://schemas.microsoft.com/office/powerpoint/2010/main" val="1840504718"/>
      </p:ext>
    </p:extLst>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D4FC55D-27A8-4434-8CCA-F35BA554C1FA}" type="datetimeFigureOut">
              <a:rPr lang="es-ES"/>
              <a:pPr>
                <a:defRPr/>
              </a:pPr>
              <a:t>23/02/2023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4D3E3F8-00D8-4924-ACA0-76F040B4913D}" type="slidenum">
              <a:rPr lang="es-ES"/>
              <a:pPr>
                <a:defRPr/>
              </a:pPr>
              <a:t>‹Nº›</a:t>
            </a:fld>
            <a:endParaRPr lang="es-ES"/>
          </a:p>
        </p:txBody>
      </p:sp>
    </p:spTree>
    <p:extLst>
      <p:ext uri="{BB962C8B-B14F-4D97-AF65-F5344CB8AC3E}">
        <p14:creationId xmlns:p14="http://schemas.microsoft.com/office/powerpoint/2010/main" val="129727765"/>
      </p:ext>
    </p:extLst>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0D2AD72F-F257-4B18-99F5-899163345139}" type="datetimeFigureOut">
              <a:rPr lang="es-ES"/>
              <a:pPr>
                <a:defRPr/>
              </a:pPr>
              <a:t>23/02/2023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EAA36CCC-8E0B-475D-9939-EA3B2DC61711}" type="slidenum">
              <a:rPr lang="es-ES"/>
              <a:pPr>
                <a:defRPr/>
              </a:pPr>
              <a:t>‹Nº›</a:t>
            </a:fld>
            <a:endParaRPr lang="es-ES"/>
          </a:p>
        </p:txBody>
      </p:sp>
    </p:spTree>
    <p:extLst>
      <p:ext uri="{BB962C8B-B14F-4D97-AF65-F5344CB8AC3E}">
        <p14:creationId xmlns:p14="http://schemas.microsoft.com/office/powerpoint/2010/main" val="1891568798"/>
      </p:ext>
    </p:extLst>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B8563DF-AB7E-49D3-81FC-DEE650A96434}" type="datetimeFigureOut">
              <a:rPr lang="es-ES"/>
              <a:pPr>
                <a:defRPr/>
              </a:pPr>
              <a:t>23/02/2023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B5D9634-7794-43DA-811C-B5092CABE10F}" type="slidenum">
              <a:rPr lang="es-ES"/>
              <a:pPr>
                <a:defRPr/>
              </a:pPr>
              <a:t>‹Nº›</a:t>
            </a:fld>
            <a:endParaRPr lang="es-ES"/>
          </a:p>
        </p:txBody>
      </p:sp>
    </p:spTree>
    <p:extLst>
      <p:ext uri="{BB962C8B-B14F-4D97-AF65-F5344CB8AC3E}">
        <p14:creationId xmlns:p14="http://schemas.microsoft.com/office/powerpoint/2010/main" val="292660261"/>
      </p:ext>
    </p:extLst>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1AE697DE-DE47-48AF-B619-4B84FE9C1524}" type="datetimeFigureOut">
              <a:rPr lang="es-ES"/>
              <a:pPr>
                <a:defRPr/>
              </a:pPr>
              <a:t>23/02/2023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7E52A7C-B565-4B4B-B60E-AF10F15A3BCE}" type="slidenum">
              <a:rPr lang="es-ES"/>
              <a:pPr>
                <a:defRPr/>
              </a:pPr>
              <a:t>‹Nº›</a:t>
            </a:fld>
            <a:endParaRPr lang="es-ES"/>
          </a:p>
        </p:txBody>
      </p:sp>
    </p:spTree>
    <p:extLst>
      <p:ext uri="{BB962C8B-B14F-4D97-AF65-F5344CB8AC3E}">
        <p14:creationId xmlns:p14="http://schemas.microsoft.com/office/powerpoint/2010/main" val="1435888085"/>
      </p:ext>
    </p:extLst>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Tree>
    <p:extLst>
      <p:ext uri="{BB962C8B-B14F-4D97-AF65-F5344CB8AC3E}">
        <p14:creationId xmlns:p14="http://schemas.microsoft.com/office/powerpoint/2010/main" val="4220614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4637"/>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FFFFFF"/>
                </a:solidFill>
                <a:latin typeface="Calibri" pitchFamily="34" charset="0"/>
              </a:defRPr>
            </a:lvl1pPr>
          </a:lstStyle>
          <a:p>
            <a:pPr>
              <a:defRPr/>
            </a:pPr>
            <a:fld id="{99A60698-8B27-48AE-8856-37469B1DF07E}" type="datetimeFigureOut">
              <a:rPr lang="es-ES"/>
              <a:pPr>
                <a:defRPr/>
              </a:pPr>
              <a:t>23/02/2023</a:t>
            </a:fld>
            <a:endParaRPr lang="es-ES"/>
          </a:p>
        </p:txBody>
      </p:sp>
      <p:sp>
        <p:nvSpPr>
          <p:cNvPr id="5" name="4 Marcador de pie de página"/>
          <p:cNvSpPr>
            <a:spLocks noGrp="1"/>
          </p:cNvSpPr>
          <p:nvPr>
            <p:ph type="ftr" sz="quarter" idx="3"/>
          </p:nvPr>
        </p:nvSpPr>
        <p:spPr>
          <a:xfrm>
            <a:off x="3124200" y="4767263"/>
            <a:ext cx="2895600" cy="274637"/>
          </a:xfrm>
          <a:prstGeom prst="rect">
            <a:avLst/>
          </a:prstGeom>
        </p:spPr>
        <p:txBody>
          <a:bodyPr vert="horz" wrap="square" lIns="91440" tIns="45720" rIns="91440" bIns="45720" numCol="1" anchor="ctr" anchorCtr="0" compatLnSpc="1">
            <a:prstTxWarp prst="textNoShape">
              <a:avLst/>
            </a:prstTxWarp>
          </a:bodyPr>
          <a:lstStyle>
            <a:lvl1pPr algn="ctr">
              <a:defRPr sz="1200" smtClean="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4637"/>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rgbClr val="FFFFFF"/>
                </a:solidFill>
                <a:latin typeface="Calibri" pitchFamily="34" charset="0"/>
              </a:defRPr>
            </a:lvl1pPr>
          </a:lstStyle>
          <a:p>
            <a:pPr>
              <a:defRPr/>
            </a:pPr>
            <a:fld id="{87D05D89-32B1-4C6E-AB46-6D6CBED1E243}"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9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4713"/>
            <a:ext cx="2133600" cy="3571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solidFill>
                  <a:srgbClr val="000000"/>
                </a:solidFill>
              </a:defRPr>
            </a:lvl1pPr>
          </a:lstStyle>
          <a:p>
            <a:pPr>
              <a:defRPr/>
            </a:pPr>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WordArt 3"/>
          <p:cNvSpPr>
            <a:spLocks noChangeArrowheads="1" noChangeShapeType="1" noTextEdit="1"/>
          </p:cNvSpPr>
          <p:nvPr/>
        </p:nvSpPr>
        <p:spPr bwMode="auto">
          <a:xfrm>
            <a:off x="827089" y="174308"/>
            <a:ext cx="7273925" cy="915829"/>
          </a:xfrm>
          <a:prstGeom prst="rect">
            <a:avLst/>
          </a:prstGeom>
        </p:spPr>
        <p:txBody>
          <a:bodyPr wrap="none" fromWordArt="1">
            <a:prstTxWarp prst="textTriangle">
              <a:avLst>
                <a:gd name="adj" fmla="val 62681"/>
              </a:avLst>
            </a:prstTxWarp>
            <a:scene3d>
              <a:camera prst="legacyPerspectiveBottom"/>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Palacio de El Pardo</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 </a:t>
            </a:r>
            <a:endParaRPr lang="es-ES" sz="3600" kern="10" dirty="0">
              <a:ln w="9525">
                <a:round/>
                <a:headEnd/>
                <a:tailEnd/>
              </a:ln>
              <a:gradFill rotWithShape="1">
                <a:gsLst>
                  <a:gs pos="0">
                    <a:srgbClr val="FFFFCC"/>
                  </a:gs>
                  <a:gs pos="100000">
                    <a:srgbClr val="FF9999"/>
                  </a:gs>
                </a:gsLst>
                <a:lin ang="5400000" scaled="1"/>
              </a:gradFill>
              <a:latin typeface="Times New Roman"/>
              <a:cs typeface="Times New Roman"/>
            </a:endParaRPr>
          </a:p>
        </p:txBody>
      </p:sp>
      <p:sp>
        <p:nvSpPr>
          <p:cNvPr id="80900" name="WordArt 4"/>
          <p:cNvSpPr>
            <a:spLocks noChangeArrowheads="1" noChangeShapeType="1" noTextEdit="1"/>
          </p:cNvSpPr>
          <p:nvPr/>
        </p:nvSpPr>
        <p:spPr bwMode="auto">
          <a:xfrm>
            <a:off x="971550" y="1405890"/>
            <a:ext cx="7056438" cy="647224"/>
          </a:xfrm>
          <a:prstGeom prst="rect">
            <a:avLst/>
          </a:prstGeom>
        </p:spPr>
        <p:txBody>
          <a:bodyPr wrap="none" fromWordArt="1">
            <a:prstTxWarp prst="textInflate">
              <a:avLst>
                <a:gd name="adj" fmla="val 20000"/>
              </a:avLst>
            </a:prstTxWarp>
            <a:scene3d>
              <a:camera prst="orthographicFront"/>
              <a:lightRig rig="threePt" dir="t"/>
            </a:scene3d>
            <a:sp3d extrusionH="57150">
              <a:bevelT w="82550" h="38100" prst="coolSlant"/>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Fotografía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Recopilada</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de internet </a:t>
            </a:r>
          </a:p>
        </p:txBody>
      </p:sp>
      <p:sp>
        <p:nvSpPr>
          <p:cNvPr id="80901" name="WordArt 5"/>
          <p:cNvSpPr>
            <a:spLocks noChangeArrowheads="1" noChangeShapeType="1" noTextEdit="1"/>
          </p:cNvSpPr>
          <p:nvPr/>
        </p:nvSpPr>
        <p:spPr bwMode="auto">
          <a:xfrm>
            <a:off x="971551" y="2377440"/>
            <a:ext cx="6911975" cy="615792"/>
          </a:xfrm>
          <a:prstGeom prst="rect">
            <a:avLst/>
          </a:prstGeom>
        </p:spPr>
        <p:txBody>
          <a:bodyPr wrap="none" fromWordArt="1">
            <a:prstTxWarp prst="textFadeUp">
              <a:avLst>
                <a:gd name="adj" fmla="val 6144"/>
              </a:avLst>
            </a:prstTxWarp>
            <a:scene3d>
              <a:camera prst="orthographicFront"/>
              <a:lightRig rig="threePt" dir="t"/>
            </a:scene3d>
            <a:sp3d extrusionH="57150">
              <a:bevelT w="82550" h="38100" prst="coolSlant"/>
            </a:sp3d>
          </a:bodyPr>
          <a:lstStyle/>
          <a:p>
            <a:pPr algn="ctr">
              <a:defRPr/>
            </a:pP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Creación y Diseño: </a:t>
            </a:r>
          </a:p>
        </p:txBody>
      </p:sp>
      <p:sp>
        <p:nvSpPr>
          <p:cNvPr id="80902" name="WordArt 6"/>
          <p:cNvSpPr>
            <a:spLocks noChangeArrowheads="1" noChangeShapeType="1" noTextEdit="1"/>
          </p:cNvSpPr>
          <p:nvPr/>
        </p:nvSpPr>
        <p:spPr bwMode="auto">
          <a:xfrm>
            <a:off x="1835151" y="3363838"/>
            <a:ext cx="5616575" cy="604361"/>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V I C E N T E  G A R C Í A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endParaRPr>
          </a:p>
        </p:txBody>
      </p:sp>
      <p:sp>
        <p:nvSpPr>
          <p:cNvPr id="80903" name="WordArt 7"/>
          <p:cNvSpPr>
            <a:spLocks noChangeArrowheads="1" noChangeShapeType="1" noTextEdit="1"/>
          </p:cNvSpPr>
          <p:nvPr/>
        </p:nvSpPr>
        <p:spPr bwMode="auto">
          <a:xfrm>
            <a:off x="2627314" y="4191953"/>
            <a:ext cx="4033837" cy="594360"/>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rPr>
              <a:t> Automático </a:t>
            </a:r>
          </a:p>
        </p:txBody>
      </p:sp>
    </p:spTree>
    <p:extLst>
      <p:ext uri="{BB962C8B-B14F-4D97-AF65-F5344CB8AC3E}">
        <p14:creationId xmlns:p14="http://schemas.microsoft.com/office/powerpoint/2010/main" val="2455846262"/>
      </p:ext>
    </p:extLst>
  </p:cSld>
  <p:clrMapOvr>
    <a:masterClrMapping/>
  </p:clrMapOvr>
  <p:transition spd="med" advTm="1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80899"/>
                                        </p:tgtEl>
                                        <p:attrNameLst>
                                          <p:attrName>style.visibility</p:attrName>
                                        </p:attrNameLst>
                                      </p:cBhvr>
                                      <p:to>
                                        <p:strVal val="visible"/>
                                      </p:to>
                                    </p:set>
                                    <p:anim calcmode="lin" valueType="num">
                                      <p:cBhvr>
                                        <p:cTn id="7" dur="2000" fill="hold"/>
                                        <p:tgtEl>
                                          <p:spTgt spid="80899"/>
                                        </p:tgtEl>
                                        <p:attrNameLst>
                                          <p:attrName>ppt_w</p:attrName>
                                        </p:attrNameLst>
                                      </p:cBhvr>
                                      <p:tavLst>
                                        <p:tav tm="0">
                                          <p:val>
                                            <p:strVal val="4*#ppt_w"/>
                                          </p:val>
                                        </p:tav>
                                        <p:tav tm="100000">
                                          <p:val>
                                            <p:strVal val="#ppt_w"/>
                                          </p:val>
                                        </p:tav>
                                      </p:tavLst>
                                    </p:anim>
                                    <p:anim calcmode="lin" valueType="num">
                                      <p:cBhvr>
                                        <p:cTn id="8" dur="2000" fill="hold"/>
                                        <p:tgtEl>
                                          <p:spTgt spid="80899"/>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80900"/>
                                        </p:tgtEl>
                                        <p:attrNameLst>
                                          <p:attrName>style.visibility</p:attrName>
                                        </p:attrNameLst>
                                      </p:cBhvr>
                                      <p:to>
                                        <p:strVal val="visible"/>
                                      </p:to>
                                    </p:set>
                                    <p:anim calcmode="lin" valueType="num">
                                      <p:cBhvr>
                                        <p:cTn id="12" dur="2000" fill="hold"/>
                                        <p:tgtEl>
                                          <p:spTgt spid="80900"/>
                                        </p:tgtEl>
                                        <p:attrNameLst>
                                          <p:attrName>ppt_w</p:attrName>
                                        </p:attrNameLst>
                                      </p:cBhvr>
                                      <p:tavLst>
                                        <p:tav tm="0">
                                          <p:val>
                                            <p:strVal val="#ppt_w*0.70"/>
                                          </p:val>
                                        </p:tav>
                                        <p:tav tm="100000">
                                          <p:val>
                                            <p:strVal val="#ppt_w"/>
                                          </p:val>
                                        </p:tav>
                                      </p:tavLst>
                                    </p:anim>
                                    <p:anim calcmode="lin" valueType="num">
                                      <p:cBhvr>
                                        <p:cTn id="13" dur="2000" fill="hold"/>
                                        <p:tgtEl>
                                          <p:spTgt spid="80900"/>
                                        </p:tgtEl>
                                        <p:attrNameLst>
                                          <p:attrName>ppt_h</p:attrName>
                                        </p:attrNameLst>
                                      </p:cBhvr>
                                      <p:tavLst>
                                        <p:tav tm="0">
                                          <p:val>
                                            <p:strVal val="#ppt_h"/>
                                          </p:val>
                                        </p:tav>
                                        <p:tav tm="100000">
                                          <p:val>
                                            <p:strVal val="#ppt_h"/>
                                          </p:val>
                                        </p:tav>
                                      </p:tavLst>
                                    </p:anim>
                                    <p:animEffect transition="in" filter="fade">
                                      <p:cBhvr>
                                        <p:cTn id="14" dur="2000"/>
                                        <p:tgtEl>
                                          <p:spTgt spid="80900"/>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80901"/>
                                        </p:tgtEl>
                                        <p:attrNameLst>
                                          <p:attrName>style.visibility</p:attrName>
                                        </p:attrNameLst>
                                      </p:cBhvr>
                                      <p:to>
                                        <p:strVal val="visible"/>
                                      </p:to>
                                    </p:set>
                                    <p:animEffect transition="in" filter="fade">
                                      <p:cBhvr>
                                        <p:cTn id="18" dur="2000"/>
                                        <p:tgtEl>
                                          <p:spTgt spid="80901"/>
                                        </p:tgtEl>
                                      </p:cBhvr>
                                    </p:animEffect>
                                    <p:anim calcmode="lin" valueType="num">
                                      <p:cBhvr>
                                        <p:cTn id="19" dur="2000" fill="hold"/>
                                        <p:tgtEl>
                                          <p:spTgt spid="80901"/>
                                        </p:tgtEl>
                                        <p:attrNameLst>
                                          <p:attrName>ppt_x</p:attrName>
                                        </p:attrNameLst>
                                      </p:cBhvr>
                                      <p:tavLst>
                                        <p:tav tm="0">
                                          <p:val>
                                            <p:strVal val="#ppt_x"/>
                                          </p:val>
                                        </p:tav>
                                        <p:tav tm="100000">
                                          <p:val>
                                            <p:strVal val="#ppt_x"/>
                                          </p:val>
                                        </p:tav>
                                      </p:tavLst>
                                    </p:anim>
                                    <p:anim calcmode="lin" valueType="num">
                                      <p:cBhvr>
                                        <p:cTn id="20" dur="2000" fill="hold"/>
                                        <p:tgtEl>
                                          <p:spTgt spid="80901"/>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80902"/>
                                        </p:tgtEl>
                                        <p:attrNameLst>
                                          <p:attrName>style.visibility</p:attrName>
                                        </p:attrNameLst>
                                      </p:cBhvr>
                                      <p:to>
                                        <p:strVal val="visible"/>
                                      </p:to>
                                    </p:set>
                                    <p:anim from="(-#ppt_w/2)" to="(#ppt_x)" calcmode="lin" valueType="num">
                                      <p:cBhvr>
                                        <p:cTn id="24" dur="1200" fill="hold">
                                          <p:stCondLst>
                                            <p:cond delay="0"/>
                                          </p:stCondLst>
                                        </p:cTn>
                                        <p:tgtEl>
                                          <p:spTgt spid="80902"/>
                                        </p:tgtEl>
                                        <p:attrNameLst>
                                          <p:attrName>ppt_x</p:attrName>
                                        </p:attrNameLst>
                                      </p:cBhvr>
                                    </p:anim>
                                    <p:anim from="0" to="-1.0" calcmode="lin" valueType="num">
                                      <p:cBhvr>
                                        <p:cTn id="25" dur="400" decel="50000" autoRev="1" fill="hold">
                                          <p:stCondLst>
                                            <p:cond delay="1200"/>
                                          </p:stCondLst>
                                        </p:cTn>
                                        <p:tgtEl>
                                          <p:spTgt spid="80902"/>
                                        </p:tgtEl>
                                        <p:attrNameLst>
                                          <p:attrName>xshear</p:attrName>
                                        </p:attrNameLst>
                                      </p:cBhvr>
                                    </p:anim>
                                    <p:animScale>
                                      <p:cBhvr>
                                        <p:cTn id="26" dur="400" decel="100000" autoRev="1" fill="hold">
                                          <p:stCondLst>
                                            <p:cond delay="1200"/>
                                          </p:stCondLst>
                                        </p:cTn>
                                        <p:tgtEl>
                                          <p:spTgt spid="80902"/>
                                        </p:tgtEl>
                                      </p:cBhvr>
                                      <p:from x="100000" y="100000"/>
                                      <p:to x="80000" y="100000"/>
                                    </p:animScale>
                                    <p:anim by="(#ppt_h/3+#ppt_w*0.1)" calcmode="lin" valueType="num">
                                      <p:cBhvr additive="sum">
                                        <p:cTn id="27" dur="400" decel="100000" autoRev="1" fill="hold">
                                          <p:stCondLst>
                                            <p:cond delay="1200"/>
                                          </p:stCondLst>
                                        </p:cTn>
                                        <p:tgtEl>
                                          <p:spTgt spid="80902"/>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80903"/>
                                        </p:tgtEl>
                                        <p:attrNameLst>
                                          <p:attrName>style.visibility</p:attrName>
                                        </p:attrNameLst>
                                      </p:cBhvr>
                                      <p:to>
                                        <p:strVal val="visible"/>
                                      </p:to>
                                    </p:set>
                                    <p:anim calcmode="lin" valueType="num">
                                      <p:cBhvr>
                                        <p:cTn id="31" dur="1000" fill="hold"/>
                                        <p:tgtEl>
                                          <p:spTgt spid="80903"/>
                                        </p:tgtEl>
                                        <p:attrNameLst>
                                          <p:attrName>ppt_w</p:attrName>
                                        </p:attrNameLst>
                                      </p:cBhvr>
                                      <p:tavLst>
                                        <p:tav tm="0">
                                          <p:val>
                                            <p:fltVal val="0"/>
                                          </p:val>
                                        </p:tav>
                                        <p:tav tm="100000">
                                          <p:val>
                                            <p:strVal val="#ppt_w"/>
                                          </p:val>
                                        </p:tav>
                                      </p:tavLst>
                                    </p:anim>
                                    <p:anim calcmode="lin" valueType="num">
                                      <p:cBhvr>
                                        <p:cTn id="32" dur="1000" fill="hold"/>
                                        <p:tgtEl>
                                          <p:spTgt spid="8090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9 CuadroTexto"/>
          <p:cNvSpPr txBox="1"/>
          <p:nvPr/>
        </p:nvSpPr>
        <p:spPr>
          <a:xfrm>
            <a:off x="323850" y="842963"/>
            <a:ext cx="8640763" cy="369887"/>
          </a:xfrm>
          <a:prstGeom prst="rect">
            <a:avLst/>
          </a:prstGeom>
          <a:noFill/>
        </p:spPr>
        <p:txBody>
          <a:bodyPr>
            <a:spAutoFit/>
          </a:bodyPr>
          <a:lstStyle/>
          <a:p>
            <a:pPr>
              <a:defRPr/>
            </a:pPr>
            <a:r>
              <a:rPr lang="es-ES">
                <a:effectLst>
                  <a:outerShdw blurRad="38100" dist="38100" dir="2700000" algn="tl">
                    <a:srgbClr val="1F497D"/>
                  </a:outerShdw>
                </a:effectLst>
                <a:latin typeface="Lucida Calligraphy" pitchFamily="66" charset="0"/>
              </a:rPr>
              <a:t> </a:t>
            </a:r>
          </a:p>
        </p:txBody>
      </p:sp>
      <p:sp>
        <p:nvSpPr>
          <p:cNvPr id="66564" name="Rectangle 4"/>
          <p:cNvSpPr>
            <a:spLocks noChangeArrowheads="1"/>
          </p:cNvSpPr>
          <p:nvPr/>
        </p:nvSpPr>
        <p:spPr bwMode="auto">
          <a:xfrm>
            <a:off x="395288" y="3051175"/>
            <a:ext cx="8315325" cy="1938338"/>
          </a:xfrm>
          <a:prstGeom prst="rect">
            <a:avLst/>
          </a:prstGeom>
          <a:noFill/>
          <a:ln w="9525">
            <a:noFill/>
            <a:miter lim="800000"/>
            <a:headEnd/>
            <a:tailEnd/>
          </a:ln>
          <a:effectLst/>
        </p:spPr>
        <p:txBody>
          <a:bodyPr anchor="ctr">
            <a:spAutoFit/>
          </a:bodyPr>
          <a:lstStyle/>
          <a:p>
            <a:pPr>
              <a:defRPr/>
            </a:pPr>
            <a:r>
              <a:rPr lang="es-ES" sz="2000" b="1" dirty="0">
                <a:effectLst>
                  <a:glow rad="101600">
                    <a:srgbClr val="C00000">
                      <a:alpha val="60000"/>
                    </a:srgbClr>
                  </a:glow>
                  <a:outerShdw blurRad="38100" dist="38100" dir="2700000" algn="tl">
                    <a:srgbClr val="1F497D"/>
                  </a:outerShdw>
                </a:effectLst>
                <a:latin typeface="Lucida Bright" pitchFamily="18" charset="0"/>
                <a:ea typeface="PMingLiU" pitchFamily="18" charset="-120"/>
              </a:rPr>
              <a:t>A través de los siglos, se desarrolló un pequeño núcleo urbano, encantador, que a mí  me recuerda mucho al de La Granja en Segovia.. En el Monte está situado el Palacio del Pardo, el Palacio de la Zarzuela, residencia oficial de los Reyes de España, la residencia de los Príncipes de Asturias, La Casita del Príncipe y el Palacio de la Quinta del Duque del Arco.</a:t>
            </a:r>
            <a:endParaRPr lang="es-ES" sz="2000" b="1" dirty="0">
              <a:effectLst>
                <a:glow rad="101600">
                  <a:srgbClr val="C00000">
                    <a:alpha val="60000"/>
                  </a:srgbClr>
                </a:glow>
                <a:outerShdw blurRad="38100" dist="38100" dir="2700000" algn="tl">
                  <a:srgbClr val="1F497D"/>
                </a:outerShdw>
              </a:effectLst>
              <a:latin typeface="Lucida Bright" pitchFamily="18" charset="0"/>
            </a:endParaRPr>
          </a:p>
        </p:txBody>
      </p:sp>
      <p:sp>
        <p:nvSpPr>
          <p:cNvPr id="13" name="12 Rectángulo"/>
          <p:cNvSpPr/>
          <p:nvPr/>
        </p:nvSpPr>
        <p:spPr>
          <a:xfrm>
            <a:off x="1187624" y="123478"/>
            <a:ext cx="6912768" cy="719485"/>
          </a:xfrm>
          <a:prstGeom prst="rect">
            <a:avLst/>
          </a:prstGeom>
          <a:noFill/>
        </p:spPr>
        <p:txBody>
          <a:bodyPr wrap="none">
            <a:prstTxWarp prst="textDeflateTop">
              <a:avLst>
                <a:gd name="adj" fmla="val 35265"/>
              </a:avLst>
            </a:prstTxWarp>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defRPr/>
            </a:pPr>
            <a:r>
              <a:rPr lang="es-ES" sz="4000" b="1" cap="all" dirty="0">
                <a:ln/>
                <a:solidFill>
                  <a:schemeClr val="accent1"/>
                </a:solidFill>
                <a:effectLst>
                  <a:glow rad="63500">
                    <a:schemeClr val="accent1">
                      <a:satMod val="175000"/>
                      <a:alpha val="40000"/>
                    </a:schemeClr>
                  </a:glow>
                  <a:outerShdw blurRad="19685" dist="12700" dir="5400000" algn="tl" rotWithShape="0">
                    <a:schemeClr val="accent1">
                      <a:satMod val="130000"/>
                      <a:alpha val="60000"/>
                    </a:schemeClr>
                  </a:outerShdw>
                  <a:reflection blurRad="10000" stA="55000" endPos="48000" dist="500" dir="5400000" sy="-100000" algn="bl" rotWithShape="0"/>
                </a:effectLst>
              </a:rPr>
              <a:t> </a:t>
            </a:r>
            <a:r>
              <a:rPr lang="es-ES" sz="4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Palacio de el pardo </a:t>
            </a:r>
          </a:p>
        </p:txBody>
      </p:sp>
      <p:sp>
        <p:nvSpPr>
          <p:cNvPr id="5" name="4 Rectángulo"/>
          <p:cNvSpPr/>
          <p:nvPr/>
        </p:nvSpPr>
        <p:spPr>
          <a:xfrm>
            <a:off x="468313" y="1058863"/>
            <a:ext cx="8207375" cy="1631950"/>
          </a:xfrm>
          <a:prstGeom prst="rect">
            <a:avLst/>
          </a:prstGeom>
        </p:spPr>
        <p:txBody>
          <a:bodyPr>
            <a:spAutoFit/>
          </a:bodyPr>
          <a:lstStyle/>
          <a:p>
            <a:pPr>
              <a:defRPr/>
            </a:pPr>
            <a:r>
              <a:rPr lang="es-ES" sz="2000" b="1" dirty="0">
                <a:effectLst>
                  <a:glow rad="101600">
                    <a:srgbClr val="C00000">
                      <a:alpha val="40000"/>
                    </a:srgbClr>
                  </a:glow>
                  <a:outerShdw blurRad="38100" dist="38100" dir="2700000" algn="tl">
                    <a:srgbClr val="000000">
                      <a:alpha val="43137"/>
                    </a:srgbClr>
                  </a:outerShdw>
                </a:effectLst>
                <a:latin typeface="Lucida Bright" pitchFamily="18" charset="0"/>
              </a:rPr>
              <a:t>Los orígenes de este palacio se remontan al año 1405, cuando el rey Enrique III de Castilla ordenó la construcción de una Casa Real en el Monte de El Pardo, lugar que el monarca frecuentaba, dada su riqueza cinegética. Enrique IV, por su parte, edificó sobre la misma un pequeño castillo.</a:t>
            </a:r>
          </a:p>
        </p:txBody>
      </p:sp>
    </p:spTree>
  </p:cSld>
  <p:clrMapOvr>
    <a:masterClrMapping/>
  </p:clrMapOvr>
  <mc:AlternateContent xmlns:mc="http://schemas.openxmlformats.org/markup-compatibility/2006">
    <mc:Choice xmlns:p14="http://schemas.microsoft.com/office/powerpoint/2010/main" Requires="p14">
      <p:transition spd="slow" p14:dur="2500" advTm="62000">
        <p14:glitter/>
      </p:transition>
    </mc:Choice>
    <mc:Fallback>
      <p:transition spd="slow" advTm="6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2000" fill="hold"/>
                                        <p:tgtEl>
                                          <p:spTgt spid="13"/>
                                        </p:tgtEl>
                                        <p:attrNameLst>
                                          <p:attrName>ppt_w</p:attrName>
                                        </p:attrNameLst>
                                      </p:cBhvr>
                                      <p:tavLst>
                                        <p:tav tm="0">
                                          <p:val>
                                            <p:fltVal val="0"/>
                                          </p:val>
                                        </p:tav>
                                        <p:tav tm="100000">
                                          <p:val>
                                            <p:strVal val="#ppt_w"/>
                                          </p:val>
                                        </p:tav>
                                      </p:tavLst>
                                    </p:anim>
                                    <p:anim calcmode="lin" valueType="num">
                                      <p:cBhvr>
                                        <p:cTn id="8" dur="2000" fill="hold"/>
                                        <p:tgtEl>
                                          <p:spTgt spid="13"/>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2000"/>
                            </p:stCondLst>
                            <p:childTnLst>
                              <p:par>
                                <p:cTn id="10" presetID="40" presetClass="entr" presetSubtype="0" fill="hold" grpId="0" nodeType="afterEffect">
                                  <p:stCondLst>
                                    <p:cond delay="500"/>
                                  </p:stCondLst>
                                  <p:iterate type="lt">
                                    <p:tmPct val="10000"/>
                                  </p:iterate>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1"/>
                                          </p:val>
                                        </p:tav>
                                        <p:tav tm="100000">
                                          <p:val>
                                            <p:strVal val="#ppt_x"/>
                                          </p:val>
                                        </p:tav>
                                      </p:tavLst>
                                    </p:anim>
                                    <p:anim calcmode="lin" valueType="num">
                                      <p:cBhvr>
                                        <p:cTn id="14" dur="1000" fill="hold"/>
                                        <p:tgtEl>
                                          <p:spTgt spid="5"/>
                                        </p:tgtEl>
                                        <p:attrNameLst>
                                          <p:attrName>ppt_y</p:attrName>
                                        </p:attrNameLst>
                                      </p:cBhvr>
                                      <p:tavLst>
                                        <p:tav tm="0">
                                          <p:val>
                                            <p:strVal val="#ppt_y"/>
                                          </p:val>
                                        </p:tav>
                                        <p:tav tm="100000">
                                          <p:val>
                                            <p:strVal val="#ppt_y"/>
                                          </p:val>
                                        </p:tav>
                                      </p:tavLst>
                                    </p:anim>
                                  </p:childTnLst>
                                </p:cTn>
                              </p:par>
                            </p:childTnLst>
                          </p:cTn>
                        </p:par>
                        <p:par>
                          <p:cTn id="15" fill="hold" nodeType="afterGroup">
                            <p:stCondLst>
                              <p:cond delay="27200"/>
                            </p:stCondLst>
                            <p:childTnLst>
                              <p:par>
                                <p:cTn id="16" presetID="40" presetClass="entr" presetSubtype="0" fill="hold" grpId="0" nodeType="afterEffect">
                                  <p:stCondLst>
                                    <p:cond delay="1000"/>
                                  </p:stCondLst>
                                  <p:iterate type="lt">
                                    <p:tmPct val="10000"/>
                                  </p:iterate>
                                  <p:childTnLst>
                                    <p:set>
                                      <p:cBhvr>
                                        <p:cTn id="17" dur="1" fill="hold">
                                          <p:stCondLst>
                                            <p:cond delay="0"/>
                                          </p:stCondLst>
                                        </p:cTn>
                                        <p:tgtEl>
                                          <p:spTgt spid="66564"/>
                                        </p:tgtEl>
                                        <p:attrNameLst>
                                          <p:attrName>style.visibility</p:attrName>
                                        </p:attrNameLst>
                                      </p:cBhvr>
                                      <p:to>
                                        <p:strVal val="visible"/>
                                      </p:to>
                                    </p:set>
                                    <p:animEffect transition="in" filter="fade">
                                      <p:cBhvr>
                                        <p:cTn id="18" dur="1000"/>
                                        <p:tgtEl>
                                          <p:spTgt spid="66564"/>
                                        </p:tgtEl>
                                      </p:cBhvr>
                                    </p:animEffect>
                                    <p:anim calcmode="lin" valueType="num">
                                      <p:cBhvr>
                                        <p:cTn id="19" dur="1000" fill="hold"/>
                                        <p:tgtEl>
                                          <p:spTgt spid="66564"/>
                                        </p:tgtEl>
                                        <p:attrNameLst>
                                          <p:attrName>ppt_x</p:attrName>
                                        </p:attrNameLst>
                                      </p:cBhvr>
                                      <p:tavLst>
                                        <p:tav tm="0">
                                          <p:val>
                                            <p:strVal val="#ppt_x-.1"/>
                                          </p:val>
                                        </p:tav>
                                        <p:tav tm="100000">
                                          <p:val>
                                            <p:strVal val="#ppt_x"/>
                                          </p:val>
                                        </p:tav>
                                      </p:tavLst>
                                    </p:anim>
                                    <p:anim calcmode="lin" valueType="num">
                                      <p:cBhvr>
                                        <p:cTn id="20" dur="1000" fill="hold"/>
                                        <p:tgtEl>
                                          <p:spTgt spid="6656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5" descr="C:\Users\Ana María\Desktop\PPS - PARAISO\146196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33975"/>
          </a:xfrm>
          <a:prstGeom prst="rect">
            <a:avLst/>
          </a:prstGeom>
          <a:noFill/>
          <a:ln>
            <a:noFill/>
          </a:ln>
          <a:scene3d>
            <a:camera prst="orthographicFront"/>
            <a:lightRig rig="threePt" dir="t"/>
          </a:scene3d>
          <a:sp3d>
            <a:bevelT w="279400" h="1524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Triángulo rectángulo"/>
          <p:cNvSpPr/>
          <p:nvPr/>
        </p:nvSpPr>
        <p:spPr>
          <a:xfrm rot="5400000">
            <a:off x="1000125" y="-1000125"/>
            <a:ext cx="2571750" cy="4572000"/>
          </a:xfrm>
          <a:prstGeom prst="rtTriangle">
            <a:avLst/>
          </a:prstGeom>
          <a:noFill/>
          <a:ln>
            <a:noFill/>
          </a:ln>
          <a:scene3d>
            <a:camera prst="orthographicFront"/>
            <a:lightRig rig="threePt" dir="t"/>
          </a:scene3d>
          <a:sp3d>
            <a:bevelT w="279400" h="1524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3" name="2 Triángulo rectángulo"/>
          <p:cNvSpPr/>
          <p:nvPr/>
        </p:nvSpPr>
        <p:spPr>
          <a:xfrm rot="10800000">
            <a:off x="4572000" y="0"/>
            <a:ext cx="4572000" cy="2571750"/>
          </a:xfrm>
          <a:prstGeom prst="rtTriangle">
            <a:avLst/>
          </a:prstGeom>
          <a:noFill/>
          <a:ln>
            <a:noFill/>
          </a:ln>
          <a:scene3d>
            <a:camera prst="orthographicFront"/>
            <a:lightRig rig="threePt" dir="t"/>
          </a:scene3d>
          <a:sp3d>
            <a:bevelT w="279400" h="1524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2" name="1 Triángulo rectángulo"/>
          <p:cNvSpPr/>
          <p:nvPr/>
        </p:nvSpPr>
        <p:spPr>
          <a:xfrm>
            <a:off x="0" y="2571750"/>
            <a:ext cx="4572000" cy="2571750"/>
          </a:xfrm>
          <a:prstGeom prst="rtTriangle">
            <a:avLst/>
          </a:prstGeom>
          <a:noFill/>
          <a:ln>
            <a:noFill/>
          </a:ln>
          <a:scene3d>
            <a:camera prst="orthographicFront"/>
            <a:lightRig rig="threePt" dir="t"/>
          </a:scene3d>
          <a:sp3d>
            <a:bevelT w="279400" h="1524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5" name="4 Triángulo rectángulo"/>
          <p:cNvSpPr/>
          <p:nvPr/>
        </p:nvSpPr>
        <p:spPr>
          <a:xfrm rot="16200000">
            <a:off x="5572125" y="1571625"/>
            <a:ext cx="2571750" cy="4572000"/>
          </a:xfrm>
          <a:prstGeom prst="rtTriangle">
            <a:avLst/>
          </a:prstGeom>
          <a:noFill/>
          <a:ln>
            <a:noFill/>
          </a:ln>
          <a:scene3d>
            <a:camera prst="orthographicFront"/>
            <a:lightRig rig="threePt" dir="t"/>
          </a:scene3d>
          <a:sp3d>
            <a:bevelT w="279400" h="1524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6" name="5 Sol"/>
          <p:cNvSpPr/>
          <p:nvPr/>
        </p:nvSpPr>
        <p:spPr>
          <a:xfrm rot="5400000">
            <a:off x="1964532" y="-200819"/>
            <a:ext cx="5143500" cy="5545137"/>
          </a:xfrm>
          <a:prstGeom prst="sun">
            <a:avLst/>
          </a:prstGeom>
          <a:solidFill>
            <a:schemeClr val="accent3">
              <a:lumMod val="50000"/>
              <a:alpha val="60000"/>
            </a:schemeClr>
          </a:solidFill>
          <a:ln>
            <a:solidFill>
              <a:schemeClr val="tx2">
                <a:lumMod val="25000"/>
              </a:schemeClr>
            </a:solidFill>
          </a:ln>
          <a:scene3d>
            <a:camera prst="orthographicFront"/>
            <a:lightRig rig="threePt" dir="t"/>
          </a:scene3d>
          <a:sp3d>
            <a:bevelT w="279400" h="1524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7" name="6 Sol"/>
          <p:cNvSpPr/>
          <p:nvPr/>
        </p:nvSpPr>
        <p:spPr>
          <a:xfrm rot="5400000">
            <a:off x="1953419" y="-189706"/>
            <a:ext cx="5143500" cy="5522912"/>
          </a:xfrm>
          <a:prstGeom prst="sun">
            <a:avLst/>
          </a:prstGeom>
          <a:solidFill>
            <a:schemeClr val="tx2">
              <a:lumMod val="50000"/>
              <a:alpha val="60000"/>
            </a:schemeClr>
          </a:solidFill>
          <a:ln>
            <a:solidFill>
              <a:schemeClr val="tx2">
                <a:lumMod val="25000"/>
              </a:schemeClr>
            </a:solidFill>
          </a:ln>
          <a:scene3d>
            <a:camera prst="orthographicFront"/>
            <a:lightRig rig="threePt" dir="t"/>
          </a:scene3d>
          <a:sp3d>
            <a:bevelT w="279400" h="1524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9" name="8 CuadroTexto"/>
          <p:cNvSpPr txBox="1"/>
          <p:nvPr/>
        </p:nvSpPr>
        <p:spPr>
          <a:xfrm>
            <a:off x="971550" y="4084638"/>
            <a:ext cx="7704138" cy="922337"/>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1F497D"/>
                  </a:outerShdw>
                </a:effectLst>
              </a:rPr>
              <a:t>El palacio se encuentra a 15 Km. del centro de Madrid en el Monte de El Pardo, que tiene una extensión de 16.000 hectáreas y pertenece al Patrimonio Nacional. </a:t>
            </a:r>
            <a:endParaRPr lang="es-ES"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5000">
        <p14:honeycomb/>
        <p:sndAc>
          <p:stSnd loop="1">
            <p:snd r:embed="rId2" name="El amor brujo - Marcha Persa - Aida - Vals del beso.wav"/>
          </p:stSnd>
        </p:sndAc>
      </p:transition>
    </mc:Choice>
    <mc:Fallback>
      <p:transition spd="slow" advTm="25000">
        <p:fade/>
        <p:sndAc>
          <p:stSnd loop="1">
            <p:snd r:embed="rId2" name="El amor brujo - Marcha Persa - Aida - Vals del beso.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fill="hold" grpId="0" nodeType="withEffect" nodePh="1">
                                  <p:stCondLst>
                                    <p:cond delay="0"/>
                                  </p:stCondLst>
                                  <p:endCondLst>
                                    <p:cond evt="begin" delay="0">
                                      <p:tn val="5"/>
                                    </p:cond>
                                  </p:end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1+#ppt_w/2"/>
                                          </p:val>
                                        </p:tav>
                                        <p:tav tm="100000">
                                          <p:val>
                                            <p:strVal val="#ppt_x"/>
                                          </p:val>
                                        </p:tav>
                                      </p:tavLst>
                                    </p:anim>
                                    <p:anim calcmode="lin" valueType="num">
                                      <p:cBhvr additive="base">
                                        <p:cTn id="8" dur="20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12" fill="hold" grpId="0" nodeType="withEffect" nodePh="1">
                                  <p:stCondLst>
                                    <p:cond delay="0"/>
                                  </p:stCondLst>
                                  <p:endCondLst>
                                    <p:cond evt="begin" delay="0">
                                      <p:tn val="9"/>
                                    </p:cond>
                                  </p:end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3" fill="hold" grpId="0" nodeType="withEffect" nodePh="1">
                                  <p:stCondLst>
                                    <p:cond delay="0"/>
                                  </p:stCondLst>
                                  <p:endCondLst>
                                    <p:cond evt="begin" delay="0">
                                      <p:tn val="13"/>
                                    </p:cond>
                                  </p:end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2000" fill="hold"/>
                                        <p:tgtEl>
                                          <p:spTgt spid="2"/>
                                        </p:tgtEl>
                                        <p:attrNameLst>
                                          <p:attrName>ppt_x</p:attrName>
                                        </p:attrNameLst>
                                      </p:cBhvr>
                                      <p:tavLst>
                                        <p:tav tm="0">
                                          <p:val>
                                            <p:strVal val="1+#ppt_w/2"/>
                                          </p:val>
                                        </p:tav>
                                        <p:tav tm="100000">
                                          <p:val>
                                            <p:strVal val="#ppt_x"/>
                                          </p:val>
                                        </p:tav>
                                      </p:tavLst>
                                    </p:anim>
                                    <p:anim calcmode="lin" valueType="num">
                                      <p:cBhvr additive="base">
                                        <p:cTn id="16" dur="2000" fill="hold"/>
                                        <p:tgtEl>
                                          <p:spTgt spid="2"/>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nodePh="1">
                                  <p:stCondLst>
                                    <p:cond delay="0"/>
                                  </p:stCondLst>
                                  <p:endCondLst>
                                    <p:cond evt="begin" delay="0">
                                      <p:tn val="17"/>
                                    </p:cond>
                                  </p:end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0-#ppt_w/2"/>
                                          </p:val>
                                        </p:tav>
                                        <p:tav tm="100000">
                                          <p:val>
                                            <p:strVal val="#ppt_x"/>
                                          </p:val>
                                        </p:tav>
                                      </p:tavLst>
                                    </p:anim>
                                    <p:anim calcmode="lin" valueType="num">
                                      <p:cBhvr additive="base">
                                        <p:cTn id="20" dur="2000" fill="hold"/>
                                        <p:tgtEl>
                                          <p:spTgt spid="5"/>
                                        </p:tgtEl>
                                        <p:attrNameLst>
                                          <p:attrName>ppt_y</p:attrName>
                                        </p:attrNameLst>
                                      </p:cBhvr>
                                      <p:tavLst>
                                        <p:tav tm="0">
                                          <p:val>
                                            <p:strVal val="0-#ppt_h/2"/>
                                          </p:val>
                                        </p:tav>
                                        <p:tav tm="100000">
                                          <p:val>
                                            <p:strVal val="#ppt_y"/>
                                          </p:val>
                                        </p:tav>
                                      </p:tavLst>
                                    </p:anim>
                                  </p:childTnLst>
                                </p:cTn>
                              </p:par>
                              <p:par>
                                <p:cTn id="21" presetID="23" presetClass="entr" presetSubtype="16" fill="hold" nodeType="withEffect">
                                  <p:stCondLst>
                                    <p:cond delay="500"/>
                                  </p:stCondLst>
                                  <p:childTnLst>
                                    <p:set>
                                      <p:cBhvr>
                                        <p:cTn id="22" dur="1" fill="hold">
                                          <p:stCondLst>
                                            <p:cond delay="0"/>
                                          </p:stCondLst>
                                        </p:cTn>
                                        <p:tgtEl>
                                          <p:spTgt spid="6"/>
                                        </p:tgtEl>
                                        <p:attrNameLst>
                                          <p:attrName>style.visibility</p:attrName>
                                        </p:attrNameLst>
                                      </p:cBhvr>
                                      <p:to>
                                        <p:strVal val="visible"/>
                                      </p:to>
                                    </p:set>
                                    <p:anim calcmode="lin" valueType="num">
                                      <p:cBhvr>
                                        <p:cTn id="23" dur="3000" fill="hold"/>
                                        <p:tgtEl>
                                          <p:spTgt spid="6"/>
                                        </p:tgtEl>
                                        <p:attrNameLst>
                                          <p:attrName>ppt_w</p:attrName>
                                        </p:attrNameLst>
                                      </p:cBhvr>
                                      <p:tavLst>
                                        <p:tav tm="0">
                                          <p:val>
                                            <p:fltVal val="0"/>
                                          </p:val>
                                        </p:tav>
                                        <p:tav tm="100000">
                                          <p:val>
                                            <p:strVal val="#ppt_w"/>
                                          </p:val>
                                        </p:tav>
                                      </p:tavLst>
                                    </p:anim>
                                    <p:anim calcmode="lin" valueType="num">
                                      <p:cBhvr>
                                        <p:cTn id="24" dur="3000" fill="hold"/>
                                        <p:tgtEl>
                                          <p:spTgt spid="6"/>
                                        </p:tgtEl>
                                        <p:attrNameLst>
                                          <p:attrName>ppt_h</p:attrName>
                                        </p:attrNameLst>
                                      </p:cBhvr>
                                      <p:tavLst>
                                        <p:tav tm="0">
                                          <p:val>
                                            <p:fltVal val="0"/>
                                          </p:val>
                                        </p:tav>
                                        <p:tav tm="100000">
                                          <p:val>
                                            <p:strVal val="#ppt_h"/>
                                          </p:val>
                                        </p:tav>
                                      </p:tavLst>
                                    </p:anim>
                                  </p:childTnLst>
                                </p:cTn>
                              </p:par>
                              <p:par>
                                <p:cTn id="25" presetID="23" presetClass="entr" presetSubtype="16" fill="hold" nodeType="withEffect">
                                  <p:stCondLst>
                                    <p:cond delay="1000"/>
                                  </p:stCondLst>
                                  <p:childTnLst>
                                    <p:set>
                                      <p:cBhvr>
                                        <p:cTn id="26" dur="1" fill="hold">
                                          <p:stCondLst>
                                            <p:cond delay="0"/>
                                          </p:stCondLst>
                                        </p:cTn>
                                        <p:tgtEl>
                                          <p:spTgt spid="7"/>
                                        </p:tgtEl>
                                        <p:attrNameLst>
                                          <p:attrName>style.visibility</p:attrName>
                                        </p:attrNameLst>
                                      </p:cBhvr>
                                      <p:to>
                                        <p:strVal val="visible"/>
                                      </p:to>
                                    </p:set>
                                    <p:anim calcmode="lin" valueType="num">
                                      <p:cBhvr>
                                        <p:cTn id="27" dur="3000" fill="hold"/>
                                        <p:tgtEl>
                                          <p:spTgt spid="7"/>
                                        </p:tgtEl>
                                        <p:attrNameLst>
                                          <p:attrName>ppt_w</p:attrName>
                                        </p:attrNameLst>
                                      </p:cBhvr>
                                      <p:tavLst>
                                        <p:tav tm="0">
                                          <p:val>
                                            <p:fltVal val="0"/>
                                          </p:val>
                                        </p:tav>
                                        <p:tav tm="100000">
                                          <p:val>
                                            <p:strVal val="#ppt_w"/>
                                          </p:val>
                                        </p:tav>
                                      </p:tavLst>
                                    </p:anim>
                                    <p:anim calcmode="lin" valueType="num">
                                      <p:cBhvr>
                                        <p:cTn id="28" dur="3000" fill="hold"/>
                                        <p:tgtEl>
                                          <p:spTgt spid="7"/>
                                        </p:tgtEl>
                                        <p:attrNameLst>
                                          <p:attrName>ppt_h</p:attrName>
                                        </p:attrNameLst>
                                      </p:cBhvr>
                                      <p:tavLst>
                                        <p:tav tm="0">
                                          <p:val>
                                            <p:fltVal val="0"/>
                                          </p:val>
                                        </p:tav>
                                        <p:tav tm="100000">
                                          <p:val>
                                            <p:strVal val="#ppt_h"/>
                                          </p:val>
                                        </p:tav>
                                      </p:tavLst>
                                    </p:anim>
                                  </p:childTnLst>
                                </p:cTn>
                              </p:par>
                            </p:childTnLst>
                          </p:cTn>
                        </p:par>
                        <p:par>
                          <p:cTn id="29" fill="hold" nodeType="afterGroup">
                            <p:stCondLst>
                              <p:cond delay="4000"/>
                            </p:stCondLst>
                            <p:childTnLst>
                              <p:par>
                                <p:cTn id="30" presetID="23" presetClass="exit" presetSubtype="32" fill="hold" nodeType="afterEffect">
                                  <p:stCondLst>
                                    <p:cond delay="0"/>
                                  </p:stCondLst>
                                  <p:childTnLst>
                                    <p:anim calcmode="lin" valueType="num">
                                      <p:cBhvr>
                                        <p:cTn id="31" dur="3000"/>
                                        <p:tgtEl>
                                          <p:spTgt spid="7"/>
                                        </p:tgtEl>
                                        <p:attrNameLst>
                                          <p:attrName>ppt_w</p:attrName>
                                        </p:attrNameLst>
                                      </p:cBhvr>
                                      <p:tavLst>
                                        <p:tav tm="0">
                                          <p:val>
                                            <p:strVal val="ppt_w"/>
                                          </p:val>
                                        </p:tav>
                                        <p:tav tm="100000">
                                          <p:val>
                                            <p:fltVal val="0"/>
                                          </p:val>
                                        </p:tav>
                                      </p:tavLst>
                                    </p:anim>
                                    <p:anim calcmode="lin" valueType="num">
                                      <p:cBhvr>
                                        <p:cTn id="32" dur="3000"/>
                                        <p:tgtEl>
                                          <p:spTgt spid="7"/>
                                        </p:tgtEl>
                                        <p:attrNameLst>
                                          <p:attrName>ppt_h</p:attrName>
                                        </p:attrNameLst>
                                      </p:cBhvr>
                                      <p:tavLst>
                                        <p:tav tm="0">
                                          <p:val>
                                            <p:strVal val="ppt_h"/>
                                          </p:val>
                                        </p:tav>
                                        <p:tav tm="100000">
                                          <p:val>
                                            <p:fltVal val="0"/>
                                          </p:val>
                                        </p:tav>
                                      </p:tavLst>
                                    </p:anim>
                                    <p:set>
                                      <p:cBhvr>
                                        <p:cTn id="33" dur="1" fill="hold">
                                          <p:stCondLst>
                                            <p:cond delay="2999"/>
                                          </p:stCondLst>
                                        </p:cTn>
                                        <p:tgtEl>
                                          <p:spTgt spid="7"/>
                                        </p:tgtEl>
                                        <p:attrNameLst>
                                          <p:attrName>style.visibility</p:attrName>
                                        </p:attrNameLst>
                                      </p:cBhvr>
                                      <p:to>
                                        <p:strVal val="hidden"/>
                                      </p:to>
                                    </p:set>
                                  </p:childTnLst>
                                </p:cTn>
                              </p:par>
                              <p:par>
                                <p:cTn id="34" presetID="8" presetClass="emph" presetSubtype="0" fill="hold" nodeType="withEffect">
                                  <p:stCondLst>
                                    <p:cond delay="0"/>
                                  </p:stCondLst>
                                  <p:childTnLst>
                                    <p:animRot by="-21600000">
                                      <p:cBhvr>
                                        <p:cTn id="35" dur="3000" fill="hold"/>
                                        <p:tgtEl>
                                          <p:spTgt spid="7"/>
                                        </p:tgtEl>
                                        <p:attrNameLst>
                                          <p:attrName>r</p:attrName>
                                        </p:attrNameLst>
                                      </p:cBhvr>
                                    </p:animRot>
                                  </p:childTnLst>
                                </p:cTn>
                              </p:par>
                              <p:par>
                                <p:cTn id="36" presetID="23" presetClass="exit" presetSubtype="32" fill="hold" nodeType="withEffect">
                                  <p:stCondLst>
                                    <p:cond delay="0"/>
                                  </p:stCondLst>
                                  <p:childTnLst>
                                    <p:anim calcmode="lin" valueType="num">
                                      <p:cBhvr>
                                        <p:cTn id="37" dur="3000"/>
                                        <p:tgtEl>
                                          <p:spTgt spid="6"/>
                                        </p:tgtEl>
                                        <p:attrNameLst>
                                          <p:attrName>ppt_w</p:attrName>
                                        </p:attrNameLst>
                                      </p:cBhvr>
                                      <p:tavLst>
                                        <p:tav tm="0">
                                          <p:val>
                                            <p:strVal val="ppt_w"/>
                                          </p:val>
                                        </p:tav>
                                        <p:tav tm="100000">
                                          <p:val>
                                            <p:fltVal val="0"/>
                                          </p:val>
                                        </p:tav>
                                      </p:tavLst>
                                    </p:anim>
                                    <p:anim calcmode="lin" valueType="num">
                                      <p:cBhvr>
                                        <p:cTn id="38" dur="3000"/>
                                        <p:tgtEl>
                                          <p:spTgt spid="6"/>
                                        </p:tgtEl>
                                        <p:attrNameLst>
                                          <p:attrName>ppt_h</p:attrName>
                                        </p:attrNameLst>
                                      </p:cBhvr>
                                      <p:tavLst>
                                        <p:tav tm="0">
                                          <p:val>
                                            <p:strVal val="ppt_h"/>
                                          </p:val>
                                        </p:tav>
                                        <p:tav tm="100000">
                                          <p:val>
                                            <p:fltVal val="0"/>
                                          </p:val>
                                        </p:tav>
                                      </p:tavLst>
                                    </p:anim>
                                    <p:set>
                                      <p:cBhvr>
                                        <p:cTn id="39" dur="1" fill="hold">
                                          <p:stCondLst>
                                            <p:cond delay="2999"/>
                                          </p:stCondLst>
                                        </p:cTn>
                                        <p:tgtEl>
                                          <p:spTgt spid="6"/>
                                        </p:tgtEl>
                                        <p:attrNameLst>
                                          <p:attrName>style.visibility</p:attrName>
                                        </p:attrNameLst>
                                      </p:cBhvr>
                                      <p:to>
                                        <p:strVal val="hidden"/>
                                      </p:to>
                                    </p:set>
                                  </p:childTnLst>
                                </p:cTn>
                              </p:par>
                              <p:par>
                                <p:cTn id="40" presetID="8" presetClass="emph" presetSubtype="0" fill="hold" nodeType="withEffect">
                                  <p:stCondLst>
                                    <p:cond delay="0"/>
                                  </p:stCondLst>
                                  <p:childTnLst>
                                    <p:animRot by="21600000">
                                      <p:cBhvr>
                                        <p:cTn id="41" dur="3000" fill="hold"/>
                                        <p:tgtEl>
                                          <p:spTgt spid="6"/>
                                        </p:tgtEl>
                                        <p:attrNameLst>
                                          <p:attrName>r</p:attrName>
                                        </p:attrNameLst>
                                      </p:cBhvr>
                                    </p:animRot>
                                  </p:childTnLst>
                                </p:cTn>
                              </p:par>
                              <p:par>
                                <p:cTn id="42" presetID="2" presetClass="exit" presetSubtype="6" fill="hold" grpId="1" nodeType="withEffect" nodePh="1">
                                  <p:stCondLst>
                                    <p:cond delay="1000"/>
                                  </p:stCondLst>
                                  <p:endCondLst>
                                    <p:cond evt="begin" delay="0">
                                      <p:tn val="42"/>
                                    </p:cond>
                                  </p:endCondLst>
                                  <p:childTnLst>
                                    <p:anim calcmode="lin" valueType="num">
                                      <p:cBhvr additive="base">
                                        <p:cTn id="43" dur="2000"/>
                                        <p:tgtEl>
                                          <p:spTgt spid="4"/>
                                        </p:tgtEl>
                                        <p:attrNameLst>
                                          <p:attrName>ppt_x</p:attrName>
                                        </p:attrNameLst>
                                      </p:cBhvr>
                                      <p:tavLst>
                                        <p:tav tm="0">
                                          <p:val>
                                            <p:strVal val="ppt_x"/>
                                          </p:val>
                                        </p:tav>
                                        <p:tav tm="100000">
                                          <p:val>
                                            <p:strVal val="1+ppt_w/2"/>
                                          </p:val>
                                        </p:tav>
                                      </p:tavLst>
                                    </p:anim>
                                    <p:anim calcmode="lin" valueType="num">
                                      <p:cBhvr additive="base">
                                        <p:cTn id="44" dur="2000"/>
                                        <p:tgtEl>
                                          <p:spTgt spid="4"/>
                                        </p:tgtEl>
                                        <p:attrNameLst>
                                          <p:attrName>ppt_y</p:attrName>
                                        </p:attrNameLst>
                                      </p:cBhvr>
                                      <p:tavLst>
                                        <p:tav tm="0">
                                          <p:val>
                                            <p:strVal val="ppt_y"/>
                                          </p:val>
                                        </p:tav>
                                        <p:tav tm="100000">
                                          <p:val>
                                            <p:strVal val="1+ppt_h/2"/>
                                          </p:val>
                                        </p:tav>
                                      </p:tavLst>
                                    </p:anim>
                                    <p:set>
                                      <p:cBhvr>
                                        <p:cTn id="45" dur="1" fill="hold">
                                          <p:stCondLst>
                                            <p:cond delay="1999"/>
                                          </p:stCondLst>
                                        </p:cTn>
                                        <p:tgtEl>
                                          <p:spTgt spid="4"/>
                                        </p:tgtEl>
                                        <p:attrNameLst>
                                          <p:attrName>style.visibility</p:attrName>
                                        </p:attrNameLst>
                                      </p:cBhvr>
                                      <p:to>
                                        <p:strVal val="hidden"/>
                                      </p:to>
                                    </p:set>
                                  </p:childTnLst>
                                </p:cTn>
                              </p:par>
                              <p:par>
                                <p:cTn id="46" presetID="2" presetClass="exit" presetSubtype="12" fill="hold" grpId="1" nodeType="withEffect" nodePh="1">
                                  <p:stCondLst>
                                    <p:cond delay="1000"/>
                                  </p:stCondLst>
                                  <p:endCondLst>
                                    <p:cond evt="begin" delay="0">
                                      <p:tn val="46"/>
                                    </p:cond>
                                  </p:endCondLst>
                                  <p:childTnLst>
                                    <p:anim calcmode="lin" valueType="num">
                                      <p:cBhvr additive="base">
                                        <p:cTn id="47" dur="2000"/>
                                        <p:tgtEl>
                                          <p:spTgt spid="3"/>
                                        </p:tgtEl>
                                        <p:attrNameLst>
                                          <p:attrName>ppt_x</p:attrName>
                                        </p:attrNameLst>
                                      </p:cBhvr>
                                      <p:tavLst>
                                        <p:tav tm="0">
                                          <p:val>
                                            <p:strVal val="ppt_x"/>
                                          </p:val>
                                        </p:tav>
                                        <p:tav tm="100000">
                                          <p:val>
                                            <p:strVal val="0-ppt_w/2"/>
                                          </p:val>
                                        </p:tav>
                                      </p:tavLst>
                                    </p:anim>
                                    <p:anim calcmode="lin" valueType="num">
                                      <p:cBhvr additive="base">
                                        <p:cTn id="48" dur="2000"/>
                                        <p:tgtEl>
                                          <p:spTgt spid="3"/>
                                        </p:tgtEl>
                                        <p:attrNameLst>
                                          <p:attrName>ppt_y</p:attrName>
                                        </p:attrNameLst>
                                      </p:cBhvr>
                                      <p:tavLst>
                                        <p:tav tm="0">
                                          <p:val>
                                            <p:strVal val="ppt_y"/>
                                          </p:val>
                                        </p:tav>
                                        <p:tav tm="100000">
                                          <p:val>
                                            <p:strVal val="1+ppt_h/2"/>
                                          </p:val>
                                        </p:tav>
                                      </p:tavLst>
                                    </p:anim>
                                    <p:set>
                                      <p:cBhvr>
                                        <p:cTn id="49" dur="1" fill="hold">
                                          <p:stCondLst>
                                            <p:cond delay="1999"/>
                                          </p:stCondLst>
                                        </p:cTn>
                                        <p:tgtEl>
                                          <p:spTgt spid="3"/>
                                        </p:tgtEl>
                                        <p:attrNameLst>
                                          <p:attrName>style.visibility</p:attrName>
                                        </p:attrNameLst>
                                      </p:cBhvr>
                                      <p:to>
                                        <p:strVal val="hidden"/>
                                      </p:to>
                                    </p:set>
                                  </p:childTnLst>
                                </p:cTn>
                              </p:par>
                              <p:par>
                                <p:cTn id="50" presetID="2" presetClass="exit" presetSubtype="9" fill="hold" grpId="1" nodeType="withEffect" nodePh="1">
                                  <p:stCondLst>
                                    <p:cond delay="1000"/>
                                  </p:stCondLst>
                                  <p:endCondLst>
                                    <p:cond evt="begin" delay="0">
                                      <p:tn val="50"/>
                                    </p:cond>
                                  </p:endCondLst>
                                  <p:childTnLst>
                                    <p:anim calcmode="lin" valueType="num">
                                      <p:cBhvr additive="base">
                                        <p:cTn id="51" dur="2000"/>
                                        <p:tgtEl>
                                          <p:spTgt spid="5"/>
                                        </p:tgtEl>
                                        <p:attrNameLst>
                                          <p:attrName>ppt_x</p:attrName>
                                        </p:attrNameLst>
                                      </p:cBhvr>
                                      <p:tavLst>
                                        <p:tav tm="0">
                                          <p:val>
                                            <p:strVal val="ppt_x"/>
                                          </p:val>
                                        </p:tav>
                                        <p:tav tm="100000">
                                          <p:val>
                                            <p:strVal val="0-ppt_w/2"/>
                                          </p:val>
                                        </p:tav>
                                      </p:tavLst>
                                    </p:anim>
                                    <p:anim calcmode="lin" valueType="num">
                                      <p:cBhvr additive="base">
                                        <p:cTn id="52" dur="2000"/>
                                        <p:tgtEl>
                                          <p:spTgt spid="5"/>
                                        </p:tgtEl>
                                        <p:attrNameLst>
                                          <p:attrName>ppt_y</p:attrName>
                                        </p:attrNameLst>
                                      </p:cBhvr>
                                      <p:tavLst>
                                        <p:tav tm="0">
                                          <p:val>
                                            <p:strVal val="ppt_y"/>
                                          </p:val>
                                        </p:tav>
                                        <p:tav tm="100000">
                                          <p:val>
                                            <p:strVal val="0-ppt_h/2"/>
                                          </p:val>
                                        </p:tav>
                                      </p:tavLst>
                                    </p:anim>
                                    <p:set>
                                      <p:cBhvr>
                                        <p:cTn id="53" dur="1" fill="hold">
                                          <p:stCondLst>
                                            <p:cond delay="1999"/>
                                          </p:stCondLst>
                                        </p:cTn>
                                        <p:tgtEl>
                                          <p:spTgt spid="5"/>
                                        </p:tgtEl>
                                        <p:attrNameLst>
                                          <p:attrName>style.visibility</p:attrName>
                                        </p:attrNameLst>
                                      </p:cBhvr>
                                      <p:to>
                                        <p:strVal val="hidden"/>
                                      </p:to>
                                    </p:set>
                                  </p:childTnLst>
                                </p:cTn>
                              </p:par>
                              <p:par>
                                <p:cTn id="54" presetID="2" presetClass="exit" presetSubtype="3" fill="hold" grpId="1" nodeType="withEffect" nodePh="1">
                                  <p:stCondLst>
                                    <p:cond delay="1000"/>
                                  </p:stCondLst>
                                  <p:endCondLst>
                                    <p:cond evt="begin" delay="0">
                                      <p:tn val="54"/>
                                    </p:cond>
                                  </p:endCondLst>
                                  <p:childTnLst>
                                    <p:anim calcmode="lin" valueType="num">
                                      <p:cBhvr additive="base">
                                        <p:cTn id="55" dur="2000"/>
                                        <p:tgtEl>
                                          <p:spTgt spid="2"/>
                                        </p:tgtEl>
                                        <p:attrNameLst>
                                          <p:attrName>ppt_x</p:attrName>
                                        </p:attrNameLst>
                                      </p:cBhvr>
                                      <p:tavLst>
                                        <p:tav tm="0">
                                          <p:val>
                                            <p:strVal val="ppt_x"/>
                                          </p:val>
                                        </p:tav>
                                        <p:tav tm="100000">
                                          <p:val>
                                            <p:strVal val="1+ppt_w/2"/>
                                          </p:val>
                                        </p:tav>
                                      </p:tavLst>
                                    </p:anim>
                                    <p:anim calcmode="lin" valueType="num">
                                      <p:cBhvr additive="base">
                                        <p:cTn id="56" dur="2000"/>
                                        <p:tgtEl>
                                          <p:spTgt spid="2"/>
                                        </p:tgtEl>
                                        <p:attrNameLst>
                                          <p:attrName>ppt_y</p:attrName>
                                        </p:attrNameLst>
                                      </p:cBhvr>
                                      <p:tavLst>
                                        <p:tav tm="0">
                                          <p:val>
                                            <p:strVal val="ppt_y"/>
                                          </p:val>
                                        </p:tav>
                                        <p:tav tm="100000">
                                          <p:val>
                                            <p:strVal val="0-ppt_h/2"/>
                                          </p:val>
                                        </p:tav>
                                      </p:tavLst>
                                    </p:anim>
                                    <p:set>
                                      <p:cBhvr>
                                        <p:cTn id="57" dur="1" fill="hold">
                                          <p:stCondLst>
                                            <p:cond delay="1999"/>
                                          </p:stCondLst>
                                        </p:cTn>
                                        <p:tgtEl>
                                          <p:spTgt spid="2"/>
                                        </p:tgtEl>
                                        <p:attrNameLst>
                                          <p:attrName>style.visibility</p:attrName>
                                        </p:attrNameLst>
                                      </p:cBhvr>
                                      <p:to>
                                        <p:strVal val="hidden"/>
                                      </p:to>
                                    </p:set>
                                  </p:childTnLst>
                                </p:cTn>
                              </p:par>
                              <p:par>
                                <p:cTn id="58" presetID="13" presetClass="entr" presetSubtype="32" fill="hold"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plus(out)">
                                      <p:cBhvr>
                                        <p:cTn id="60" dur="3000"/>
                                        <p:tgtEl>
                                          <p:spTgt spid="8"/>
                                        </p:tgtEl>
                                      </p:cBhvr>
                                    </p:animEffect>
                                  </p:childTnLst>
                                </p:cTn>
                              </p:par>
                            </p:childTnLst>
                          </p:cTn>
                        </p:par>
                        <p:par>
                          <p:cTn id="61" fill="hold" nodeType="afterGroup">
                            <p:stCondLst>
                              <p:cond delay="7000"/>
                            </p:stCondLst>
                            <p:childTnLst>
                              <p:par>
                                <p:cTn id="62" presetID="40" presetClass="entr" presetSubtype="0" fill="hold" grpId="0" nodeType="afterEffect">
                                  <p:stCondLst>
                                    <p:cond delay="0"/>
                                  </p:stCondLst>
                                  <p:iterate type="lt">
                                    <p:tmPct val="10000"/>
                                  </p:iterate>
                                  <p:childTnLst>
                                    <p:set>
                                      <p:cBhvr>
                                        <p:cTn id="63" dur="1" fill="hold">
                                          <p:stCondLst>
                                            <p:cond delay="0"/>
                                          </p:stCondLst>
                                        </p:cTn>
                                        <p:tgtEl>
                                          <p:spTgt spid="9"/>
                                        </p:tgtEl>
                                        <p:attrNameLst>
                                          <p:attrName>style.visibility</p:attrName>
                                        </p:attrNameLst>
                                      </p:cBhvr>
                                      <p:to>
                                        <p:strVal val="visible"/>
                                      </p:to>
                                    </p:set>
                                    <p:animEffect transition="in" filter="fade">
                                      <p:cBhvr>
                                        <p:cTn id="64" dur="1000"/>
                                        <p:tgtEl>
                                          <p:spTgt spid="9"/>
                                        </p:tgtEl>
                                      </p:cBhvr>
                                    </p:animEffect>
                                    <p:anim calcmode="lin" valueType="num">
                                      <p:cBhvr>
                                        <p:cTn id="65" dur="1000" fill="hold"/>
                                        <p:tgtEl>
                                          <p:spTgt spid="9"/>
                                        </p:tgtEl>
                                        <p:attrNameLst>
                                          <p:attrName>ppt_x</p:attrName>
                                        </p:attrNameLst>
                                      </p:cBhvr>
                                      <p:tavLst>
                                        <p:tav tm="0">
                                          <p:val>
                                            <p:strVal val="#ppt_x-.1"/>
                                          </p:val>
                                        </p:tav>
                                        <p:tav tm="100000">
                                          <p:val>
                                            <p:strVal val="#ppt_x"/>
                                          </p:val>
                                        </p:tav>
                                      </p:tavLst>
                                    </p:anim>
                                    <p:anim calcmode="lin" valueType="num">
                                      <p:cBhvr>
                                        <p:cTn id="6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3" grpId="0"/>
      <p:bldP spid="3" grpId="1"/>
      <p:bldP spid="2" grpId="0"/>
      <p:bldP spid="2" grpId="1"/>
      <p:bldP spid="5" grpId="0"/>
      <p:bldP spid="5" grpId="1"/>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1 Imagen" descr="40 ponteareas.jpg"/>
          <p:cNvPicPr>
            <a:picLocks noGrp="1" noChangeAspect="1"/>
          </p:cNvPicPr>
          <p:nvPr isPhoto="1"/>
        </p:nvPicPr>
        <p:blipFill>
          <a:blip r:embed="rId2">
            <a:extLst>
              <a:ext uri="{28A0092B-C50C-407E-A947-70E740481C1C}">
                <a14:useLocalDpi xmlns:a14="http://schemas.microsoft.com/office/drawing/2010/main" val="0"/>
              </a:ext>
            </a:extLst>
          </a:blip>
          <a:srcRect l="75200" t="75200"/>
          <a:stretch>
            <a:fillRect/>
          </a:stretch>
        </p:blipFill>
        <p:spPr bwMode="auto">
          <a:xfrm>
            <a:off x="6875463" y="3867150"/>
            <a:ext cx="2268537"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40 ponteareas.jpg"/>
          <p:cNvPicPr>
            <a:picLocks noChangeAspect="1"/>
          </p:cNvPicPr>
          <p:nvPr/>
        </p:nvPicPr>
        <p:blipFill>
          <a:blip r:embed="rId2">
            <a:extLst>
              <a:ext uri="{28A0092B-C50C-407E-A947-70E740481C1C}">
                <a14:useLocalDpi xmlns:a14="http://schemas.microsoft.com/office/drawing/2010/main" val="0"/>
              </a:ext>
            </a:extLst>
          </a:blip>
          <a:srcRect l="50000" t="75200" r="24800"/>
          <a:stretch>
            <a:fillRect/>
          </a:stretch>
        </p:blipFill>
        <p:spPr bwMode="auto">
          <a:xfrm>
            <a:off x="4572000" y="3867150"/>
            <a:ext cx="230346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40 ponteareas.jpg"/>
          <p:cNvPicPr>
            <a:picLocks noChangeAspect="1"/>
          </p:cNvPicPr>
          <p:nvPr/>
        </p:nvPicPr>
        <p:blipFill>
          <a:blip r:embed="rId2">
            <a:extLst>
              <a:ext uri="{28A0092B-C50C-407E-A947-70E740481C1C}">
                <a14:useLocalDpi xmlns:a14="http://schemas.microsoft.com/office/drawing/2010/main" val="0"/>
              </a:ext>
            </a:extLst>
          </a:blip>
          <a:srcRect l="24800" t="75200" r="50000"/>
          <a:stretch>
            <a:fillRect/>
          </a:stretch>
        </p:blipFill>
        <p:spPr bwMode="auto">
          <a:xfrm>
            <a:off x="2268538" y="3867150"/>
            <a:ext cx="23034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40 ponteareas.jpg"/>
          <p:cNvPicPr>
            <a:picLocks noChangeAspect="1"/>
          </p:cNvPicPr>
          <p:nvPr/>
        </p:nvPicPr>
        <p:blipFill>
          <a:blip r:embed="rId2">
            <a:extLst>
              <a:ext uri="{28A0092B-C50C-407E-A947-70E740481C1C}">
                <a14:useLocalDpi xmlns:a14="http://schemas.microsoft.com/office/drawing/2010/main" val="0"/>
              </a:ext>
            </a:extLst>
          </a:blip>
          <a:srcRect t="75200" r="75200"/>
          <a:stretch>
            <a:fillRect/>
          </a:stretch>
        </p:blipFill>
        <p:spPr bwMode="auto">
          <a:xfrm>
            <a:off x="0" y="3867150"/>
            <a:ext cx="2268538"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40 ponteareas.jpg"/>
          <p:cNvPicPr>
            <a:picLocks noChangeAspect="1"/>
          </p:cNvPicPr>
          <p:nvPr/>
        </p:nvPicPr>
        <p:blipFill>
          <a:blip r:embed="rId2">
            <a:extLst>
              <a:ext uri="{28A0092B-C50C-407E-A947-70E740481C1C}">
                <a14:useLocalDpi xmlns:a14="http://schemas.microsoft.com/office/drawing/2010/main" val="0"/>
              </a:ext>
            </a:extLst>
          </a:blip>
          <a:srcRect l="75200" t="50000" b="24800"/>
          <a:stretch>
            <a:fillRect/>
          </a:stretch>
        </p:blipFill>
        <p:spPr bwMode="auto">
          <a:xfrm>
            <a:off x="6875463" y="2571750"/>
            <a:ext cx="2268537"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6 Imagen" descr="40 ponteareas.jpg"/>
          <p:cNvPicPr>
            <a:picLocks noChangeAspect="1"/>
          </p:cNvPicPr>
          <p:nvPr/>
        </p:nvPicPr>
        <p:blipFill>
          <a:blip r:embed="rId2">
            <a:extLst>
              <a:ext uri="{28A0092B-C50C-407E-A947-70E740481C1C}">
                <a14:useLocalDpi xmlns:a14="http://schemas.microsoft.com/office/drawing/2010/main" val="0"/>
              </a:ext>
            </a:extLst>
          </a:blip>
          <a:srcRect l="50000" t="50000" r="24800" b="24800"/>
          <a:stretch>
            <a:fillRect/>
          </a:stretch>
        </p:blipFill>
        <p:spPr bwMode="auto">
          <a:xfrm>
            <a:off x="4572000" y="2571750"/>
            <a:ext cx="2303463"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7 Imagen" descr="40 ponteareas.jpg"/>
          <p:cNvPicPr>
            <a:picLocks noChangeAspect="1"/>
          </p:cNvPicPr>
          <p:nvPr/>
        </p:nvPicPr>
        <p:blipFill>
          <a:blip r:embed="rId2">
            <a:extLst>
              <a:ext uri="{28A0092B-C50C-407E-A947-70E740481C1C}">
                <a14:useLocalDpi xmlns:a14="http://schemas.microsoft.com/office/drawing/2010/main" val="0"/>
              </a:ext>
            </a:extLst>
          </a:blip>
          <a:srcRect l="24800" t="50000" r="50000" b="24800"/>
          <a:stretch>
            <a:fillRect/>
          </a:stretch>
        </p:blipFill>
        <p:spPr bwMode="auto">
          <a:xfrm>
            <a:off x="2268538" y="2571750"/>
            <a:ext cx="2303462"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8 Imagen" descr="40 ponteareas.jpg"/>
          <p:cNvPicPr>
            <a:picLocks noChangeAspect="1"/>
          </p:cNvPicPr>
          <p:nvPr/>
        </p:nvPicPr>
        <p:blipFill>
          <a:blip r:embed="rId2">
            <a:extLst>
              <a:ext uri="{28A0092B-C50C-407E-A947-70E740481C1C}">
                <a14:useLocalDpi xmlns:a14="http://schemas.microsoft.com/office/drawing/2010/main" val="0"/>
              </a:ext>
            </a:extLst>
          </a:blip>
          <a:srcRect t="50000" r="75200" b="24800"/>
          <a:stretch>
            <a:fillRect/>
          </a:stretch>
        </p:blipFill>
        <p:spPr bwMode="auto">
          <a:xfrm>
            <a:off x="0" y="2571750"/>
            <a:ext cx="2268538"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9 Imagen" descr="40 ponteareas.jpg"/>
          <p:cNvPicPr>
            <a:picLocks noChangeAspect="1"/>
          </p:cNvPicPr>
          <p:nvPr/>
        </p:nvPicPr>
        <p:blipFill>
          <a:blip r:embed="rId2">
            <a:extLst>
              <a:ext uri="{28A0092B-C50C-407E-A947-70E740481C1C}">
                <a14:useLocalDpi xmlns:a14="http://schemas.microsoft.com/office/drawing/2010/main" val="0"/>
              </a:ext>
            </a:extLst>
          </a:blip>
          <a:srcRect l="75200" t="24800" b="50000"/>
          <a:stretch>
            <a:fillRect/>
          </a:stretch>
        </p:blipFill>
        <p:spPr bwMode="auto">
          <a:xfrm>
            <a:off x="6875463" y="1276350"/>
            <a:ext cx="2268537"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10 Imagen" descr="40 ponteareas.jpg"/>
          <p:cNvPicPr>
            <a:picLocks noChangeAspect="1"/>
          </p:cNvPicPr>
          <p:nvPr/>
        </p:nvPicPr>
        <p:blipFill>
          <a:blip r:embed="rId2">
            <a:extLst>
              <a:ext uri="{28A0092B-C50C-407E-A947-70E740481C1C}">
                <a14:useLocalDpi xmlns:a14="http://schemas.microsoft.com/office/drawing/2010/main" val="0"/>
              </a:ext>
            </a:extLst>
          </a:blip>
          <a:srcRect l="50000" t="24800" r="24800" b="50000"/>
          <a:stretch>
            <a:fillRect/>
          </a:stretch>
        </p:blipFill>
        <p:spPr bwMode="auto">
          <a:xfrm>
            <a:off x="4572000" y="1276350"/>
            <a:ext cx="2303463"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11 Imagen" descr="40 ponteareas.jpg"/>
          <p:cNvPicPr>
            <a:picLocks noChangeAspect="1"/>
          </p:cNvPicPr>
          <p:nvPr/>
        </p:nvPicPr>
        <p:blipFill>
          <a:blip r:embed="rId2">
            <a:extLst>
              <a:ext uri="{28A0092B-C50C-407E-A947-70E740481C1C}">
                <a14:useLocalDpi xmlns:a14="http://schemas.microsoft.com/office/drawing/2010/main" val="0"/>
              </a:ext>
            </a:extLst>
          </a:blip>
          <a:srcRect l="24800" t="24800" r="50000" b="50000"/>
          <a:stretch>
            <a:fillRect/>
          </a:stretch>
        </p:blipFill>
        <p:spPr bwMode="auto">
          <a:xfrm>
            <a:off x="2268538" y="1276350"/>
            <a:ext cx="2303462"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12 Imagen" descr="40 ponteareas.jpg"/>
          <p:cNvPicPr>
            <a:picLocks noChangeAspect="1"/>
          </p:cNvPicPr>
          <p:nvPr/>
        </p:nvPicPr>
        <p:blipFill>
          <a:blip r:embed="rId2">
            <a:extLst>
              <a:ext uri="{28A0092B-C50C-407E-A947-70E740481C1C}">
                <a14:useLocalDpi xmlns:a14="http://schemas.microsoft.com/office/drawing/2010/main" val="0"/>
              </a:ext>
            </a:extLst>
          </a:blip>
          <a:srcRect t="24800" r="75200" b="50000"/>
          <a:stretch>
            <a:fillRect/>
          </a:stretch>
        </p:blipFill>
        <p:spPr bwMode="auto">
          <a:xfrm>
            <a:off x="0" y="1276350"/>
            <a:ext cx="2268538"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13 Imagen" descr="40 ponteareas.jpg"/>
          <p:cNvPicPr>
            <a:picLocks noChangeAspect="1"/>
          </p:cNvPicPr>
          <p:nvPr/>
        </p:nvPicPr>
        <p:blipFill>
          <a:blip r:embed="rId2">
            <a:extLst>
              <a:ext uri="{28A0092B-C50C-407E-A947-70E740481C1C}">
                <a14:useLocalDpi xmlns:a14="http://schemas.microsoft.com/office/drawing/2010/main" val="0"/>
              </a:ext>
            </a:extLst>
          </a:blip>
          <a:srcRect l="75200" b="75200"/>
          <a:stretch>
            <a:fillRect/>
          </a:stretch>
        </p:blipFill>
        <p:spPr bwMode="auto">
          <a:xfrm>
            <a:off x="6875463" y="0"/>
            <a:ext cx="2268537"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14 Imagen" descr="40 ponteareas.jpg"/>
          <p:cNvPicPr>
            <a:picLocks noChangeAspect="1"/>
          </p:cNvPicPr>
          <p:nvPr/>
        </p:nvPicPr>
        <p:blipFill>
          <a:blip r:embed="rId2">
            <a:extLst>
              <a:ext uri="{28A0092B-C50C-407E-A947-70E740481C1C}">
                <a14:useLocalDpi xmlns:a14="http://schemas.microsoft.com/office/drawing/2010/main" val="0"/>
              </a:ext>
            </a:extLst>
          </a:blip>
          <a:srcRect l="50000" r="24800" b="75200"/>
          <a:stretch>
            <a:fillRect/>
          </a:stretch>
        </p:blipFill>
        <p:spPr bwMode="auto">
          <a:xfrm>
            <a:off x="4572000" y="0"/>
            <a:ext cx="2303463"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15 Imagen" descr="40 ponteareas.jpg"/>
          <p:cNvPicPr>
            <a:picLocks noChangeAspect="1"/>
          </p:cNvPicPr>
          <p:nvPr/>
        </p:nvPicPr>
        <p:blipFill>
          <a:blip r:embed="rId2">
            <a:extLst>
              <a:ext uri="{28A0092B-C50C-407E-A947-70E740481C1C}">
                <a14:useLocalDpi xmlns:a14="http://schemas.microsoft.com/office/drawing/2010/main" val="0"/>
              </a:ext>
            </a:extLst>
          </a:blip>
          <a:srcRect l="24800" r="50000" b="75200"/>
          <a:stretch>
            <a:fillRect/>
          </a:stretch>
        </p:blipFill>
        <p:spPr bwMode="auto">
          <a:xfrm>
            <a:off x="2268538" y="0"/>
            <a:ext cx="23034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16 Imagen" descr="40 ponteareas.jpg"/>
          <p:cNvPicPr>
            <a:picLocks noChangeAspect="1"/>
          </p:cNvPicPr>
          <p:nvPr/>
        </p:nvPicPr>
        <p:blipFill>
          <a:blip r:embed="rId2">
            <a:extLst>
              <a:ext uri="{28A0092B-C50C-407E-A947-70E740481C1C}">
                <a14:useLocalDpi xmlns:a14="http://schemas.microsoft.com/office/drawing/2010/main" val="0"/>
              </a:ext>
            </a:extLst>
          </a:blip>
          <a:srcRect r="75200" b="75200"/>
          <a:stretch>
            <a:fillRect/>
          </a:stretch>
        </p:blipFill>
        <p:spPr bwMode="auto">
          <a:xfrm>
            <a:off x="0" y="0"/>
            <a:ext cx="2268538"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17 CuadroTexto"/>
          <p:cNvSpPr txBox="1"/>
          <p:nvPr/>
        </p:nvSpPr>
        <p:spPr>
          <a:xfrm>
            <a:off x="971550" y="4084638"/>
            <a:ext cx="7632700"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1F497D"/>
                  </a:outerShdw>
                </a:effectLst>
              </a:rPr>
              <a:t>Desde la Edad Media este monte, que aún hoy conserva una gran riqueza ecológica, fue reserva de caza de los reyes castellanos y hoy es parte del Parque Regional de la cuenca alta del Manzanares. </a:t>
            </a:r>
            <a:endParaRPr lang="es-ES"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0000">
        <p:split orient="vert"/>
      </p:transition>
    </mc:Choice>
    <mc:Fallback>
      <p:transition spd="slow" advTm="30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nodeType="withEffect">
                                  <p:stCondLst>
                                    <p:cond delay="0"/>
                                  </p:stCondLst>
                                  <p:childTnLst>
                                    <p:set>
                                      <p:cBhvr>
                                        <p:cTn id="6" dur="1" fill="hold">
                                          <p:stCondLst>
                                            <p:cond delay="0"/>
                                          </p:stCondLst>
                                        </p:cTn>
                                        <p:tgtEl>
                                          <p:spTgt spid="41986"/>
                                        </p:tgtEl>
                                        <p:attrNameLst>
                                          <p:attrName>style.visibility</p:attrName>
                                        </p:attrNameLst>
                                      </p:cBhvr>
                                      <p:to>
                                        <p:strVal val="visible"/>
                                      </p:to>
                                    </p:set>
                                    <p:anim calcmode="lin" valueType="num">
                                      <p:cBhvr additive="base">
                                        <p:cTn id="7" dur="500" fill="hold"/>
                                        <p:tgtEl>
                                          <p:spTgt spid="41986"/>
                                        </p:tgtEl>
                                        <p:attrNameLst>
                                          <p:attrName>ppt_x</p:attrName>
                                        </p:attrNameLst>
                                      </p:cBhvr>
                                      <p:tavLst>
                                        <p:tav tm="0">
                                          <p:val>
                                            <p:strVal val="#ppt_x"/>
                                          </p:val>
                                        </p:tav>
                                        <p:tav tm="100000">
                                          <p:val>
                                            <p:strVal val="#ppt_x"/>
                                          </p:val>
                                        </p:tav>
                                      </p:tavLst>
                                    </p:anim>
                                    <p:anim calcmode="lin" valueType="num">
                                      <p:cBhvr additive="base">
                                        <p:cTn id="8" dur="500" fill="hold"/>
                                        <p:tgtEl>
                                          <p:spTgt spid="41986"/>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500"/>
                            </p:stCondLst>
                            <p:childTnLst>
                              <p:par>
                                <p:cTn id="10" presetID="2" presetClass="entr" presetSubtype="1"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0-#ppt_h/2"/>
                                          </p:val>
                                        </p:tav>
                                        <p:tav tm="100000">
                                          <p:val>
                                            <p:strVal val="#ppt_y"/>
                                          </p:val>
                                        </p:tav>
                                      </p:tavLst>
                                    </p:anim>
                                  </p:childTnLst>
                                </p:cTn>
                              </p:par>
                            </p:childTnLst>
                          </p:cTn>
                        </p:par>
                        <p:par>
                          <p:cTn id="14" fill="hold" nodeType="afterGroup">
                            <p:stCondLst>
                              <p:cond delay="1000"/>
                            </p:stCondLst>
                            <p:childTnLst>
                              <p:par>
                                <p:cTn id="15" presetID="2" presetClass="entr" presetSubtype="1"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0-#ppt_h/2"/>
                                          </p:val>
                                        </p:tav>
                                        <p:tav tm="100000">
                                          <p:val>
                                            <p:strVal val="#ppt_y"/>
                                          </p:val>
                                        </p:tav>
                                      </p:tavLst>
                                    </p:anim>
                                  </p:childTnLst>
                                </p:cTn>
                              </p:par>
                            </p:childTnLst>
                          </p:cTn>
                        </p:par>
                        <p:par>
                          <p:cTn id="19" fill="hold" nodeType="afterGroup">
                            <p:stCondLst>
                              <p:cond delay="1500"/>
                            </p:stCondLst>
                            <p:childTnLst>
                              <p:par>
                                <p:cTn id="20" presetID="2" presetClass="entr" presetSubtype="1"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ppt_x"/>
                                          </p:val>
                                        </p:tav>
                                        <p:tav tm="100000">
                                          <p:val>
                                            <p:strVal val="#ppt_x"/>
                                          </p:val>
                                        </p:tav>
                                      </p:tavLst>
                                    </p:anim>
                                    <p:anim calcmode="lin" valueType="num">
                                      <p:cBhvr additive="base">
                                        <p:cTn id="23" dur="500" fill="hold"/>
                                        <p:tgtEl>
                                          <p:spTgt spid="5"/>
                                        </p:tgtEl>
                                        <p:attrNameLst>
                                          <p:attrName>ppt_y</p:attrName>
                                        </p:attrNameLst>
                                      </p:cBhvr>
                                      <p:tavLst>
                                        <p:tav tm="0">
                                          <p:val>
                                            <p:strVal val="0-#ppt_h/2"/>
                                          </p:val>
                                        </p:tav>
                                        <p:tav tm="100000">
                                          <p:val>
                                            <p:strVal val="#ppt_y"/>
                                          </p:val>
                                        </p:tav>
                                      </p:tavLst>
                                    </p:anim>
                                  </p:childTnLst>
                                </p:cTn>
                              </p:par>
                            </p:childTnLst>
                          </p:cTn>
                        </p:par>
                        <p:par>
                          <p:cTn id="24" fill="hold" nodeType="afterGroup">
                            <p:stCondLst>
                              <p:cond delay="2000"/>
                            </p:stCondLst>
                            <p:childTnLst>
                              <p:par>
                                <p:cTn id="25" presetID="2" presetClass="entr" presetSubtype="1"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0-#ppt_h/2"/>
                                          </p:val>
                                        </p:tav>
                                        <p:tav tm="100000">
                                          <p:val>
                                            <p:strVal val="#ppt_y"/>
                                          </p:val>
                                        </p:tav>
                                      </p:tavLst>
                                    </p:anim>
                                  </p:childTnLst>
                                </p:cTn>
                              </p:par>
                            </p:childTnLst>
                          </p:cTn>
                        </p:par>
                        <p:par>
                          <p:cTn id="29" fill="hold" nodeType="afterGroup">
                            <p:stCondLst>
                              <p:cond delay="2500"/>
                            </p:stCondLst>
                            <p:childTnLst>
                              <p:par>
                                <p:cTn id="30" presetID="2" presetClass="entr" presetSubtype="1" fill="hold" nodeType="after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500" fill="hold"/>
                                        <p:tgtEl>
                                          <p:spTgt spid="7"/>
                                        </p:tgtEl>
                                        <p:attrNameLst>
                                          <p:attrName>ppt_x</p:attrName>
                                        </p:attrNameLst>
                                      </p:cBhvr>
                                      <p:tavLst>
                                        <p:tav tm="0">
                                          <p:val>
                                            <p:strVal val="#ppt_x"/>
                                          </p:val>
                                        </p:tav>
                                        <p:tav tm="100000">
                                          <p:val>
                                            <p:strVal val="#ppt_x"/>
                                          </p:val>
                                        </p:tav>
                                      </p:tavLst>
                                    </p:anim>
                                    <p:anim calcmode="lin" valueType="num">
                                      <p:cBhvr additive="base">
                                        <p:cTn id="33" dur="500" fill="hold"/>
                                        <p:tgtEl>
                                          <p:spTgt spid="7"/>
                                        </p:tgtEl>
                                        <p:attrNameLst>
                                          <p:attrName>ppt_y</p:attrName>
                                        </p:attrNameLst>
                                      </p:cBhvr>
                                      <p:tavLst>
                                        <p:tav tm="0">
                                          <p:val>
                                            <p:strVal val="0-#ppt_h/2"/>
                                          </p:val>
                                        </p:tav>
                                        <p:tav tm="100000">
                                          <p:val>
                                            <p:strVal val="#ppt_y"/>
                                          </p:val>
                                        </p:tav>
                                      </p:tavLst>
                                    </p:anim>
                                  </p:childTnLst>
                                </p:cTn>
                              </p:par>
                            </p:childTnLst>
                          </p:cTn>
                        </p:par>
                        <p:par>
                          <p:cTn id="34" fill="hold" nodeType="afterGroup">
                            <p:stCondLst>
                              <p:cond delay="3000"/>
                            </p:stCondLst>
                            <p:childTnLst>
                              <p:par>
                                <p:cTn id="35" presetID="2" presetClass="entr" presetSubtype="1"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0-#ppt_h/2"/>
                                          </p:val>
                                        </p:tav>
                                        <p:tav tm="100000">
                                          <p:val>
                                            <p:strVal val="#ppt_y"/>
                                          </p:val>
                                        </p:tav>
                                      </p:tavLst>
                                    </p:anim>
                                  </p:childTnLst>
                                </p:cTn>
                              </p:par>
                            </p:childTnLst>
                          </p:cTn>
                        </p:par>
                        <p:par>
                          <p:cTn id="39" fill="hold" nodeType="afterGroup">
                            <p:stCondLst>
                              <p:cond delay="3500"/>
                            </p:stCondLst>
                            <p:childTnLst>
                              <p:par>
                                <p:cTn id="40" presetID="2" presetClass="entr" presetSubtype="1" fill="hold"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500" fill="hold"/>
                                        <p:tgtEl>
                                          <p:spTgt spid="9"/>
                                        </p:tgtEl>
                                        <p:attrNameLst>
                                          <p:attrName>ppt_x</p:attrName>
                                        </p:attrNameLst>
                                      </p:cBhvr>
                                      <p:tavLst>
                                        <p:tav tm="0">
                                          <p:val>
                                            <p:strVal val="#ppt_x"/>
                                          </p:val>
                                        </p:tav>
                                        <p:tav tm="100000">
                                          <p:val>
                                            <p:strVal val="#ppt_x"/>
                                          </p:val>
                                        </p:tav>
                                      </p:tavLst>
                                    </p:anim>
                                    <p:anim calcmode="lin" valueType="num">
                                      <p:cBhvr additive="base">
                                        <p:cTn id="43" dur="500" fill="hold"/>
                                        <p:tgtEl>
                                          <p:spTgt spid="9"/>
                                        </p:tgtEl>
                                        <p:attrNameLst>
                                          <p:attrName>ppt_y</p:attrName>
                                        </p:attrNameLst>
                                      </p:cBhvr>
                                      <p:tavLst>
                                        <p:tav tm="0">
                                          <p:val>
                                            <p:strVal val="0-#ppt_h/2"/>
                                          </p:val>
                                        </p:tav>
                                        <p:tav tm="100000">
                                          <p:val>
                                            <p:strVal val="#ppt_y"/>
                                          </p:val>
                                        </p:tav>
                                      </p:tavLst>
                                    </p:anim>
                                  </p:childTnLst>
                                </p:cTn>
                              </p:par>
                            </p:childTnLst>
                          </p:cTn>
                        </p:par>
                        <p:par>
                          <p:cTn id="44" fill="hold" nodeType="afterGroup">
                            <p:stCondLst>
                              <p:cond delay="4000"/>
                            </p:stCondLst>
                            <p:childTnLst>
                              <p:par>
                                <p:cTn id="45" presetID="2" presetClass="entr" presetSubtype="1" fill="hold" nodeType="after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ppt_x"/>
                                          </p:val>
                                        </p:tav>
                                        <p:tav tm="100000">
                                          <p:val>
                                            <p:strVal val="#ppt_x"/>
                                          </p:val>
                                        </p:tav>
                                      </p:tavLst>
                                    </p:anim>
                                    <p:anim calcmode="lin" valueType="num">
                                      <p:cBhvr additive="base">
                                        <p:cTn id="48" dur="500" fill="hold"/>
                                        <p:tgtEl>
                                          <p:spTgt spid="10"/>
                                        </p:tgtEl>
                                        <p:attrNameLst>
                                          <p:attrName>ppt_y</p:attrName>
                                        </p:attrNameLst>
                                      </p:cBhvr>
                                      <p:tavLst>
                                        <p:tav tm="0">
                                          <p:val>
                                            <p:strVal val="0-#ppt_h/2"/>
                                          </p:val>
                                        </p:tav>
                                        <p:tav tm="100000">
                                          <p:val>
                                            <p:strVal val="#ppt_y"/>
                                          </p:val>
                                        </p:tav>
                                      </p:tavLst>
                                    </p:anim>
                                  </p:childTnLst>
                                </p:cTn>
                              </p:par>
                            </p:childTnLst>
                          </p:cTn>
                        </p:par>
                        <p:par>
                          <p:cTn id="49" fill="hold" nodeType="afterGroup">
                            <p:stCondLst>
                              <p:cond delay="4500"/>
                            </p:stCondLst>
                            <p:childTnLst>
                              <p:par>
                                <p:cTn id="50" presetID="2" presetClass="entr" presetSubtype="1" fill="hold" nodeType="after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500" fill="hold"/>
                                        <p:tgtEl>
                                          <p:spTgt spid="11"/>
                                        </p:tgtEl>
                                        <p:attrNameLst>
                                          <p:attrName>ppt_x</p:attrName>
                                        </p:attrNameLst>
                                      </p:cBhvr>
                                      <p:tavLst>
                                        <p:tav tm="0">
                                          <p:val>
                                            <p:strVal val="#ppt_x"/>
                                          </p:val>
                                        </p:tav>
                                        <p:tav tm="100000">
                                          <p:val>
                                            <p:strVal val="#ppt_x"/>
                                          </p:val>
                                        </p:tav>
                                      </p:tavLst>
                                    </p:anim>
                                    <p:anim calcmode="lin" valueType="num">
                                      <p:cBhvr additive="base">
                                        <p:cTn id="53" dur="500" fill="hold"/>
                                        <p:tgtEl>
                                          <p:spTgt spid="11"/>
                                        </p:tgtEl>
                                        <p:attrNameLst>
                                          <p:attrName>ppt_y</p:attrName>
                                        </p:attrNameLst>
                                      </p:cBhvr>
                                      <p:tavLst>
                                        <p:tav tm="0">
                                          <p:val>
                                            <p:strVal val="0-#ppt_h/2"/>
                                          </p:val>
                                        </p:tav>
                                        <p:tav tm="100000">
                                          <p:val>
                                            <p:strVal val="#ppt_y"/>
                                          </p:val>
                                        </p:tav>
                                      </p:tavLst>
                                    </p:anim>
                                  </p:childTnLst>
                                </p:cTn>
                              </p:par>
                            </p:childTnLst>
                          </p:cTn>
                        </p:par>
                        <p:par>
                          <p:cTn id="54" fill="hold" nodeType="afterGroup">
                            <p:stCondLst>
                              <p:cond delay="5000"/>
                            </p:stCondLst>
                            <p:childTnLst>
                              <p:par>
                                <p:cTn id="55" presetID="2" presetClass="entr" presetSubtype="1" fill="hold" nodeType="after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500" fill="hold"/>
                                        <p:tgtEl>
                                          <p:spTgt spid="12"/>
                                        </p:tgtEl>
                                        <p:attrNameLst>
                                          <p:attrName>ppt_x</p:attrName>
                                        </p:attrNameLst>
                                      </p:cBhvr>
                                      <p:tavLst>
                                        <p:tav tm="0">
                                          <p:val>
                                            <p:strVal val="#ppt_x"/>
                                          </p:val>
                                        </p:tav>
                                        <p:tav tm="100000">
                                          <p:val>
                                            <p:strVal val="#ppt_x"/>
                                          </p:val>
                                        </p:tav>
                                      </p:tavLst>
                                    </p:anim>
                                    <p:anim calcmode="lin" valueType="num">
                                      <p:cBhvr additive="base">
                                        <p:cTn id="58" dur="500" fill="hold"/>
                                        <p:tgtEl>
                                          <p:spTgt spid="12"/>
                                        </p:tgtEl>
                                        <p:attrNameLst>
                                          <p:attrName>ppt_y</p:attrName>
                                        </p:attrNameLst>
                                      </p:cBhvr>
                                      <p:tavLst>
                                        <p:tav tm="0">
                                          <p:val>
                                            <p:strVal val="0-#ppt_h/2"/>
                                          </p:val>
                                        </p:tav>
                                        <p:tav tm="100000">
                                          <p:val>
                                            <p:strVal val="#ppt_y"/>
                                          </p:val>
                                        </p:tav>
                                      </p:tavLst>
                                    </p:anim>
                                  </p:childTnLst>
                                </p:cTn>
                              </p:par>
                            </p:childTnLst>
                          </p:cTn>
                        </p:par>
                        <p:par>
                          <p:cTn id="59" fill="hold" nodeType="afterGroup">
                            <p:stCondLst>
                              <p:cond delay="5500"/>
                            </p:stCondLst>
                            <p:childTnLst>
                              <p:par>
                                <p:cTn id="60" presetID="2" presetClass="entr" presetSubtype="1" fill="hold" nodeType="after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500" fill="hold"/>
                                        <p:tgtEl>
                                          <p:spTgt spid="13"/>
                                        </p:tgtEl>
                                        <p:attrNameLst>
                                          <p:attrName>ppt_x</p:attrName>
                                        </p:attrNameLst>
                                      </p:cBhvr>
                                      <p:tavLst>
                                        <p:tav tm="0">
                                          <p:val>
                                            <p:strVal val="#ppt_x"/>
                                          </p:val>
                                        </p:tav>
                                        <p:tav tm="100000">
                                          <p:val>
                                            <p:strVal val="#ppt_x"/>
                                          </p:val>
                                        </p:tav>
                                      </p:tavLst>
                                    </p:anim>
                                    <p:anim calcmode="lin" valueType="num">
                                      <p:cBhvr additive="base">
                                        <p:cTn id="63" dur="500" fill="hold"/>
                                        <p:tgtEl>
                                          <p:spTgt spid="13"/>
                                        </p:tgtEl>
                                        <p:attrNameLst>
                                          <p:attrName>ppt_y</p:attrName>
                                        </p:attrNameLst>
                                      </p:cBhvr>
                                      <p:tavLst>
                                        <p:tav tm="0">
                                          <p:val>
                                            <p:strVal val="0-#ppt_h/2"/>
                                          </p:val>
                                        </p:tav>
                                        <p:tav tm="100000">
                                          <p:val>
                                            <p:strVal val="#ppt_y"/>
                                          </p:val>
                                        </p:tav>
                                      </p:tavLst>
                                    </p:anim>
                                  </p:childTnLst>
                                </p:cTn>
                              </p:par>
                            </p:childTnLst>
                          </p:cTn>
                        </p:par>
                        <p:par>
                          <p:cTn id="64" fill="hold" nodeType="afterGroup">
                            <p:stCondLst>
                              <p:cond delay="6000"/>
                            </p:stCondLst>
                            <p:childTnLst>
                              <p:par>
                                <p:cTn id="65" presetID="2" presetClass="entr" presetSubtype="1" fill="hold" nodeType="after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additive="base">
                                        <p:cTn id="67" dur="500" fill="hold"/>
                                        <p:tgtEl>
                                          <p:spTgt spid="14"/>
                                        </p:tgtEl>
                                        <p:attrNameLst>
                                          <p:attrName>ppt_x</p:attrName>
                                        </p:attrNameLst>
                                      </p:cBhvr>
                                      <p:tavLst>
                                        <p:tav tm="0">
                                          <p:val>
                                            <p:strVal val="#ppt_x"/>
                                          </p:val>
                                        </p:tav>
                                        <p:tav tm="100000">
                                          <p:val>
                                            <p:strVal val="#ppt_x"/>
                                          </p:val>
                                        </p:tav>
                                      </p:tavLst>
                                    </p:anim>
                                    <p:anim calcmode="lin" valueType="num">
                                      <p:cBhvr additive="base">
                                        <p:cTn id="68" dur="500" fill="hold"/>
                                        <p:tgtEl>
                                          <p:spTgt spid="14"/>
                                        </p:tgtEl>
                                        <p:attrNameLst>
                                          <p:attrName>ppt_y</p:attrName>
                                        </p:attrNameLst>
                                      </p:cBhvr>
                                      <p:tavLst>
                                        <p:tav tm="0">
                                          <p:val>
                                            <p:strVal val="0-#ppt_h/2"/>
                                          </p:val>
                                        </p:tav>
                                        <p:tav tm="100000">
                                          <p:val>
                                            <p:strVal val="#ppt_y"/>
                                          </p:val>
                                        </p:tav>
                                      </p:tavLst>
                                    </p:anim>
                                  </p:childTnLst>
                                </p:cTn>
                              </p:par>
                            </p:childTnLst>
                          </p:cTn>
                        </p:par>
                        <p:par>
                          <p:cTn id="69" fill="hold" nodeType="afterGroup">
                            <p:stCondLst>
                              <p:cond delay="6500"/>
                            </p:stCondLst>
                            <p:childTnLst>
                              <p:par>
                                <p:cTn id="70" presetID="2" presetClass="entr" presetSubtype="1" fill="hold" nodeType="afterEffect">
                                  <p:stCondLst>
                                    <p:cond delay="0"/>
                                  </p:stCondLst>
                                  <p:childTnLst>
                                    <p:set>
                                      <p:cBhvr>
                                        <p:cTn id="71" dur="1" fill="hold">
                                          <p:stCondLst>
                                            <p:cond delay="0"/>
                                          </p:stCondLst>
                                        </p:cTn>
                                        <p:tgtEl>
                                          <p:spTgt spid="15"/>
                                        </p:tgtEl>
                                        <p:attrNameLst>
                                          <p:attrName>style.visibility</p:attrName>
                                        </p:attrNameLst>
                                      </p:cBhvr>
                                      <p:to>
                                        <p:strVal val="visible"/>
                                      </p:to>
                                    </p:set>
                                    <p:anim calcmode="lin" valueType="num">
                                      <p:cBhvr additive="base">
                                        <p:cTn id="72" dur="500" fill="hold"/>
                                        <p:tgtEl>
                                          <p:spTgt spid="15"/>
                                        </p:tgtEl>
                                        <p:attrNameLst>
                                          <p:attrName>ppt_x</p:attrName>
                                        </p:attrNameLst>
                                      </p:cBhvr>
                                      <p:tavLst>
                                        <p:tav tm="0">
                                          <p:val>
                                            <p:strVal val="#ppt_x"/>
                                          </p:val>
                                        </p:tav>
                                        <p:tav tm="100000">
                                          <p:val>
                                            <p:strVal val="#ppt_x"/>
                                          </p:val>
                                        </p:tav>
                                      </p:tavLst>
                                    </p:anim>
                                    <p:anim calcmode="lin" valueType="num">
                                      <p:cBhvr additive="base">
                                        <p:cTn id="73" dur="500" fill="hold"/>
                                        <p:tgtEl>
                                          <p:spTgt spid="15"/>
                                        </p:tgtEl>
                                        <p:attrNameLst>
                                          <p:attrName>ppt_y</p:attrName>
                                        </p:attrNameLst>
                                      </p:cBhvr>
                                      <p:tavLst>
                                        <p:tav tm="0">
                                          <p:val>
                                            <p:strVal val="0-#ppt_h/2"/>
                                          </p:val>
                                        </p:tav>
                                        <p:tav tm="100000">
                                          <p:val>
                                            <p:strVal val="#ppt_y"/>
                                          </p:val>
                                        </p:tav>
                                      </p:tavLst>
                                    </p:anim>
                                  </p:childTnLst>
                                </p:cTn>
                              </p:par>
                            </p:childTnLst>
                          </p:cTn>
                        </p:par>
                        <p:par>
                          <p:cTn id="74" fill="hold" nodeType="afterGroup">
                            <p:stCondLst>
                              <p:cond delay="7000"/>
                            </p:stCondLst>
                            <p:childTnLst>
                              <p:par>
                                <p:cTn id="75" presetID="2" presetClass="entr" presetSubtype="1" fill="hold" nodeType="after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500" fill="hold"/>
                                        <p:tgtEl>
                                          <p:spTgt spid="16"/>
                                        </p:tgtEl>
                                        <p:attrNameLst>
                                          <p:attrName>ppt_x</p:attrName>
                                        </p:attrNameLst>
                                      </p:cBhvr>
                                      <p:tavLst>
                                        <p:tav tm="0">
                                          <p:val>
                                            <p:strVal val="#ppt_x"/>
                                          </p:val>
                                        </p:tav>
                                        <p:tav tm="100000">
                                          <p:val>
                                            <p:strVal val="#ppt_x"/>
                                          </p:val>
                                        </p:tav>
                                      </p:tavLst>
                                    </p:anim>
                                    <p:anim calcmode="lin" valueType="num">
                                      <p:cBhvr additive="base">
                                        <p:cTn id="78" dur="500" fill="hold"/>
                                        <p:tgtEl>
                                          <p:spTgt spid="16"/>
                                        </p:tgtEl>
                                        <p:attrNameLst>
                                          <p:attrName>ppt_y</p:attrName>
                                        </p:attrNameLst>
                                      </p:cBhvr>
                                      <p:tavLst>
                                        <p:tav tm="0">
                                          <p:val>
                                            <p:strVal val="0-#ppt_h/2"/>
                                          </p:val>
                                        </p:tav>
                                        <p:tav tm="100000">
                                          <p:val>
                                            <p:strVal val="#ppt_y"/>
                                          </p:val>
                                        </p:tav>
                                      </p:tavLst>
                                    </p:anim>
                                  </p:childTnLst>
                                </p:cTn>
                              </p:par>
                            </p:childTnLst>
                          </p:cTn>
                        </p:par>
                        <p:par>
                          <p:cTn id="79" fill="hold" nodeType="afterGroup">
                            <p:stCondLst>
                              <p:cond delay="7500"/>
                            </p:stCondLst>
                            <p:childTnLst>
                              <p:par>
                                <p:cTn id="80" presetID="2" presetClass="entr" presetSubtype="1" fill="hold" nodeType="after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additive="base">
                                        <p:cTn id="82" dur="500" fill="hold"/>
                                        <p:tgtEl>
                                          <p:spTgt spid="17"/>
                                        </p:tgtEl>
                                        <p:attrNameLst>
                                          <p:attrName>ppt_x</p:attrName>
                                        </p:attrNameLst>
                                      </p:cBhvr>
                                      <p:tavLst>
                                        <p:tav tm="0">
                                          <p:val>
                                            <p:strVal val="#ppt_x"/>
                                          </p:val>
                                        </p:tav>
                                        <p:tav tm="100000">
                                          <p:val>
                                            <p:strVal val="#ppt_x"/>
                                          </p:val>
                                        </p:tav>
                                      </p:tavLst>
                                    </p:anim>
                                    <p:anim calcmode="lin" valueType="num">
                                      <p:cBhvr additive="base">
                                        <p:cTn id="83" dur="500" fill="hold"/>
                                        <p:tgtEl>
                                          <p:spTgt spid="17"/>
                                        </p:tgtEl>
                                        <p:attrNameLst>
                                          <p:attrName>ppt_y</p:attrName>
                                        </p:attrNameLst>
                                      </p:cBhvr>
                                      <p:tavLst>
                                        <p:tav tm="0">
                                          <p:val>
                                            <p:strVal val="0-#ppt_h/2"/>
                                          </p:val>
                                        </p:tav>
                                        <p:tav tm="100000">
                                          <p:val>
                                            <p:strVal val="#ppt_y"/>
                                          </p:val>
                                        </p:tav>
                                      </p:tavLst>
                                    </p:anim>
                                  </p:childTnLst>
                                </p:cTn>
                              </p:par>
                            </p:childTnLst>
                          </p:cTn>
                        </p:par>
                        <p:par>
                          <p:cTn id="84" fill="hold" nodeType="afterGroup">
                            <p:stCondLst>
                              <p:cond delay="8000"/>
                            </p:stCondLst>
                            <p:childTnLst>
                              <p:par>
                                <p:cTn id="85" presetID="40" presetClass="entr" presetSubtype="0" fill="hold" grpId="0" nodeType="afterEffect">
                                  <p:stCondLst>
                                    <p:cond delay="0"/>
                                  </p:stCondLst>
                                  <p:iterate type="lt">
                                    <p:tmPct val="10000"/>
                                  </p:iterate>
                                  <p:childTnLst>
                                    <p:set>
                                      <p:cBhvr>
                                        <p:cTn id="86" dur="1" fill="hold">
                                          <p:stCondLst>
                                            <p:cond delay="0"/>
                                          </p:stCondLst>
                                        </p:cTn>
                                        <p:tgtEl>
                                          <p:spTgt spid="18"/>
                                        </p:tgtEl>
                                        <p:attrNameLst>
                                          <p:attrName>style.visibility</p:attrName>
                                        </p:attrNameLst>
                                      </p:cBhvr>
                                      <p:to>
                                        <p:strVal val="visible"/>
                                      </p:to>
                                    </p:set>
                                    <p:animEffect transition="in" filter="fade">
                                      <p:cBhvr>
                                        <p:cTn id="87" dur="1000"/>
                                        <p:tgtEl>
                                          <p:spTgt spid="18"/>
                                        </p:tgtEl>
                                      </p:cBhvr>
                                    </p:animEffect>
                                    <p:anim calcmode="lin" valueType="num">
                                      <p:cBhvr>
                                        <p:cTn id="88" dur="1000" fill="hold"/>
                                        <p:tgtEl>
                                          <p:spTgt spid="18"/>
                                        </p:tgtEl>
                                        <p:attrNameLst>
                                          <p:attrName>ppt_x</p:attrName>
                                        </p:attrNameLst>
                                      </p:cBhvr>
                                      <p:tavLst>
                                        <p:tav tm="0">
                                          <p:val>
                                            <p:strVal val="#ppt_x-.1"/>
                                          </p:val>
                                        </p:tav>
                                        <p:tav tm="100000">
                                          <p:val>
                                            <p:strVal val="#ppt_x"/>
                                          </p:val>
                                        </p:tav>
                                      </p:tavLst>
                                    </p:anim>
                                    <p:anim calcmode="lin" valueType="num">
                                      <p:cBhvr>
                                        <p:cTn id="89"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54000" h="1270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Forma libre"/>
          <p:cNvSpPr/>
          <p:nvPr/>
        </p:nvSpPr>
        <p:spPr>
          <a:xfrm rot="16200000" flipH="1" flipV="1">
            <a:off x="892969" y="-3107532"/>
            <a:ext cx="5143500" cy="11358563"/>
          </a:xfrm>
          <a:custGeom>
            <a:avLst/>
            <a:gdLst>
              <a:gd name="connsiteX0" fmla="*/ 0 w 6858000"/>
              <a:gd name="connsiteY0" fmla="*/ 849112 h 9144000"/>
              <a:gd name="connsiteX1" fmla="*/ 3428998 w 6858000"/>
              <a:gd name="connsiteY1" fmla="*/ 849112 h 9144000"/>
              <a:gd name="connsiteX2" fmla="*/ 6858000 w 6858000"/>
              <a:gd name="connsiteY2" fmla="*/ 849112 h 9144000"/>
              <a:gd name="connsiteX3" fmla="*/ 6858000 w 6858000"/>
              <a:gd name="connsiteY3" fmla="*/ 8294888 h 9144000"/>
              <a:gd name="connsiteX4" fmla="*/ 3428998 w 6858000"/>
              <a:gd name="connsiteY4" fmla="*/ 8294888 h 9144000"/>
              <a:gd name="connsiteX5" fmla="*/ 0 w 6858000"/>
              <a:gd name="connsiteY5" fmla="*/ 8294888 h 9144000"/>
              <a:gd name="connsiteX6" fmla="*/ 0 w 6858000"/>
              <a:gd name="connsiteY6" fmla="*/ 849112 h 9144000"/>
              <a:gd name="connsiteX0" fmla="*/ 0 w 6858000"/>
              <a:gd name="connsiteY0" fmla="*/ 2830373 h 13106522"/>
              <a:gd name="connsiteX1" fmla="*/ 3428998 w 6858000"/>
              <a:gd name="connsiteY1" fmla="*/ 2830373 h 13106522"/>
              <a:gd name="connsiteX2" fmla="*/ 6858000 w 6858000"/>
              <a:gd name="connsiteY2" fmla="*/ 2830373 h 13106522"/>
              <a:gd name="connsiteX3" fmla="*/ 6858000 w 6858000"/>
              <a:gd name="connsiteY3" fmla="*/ 10276149 h 13106522"/>
              <a:gd name="connsiteX4" fmla="*/ 3428998 w 6858000"/>
              <a:gd name="connsiteY4" fmla="*/ 10276149 h 13106522"/>
              <a:gd name="connsiteX5" fmla="*/ 0 w 6858000"/>
              <a:gd name="connsiteY5" fmla="*/ 10276149 h 13106522"/>
              <a:gd name="connsiteX6" fmla="*/ 0 w 6858000"/>
              <a:gd name="connsiteY6" fmla="*/ 2830373 h 13106522"/>
              <a:gd name="connsiteX0" fmla="*/ 0 w 6858000"/>
              <a:gd name="connsiteY0" fmla="*/ 2830373 h 13106522"/>
              <a:gd name="connsiteX1" fmla="*/ 3428998 w 6858000"/>
              <a:gd name="connsiteY1" fmla="*/ 2830373 h 13106522"/>
              <a:gd name="connsiteX2" fmla="*/ 3429000 w 6858000"/>
              <a:gd name="connsiteY2" fmla="*/ 2879331 h 13106522"/>
              <a:gd name="connsiteX3" fmla="*/ 6858000 w 6858000"/>
              <a:gd name="connsiteY3" fmla="*/ 2830373 h 13106522"/>
              <a:gd name="connsiteX4" fmla="*/ 6858000 w 6858000"/>
              <a:gd name="connsiteY4" fmla="*/ 10276149 h 13106522"/>
              <a:gd name="connsiteX5" fmla="*/ 3428998 w 6858000"/>
              <a:gd name="connsiteY5" fmla="*/ 10276149 h 13106522"/>
              <a:gd name="connsiteX6" fmla="*/ 0 w 6858000"/>
              <a:gd name="connsiteY6" fmla="*/ 10276149 h 13106522"/>
              <a:gd name="connsiteX7" fmla="*/ 0 w 6858000"/>
              <a:gd name="connsiteY7" fmla="*/ 2830373 h 13106522"/>
              <a:gd name="connsiteX0" fmla="*/ 0 w 7022139"/>
              <a:gd name="connsiteY0" fmla="*/ 736292 h 11012441"/>
              <a:gd name="connsiteX1" fmla="*/ 3428998 w 7022139"/>
              <a:gd name="connsiteY1" fmla="*/ 736292 h 11012441"/>
              <a:gd name="connsiteX2" fmla="*/ 3429000 w 7022139"/>
              <a:gd name="connsiteY2" fmla="*/ 785250 h 11012441"/>
              <a:gd name="connsiteX3" fmla="*/ 6858000 w 7022139"/>
              <a:gd name="connsiteY3" fmla="*/ 736292 h 11012441"/>
              <a:gd name="connsiteX4" fmla="*/ 6858000 w 7022139"/>
              <a:gd name="connsiteY4" fmla="*/ 8182068 h 11012441"/>
              <a:gd name="connsiteX5" fmla="*/ 3428998 w 7022139"/>
              <a:gd name="connsiteY5" fmla="*/ 8182068 h 11012441"/>
              <a:gd name="connsiteX6" fmla="*/ 0 w 7022139"/>
              <a:gd name="connsiteY6" fmla="*/ 8182068 h 11012441"/>
              <a:gd name="connsiteX7" fmla="*/ 0 w 7022139"/>
              <a:gd name="connsiteY7" fmla="*/ 736292 h 11012441"/>
              <a:gd name="connsiteX0" fmla="*/ 0 w 6858000"/>
              <a:gd name="connsiteY0" fmla="*/ 0 h 10276149"/>
              <a:gd name="connsiteX1" fmla="*/ 3428998 w 6858000"/>
              <a:gd name="connsiteY1" fmla="*/ 0 h 10276149"/>
              <a:gd name="connsiteX2" fmla="*/ 3429000 w 6858000"/>
              <a:gd name="connsiteY2" fmla="*/ 48958 h 10276149"/>
              <a:gd name="connsiteX3" fmla="*/ 6858000 w 6858000"/>
              <a:gd name="connsiteY3" fmla="*/ 0 h 10276149"/>
              <a:gd name="connsiteX4" fmla="*/ 6858000 w 6858000"/>
              <a:gd name="connsiteY4" fmla="*/ 7445776 h 10276149"/>
              <a:gd name="connsiteX5" fmla="*/ 3428998 w 6858000"/>
              <a:gd name="connsiteY5" fmla="*/ 7445776 h 10276149"/>
              <a:gd name="connsiteX6" fmla="*/ 0 w 6858000"/>
              <a:gd name="connsiteY6" fmla="*/ 7445776 h 10276149"/>
              <a:gd name="connsiteX7" fmla="*/ 0 w 6858000"/>
              <a:gd name="connsiteY7" fmla="*/ 0 h 10276149"/>
              <a:gd name="connsiteX0" fmla="*/ 0 w 6858000"/>
              <a:gd name="connsiteY0" fmla="*/ 0 h 10276149"/>
              <a:gd name="connsiteX1" fmla="*/ 3428998 w 6858000"/>
              <a:gd name="connsiteY1" fmla="*/ 0 h 10276149"/>
              <a:gd name="connsiteX2" fmla="*/ 3429000 w 6858000"/>
              <a:gd name="connsiteY2" fmla="*/ 48958 h 10276149"/>
              <a:gd name="connsiteX3" fmla="*/ 6858000 w 6858000"/>
              <a:gd name="connsiteY3" fmla="*/ 0 h 10276149"/>
              <a:gd name="connsiteX4" fmla="*/ 6858000 w 6858000"/>
              <a:gd name="connsiteY4" fmla="*/ 7445776 h 10276149"/>
              <a:gd name="connsiteX5" fmla="*/ 3428998 w 6858000"/>
              <a:gd name="connsiteY5" fmla="*/ 7445776 h 10276149"/>
              <a:gd name="connsiteX6" fmla="*/ 0 w 6858000"/>
              <a:gd name="connsiteY6" fmla="*/ 7445776 h 10276149"/>
              <a:gd name="connsiteX7" fmla="*/ 0 w 6858000"/>
              <a:gd name="connsiteY7" fmla="*/ 0 h 10276149"/>
              <a:gd name="connsiteX0" fmla="*/ 0 w 6858000"/>
              <a:gd name="connsiteY0" fmla="*/ 0 h 10276149"/>
              <a:gd name="connsiteX1" fmla="*/ 3428998 w 6858000"/>
              <a:gd name="connsiteY1" fmla="*/ 0 h 10276149"/>
              <a:gd name="connsiteX2" fmla="*/ 3429000 w 6858000"/>
              <a:gd name="connsiteY2" fmla="*/ 48958 h 10276149"/>
              <a:gd name="connsiteX3" fmla="*/ 6858000 w 6858000"/>
              <a:gd name="connsiteY3" fmla="*/ 0 h 10276149"/>
              <a:gd name="connsiteX4" fmla="*/ 6858000 w 6858000"/>
              <a:gd name="connsiteY4" fmla="*/ 7445776 h 10276149"/>
              <a:gd name="connsiteX5" fmla="*/ 3428998 w 6858000"/>
              <a:gd name="connsiteY5" fmla="*/ 7445776 h 10276149"/>
              <a:gd name="connsiteX6" fmla="*/ 0 w 6858000"/>
              <a:gd name="connsiteY6" fmla="*/ 7445776 h 10276149"/>
              <a:gd name="connsiteX7" fmla="*/ 0 w 6858000"/>
              <a:gd name="connsiteY7" fmla="*/ 0 h 10276149"/>
              <a:gd name="connsiteX0" fmla="*/ 0 w 6858000"/>
              <a:gd name="connsiteY0" fmla="*/ 0 h 10276149"/>
              <a:gd name="connsiteX1" fmla="*/ 3428998 w 6858000"/>
              <a:gd name="connsiteY1" fmla="*/ 0 h 10276149"/>
              <a:gd name="connsiteX2" fmla="*/ 3429000 w 6858000"/>
              <a:gd name="connsiteY2" fmla="*/ 48958 h 10276149"/>
              <a:gd name="connsiteX3" fmla="*/ 6858000 w 6858000"/>
              <a:gd name="connsiteY3" fmla="*/ 0 h 10276149"/>
              <a:gd name="connsiteX4" fmla="*/ 6858000 w 6858000"/>
              <a:gd name="connsiteY4" fmla="*/ 7445776 h 10276149"/>
              <a:gd name="connsiteX5" fmla="*/ 3428998 w 6858000"/>
              <a:gd name="connsiteY5" fmla="*/ 7445776 h 10276149"/>
              <a:gd name="connsiteX6" fmla="*/ 0 w 6858000"/>
              <a:gd name="connsiteY6" fmla="*/ 7445776 h 10276149"/>
              <a:gd name="connsiteX7" fmla="*/ 0 w 6858000"/>
              <a:gd name="connsiteY7" fmla="*/ 0 h 10276149"/>
              <a:gd name="connsiteX0" fmla="*/ 0 w 6858000"/>
              <a:gd name="connsiteY0" fmla="*/ 0 h 10276149"/>
              <a:gd name="connsiteX1" fmla="*/ 3428998 w 6858000"/>
              <a:gd name="connsiteY1" fmla="*/ 0 h 10276149"/>
              <a:gd name="connsiteX2" fmla="*/ 3429000 w 6858000"/>
              <a:gd name="connsiteY2" fmla="*/ 48958 h 10276149"/>
              <a:gd name="connsiteX3" fmla="*/ 6858000 w 6858000"/>
              <a:gd name="connsiteY3" fmla="*/ 0 h 10276149"/>
              <a:gd name="connsiteX4" fmla="*/ 6858000 w 6858000"/>
              <a:gd name="connsiteY4" fmla="*/ 7445776 h 10276149"/>
              <a:gd name="connsiteX5" fmla="*/ 3428998 w 6858000"/>
              <a:gd name="connsiteY5" fmla="*/ 7445776 h 10276149"/>
              <a:gd name="connsiteX6" fmla="*/ 0 w 6858000"/>
              <a:gd name="connsiteY6" fmla="*/ 7445776 h 10276149"/>
              <a:gd name="connsiteX7" fmla="*/ 0 w 6858000"/>
              <a:gd name="connsiteY7" fmla="*/ 0 h 10276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858000" h="10276149">
                <a:moveTo>
                  <a:pt x="0" y="0"/>
                </a:moveTo>
                <a:lnTo>
                  <a:pt x="3428998" y="0"/>
                </a:lnTo>
                <a:cubicBezTo>
                  <a:pt x="3428999" y="16319"/>
                  <a:pt x="3445248" y="50479"/>
                  <a:pt x="3429000" y="48958"/>
                </a:cubicBezTo>
                <a:cubicBezTo>
                  <a:pt x="3364515" y="42923"/>
                  <a:pt x="5715000" y="16319"/>
                  <a:pt x="6858000" y="0"/>
                </a:cubicBezTo>
                <a:lnTo>
                  <a:pt x="6858000" y="7445776"/>
                </a:lnTo>
                <a:cubicBezTo>
                  <a:pt x="5714996" y="10276149"/>
                  <a:pt x="4571998" y="4615403"/>
                  <a:pt x="3428998" y="7445776"/>
                </a:cubicBezTo>
                <a:cubicBezTo>
                  <a:pt x="2285999" y="10276149"/>
                  <a:pt x="1143000" y="4615403"/>
                  <a:pt x="0" y="7445776"/>
                </a:cubicBezTo>
                <a:lnTo>
                  <a:pt x="0" y="0"/>
                </a:lnTo>
                <a:close/>
              </a:path>
            </a:pathLst>
          </a:custGeom>
          <a:solidFill>
            <a:schemeClr val="tx2">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 name="1 Forma libre"/>
          <p:cNvSpPr/>
          <p:nvPr/>
        </p:nvSpPr>
        <p:spPr>
          <a:xfrm rot="16200000">
            <a:off x="3071813" y="-3071813"/>
            <a:ext cx="5143500" cy="11287125"/>
          </a:xfrm>
          <a:custGeom>
            <a:avLst/>
            <a:gdLst>
              <a:gd name="connsiteX0" fmla="*/ 0 w 6858000"/>
              <a:gd name="connsiteY0" fmla="*/ 849112 h 9144000"/>
              <a:gd name="connsiteX1" fmla="*/ 3428998 w 6858000"/>
              <a:gd name="connsiteY1" fmla="*/ 849112 h 9144000"/>
              <a:gd name="connsiteX2" fmla="*/ 6858000 w 6858000"/>
              <a:gd name="connsiteY2" fmla="*/ 849112 h 9144000"/>
              <a:gd name="connsiteX3" fmla="*/ 6858000 w 6858000"/>
              <a:gd name="connsiteY3" fmla="*/ 8294888 h 9144000"/>
              <a:gd name="connsiteX4" fmla="*/ 3428998 w 6858000"/>
              <a:gd name="connsiteY4" fmla="*/ 8294888 h 9144000"/>
              <a:gd name="connsiteX5" fmla="*/ 0 w 6858000"/>
              <a:gd name="connsiteY5" fmla="*/ 8294888 h 9144000"/>
              <a:gd name="connsiteX6" fmla="*/ 0 w 6858000"/>
              <a:gd name="connsiteY6" fmla="*/ 849112 h 9144000"/>
              <a:gd name="connsiteX0" fmla="*/ 0 w 6858000"/>
              <a:gd name="connsiteY0" fmla="*/ 2830373 h 13106522"/>
              <a:gd name="connsiteX1" fmla="*/ 3428998 w 6858000"/>
              <a:gd name="connsiteY1" fmla="*/ 2830373 h 13106522"/>
              <a:gd name="connsiteX2" fmla="*/ 6858000 w 6858000"/>
              <a:gd name="connsiteY2" fmla="*/ 2830373 h 13106522"/>
              <a:gd name="connsiteX3" fmla="*/ 6858000 w 6858000"/>
              <a:gd name="connsiteY3" fmla="*/ 10276149 h 13106522"/>
              <a:gd name="connsiteX4" fmla="*/ 3428998 w 6858000"/>
              <a:gd name="connsiteY4" fmla="*/ 10276149 h 13106522"/>
              <a:gd name="connsiteX5" fmla="*/ 0 w 6858000"/>
              <a:gd name="connsiteY5" fmla="*/ 10276149 h 13106522"/>
              <a:gd name="connsiteX6" fmla="*/ 0 w 6858000"/>
              <a:gd name="connsiteY6" fmla="*/ 2830373 h 13106522"/>
              <a:gd name="connsiteX0" fmla="*/ 0 w 6858000"/>
              <a:gd name="connsiteY0" fmla="*/ 2830373 h 13106522"/>
              <a:gd name="connsiteX1" fmla="*/ 3428998 w 6858000"/>
              <a:gd name="connsiteY1" fmla="*/ 2830373 h 13106522"/>
              <a:gd name="connsiteX2" fmla="*/ 3429000 w 6858000"/>
              <a:gd name="connsiteY2" fmla="*/ 2879331 h 13106522"/>
              <a:gd name="connsiteX3" fmla="*/ 6858000 w 6858000"/>
              <a:gd name="connsiteY3" fmla="*/ 2830373 h 13106522"/>
              <a:gd name="connsiteX4" fmla="*/ 6858000 w 6858000"/>
              <a:gd name="connsiteY4" fmla="*/ 10276149 h 13106522"/>
              <a:gd name="connsiteX5" fmla="*/ 3428998 w 6858000"/>
              <a:gd name="connsiteY5" fmla="*/ 10276149 h 13106522"/>
              <a:gd name="connsiteX6" fmla="*/ 0 w 6858000"/>
              <a:gd name="connsiteY6" fmla="*/ 10276149 h 13106522"/>
              <a:gd name="connsiteX7" fmla="*/ 0 w 6858000"/>
              <a:gd name="connsiteY7" fmla="*/ 2830373 h 13106522"/>
              <a:gd name="connsiteX0" fmla="*/ 0 w 7022139"/>
              <a:gd name="connsiteY0" fmla="*/ 736292 h 11012441"/>
              <a:gd name="connsiteX1" fmla="*/ 3428998 w 7022139"/>
              <a:gd name="connsiteY1" fmla="*/ 736292 h 11012441"/>
              <a:gd name="connsiteX2" fmla="*/ 3429000 w 7022139"/>
              <a:gd name="connsiteY2" fmla="*/ 785250 h 11012441"/>
              <a:gd name="connsiteX3" fmla="*/ 6858000 w 7022139"/>
              <a:gd name="connsiteY3" fmla="*/ 736292 h 11012441"/>
              <a:gd name="connsiteX4" fmla="*/ 6858000 w 7022139"/>
              <a:gd name="connsiteY4" fmla="*/ 8182068 h 11012441"/>
              <a:gd name="connsiteX5" fmla="*/ 3428998 w 7022139"/>
              <a:gd name="connsiteY5" fmla="*/ 8182068 h 11012441"/>
              <a:gd name="connsiteX6" fmla="*/ 0 w 7022139"/>
              <a:gd name="connsiteY6" fmla="*/ 8182068 h 11012441"/>
              <a:gd name="connsiteX7" fmla="*/ 0 w 7022139"/>
              <a:gd name="connsiteY7" fmla="*/ 736292 h 11012441"/>
              <a:gd name="connsiteX0" fmla="*/ 0 w 6858000"/>
              <a:gd name="connsiteY0" fmla="*/ 0 h 10276149"/>
              <a:gd name="connsiteX1" fmla="*/ 3428998 w 6858000"/>
              <a:gd name="connsiteY1" fmla="*/ 0 h 10276149"/>
              <a:gd name="connsiteX2" fmla="*/ 3429000 w 6858000"/>
              <a:gd name="connsiteY2" fmla="*/ 48958 h 10276149"/>
              <a:gd name="connsiteX3" fmla="*/ 6858000 w 6858000"/>
              <a:gd name="connsiteY3" fmla="*/ 0 h 10276149"/>
              <a:gd name="connsiteX4" fmla="*/ 6858000 w 6858000"/>
              <a:gd name="connsiteY4" fmla="*/ 7445776 h 10276149"/>
              <a:gd name="connsiteX5" fmla="*/ 3428998 w 6858000"/>
              <a:gd name="connsiteY5" fmla="*/ 7445776 h 10276149"/>
              <a:gd name="connsiteX6" fmla="*/ 0 w 6858000"/>
              <a:gd name="connsiteY6" fmla="*/ 7445776 h 10276149"/>
              <a:gd name="connsiteX7" fmla="*/ 0 w 6858000"/>
              <a:gd name="connsiteY7" fmla="*/ 0 h 10276149"/>
              <a:gd name="connsiteX0" fmla="*/ 0 w 6858000"/>
              <a:gd name="connsiteY0" fmla="*/ 0 h 10276149"/>
              <a:gd name="connsiteX1" fmla="*/ 3428998 w 6858000"/>
              <a:gd name="connsiteY1" fmla="*/ 0 h 10276149"/>
              <a:gd name="connsiteX2" fmla="*/ 3429000 w 6858000"/>
              <a:gd name="connsiteY2" fmla="*/ 48958 h 10276149"/>
              <a:gd name="connsiteX3" fmla="*/ 6858000 w 6858000"/>
              <a:gd name="connsiteY3" fmla="*/ 0 h 10276149"/>
              <a:gd name="connsiteX4" fmla="*/ 6858000 w 6858000"/>
              <a:gd name="connsiteY4" fmla="*/ 7445776 h 10276149"/>
              <a:gd name="connsiteX5" fmla="*/ 3428998 w 6858000"/>
              <a:gd name="connsiteY5" fmla="*/ 7445776 h 10276149"/>
              <a:gd name="connsiteX6" fmla="*/ 0 w 6858000"/>
              <a:gd name="connsiteY6" fmla="*/ 7445776 h 10276149"/>
              <a:gd name="connsiteX7" fmla="*/ 0 w 6858000"/>
              <a:gd name="connsiteY7" fmla="*/ 0 h 10276149"/>
              <a:gd name="connsiteX0" fmla="*/ 0 w 6858000"/>
              <a:gd name="connsiteY0" fmla="*/ 0 h 10276149"/>
              <a:gd name="connsiteX1" fmla="*/ 3428998 w 6858000"/>
              <a:gd name="connsiteY1" fmla="*/ 0 h 10276149"/>
              <a:gd name="connsiteX2" fmla="*/ 3429000 w 6858000"/>
              <a:gd name="connsiteY2" fmla="*/ 48958 h 10276149"/>
              <a:gd name="connsiteX3" fmla="*/ 6858000 w 6858000"/>
              <a:gd name="connsiteY3" fmla="*/ 0 h 10276149"/>
              <a:gd name="connsiteX4" fmla="*/ 6858000 w 6858000"/>
              <a:gd name="connsiteY4" fmla="*/ 7445776 h 10276149"/>
              <a:gd name="connsiteX5" fmla="*/ 3428998 w 6858000"/>
              <a:gd name="connsiteY5" fmla="*/ 7445776 h 10276149"/>
              <a:gd name="connsiteX6" fmla="*/ 0 w 6858000"/>
              <a:gd name="connsiteY6" fmla="*/ 7445776 h 10276149"/>
              <a:gd name="connsiteX7" fmla="*/ 0 w 6858000"/>
              <a:gd name="connsiteY7" fmla="*/ 0 h 10276149"/>
              <a:gd name="connsiteX0" fmla="*/ 0 w 6858000"/>
              <a:gd name="connsiteY0" fmla="*/ 0 h 10276149"/>
              <a:gd name="connsiteX1" fmla="*/ 3428998 w 6858000"/>
              <a:gd name="connsiteY1" fmla="*/ 0 h 10276149"/>
              <a:gd name="connsiteX2" fmla="*/ 3429000 w 6858000"/>
              <a:gd name="connsiteY2" fmla="*/ 48958 h 10276149"/>
              <a:gd name="connsiteX3" fmla="*/ 6858000 w 6858000"/>
              <a:gd name="connsiteY3" fmla="*/ 0 h 10276149"/>
              <a:gd name="connsiteX4" fmla="*/ 6858000 w 6858000"/>
              <a:gd name="connsiteY4" fmla="*/ 7445776 h 10276149"/>
              <a:gd name="connsiteX5" fmla="*/ 3428998 w 6858000"/>
              <a:gd name="connsiteY5" fmla="*/ 7445776 h 10276149"/>
              <a:gd name="connsiteX6" fmla="*/ 0 w 6858000"/>
              <a:gd name="connsiteY6" fmla="*/ 7445776 h 10276149"/>
              <a:gd name="connsiteX7" fmla="*/ 0 w 6858000"/>
              <a:gd name="connsiteY7" fmla="*/ 0 h 10276149"/>
              <a:gd name="connsiteX0" fmla="*/ 0 w 6858000"/>
              <a:gd name="connsiteY0" fmla="*/ 0 h 10276149"/>
              <a:gd name="connsiteX1" fmla="*/ 3428998 w 6858000"/>
              <a:gd name="connsiteY1" fmla="*/ 0 h 10276149"/>
              <a:gd name="connsiteX2" fmla="*/ 3429000 w 6858000"/>
              <a:gd name="connsiteY2" fmla="*/ 48958 h 10276149"/>
              <a:gd name="connsiteX3" fmla="*/ 6858000 w 6858000"/>
              <a:gd name="connsiteY3" fmla="*/ 0 h 10276149"/>
              <a:gd name="connsiteX4" fmla="*/ 6858000 w 6858000"/>
              <a:gd name="connsiteY4" fmla="*/ 7445776 h 10276149"/>
              <a:gd name="connsiteX5" fmla="*/ 3428998 w 6858000"/>
              <a:gd name="connsiteY5" fmla="*/ 7445776 h 10276149"/>
              <a:gd name="connsiteX6" fmla="*/ 0 w 6858000"/>
              <a:gd name="connsiteY6" fmla="*/ 7445776 h 10276149"/>
              <a:gd name="connsiteX7" fmla="*/ 0 w 6858000"/>
              <a:gd name="connsiteY7" fmla="*/ 0 h 10276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858000" h="10276149">
                <a:moveTo>
                  <a:pt x="0" y="0"/>
                </a:moveTo>
                <a:lnTo>
                  <a:pt x="3428998" y="0"/>
                </a:lnTo>
                <a:cubicBezTo>
                  <a:pt x="3428999" y="16319"/>
                  <a:pt x="3445248" y="50479"/>
                  <a:pt x="3429000" y="48958"/>
                </a:cubicBezTo>
                <a:cubicBezTo>
                  <a:pt x="3364515" y="42923"/>
                  <a:pt x="5715000" y="16319"/>
                  <a:pt x="6858000" y="0"/>
                </a:cubicBezTo>
                <a:lnTo>
                  <a:pt x="6858000" y="7445776"/>
                </a:lnTo>
                <a:cubicBezTo>
                  <a:pt x="5714996" y="10276149"/>
                  <a:pt x="4571998" y="4615403"/>
                  <a:pt x="3428998" y="7445776"/>
                </a:cubicBezTo>
                <a:cubicBezTo>
                  <a:pt x="2285999" y="10276149"/>
                  <a:pt x="1143000" y="4615403"/>
                  <a:pt x="0" y="7445776"/>
                </a:cubicBezTo>
                <a:lnTo>
                  <a:pt x="0" y="0"/>
                </a:lnTo>
                <a:close/>
              </a:path>
            </a:pathLst>
          </a:custGeom>
          <a:solidFill>
            <a:schemeClr val="tx2">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6" name="Rectangle 1"/>
          <p:cNvSpPr>
            <a:spLocks noChangeArrowheads="1"/>
          </p:cNvSpPr>
          <p:nvPr/>
        </p:nvSpPr>
        <p:spPr bwMode="auto">
          <a:xfrm>
            <a:off x="827088" y="4084638"/>
            <a:ext cx="7669212" cy="923925"/>
          </a:xfrm>
          <a:prstGeom prst="rect">
            <a:avLst/>
          </a:prstGeom>
          <a:noFill/>
          <a:ln w="9525">
            <a:noFill/>
            <a:miter lim="800000"/>
            <a:headEnd/>
            <a:tailEnd/>
          </a:ln>
          <a:effectLst/>
        </p:spPr>
        <p:txBody>
          <a:bodyPr anchor="ctr">
            <a:spAutoFit/>
          </a:bodyPr>
          <a:lstStyle/>
          <a:p>
            <a:pPr>
              <a:defRPr/>
            </a:pPr>
            <a:r>
              <a:rPr lang="es-ES" b="1" dirty="0">
                <a:effectLst>
                  <a:glow rad="101600">
                    <a:srgbClr val="C00000">
                      <a:alpha val="60000"/>
                    </a:srgbClr>
                  </a:glow>
                  <a:outerShdw blurRad="38100" dist="38100" dir="2700000" algn="tl">
                    <a:srgbClr val="1F497D"/>
                  </a:outerShdw>
                </a:effectLst>
                <a:cs typeface="Times New Roman" pitchFamily="18" charset="0"/>
              </a:rPr>
              <a:t>El Palacio Real de El Pardo se encuentra emplazado a 15 kil</a:t>
            </a:r>
            <a:r>
              <a:rPr lang="es-ES" b="1" dirty="0">
                <a:effectLst>
                  <a:glow rad="101600">
                    <a:srgbClr val="C00000">
                      <a:alpha val="60000"/>
                    </a:srgbClr>
                  </a:glow>
                  <a:outerShdw blurRad="38100" dist="38100" dir="2700000" algn="tl">
                    <a:srgbClr val="1F497D"/>
                  </a:outerShdw>
                </a:effectLst>
                <a:latin typeface="Calibri" pitchFamily="34" charset="0"/>
                <a:cs typeface="Times New Roman" pitchFamily="18" charset="0"/>
              </a:rPr>
              <a:t>ó</a:t>
            </a:r>
            <a:r>
              <a:rPr lang="es-ES" b="1" dirty="0">
                <a:effectLst>
                  <a:glow rad="101600">
                    <a:srgbClr val="C00000">
                      <a:alpha val="60000"/>
                    </a:srgbClr>
                  </a:glow>
                  <a:outerShdw blurRad="38100" dist="38100" dir="2700000" algn="tl">
                    <a:srgbClr val="1F497D"/>
                  </a:outerShdw>
                </a:effectLst>
                <a:cs typeface="Times New Roman" pitchFamily="18" charset="0"/>
              </a:rPr>
              <a:t>metros al norte de Madrid, al pie del Monte de El Pardo, una zona de importante valor forestal y cineg</a:t>
            </a:r>
            <a:r>
              <a:rPr lang="es-ES" b="1" dirty="0">
                <a:effectLst>
                  <a:glow rad="101600">
                    <a:srgbClr val="C00000">
                      <a:alpha val="60000"/>
                    </a:srgbClr>
                  </a:glow>
                  <a:outerShdw blurRad="38100" dist="38100" dir="2700000" algn="tl">
                    <a:srgbClr val="1F497D"/>
                  </a:outerShdw>
                </a:effectLst>
                <a:latin typeface="Calibri" pitchFamily="34" charset="0"/>
                <a:cs typeface="Times New Roman" pitchFamily="18" charset="0"/>
              </a:rPr>
              <a:t>é</a:t>
            </a:r>
            <a:r>
              <a:rPr lang="es-ES" b="1" dirty="0">
                <a:effectLst>
                  <a:glow rad="101600">
                    <a:srgbClr val="C00000">
                      <a:alpha val="60000"/>
                    </a:srgbClr>
                  </a:glow>
                  <a:outerShdw blurRad="38100" dist="38100" dir="2700000" algn="tl">
                    <a:srgbClr val="1F497D"/>
                  </a:outerShdw>
                </a:effectLst>
                <a:cs typeface="Times New Roman" pitchFamily="18" charset="0"/>
              </a:rPr>
              <a:t>tico.</a:t>
            </a:r>
            <a:endParaRPr lang="es-ES" dirty="0">
              <a:effectLst>
                <a:glow rad="101600">
                  <a:srgbClr val="C00000">
                    <a:alpha val="60000"/>
                  </a:srgbClr>
                </a:glow>
                <a:outerShdw blurRad="38100" dist="38100" dir="2700000" algn="tl">
                  <a:srgbClr val="1F497D"/>
                </a:outerShdw>
              </a:effectLst>
              <a:latin typeface="Calibri"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22000">
        <p:wipe/>
      </p:transition>
    </mc:Choice>
    <mc:Fallback>
      <p:transition spd="slow" advTm="22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8" fill="hold" nodeType="withEffect">
                                  <p:stCondLst>
                                    <p:cond delay="0"/>
                                  </p:stCondLst>
                                  <p:childTnLst>
                                    <p:anim calcmode="lin" valueType="num">
                                      <p:cBhvr additive="base">
                                        <p:cTn id="6" dur="3000"/>
                                        <p:tgtEl>
                                          <p:spTgt spid="2"/>
                                        </p:tgtEl>
                                        <p:attrNameLst>
                                          <p:attrName>ppt_x</p:attrName>
                                        </p:attrNameLst>
                                      </p:cBhvr>
                                      <p:tavLst>
                                        <p:tav tm="0">
                                          <p:val>
                                            <p:strVal val="ppt_x"/>
                                          </p:val>
                                        </p:tav>
                                        <p:tav tm="100000">
                                          <p:val>
                                            <p:strVal val="0-ppt_w/2"/>
                                          </p:val>
                                        </p:tav>
                                      </p:tavLst>
                                    </p:anim>
                                    <p:anim calcmode="lin" valueType="num">
                                      <p:cBhvr additive="base">
                                        <p:cTn id="7" dur="3000"/>
                                        <p:tgtEl>
                                          <p:spTgt spid="2"/>
                                        </p:tgtEl>
                                        <p:attrNameLst>
                                          <p:attrName>ppt_y</p:attrName>
                                        </p:attrNameLst>
                                      </p:cBhvr>
                                      <p:tavLst>
                                        <p:tav tm="0">
                                          <p:val>
                                            <p:strVal val="ppt_y"/>
                                          </p:val>
                                        </p:tav>
                                        <p:tav tm="100000">
                                          <p:val>
                                            <p:strVal val="ppt_y"/>
                                          </p:val>
                                        </p:tav>
                                      </p:tavLst>
                                    </p:anim>
                                    <p:set>
                                      <p:cBhvr>
                                        <p:cTn id="8" dur="1" fill="hold">
                                          <p:stCondLst>
                                            <p:cond delay="2999"/>
                                          </p:stCondLst>
                                        </p:cTn>
                                        <p:tgtEl>
                                          <p:spTgt spid="2"/>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3000"/>
                                        <p:tgtEl>
                                          <p:spTgt spid="3"/>
                                        </p:tgtEl>
                                        <p:attrNameLst>
                                          <p:attrName>ppt_x</p:attrName>
                                        </p:attrNameLst>
                                      </p:cBhvr>
                                      <p:tavLst>
                                        <p:tav tm="0">
                                          <p:val>
                                            <p:strVal val="ppt_x"/>
                                          </p:val>
                                        </p:tav>
                                        <p:tav tm="100000">
                                          <p:val>
                                            <p:strVal val="1+ppt_w/2"/>
                                          </p:val>
                                        </p:tav>
                                      </p:tavLst>
                                    </p:anim>
                                    <p:anim calcmode="lin" valueType="num">
                                      <p:cBhvr additive="base">
                                        <p:cTn id="11" dur="3000"/>
                                        <p:tgtEl>
                                          <p:spTgt spid="3"/>
                                        </p:tgtEl>
                                        <p:attrNameLst>
                                          <p:attrName>ppt_y</p:attrName>
                                        </p:attrNameLst>
                                      </p:cBhvr>
                                      <p:tavLst>
                                        <p:tav tm="0">
                                          <p:val>
                                            <p:strVal val="ppt_y"/>
                                          </p:val>
                                        </p:tav>
                                        <p:tav tm="100000">
                                          <p:val>
                                            <p:strVal val="ppt_y"/>
                                          </p:val>
                                        </p:tav>
                                      </p:tavLst>
                                    </p:anim>
                                    <p:set>
                                      <p:cBhvr>
                                        <p:cTn id="12" dur="1" fill="hold">
                                          <p:stCondLst>
                                            <p:cond delay="2999"/>
                                          </p:stCondLst>
                                        </p:cTn>
                                        <p:tgtEl>
                                          <p:spTgt spid="3"/>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strVal val="4/3*#ppt_w"/>
                                          </p:val>
                                        </p:tav>
                                        <p:tav tm="100000">
                                          <p:val>
                                            <p:strVal val="#ppt_w"/>
                                          </p:val>
                                        </p:tav>
                                      </p:tavLst>
                                    </p:anim>
                                    <p:anim calcmode="lin" valueType="num">
                                      <p:cBhvr>
                                        <p:cTn id="16" dur="3000" fill="hold"/>
                                        <p:tgtEl>
                                          <p:spTgt spid="5"/>
                                        </p:tgtEl>
                                        <p:attrNameLst>
                                          <p:attrName>ppt_h</p:attrName>
                                        </p:attrNameLst>
                                      </p:cBhvr>
                                      <p:tavLst>
                                        <p:tav tm="0">
                                          <p:val>
                                            <p:strVal val="4/3*#ppt_h"/>
                                          </p:val>
                                        </p:tav>
                                        <p:tav tm="100000">
                                          <p:val>
                                            <p:strVal val="#ppt_h"/>
                                          </p:val>
                                        </p:tav>
                                      </p:tavLst>
                                    </p:anim>
                                  </p:childTnLst>
                                </p:cTn>
                              </p:par>
                            </p:childTnLst>
                          </p:cTn>
                        </p:par>
                        <p:par>
                          <p:cTn id="17" fill="hold" nodeType="afterGroup">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escargar Pack Bellos Fondos de paisajes HD (15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1913"/>
          </a:xfrm>
          <a:prstGeom prst="rect">
            <a:avLst/>
          </a:prstGeom>
          <a:noFill/>
          <a:ln>
            <a:noFill/>
          </a:ln>
          <a:scene3d>
            <a:camera prst="orthographicFront"/>
            <a:lightRig rig="threePt" dir="t"/>
          </a:scene3d>
          <a:sp3d>
            <a:bevelT w="260350" h="13335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Descargar Pack Bellos Fondos de paisajes HD (15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0350" h="13335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3"/>
          <p:cNvSpPr>
            <a:spLocks noChangeArrowheads="1"/>
          </p:cNvSpPr>
          <p:nvPr/>
        </p:nvSpPr>
        <p:spPr bwMode="auto">
          <a:xfrm>
            <a:off x="827088" y="4084638"/>
            <a:ext cx="8101012" cy="923925"/>
          </a:xfrm>
          <a:prstGeom prst="rect">
            <a:avLst/>
          </a:prstGeom>
          <a:noFill/>
          <a:ln w="9525">
            <a:noFill/>
            <a:miter lim="800000"/>
            <a:headEnd/>
            <a:tailEnd/>
          </a:ln>
          <a:effectLst/>
        </p:spPr>
        <p:txBody>
          <a:bodyPr anchor="ctr">
            <a:spAutoFit/>
          </a:bodyPr>
          <a:lstStyle/>
          <a:p>
            <a:pPr>
              <a:defRPr/>
            </a:pPr>
            <a:r>
              <a:rPr lang="es-ES" b="1" dirty="0">
                <a:effectLst>
                  <a:glow rad="101600">
                    <a:srgbClr val="C00000">
                      <a:alpha val="60000"/>
                    </a:srgbClr>
                  </a:glow>
                  <a:outerShdw blurRad="38100" dist="38100" dir="2700000" algn="tl">
                    <a:srgbClr val="1F497D"/>
                  </a:outerShdw>
                </a:effectLst>
                <a:ea typeface="PMingLiU" pitchFamily="18" charset="-120"/>
              </a:rPr>
              <a:t>En el Monte está situado el Palacio del Pardo, el Palacio de la Zarzuela, residencia oficial de los Reyes de España, La Casita del Príncipe y el Palacio de la Quinta del Duque del Arco.</a:t>
            </a:r>
            <a:endParaRPr lang="es-ES"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3000">
        <p14:vortex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out)">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na María\Desktop\goluboe_pesok_bereg_palmy.jpg"/>
          <p:cNvPicPr>
            <a:picLocks noChangeAspect="1" noChangeArrowheads="1"/>
          </p:cNvPicPr>
          <p:nvPr/>
        </p:nvPicPr>
        <p:blipFill>
          <a:blip r:embed="rId2">
            <a:extLst>
              <a:ext uri="{28A0092B-C50C-407E-A947-70E740481C1C}">
                <a14:useLocalDpi xmlns:a14="http://schemas.microsoft.com/office/drawing/2010/main" val="0"/>
              </a:ext>
            </a:extLst>
          </a:blip>
          <a:srcRect b="75200"/>
          <a:stretch>
            <a:fillRect/>
          </a:stretch>
        </p:blipFill>
        <p:spPr bwMode="auto">
          <a:xfrm>
            <a:off x="0" y="0"/>
            <a:ext cx="9144000"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6" descr="C:\Users\Ana María\Desktop\goluboe_pesok_bereg_palmy.jpg"/>
          <p:cNvPicPr>
            <a:picLocks noChangeAspect="1" noChangeArrowheads="1"/>
          </p:cNvPicPr>
          <p:nvPr/>
        </p:nvPicPr>
        <p:blipFill>
          <a:blip r:embed="rId2">
            <a:extLst>
              <a:ext uri="{28A0092B-C50C-407E-A947-70E740481C1C}">
                <a14:useLocalDpi xmlns:a14="http://schemas.microsoft.com/office/drawing/2010/main" val="0"/>
              </a:ext>
            </a:extLst>
          </a:blip>
          <a:srcRect t="24800" b="50000"/>
          <a:stretch>
            <a:fillRect/>
          </a:stretch>
        </p:blipFill>
        <p:spPr bwMode="auto">
          <a:xfrm>
            <a:off x="0" y="1276350"/>
            <a:ext cx="91440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6" descr="C:\Users\Ana María\Desktop\goluboe_pesok_bereg_palmy.jpg"/>
          <p:cNvPicPr>
            <a:picLocks noChangeAspect="1" noChangeArrowheads="1"/>
          </p:cNvPicPr>
          <p:nvPr/>
        </p:nvPicPr>
        <p:blipFill>
          <a:blip r:embed="rId2">
            <a:extLst>
              <a:ext uri="{28A0092B-C50C-407E-A947-70E740481C1C}">
                <a14:useLocalDpi xmlns:a14="http://schemas.microsoft.com/office/drawing/2010/main" val="0"/>
              </a:ext>
            </a:extLst>
          </a:blip>
          <a:srcRect t="50000" b="24800"/>
          <a:stretch>
            <a:fillRect/>
          </a:stretch>
        </p:blipFill>
        <p:spPr bwMode="auto">
          <a:xfrm>
            <a:off x="0" y="2571750"/>
            <a:ext cx="91440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6" descr="C:\Users\Ana María\Desktop\goluboe_pesok_bereg_palmy.jpg"/>
          <p:cNvPicPr>
            <a:picLocks noChangeAspect="1" noChangeArrowheads="1"/>
          </p:cNvPicPr>
          <p:nvPr/>
        </p:nvPicPr>
        <p:blipFill>
          <a:blip r:embed="rId2">
            <a:extLst>
              <a:ext uri="{28A0092B-C50C-407E-A947-70E740481C1C}">
                <a14:useLocalDpi xmlns:a14="http://schemas.microsoft.com/office/drawing/2010/main" val="0"/>
              </a:ext>
            </a:extLst>
          </a:blip>
          <a:srcRect t="75200"/>
          <a:stretch>
            <a:fillRect/>
          </a:stretch>
        </p:blipFill>
        <p:spPr bwMode="auto">
          <a:xfrm>
            <a:off x="0" y="3867150"/>
            <a:ext cx="9144000"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827088" y="3795713"/>
            <a:ext cx="7561262" cy="1200150"/>
          </a:xfrm>
          <a:prstGeom prst="rect">
            <a:avLst/>
          </a:prstGeom>
          <a:noFill/>
        </p:spPr>
        <p:txBody>
          <a:bodyPr>
            <a:spAutoFit/>
          </a:bodyPr>
          <a:lstStyle/>
          <a:p>
            <a:pPr>
              <a:defRPr/>
            </a:pPr>
            <a:r>
              <a:rPr lang="es-ES" b="1" dirty="0">
                <a:effectLst>
                  <a:glow rad="139700">
                    <a:schemeClr val="accent2">
                      <a:satMod val="175000"/>
                      <a:alpha val="40000"/>
                    </a:schemeClr>
                  </a:glow>
                  <a:outerShdw blurRad="38100" dist="38100" dir="2700000" algn="tl">
                    <a:srgbClr val="1F497D"/>
                  </a:outerShdw>
                </a:effectLst>
              </a:rPr>
              <a:t>Construido por Carlos I de España como pabellón real de caza en 1553, y ampliado y mejorado por los monarcas Felipe II y Carlos III, el Palacio Real de El Pardo ha sido residencia oficial de Franco (1939 – 1975). </a:t>
            </a:r>
            <a:endParaRPr lang="es-ES" dirty="0">
              <a:effectLst>
                <a:glow rad="1397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6000">
        <p:push dir="r"/>
      </p:transition>
    </mc:Choice>
    <mc:Fallback>
      <p:transition spd="slow" advTm="26000">
        <p:push dir="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
                                          </p:val>
                                        </p:tav>
                                        <p:tav tm="100000">
                                          <p:val>
                                            <p:strVal val="#ppt_x"/>
                                          </p:val>
                                        </p:tav>
                                      </p:tavLst>
                                    </p:anim>
                                    <p:anim calcmode="lin" valueType="num">
                                      <p:cBhvr>
                                        <p:cTn id="8" dur="1000" fill="hold"/>
                                        <p:tgtEl>
                                          <p:spTgt spid="2"/>
                                        </p:tgtEl>
                                        <p:attrNameLst>
                                          <p:attrName>ppt_y</p:attrName>
                                        </p:attrNameLst>
                                      </p:cBhvr>
                                      <p:tavLst>
                                        <p:tav tm="0">
                                          <p:val>
                                            <p:strVal val="#ppt_y-#ppt_h/2"/>
                                          </p:val>
                                        </p:tav>
                                        <p:tav tm="100000">
                                          <p:val>
                                            <p:strVal val="#ppt_y"/>
                                          </p:val>
                                        </p:tav>
                                      </p:tavLst>
                                    </p:anim>
                                    <p:anim calcmode="lin" valueType="num">
                                      <p:cBhvr>
                                        <p:cTn id="9" dur="1000" fill="hold"/>
                                        <p:tgtEl>
                                          <p:spTgt spid="2"/>
                                        </p:tgtEl>
                                        <p:attrNameLst>
                                          <p:attrName>ppt_w</p:attrName>
                                        </p:attrNameLst>
                                      </p:cBhvr>
                                      <p:tavLst>
                                        <p:tav tm="0">
                                          <p:val>
                                            <p:strVal val="#ppt_w"/>
                                          </p:val>
                                        </p:tav>
                                        <p:tav tm="100000">
                                          <p:val>
                                            <p:strVal val="#ppt_w"/>
                                          </p:val>
                                        </p:tav>
                                      </p:tavLst>
                                    </p:anim>
                                    <p:anim calcmode="lin" valueType="num">
                                      <p:cBhvr>
                                        <p:cTn id="10" dur="1000" fill="hold"/>
                                        <p:tgtEl>
                                          <p:spTgt spid="2"/>
                                        </p:tgtEl>
                                        <p:attrNameLst>
                                          <p:attrName>ppt_h</p:attrName>
                                        </p:attrNameLst>
                                      </p:cBhvr>
                                      <p:tavLst>
                                        <p:tav tm="0">
                                          <p:val>
                                            <p:fltVal val="0"/>
                                          </p:val>
                                        </p:tav>
                                        <p:tav tm="100000">
                                          <p:val>
                                            <p:strVal val="#ppt_h"/>
                                          </p:val>
                                        </p:tav>
                                      </p:tavLst>
                                    </p:anim>
                                  </p:childTnLst>
                                </p:cTn>
                              </p:par>
                            </p:childTnLst>
                          </p:cTn>
                        </p:par>
                        <p:par>
                          <p:cTn id="11" fill="hold" nodeType="afterGroup">
                            <p:stCondLst>
                              <p:cond delay="1000"/>
                            </p:stCondLst>
                            <p:childTnLst>
                              <p:par>
                                <p:cTn id="12" presetID="17" presetClass="entr" presetSubtype="1"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ppt_h/2"/>
                                          </p:val>
                                        </p:tav>
                                        <p:tav tm="100000">
                                          <p:val>
                                            <p:strVal val="#ppt_y"/>
                                          </p:val>
                                        </p:tav>
                                      </p:tavLst>
                                    </p:anim>
                                    <p:anim calcmode="lin" valueType="num">
                                      <p:cBhvr>
                                        <p:cTn id="16" dur="1000" fill="hold"/>
                                        <p:tgtEl>
                                          <p:spTgt spid="3"/>
                                        </p:tgtEl>
                                        <p:attrNameLst>
                                          <p:attrName>ppt_w</p:attrName>
                                        </p:attrNameLst>
                                      </p:cBhvr>
                                      <p:tavLst>
                                        <p:tav tm="0">
                                          <p:val>
                                            <p:strVal val="#ppt_w"/>
                                          </p:val>
                                        </p:tav>
                                        <p:tav tm="100000">
                                          <p:val>
                                            <p:strVal val="#ppt_w"/>
                                          </p:val>
                                        </p:tav>
                                      </p:tavLst>
                                    </p:anim>
                                    <p:anim calcmode="lin" valueType="num">
                                      <p:cBhvr>
                                        <p:cTn id="17" dur="1000" fill="hold"/>
                                        <p:tgtEl>
                                          <p:spTgt spid="3"/>
                                        </p:tgtEl>
                                        <p:attrNameLst>
                                          <p:attrName>ppt_h</p:attrName>
                                        </p:attrNameLst>
                                      </p:cBhvr>
                                      <p:tavLst>
                                        <p:tav tm="0">
                                          <p:val>
                                            <p:fltVal val="0"/>
                                          </p:val>
                                        </p:tav>
                                        <p:tav tm="100000">
                                          <p:val>
                                            <p:strVal val="#ppt_h"/>
                                          </p:val>
                                        </p:tav>
                                      </p:tavLst>
                                    </p:anim>
                                  </p:childTnLst>
                                </p:cTn>
                              </p:par>
                            </p:childTnLst>
                          </p:cTn>
                        </p:par>
                        <p:par>
                          <p:cTn id="18" fill="hold" nodeType="afterGroup">
                            <p:stCondLst>
                              <p:cond delay="2000"/>
                            </p:stCondLst>
                            <p:childTnLst>
                              <p:par>
                                <p:cTn id="19" presetID="17" presetClass="entr" presetSubtype="1"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1000" fill="hold"/>
                                        <p:tgtEl>
                                          <p:spTgt spid="4"/>
                                        </p:tgtEl>
                                        <p:attrNameLst>
                                          <p:attrName>ppt_x</p:attrName>
                                        </p:attrNameLst>
                                      </p:cBhvr>
                                      <p:tavLst>
                                        <p:tav tm="0">
                                          <p:val>
                                            <p:strVal val="#ppt_x"/>
                                          </p:val>
                                        </p:tav>
                                        <p:tav tm="100000">
                                          <p:val>
                                            <p:strVal val="#ppt_x"/>
                                          </p:val>
                                        </p:tav>
                                      </p:tavLst>
                                    </p:anim>
                                    <p:anim calcmode="lin" valueType="num">
                                      <p:cBhvr>
                                        <p:cTn id="22" dur="1000" fill="hold"/>
                                        <p:tgtEl>
                                          <p:spTgt spid="4"/>
                                        </p:tgtEl>
                                        <p:attrNameLst>
                                          <p:attrName>ppt_y</p:attrName>
                                        </p:attrNameLst>
                                      </p:cBhvr>
                                      <p:tavLst>
                                        <p:tav tm="0">
                                          <p:val>
                                            <p:strVal val="#ppt_y-#ppt_h/2"/>
                                          </p:val>
                                        </p:tav>
                                        <p:tav tm="100000">
                                          <p:val>
                                            <p:strVal val="#ppt_y"/>
                                          </p:val>
                                        </p:tav>
                                      </p:tavLst>
                                    </p:anim>
                                    <p:anim calcmode="lin" valueType="num">
                                      <p:cBhvr>
                                        <p:cTn id="23" dur="1000" fill="hold"/>
                                        <p:tgtEl>
                                          <p:spTgt spid="4"/>
                                        </p:tgtEl>
                                        <p:attrNameLst>
                                          <p:attrName>ppt_w</p:attrName>
                                        </p:attrNameLst>
                                      </p:cBhvr>
                                      <p:tavLst>
                                        <p:tav tm="0">
                                          <p:val>
                                            <p:strVal val="#ppt_w"/>
                                          </p:val>
                                        </p:tav>
                                        <p:tav tm="100000">
                                          <p:val>
                                            <p:strVal val="#ppt_w"/>
                                          </p:val>
                                        </p:tav>
                                      </p:tavLst>
                                    </p:anim>
                                    <p:anim calcmode="lin" valueType="num">
                                      <p:cBhvr>
                                        <p:cTn id="24" dur="1000" fill="hold"/>
                                        <p:tgtEl>
                                          <p:spTgt spid="4"/>
                                        </p:tgtEl>
                                        <p:attrNameLst>
                                          <p:attrName>ppt_h</p:attrName>
                                        </p:attrNameLst>
                                      </p:cBhvr>
                                      <p:tavLst>
                                        <p:tav tm="0">
                                          <p:val>
                                            <p:fltVal val="0"/>
                                          </p:val>
                                        </p:tav>
                                        <p:tav tm="100000">
                                          <p:val>
                                            <p:strVal val="#ppt_h"/>
                                          </p:val>
                                        </p:tav>
                                      </p:tavLst>
                                    </p:anim>
                                  </p:childTnLst>
                                </p:cTn>
                              </p:par>
                            </p:childTnLst>
                          </p:cTn>
                        </p:par>
                        <p:par>
                          <p:cTn id="25" fill="hold" nodeType="afterGroup">
                            <p:stCondLst>
                              <p:cond delay="3000"/>
                            </p:stCondLst>
                            <p:childTnLst>
                              <p:par>
                                <p:cTn id="26" presetID="17" presetClass="entr" presetSubtype="1" fill="hold" nodeType="after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ppt_h/2"/>
                                          </p:val>
                                        </p:tav>
                                        <p:tav tm="100000">
                                          <p:val>
                                            <p:strVal val="#ppt_y"/>
                                          </p:val>
                                        </p:tav>
                                      </p:tavLst>
                                    </p:anim>
                                    <p:anim calcmode="lin" valueType="num">
                                      <p:cBhvr>
                                        <p:cTn id="30" dur="1000" fill="hold"/>
                                        <p:tgtEl>
                                          <p:spTgt spid="5"/>
                                        </p:tgtEl>
                                        <p:attrNameLst>
                                          <p:attrName>ppt_w</p:attrName>
                                        </p:attrNameLst>
                                      </p:cBhvr>
                                      <p:tavLst>
                                        <p:tav tm="0">
                                          <p:val>
                                            <p:strVal val="#ppt_w"/>
                                          </p:val>
                                        </p:tav>
                                        <p:tav tm="100000">
                                          <p:val>
                                            <p:strVal val="#ppt_w"/>
                                          </p:val>
                                        </p:tav>
                                      </p:tavLst>
                                    </p:anim>
                                    <p:anim calcmode="lin" valueType="num">
                                      <p:cBhvr>
                                        <p:cTn id="31" dur="1000" fill="hold"/>
                                        <p:tgtEl>
                                          <p:spTgt spid="5"/>
                                        </p:tgtEl>
                                        <p:attrNameLst>
                                          <p:attrName>ppt_h</p:attrName>
                                        </p:attrNameLst>
                                      </p:cBhvr>
                                      <p:tavLst>
                                        <p:tav tm="0">
                                          <p:val>
                                            <p:fltVal val="0"/>
                                          </p:val>
                                        </p:tav>
                                        <p:tav tm="100000">
                                          <p:val>
                                            <p:strVal val="#ppt_h"/>
                                          </p:val>
                                        </p:tav>
                                      </p:tavLst>
                                    </p:anim>
                                  </p:childTnLst>
                                </p:cTn>
                              </p:par>
                            </p:childTnLst>
                          </p:cTn>
                        </p:par>
                        <p:par>
                          <p:cTn id="32" fill="hold" nodeType="afterGroup">
                            <p:stCondLst>
                              <p:cond delay="4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1"/>
                                          </p:val>
                                        </p:tav>
                                        <p:tav tm="100000">
                                          <p:val>
                                            <p:strVal val="#ppt_x"/>
                                          </p:val>
                                        </p:tav>
                                      </p:tavLst>
                                    </p:anim>
                                    <p:anim calcmode="lin" valueType="num">
                                      <p:cBhvr>
                                        <p:cTn id="3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jardin-con-flores-de-colore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763"/>
            <a:ext cx="9144000" cy="5133975"/>
          </a:xfrm>
          <a:prstGeom prst="rect">
            <a:avLst/>
          </a:prstGeom>
          <a:noFill/>
          <a:ln>
            <a:noFill/>
          </a:ln>
          <a:scene3d>
            <a:camera prst="orthographicFront"/>
            <a:lightRig rig="threePt" dir="t"/>
          </a:scene3d>
          <a:sp3d>
            <a:bevelT w="260350" h="13335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jardin-con-flores-de-colore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763"/>
            <a:ext cx="9144000" cy="5133975"/>
          </a:xfrm>
          <a:prstGeom prst="rect">
            <a:avLst/>
          </a:prstGeom>
          <a:noFill/>
          <a:ln>
            <a:noFill/>
          </a:ln>
          <a:scene3d>
            <a:camera prst="orthographicFront"/>
            <a:lightRig rig="threePt" dir="t"/>
          </a:scene3d>
          <a:sp3d>
            <a:bevelT w="260350" h="13335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2"/>
          <p:cNvSpPr>
            <a:spLocks noChangeArrowheads="1"/>
          </p:cNvSpPr>
          <p:nvPr/>
        </p:nvSpPr>
        <p:spPr bwMode="auto">
          <a:xfrm>
            <a:off x="1763713" y="4300538"/>
            <a:ext cx="5940425" cy="646112"/>
          </a:xfrm>
          <a:prstGeom prst="rect">
            <a:avLst/>
          </a:prstGeom>
          <a:noFill/>
          <a:ln w="9525">
            <a:noFill/>
            <a:miter lim="800000"/>
            <a:headEnd/>
            <a:tailEnd/>
          </a:ln>
          <a:effectLst/>
        </p:spPr>
        <p:txBody>
          <a:bodyPr anchor="ctr">
            <a:spAutoFit/>
          </a:bodyPr>
          <a:lstStyle/>
          <a:p>
            <a:pPr>
              <a:defRPr/>
            </a:pPr>
            <a:r>
              <a:rPr lang="es-ES" b="1" dirty="0">
                <a:effectLst>
                  <a:glow rad="139700">
                    <a:schemeClr val="accent2">
                      <a:satMod val="175000"/>
                      <a:alpha val="40000"/>
                    </a:schemeClr>
                  </a:glow>
                  <a:outerShdw blurRad="38100" dist="38100" dir="2700000" algn="tl">
                    <a:srgbClr val="1F497D"/>
                  </a:outerShdw>
                </a:effectLst>
                <a:cs typeface="Times New Roman" pitchFamily="18" charset="0"/>
              </a:rPr>
              <a:t>Desde 1983 se utiliza como residencia de los jefes de Estado y de Gobierno de visita oficial en España.</a:t>
            </a:r>
            <a:endParaRPr lang="es-ES" dirty="0">
              <a:effectLst>
                <a:glow rad="1397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17000">
        <p:push/>
      </p:transition>
    </mc:Choice>
    <mc:Fallback>
      <p:transition spd="slow" advTm="17000">
        <p:push/>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2000"/>
                                        <p:tgtEl>
                                          <p:spTgt spid="4"/>
                                        </p:tgtEl>
                                      </p:cBhvr>
                                    </p:animEffect>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3000"/>
                                        <p:tgtEl>
                                          <p:spTgt spid="5"/>
                                        </p:tgtEl>
                                      </p:cBhvr>
                                    </p:animEffect>
                                  </p:childTnLst>
                                </p:cTn>
                              </p:par>
                              <p:par>
                                <p:cTn id="15" presetID="40" presetClass="entr" presetSubtype="0" fill="hold" grpId="0" nodeType="withEffect">
                                  <p:stCondLst>
                                    <p:cond delay="250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na María\Desktop\playas-25.jpg"/>
          <p:cNvPicPr>
            <a:picLocks noChangeAspect="1" noChangeArrowheads="1"/>
          </p:cNvPicPr>
          <p:nvPr/>
        </p:nvPicPr>
        <p:blipFill>
          <a:blip r:embed="rId2">
            <a:extLst>
              <a:ext uri="{28A0092B-C50C-407E-A947-70E740481C1C}">
                <a14:useLocalDpi xmlns:a14="http://schemas.microsoft.com/office/drawing/2010/main" val="0"/>
              </a:ext>
            </a:extLst>
          </a:blip>
          <a:srcRect t="75200" r="49213"/>
          <a:stretch>
            <a:fillRect/>
          </a:stretch>
        </p:blipFill>
        <p:spPr bwMode="auto">
          <a:xfrm>
            <a:off x="0" y="3867150"/>
            <a:ext cx="4643438"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Users\Ana María\Desktop\playas-25.jpg"/>
          <p:cNvPicPr>
            <a:picLocks noChangeAspect="1" noChangeArrowheads="1"/>
          </p:cNvPicPr>
          <p:nvPr/>
        </p:nvPicPr>
        <p:blipFill>
          <a:blip r:embed="rId2">
            <a:extLst>
              <a:ext uri="{28A0092B-C50C-407E-A947-70E740481C1C}">
                <a14:useLocalDpi xmlns:a14="http://schemas.microsoft.com/office/drawing/2010/main" val="0"/>
              </a:ext>
            </a:extLst>
          </a:blip>
          <a:srcRect l="50787" t="75200"/>
          <a:stretch>
            <a:fillRect/>
          </a:stretch>
        </p:blipFill>
        <p:spPr bwMode="auto">
          <a:xfrm>
            <a:off x="4643438" y="3867150"/>
            <a:ext cx="450056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C:\Users\Ana María\Desktop\playas-25.jpg"/>
          <p:cNvPicPr>
            <a:picLocks noChangeAspect="1" noChangeArrowheads="1"/>
          </p:cNvPicPr>
          <p:nvPr/>
        </p:nvPicPr>
        <p:blipFill>
          <a:blip r:embed="rId2">
            <a:extLst>
              <a:ext uri="{28A0092B-C50C-407E-A947-70E740481C1C}">
                <a14:useLocalDpi xmlns:a14="http://schemas.microsoft.com/office/drawing/2010/main" val="0"/>
              </a:ext>
            </a:extLst>
          </a:blip>
          <a:srcRect t="50000" r="50000" b="24800"/>
          <a:stretch>
            <a:fillRect/>
          </a:stretch>
        </p:blipFill>
        <p:spPr bwMode="auto">
          <a:xfrm>
            <a:off x="0" y="2571750"/>
            <a:ext cx="45720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C:\Users\Ana María\Desktop\playas-25.jpg"/>
          <p:cNvPicPr>
            <a:picLocks noChangeAspect="1" noChangeArrowheads="1"/>
          </p:cNvPicPr>
          <p:nvPr/>
        </p:nvPicPr>
        <p:blipFill>
          <a:blip r:embed="rId2">
            <a:extLst>
              <a:ext uri="{28A0092B-C50C-407E-A947-70E740481C1C}">
                <a14:useLocalDpi xmlns:a14="http://schemas.microsoft.com/office/drawing/2010/main" val="0"/>
              </a:ext>
            </a:extLst>
          </a:blip>
          <a:srcRect l="50000" t="50000" b="24800"/>
          <a:stretch>
            <a:fillRect/>
          </a:stretch>
        </p:blipFill>
        <p:spPr bwMode="auto">
          <a:xfrm>
            <a:off x="4572000" y="2571750"/>
            <a:ext cx="45720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descr="C:\Users\Ana María\Desktop\playas-25.jpg"/>
          <p:cNvPicPr>
            <a:picLocks noChangeAspect="1" noChangeArrowheads="1"/>
          </p:cNvPicPr>
          <p:nvPr/>
        </p:nvPicPr>
        <p:blipFill>
          <a:blip r:embed="rId2">
            <a:extLst>
              <a:ext uri="{28A0092B-C50C-407E-A947-70E740481C1C}">
                <a14:useLocalDpi xmlns:a14="http://schemas.microsoft.com/office/drawing/2010/main" val="0"/>
              </a:ext>
            </a:extLst>
          </a:blip>
          <a:srcRect t="24800" r="50000" b="50000"/>
          <a:stretch>
            <a:fillRect/>
          </a:stretch>
        </p:blipFill>
        <p:spPr bwMode="auto">
          <a:xfrm>
            <a:off x="0" y="1276350"/>
            <a:ext cx="45720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descr="C:\Users\Ana María\Desktop\playas-25.jpg"/>
          <p:cNvPicPr>
            <a:picLocks noChangeAspect="1" noChangeArrowheads="1"/>
          </p:cNvPicPr>
          <p:nvPr/>
        </p:nvPicPr>
        <p:blipFill>
          <a:blip r:embed="rId2">
            <a:extLst>
              <a:ext uri="{28A0092B-C50C-407E-A947-70E740481C1C}">
                <a14:useLocalDpi xmlns:a14="http://schemas.microsoft.com/office/drawing/2010/main" val="0"/>
              </a:ext>
            </a:extLst>
          </a:blip>
          <a:srcRect l="50000" b="75200"/>
          <a:stretch>
            <a:fillRect/>
          </a:stretch>
        </p:blipFill>
        <p:spPr bwMode="auto">
          <a:xfrm>
            <a:off x="4572000" y="0"/>
            <a:ext cx="4572000"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 descr="C:\Users\Ana María\Desktop\playas-25.jpg"/>
          <p:cNvPicPr>
            <a:picLocks noChangeAspect="1" noChangeArrowheads="1"/>
          </p:cNvPicPr>
          <p:nvPr/>
        </p:nvPicPr>
        <p:blipFill>
          <a:blip r:embed="rId2">
            <a:extLst>
              <a:ext uri="{28A0092B-C50C-407E-A947-70E740481C1C}">
                <a14:useLocalDpi xmlns:a14="http://schemas.microsoft.com/office/drawing/2010/main" val="0"/>
              </a:ext>
            </a:extLst>
          </a:blip>
          <a:srcRect r="50000" b="75200"/>
          <a:stretch>
            <a:fillRect/>
          </a:stretch>
        </p:blipFill>
        <p:spPr bwMode="auto">
          <a:xfrm>
            <a:off x="0" y="0"/>
            <a:ext cx="4572000"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22 Imagen" descr="Imagen3.jpg"/>
          <p:cNvPicPr>
            <a:picLocks noChangeAspect="1"/>
          </p:cNvPicPr>
          <p:nvPr/>
        </p:nvPicPr>
        <p:blipFill>
          <a:blip r:embed="rId2">
            <a:extLst>
              <a:ext uri="{28A0092B-C50C-407E-A947-70E740481C1C}">
                <a14:useLocalDpi xmlns:a14="http://schemas.microsoft.com/office/drawing/2010/main" val="0"/>
              </a:ext>
            </a:extLst>
          </a:blip>
          <a:srcRect l="50000" t="24800" b="50000"/>
          <a:stretch>
            <a:fillRect/>
          </a:stretch>
        </p:blipFill>
        <p:spPr bwMode="auto">
          <a:xfrm>
            <a:off x="4572000" y="1276350"/>
            <a:ext cx="45720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13 CuadroTexto"/>
          <p:cNvSpPr txBox="1"/>
          <p:nvPr/>
        </p:nvSpPr>
        <p:spPr>
          <a:xfrm>
            <a:off x="755650" y="3795713"/>
            <a:ext cx="8137525" cy="1200150"/>
          </a:xfrm>
          <a:prstGeom prst="rect">
            <a:avLst/>
          </a:prstGeom>
          <a:noFill/>
        </p:spPr>
        <p:txBody>
          <a:bodyPr>
            <a:spAutoFit/>
          </a:bodyPr>
          <a:lstStyle/>
          <a:p>
            <a:pPr>
              <a:defRPr/>
            </a:pPr>
            <a:r>
              <a:rPr lang="es-ES" b="1" dirty="0">
                <a:effectLst>
                  <a:glow rad="139700">
                    <a:schemeClr val="accent2">
                      <a:satMod val="175000"/>
                      <a:alpha val="40000"/>
                    </a:schemeClr>
                  </a:glow>
                  <a:outerShdw blurRad="38100" dist="38100" dir="2700000" algn="tl">
                    <a:srgbClr val="1F497D"/>
                  </a:outerShdw>
                </a:effectLst>
              </a:rPr>
              <a:t>El palacio alberga una importante muestra de patrimonio artístico, en la que cabe destacar la colección real de tapices de la monarquía española, elaborados en la Real Fábrica de Tapices a partir de cartones de Goya y otros autores…</a:t>
            </a:r>
            <a:endParaRPr lang="es-ES" dirty="0">
              <a:effectLst>
                <a:glow rad="1397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9000">
        <p14:vortex/>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500"/>
                                        <p:tgtEl>
                                          <p:spTgt spid="9"/>
                                        </p:tgtEl>
                                      </p:cBhvr>
                                    </p:animEffect>
                                  </p:childTnLst>
                                </p:cTn>
                              </p:par>
                              <p:par>
                                <p:cTn id="8" presetID="22" presetClass="entr" presetSubtype="8" fill="hold" nodeType="with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wipe(left)">
                                      <p:cBhvr>
                                        <p:cTn id="10" dur="500"/>
                                        <p:tgtEl>
                                          <p:spTgt spid="8"/>
                                        </p:tgtEl>
                                      </p:cBhvr>
                                    </p:animEffect>
                                  </p:childTnLst>
                                </p:cTn>
                              </p:par>
                              <p:par>
                                <p:cTn id="11" presetID="22" presetClass="entr" presetSubtype="2" fill="hold" nodeType="withEffect">
                                  <p:stCondLst>
                                    <p:cond delay="1000"/>
                                  </p:stCondLst>
                                  <p:childTnLst>
                                    <p:set>
                                      <p:cBhvr>
                                        <p:cTn id="12" dur="1" fill="hold">
                                          <p:stCondLst>
                                            <p:cond delay="0"/>
                                          </p:stCondLst>
                                        </p:cTn>
                                        <p:tgtEl>
                                          <p:spTgt spid="23"/>
                                        </p:tgtEl>
                                        <p:attrNameLst>
                                          <p:attrName>style.visibility</p:attrName>
                                        </p:attrNameLst>
                                      </p:cBhvr>
                                      <p:to>
                                        <p:strVal val="visible"/>
                                      </p:to>
                                    </p:set>
                                    <p:animEffect transition="in" filter="wipe(right)">
                                      <p:cBhvr>
                                        <p:cTn id="13" dur="500"/>
                                        <p:tgtEl>
                                          <p:spTgt spid="23"/>
                                        </p:tgtEl>
                                      </p:cBhvr>
                                    </p:animEffect>
                                  </p:childTnLst>
                                </p:cTn>
                              </p:par>
                              <p:par>
                                <p:cTn id="14" presetID="22" presetClass="entr" presetSubtype="1" fill="hold" nodeType="withEffect">
                                  <p:stCondLst>
                                    <p:cond delay="1500"/>
                                  </p:stCondLst>
                                  <p:childTnLst>
                                    <p:set>
                                      <p:cBhvr>
                                        <p:cTn id="15" dur="1" fill="hold">
                                          <p:stCondLst>
                                            <p:cond delay="0"/>
                                          </p:stCondLst>
                                        </p:cTn>
                                        <p:tgtEl>
                                          <p:spTgt spid="7"/>
                                        </p:tgtEl>
                                        <p:attrNameLst>
                                          <p:attrName>style.visibility</p:attrName>
                                        </p:attrNameLst>
                                      </p:cBhvr>
                                      <p:to>
                                        <p:strVal val="visible"/>
                                      </p:to>
                                    </p:set>
                                    <p:animEffect transition="in" filter="wipe(up)">
                                      <p:cBhvr>
                                        <p:cTn id="16" dur="500"/>
                                        <p:tgtEl>
                                          <p:spTgt spid="7"/>
                                        </p:tgtEl>
                                      </p:cBhvr>
                                    </p:animEffect>
                                  </p:childTnLst>
                                </p:cTn>
                              </p:par>
                              <p:par>
                                <p:cTn id="17" presetID="22" presetClass="entr" presetSubtype="8" fill="hold" nodeType="withEffect">
                                  <p:stCondLst>
                                    <p:cond delay="250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par>
                                <p:cTn id="20" presetID="22" presetClass="entr" presetSubtype="1"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wipe(up)">
                                      <p:cBhvr>
                                        <p:cTn id="22" dur="500"/>
                                        <p:tgtEl>
                                          <p:spTgt spid="4"/>
                                        </p:tgtEl>
                                      </p:cBhvr>
                                    </p:animEffect>
                                  </p:childTnLst>
                                </p:cTn>
                              </p:par>
                              <p:par>
                                <p:cTn id="23" presetID="22" presetClass="entr" presetSubtype="1" fill="hold" nodeType="withEffect">
                                  <p:stCondLst>
                                    <p:cond delay="3500"/>
                                  </p:stCondLst>
                                  <p:childTnLst>
                                    <p:set>
                                      <p:cBhvr>
                                        <p:cTn id="24" dur="1" fill="hold">
                                          <p:stCondLst>
                                            <p:cond delay="0"/>
                                          </p:stCondLst>
                                        </p:cTn>
                                        <p:tgtEl>
                                          <p:spTgt spid="3"/>
                                        </p:tgtEl>
                                        <p:attrNameLst>
                                          <p:attrName>style.visibility</p:attrName>
                                        </p:attrNameLst>
                                      </p:cBhvr>
                                      <p:to>
                                        <p:strVal val="visible"/>
                                      </p:to>
                                    </p:set>
                                    <p:animEffect transition="in" filter="wipe(up)">
                                      <p:cBhvr>
                                        <p:cTn id="25" dur="500"/>
                                        <p:tgtEl>
                                          <p:spTgt spid="3"/>
                                        </p:tgtEl>
                                      </p:cBhvr>
                                    </p:animEffect>
                                  </p:childTnLst>
                                </p:cTn>
                              </p:par>
                              <p:par>
                                <p:cTn id="26" presetID="22" presetClass="entr" presetSubtype="2" fill="hold" nodeType="withEffect">
                                  <p:stCondLst>
                                    <p:cond delay="4000"/>
                                  </p:stCondLst>
                                  <p:childTnLst>
                                    <p:set>
                                      <p:cBhvr>
                                        <p:cTn id="27" dur="1" fill="hold">
                                          <p:stCondLst>
                                            <p:cond delay="0"/>
                                          </p:stCondLst>
                                        </p:cTn>
                                        <p:tgtEl>
                                          <p:spTgt spid="2050"/>
                                        </p:tgtEl>
                                        <p:attrNameLst>
                                          <p:attrName>style.visibility</p:attrName>
                                        </p:attrNameLst>
                                      </p:cBhvr>
                                      <p:to>
                                        <p:strVal val="visible"/>
                                      </p:to>
                                    </p:set>
                                    <p:animEffect transition="in" filter="wipe(right)">
                                      <p:cBhvr>
                                        <p:cTn id="28" dur="500"/>
                                        <p:tgtEl>
                                          <p:spTgt spid="2050"/>
                                        </p:tgtEl>
                                      </p:cBhvr>
                                    </p:animEffect>
                                  </p:childTnLst>
                                </p:cTn>
                              </p:par>
                              <p:par>
                                <p:cTn id="29" presetID="40" presetClass="entr" presetSubtype="0" fill="hold" grpId="0" nodeType="withEffect">
                                  <p:stCondLst>
                                    <p:cond delay="4000"/>
                                  </p:stCondLst>
                                  <p:iterate type="lt">
                                    <p:tmPct val="10000"/>
                                  </p:iterate>
                                  <p:childTnLst>
                                    <p:set>
                                      <p:cBhvr>
                                        <p:cTn id="30" dur="1" fill="hold">
                                          <p:stCondLst>
                                            <p:cond delay="0"/>
                                          </p:stCondLst>
                                        </p:cTn>
                                        <p:tgtEl>
                                          <p:spTgt spid="14"/>
                                        </p:tgtEl>
                                        <p:attrNameLst>
                                          <p:attrName>style.visibility</p:attrName>
                                        </p:attrNameLst>
                                      </p:cBhvr>
                                      <p:to>
                                        <p:strVal val="visible"/>
                                      </p:to>
                                    </p:set>
                                    <p:animEffect transition="in" filter="fade">
                                      <p:cBhvr>
                                        <p:cTn id="31" dur="1000"/>
                                        <p:tgtEl>
                                          <p:spTgt spid="14"/>
                                        </p:tgtEl>
                                      </p:cBhvr>
                                    </p:animEffect>
                                    <p:anim calcmode="lin" valueType="num">
                                      <p:cBhvr>
                                        <p:cTn id="32" dur="1000" fill="hold"/>
                                        <p:tgtEl>
                                          <p:spTgt spid="14"/>
                                        </p:tgtEl>
                                        <p:attrNameLst>
                                          <p:attrName>ppt_x</p:attrName>
                                        </p:attrNameLst>
                                      </p:cBhvr>
                                      <p:tavLst>
                                        <p:tav tm="0">
                                          <p:val>
                                            <p:strVal val="#ppt_x-.1"/>
                                          </p:val>
                                        </p:tav>
                                        <p:tav tm="100000">
                                          <p:val>
                                            <p:strVal val="#ppt_x"/>
                                          </p:val>
                                        </p:tav>
                                      </p:tavLst>
                                    </p:anim>
                                    <p:anim calcmode="lin" valueType="num">
                                      <p:cBhvr>
                                        <p:cTn id="33"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675514_070232098000_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27625"/>
          </a:xfrm>
          <a:prstGeom prst="rect">
            <a:avLst/>
          </a:prstGeom>
          <a:noFill/>
          <a:ln>
            <a:noFill/>
          </a:ln>
          <a:scene3d>
            <a:camera prst="orthographicFront"/>
            <a:lightRig rig="threePt" dir="t"/>
          </a:scene3d>
          <a:sp3d>
            <a:bevelT w="260350" h="13335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7675514_070232098000_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27625"/>
          </a:xfrm>
          <a:prstGeom prst="rect">
            <a:avLst/>
          </a:prstGeom>
          <a:noFill/>
          <a:ln>
            <a:noFill/>
          </a:ln>
          <a:scene3d>
            <a:camera prst="orthographicFront"/>
            <a:lightRig rig="threePt" dir="t"/>
          </a:scene3d>
          <a:sp3d>
            <a:bevelT w="260350" h="13335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7675514_070232098000_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27625"/>
          </a:xfrm>
          <a:prstGeom prst="rect">
            <a:avLst/>
          </a:prstGeom>
          <a:noFill/>
          <a:ln>
            <a:noFill/>
          </a:ln>
          <a:scene3d>
            <a:camera prst="orthographicFront"/>
            <a:lightRig rig="threePt" dir="t"/>
          </a:scene3d>
          <a:sp3d>
            <a:bevelT w="260350" h="13335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1547813" y="4371975"/>
            <a:ext cx="5903912" cy="646113"/>
          </a:xfrm>
          <a:prstGeom prst="rect">
            <a:avLst/>
          </a:prstGeom>
          <a:noFill/>
        </p:spPr>
        <p:txBody>
          <a:bodyPr>
            <a:spAutoFit/>
          </a:bodyPr>
          <a:lstStyle/>
          <a:p>
            <a:pPr>
              <a:defRPr/>
            </a:pPr>
            <a:r>
              <a:rPr lang="es-ES" b="1" dirty="0">
                <a:effectLst>
                  <a:glow rad="139700">
                    <a:schemeClr val="accent2">
                      <a:satMod val="175000"/>
                      <a:alpha val="40000"/>
                    </a:schemeClr>
                  </a:glow>
                  <a:outerShdw blurRad="38100" dist="38100" dir="2700000" algn="tl">
                    <a:srgbClr val="1F497D"/>
                  </a:outerShdw>
                </a:effectLst>
              </a:rPr>
              <a:t>…así como pinturas, relojes y muebles de distintas épocas que decoran sus dependencias.</a:t>
            </a:r>
            <a:endParaRPr lang="es-ES" dirty="0">
              <a:effectLst>
                <a:glow rad="1397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5000">
        <p14:honeycomb/>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20"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3000"/>
                                        <p:tgtEl>
                                          <p:spTgt spid="4"/>
                                        </p:tgtEl>
                                      </p:cBhvr>
                                    </p:animEffect>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C:\Users\Ana María\Desktop\25299y.jpg"/>
          <p:cNvPicPr>
            <a:picLocks noChangeAspect="1" noChangeArrowheads="1"/>
          </p:cNvPicPr>
          <p:nvPr/>
        </p:nvPicPr>
        <p:blipFill>
          <a:blip r:embed="rId2">
            <a:extLst>
              <a:ext uri="{28A0092B-C50C-407E-A947-70E740481C1C}">
                <a14:useLocalDpi xmlns:a14="http://schemas.microsoft.com/office/drawing/2010/main" val="0"/>
              </a:ext>
            </a:extLst>
          </a:blip>
          <a:srcRect l="50000" b="50000"/>
          <a:stretch>
            <a:fillRect/>
          </a:stretch>
        </p:blipFill>
        <p:spPr bwMode="auto">
          <a:xfrm>
            <a:off x="4572000" y="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4" descr="C:\Users\Ana María\Desktop\25299y.jpg"/>
          <p:cNvPicPr>
            <a:picLocks noChangeAspect="1" noChangeArrowheads="1"/>
          </p:cNvPicPr>
          <p:nvPr/>
        </p:nvPicPr>
        <p:blipFill>
          <a:blip r:embed="rId2">
            <a:extLst>
              <a:ext uri="{28A0092B-C50C-407E-A947-70E740481C1C}">
                <a14:useLocalDpi xmlns:a14="http://schemas.microsoft.com/office/drawing/2010/main" val="0"/>
              </a:ext>
            </a:extLst>
          </a:blip>
          <a:srcRect r="50000" b="50000"/>
          <a:stretch>
            <a:fillRect/>
          </a:stretch>
        </p:blipFill>
        <p:spPr bwMode="auto">
          <a:xfrm>
            <a:off x="0" y="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4" descr="C:\Users\Ana María\Desktop\25299y.jpg"/>
          <p:cNvPicPr>
            <a:picLocks noChangeAspect="1" noChangeArrowheads="1"/>
          </p:cNvPicPr>
          <p:nvPr/>
        </p:nvPicPr>
        <p:blipFill>
          <a:blip r:embed="rId2">
            <a:extLst>
              <a:ext uri="{28A0092B-C50C-407E-A947-70E740481C1C}">
                <a14:useLocalDpi xmlns:a14="http://schemas.microsoft.com/office/drawing/2010/main" val="0"/>
              </a:ext>
            </a:extLst>
          </a:blip>
          <a:srcRect t="50000" r="50000"/>
          <a:stretch>
            <a:fillRect/>
          </a:stretch>
        </p:blipFill>
        <p:spPr bwMode="auto">
          <a:xfrm>
            <a:off x="0" y="257175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C:\Users\Ana María\Desktop\25299y.jpg"/>
          <p:cNvPicPr>
            <a:picLocks noChangeAspect="1" noChangeArrowheads="1"/>
          </p:cNvPicPr>
          <p:nvPr/>
        </p:nvPicPr>
        <p:blipFill>
          <a:blip r:embed="rId2">
            <a:extLst>
              <a:ext uri="{28A0092B-C50C-407E-A947-70E740481C1C}">
                <a14:useLocalDpi xmlns:a14="http://schemas.microsoft.com/office/drawing/2010/main" val="0"/>
              </a:ext>
            </a:extLst>
          </a:blip>
          <a:srcRect l="50000" t="50000"/>
          <a:stretch>
            <a:fillRect/>
          </a:stretch>
        </p:blipFill>
        <p:spPr bwMode="auto">
          <a:xfrm>
            <a:off x="4572000" y="257175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539750" y="4084638"/>
            <a:ext cx="7920038"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Iniciamos un paseo por los jardines renacentistas que Felipe II ordenó levantar en Madrid y su entorno, coincidiendo con la proclamación de la villa como sede de la Corte, en el año 1561.</a:t>
            </a:r>
          </a:p>
        </p:txBody>
      </p:sp>
    </p:spTree>
  </p:cSld>
  <p:clrMapOvr>
    <a:masterClrMapping/>
  </p:clrMapOvr>
  <mc:AlternateContent xmlns:mc="http://schemas.openxmlformats.org/markup-compatibility/2006">
    <mc:Choice xmlns:p14="http://schemas.microsoft.com/office/powerpoint/2010/main" Requires="p14">
      <p:transition spd="slow" p14:dur="2250" advTm="25000">
        <p14:shred pattern="rectangle"/>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2)">
                                      <p:cBhvr>
                                        <p:cTn id="7" dur="1000"/>
                                        <p:tgtEl>
                                          <p:spTgt spid="2"/>
                                        </p:tgtEl>
                                      </p:cBhvr>
                                    </p:animEffect>
                                  </p:childTnLst>
                                </p:cTn>
                              </p:par>
                            </p:childTnLst>
                          </p:cTn>
                        </p:par>
                        <p:par>
                          <p:cTn id="8" fill="hold" nodeType="afterGroup">
                            <p:stCondLst>
                              <p:cond delay="1000"/>
                            </p:stCondLst>
                            <p:childTnLst>
                              <p:par>
                                <p:cTn id="9" presetID="21" presetClass="entr" presetSubtype="2"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2)">
                                      <p:cBhvr>
                                        <p:cTn id="11" dur="1000"/>
                                        <p:tgtEl>
                                          <p:spTgt spid="3"/>
                                        </p:tgtEl>
                                      </p:cBhvr>
                                    </p:animEffect>
                                  </p:childTnLst>
                                </p:cTn>
                              </p:par>
                            </p:childTnLst>
                          </p:cTn>
                        </p:par>
                        <p:par>
                          <p:cTn id="12" fill="hold" nodeType="afterGroup">
                            <p:stCondLst>
                              <p:cond delay="2000"/>
                            </p:stCondLst>
                            <p:childTnLst>
                              <p:par>
                                <p:cTn id="13" presetID="21" presetClass="entr" presetSubtype="2"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2)">
                                      <p:cBhvr>
                                        <p:cTn id="15" dur="1000"/>
                                        <p:tgtEl>
                                          <p:spTgt spid="4"/>
                                        </p:tgtEl>
                                      </p:cBhvr>
                                    </p:animEffect>
                                  </p:childTnLst>
                                </p:cTn>
                              </p:par>
                            </p:childTnLst>
                          </p:cTn>
                        </p:par>
                        <p:par>
                          <p:cTn id="16" fill="hold" nodeType="afterGroup">
                            <p:stCondLst>
                              <p:cond delay="3000"/>
                            </p:stCondLst>
                            <p:childTnLst>
                              <p:par>
                                <p:cTn id="17" presetID="21" presetClass="entr" presetSubtype="2"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heel(2)">
                                      <p:cBhvr>
                                        <p:cTn id="19" dur="1000"/>
                                        <p:tgtEl>
                                          <p:spTgt spid="5"/>
                                        </p:tgtEl>
                                      </p:cBhvr>
                                    </p:animEffect>
                                  </p:childTnLst>
                                </p:cTn>
                              </p:par>
                            </p:childTnLst>
                          </p:cTn>
                        </p:par>
                        <p:par>
                          <p:cTn id="20" fill="hold" nodeType="afterGroup">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1"/>
                                          </p:val>
                                        </p:tav>
                                        <p:tav tm="100000">
                                          <p:val>
                                            <p:strVal val="#ppt_x"/>
                                          </p:val>
                                        </p:tav>
                                      </p:tavLst>
                                    </p:anim>
                                    <p:anim calcmode="lin" valueType="num">
                                      <p:cBhvr>
                                        <p:cTn id="2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jardin-con-flores-de-colore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0350" h="13335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jardin-con-flores-de-colore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0350" h="13335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jardin-con-flores-de-colore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0350" h="13335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1476375" y="4300538"/>
            <a:ext cx="6408738"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rey Felipe II (1527-1598) puede ser considerado como uno de los principales renovadores del jardín español.</a:t>
            </a:r>
          </a:p>
        </p:txBody>
      </p:sp>
    </p:spTree>
  </p:cSld>
  <p:clrMapOvr>
    <a:masterClrMapping/>
  </p:clrMapOvr>
  <mc:AlternateContent xmlns:mc="http://schemas.openxmlformats.org/markup-compatibility/2006">
    <mc:Choice xmlns:p14="http://schemas.microsoft.com/office/powerpoint/2010/main" Requires="p14">
      <p:transition spd="slow" p14:dur="2250" advTm="17000">
        <p14:shred pattern="rectangle" dir="out"/>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000"/>
                                        <p:tgtEl>
                                          <p:spTgt spid="6"/>
                                        </p:tgtEl>
                                      </p:cBhvr>
                                    </p:animEffec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3000"/>
                                        <p:tgtEl>
                                          <p:spTgt spid="4"/>
                                        </p:tgtEl>
                                      </p:cBhvr>
                                    </p:animEffect>
                                  </p:childTnLst>
                                </p:cTn>
                              </p:par>
                              <p:par>
                                <p:cTn id="11" presetID="4"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in)">
                                      <p:cBhvr>
                                        <p:cTn id="13" dur="3000"/>
                                        <p:tgtEl>
                                          <p:spTgt spid="5"/>
                                        </p:tgtEl>
                                      </p:cBhvr>
                                    </p:animEffect>
                                  </p:childTnLst>
                                </p:cTn>
                              </p:par>
                              <p:par>
                                <p:cTn id="14" presetID="17" presetClass="entr" presetSubtype="1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ppt_w</p:attrName>
                                        </p:attrNameLst>
                                      </p:cBhvr>
                                      <p:tavLst>
                                        <p:tav tm="0">
                                          <p:val>
                                            <p:fltVal val="0"/>
                                          </p:val>
                                        </p:tav>
                                        <p:tav tm="100000">
                                          <p:val>
                                            <p:strVal val="#ppt_w"/>
                                          </p:val>
                                        </p:tav>
                                      </p:tavLst>
                                    </p:anim>
                                    <p:anim calcmode="lin" valueType="num">
                                      <p:cBhvr>
                                        <p:cTn id="17" dur="3000" fill="hold"/>
                                        <p:tgtEl>
                                          <p:spTgt spid="5"/>
                                        </p:tgtEl>
                                        <p:attrNameLst>
                                          <p:attrName>ppt_h</p:attrName>
                                        </p:attrNameLst>
                                      </p:cBhvr>
                                      <p:tavLst>
                                        <p:tav tm="0">
                                          <p:val>
                                            <p:strVal val="#ppt_h"/>
                                          </p:val>
                                        </p:tav>
                                        <p:tav tm="100000">
                                          <p:val>
                                            <p:strVal val="#ppt_h"/>
                                          </p:val>
                                        </p:tav>
                                      </p:tavLst>
                                    </p:anim>
                                  </p:childTnLst>
                                </p:cTn>
                              </p:par>
                            </p:childTnLst>
                          </p:cTn>
                        </p:par>
                        <p:par>
                          <p:cTn id="18" fill="hold" nodeType="afterGroup">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oman-in-red-a2754173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51050" y="0"/>
            <a:ext cx="5041229" cy="5143500"/>
          </a:xfrm>
          <a:prstGeom prst="rect">
            <a:avLst/>
          </a:prstGeom>
          <a:noFill/>
          <a:ln>
            <a:noFill/>
          </a:ln>
          <a:scene3d>
            <a:camera prst="orthographicFront"/>
            <a:lightRig rig="threePt" dir="t"/>
          </a:scene3d>
          <a:sp3d>
            <a:bevelT w="260350" h="13335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2051050" cy="5143500"/>
          </a:xfrm>
          <a:prstGeom prst="rect">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scene3d>
            <a:camera prst="orthographicFront"/>
            <a:lightRig rig="threePt" dir="t"/>
          </a:scene3d>
          <a:sp3d>
            <a:bevelT w="260350" h="1333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7092279" y="0"/>
            <a:ext cx="2051721" cy="5143500"/>
          </a:xfrm>
          <a:prstGeom prst="rect">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0" scaled="1"/>
            <a:tileRect/>
          </a:gradFill>
          <a:ln>
            <a:noFill/>
          </a:ln>
          <a:scene3d>
            <a:camera prst="orthographicFront"/>
            <a:lightRig rig="threePt" dir="t"/>
          </a:scene3d>
          <a:sp3d>
            <a:bevelT w="260350" h="1333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2051050" y="4084638"/>
            <a:ext cx="4897438" cy="923925"/>
          </a:xfrm>
          <a:prstGeom prst="rect">
            <a:avLst/>
          </a:prstGeom>
          <a:noFill/>
        </p:spPr>
        <p:txBody>
          <a:bodyPr>
            <a:spAutoFit/>
          </a:bodyPr>
          <a:lstStyle/>
          <a:p>
            <a:pPr>
              <a:defRPr/>
            </a:pPr>
            <a:r>
              <a:rPr lang="es-ES" b="1" dirty="0">
                <a:effectLst>
                  <a:glow rad="139700">
                    <a:schemeClr val="accent2">
                      <a:satMod val="175000"/>
                      <a:alpha val="40000"/>
                    </a:schemeClr>
                  </a:glow>
                  <a:outerShdw blurRad="38100" dist="38100" dir="2700000" algn="tl">
                    <a:srgbClr val="1F497D"/>
                  </a:outerShdw>
                </a:effectLst>
              </a:rPr>
              <a:t>En el municipio de Madrid el monarca dejó magníficas muestras en la Casa de Campo y en El Pardo, a las que hay que añadir…</a:t>
            </a:r>
          </a:p>
        </p:txBody>
      </p:sp>
    </p:spTree>
  </p:cSld>
  <p:clrMapOvr>
    <a:masterClrMapping/>
  </p:clrMapOvr>
  <mc:AlternateContent xmlns:mc="http://schemas.openxmlformats.org/markup-compatibility/2006">
    <mc:Choice xmlns:p14="http://schemas.microsoft.com/office/powerpoint/2010/main" Requires="p14">
      <p:transition spd="slow" p14:dur="2000" advTm="18000">
        <p14:pan dir="u"/>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3000"/>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3000"/>
                                        <p:tgtEl>
                                          <p:spTgt spid="5"/>
                                        </p:tgtEl>
                                      </p:cBhvr>
                                    </p:animEffect>
                                  </p:childTnLst>
                                </p:cTn>
                              </p:par>
                              <p:par>
                                <p:cTn id="11" presetID="17"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
                                          </p:val>
                                        </p:tav>
                                        <p:tav tm="100000">
                                          <p:val>
                                            <p:strVal val="#ppt_x"/>
                                          </p:val>
                                        </p:tav>
                                      </p:tavLst>
                                    </p:anim>
                                    <p:anim calcmode="lin" valueType="num">
                                      <p:cBhvr>
                                        <p:cTn id="14" dur="3000" fill="hold"/>
                                        <p:tgtEl>
                                          <p:spTgt spid="4"/>
                                        </p:tgtEl>
                                        <p:attrNameLst>
                                          <p:attrName>ppt_y</p:attrName>
                                        </p:attrNameLst>
                                      </p:cBhvr>
                                      <p:tavLst>
                                        <p:tav tm="0">
                                          <p:val>
                                            <p:strVal val="#ppt_y+#ppt_h/2"/>
                                          </p:val>
                                        </p:tav>
                                        <p:tav tm="100000">
                                          <p:val>
                                            <p:strVal val="#ppt_y"/>
                                          </p:val>
                                        </p:tav>
                                      </p:tavLst>
                                    </p:anim>
                                    <p:anim calcmode="lin" valueType="num">
                                      <p:cBhvr>
                                        <p:cTn id="15" dur="3000" fill="hold"/>
                                        <p:tgtEl>
                                          <p:spTgt spid="4"/>
                                        </p:tgtEl>
                                        <p:attrNameLst>
                                          <p:attrName>ppt_w</p:attrName>
                                        </p:attrNameLst>
                                      </p:cBhvr>
                                      <p:tavLst>
                                        <p:tav tm="0">
                                          <p:val>
                                            <p:strVal val="#ppt_w"/>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childTnLst>
                                </p:cTn>
                              </p:par>
                              <p:par>
                                <p:cTn id="17" presetID="3" presetClass="entr" presetSubtype="5"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vertical)">
                                      <p:cBhvr>
                                        <p:cTn id="19" dur="3000"/>
                                        <p:tgtEl>
                                          <p:spTgt spid="4"/>
                                        </p:tgtEl>
                                      </p:cBhvr>
                                    </p:animEffect>
                                  </p:childTnLst>
                                </p:cTn>
                              </p:par>
                            </p:childTnLst>
                          </p:cTn>
                        </p:par>
                        <p:par>
                          <p:cTn id="20" fill="hold" nodeType="afterGroup">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Ana María\Desktop\PPS\Peacebridge_final.jpg"/>
          <p:cNvPicPr>
            <a:picLocks noChangeAspect="1" noChangeArrowheads="1"/>
          </p:cNvPicPr>
          <p:nvPr/>
        </p:nvPicPr>
        <p:blipFill>
          <a:blip r:embed="rId2">
            <a:extLst>
              <a:ext uri="{28A0092B-C50C-407E-A947-70E740481C1C}">
                <a14:useLocalDpi xmlns:a14="http://schemas.microsoft.com/office/drawing/2010/main" val="0"/>
              </a:ext>
            </a:extLst>
          </a:blip>
          <a:srcRect r="50000" b="50000"/>
          <a:stretch>
            <a:fillRect/>
          </a:stretch>
        </p:blipFill>
        <p:spPr bwMode="auto">
          <a:xfrm>
            <a:off x="0" y="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C:\Users\Ana María\Desktop\PPS\Peacebridge_final.jpg"/>
          <p:cNvPicPr>
            <a:picLocks noChangeAspect="1" noChangeArrowheads="1"/>
          </p:cNvPicPr>
          <p:nvPr/>
        </p:nvPicPr>
        <p:blipFill>
          <a:blip r:embed="rId2">
            <a:extLst>
              <a:ext uri="{28A0092B-C50C-407E-A947-70E740481C1C}">
                <a14:useLocalDpi xmlns:a14="http://schemas.microsoft.com/office/drawing/2010/main" val="0"/>
              </a:ext>
            </a:extLst>
          </a:blip>
          <a:srcRect l="50000" b="50000"/>
          <a:stretch>
            <a:fillRect/>
          </a:stretch>
        </p:blipFill>
        <p:spPr bwMode="auto">
          <a:xfrm>
            <a:off x="4572000" y="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C:\Users\Ana María\Desktop\PPS\Peacebridge_final.jpg"/>
          <p:cNvPicPr>
            <a:picLocks noChangeAspect="1" noChangeArrowheads="1"/>
          </p:cNvPicPr>
          <p:nvPr/>
        </p:nvPicPr>
        <p:blipFill>
          <a:blip r:embed="rId2">
            <a:extLst>
              <a:ext uri="{28A0092B-C50C-407E-A947-70E740481C1C}">
                <a14:useLocalDpi xmlns:a14="http://schemas.microsoft.com/office/drawing/2010/main" val="0"/>
              </a:ext>
            </a:extLst>
          </a:blip>
          <a:srcRect t="50000" r="50000"/>
          <a:stretch>
            <a:fillRect/>
          </a:stretch>
        </p:blipFill>
        <p:spPr bwMode="auto">
          <a:xfrm>
            <a:off x="0" y="257175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descr="C:\Users\Ana María\Desktop\PPS\Peacebridge_final.jpg"/>
          <p:cNvPicPr>
            <a:picLocks noChangeAspect="1" noChangeArrowheads="1"/>
          </p:cNvPicPr>
          <p:nvPr/>
        </p:nvPicPr>
        <p:blipFill>
          <a:blip r:embed="rId2">
            <a:extLst>
              <a:ext uri="{28A0092B-C50C-407E-A947-70E740481C1C}">
                <a14:useLocalDpi xmlns:a14="http://schemas.microsoft.com/office/drawing/2010/main" val="0"/>
              </a:ext>
            </a:extLst>
          </a:blip>
          <a:srcRect l="50000" t="50000"/>
          <a:stretch>
            <a:fillRect/>
          </a:stretch>
        </p:blipFill>
        <p:spPr bwMode="auto">
          <a:xfrm>
            <a:off x="4572000" y="257175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7 Imagen" descr="1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5143500"/>
          </a:xfrm>
          <a:prstGeom prst="rect">
            <a:avLst/>
          </a:prstGeom>
          <a:noFill/>
          <a:ln>
            <a:noFill/>
          </a:ln>
          <a:scene3d>
            <a:camera prst="orthographicFront"/>
            <a:lightRig rig="threePt" dir="t"/>
          </a:scene3d>
          <a:sp3d>
            <a:bevelT w="260350" h="13335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684213" y="4084638"/>
            <a:ext cx="78486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el ámbito de la comunidad autónoma, Aranjuez, El Escorial y La Granjilla de La Fresneda y, fuera de ella, </a:t>
            </a:r>
            <a:r>
              <a:rPr lang="es-ES" b="1" dirty="0" err="1">
                <a:effectLst>
                  <a:glow rad="101600">
                    <a:schemeClr val="accent2">
                      <a:satMod val="175000"/>
                      <a:alpha val="40000"/>
                    </a:schemeClr>
                  </a:glow>
                  <a:outerShdw blurRad="38100" dist="38100" dir="2700000" algn="tl">
                    <a:srgbClr val="000000">
                      <a:alpha val="43137"/>
                    </a:srgbClr>
                  </a:outerShdw>
                </a:effectLst>
              </a:rPr>
              <a:t>Valsaín</a:t>
            </a:r>
            <a:r>
              <a:rPr lang="es-ES" b="1" dirty="0">
                <a:effectLst>
                  <a:glow rad="101600">
                    <a:schemeClr val="accent2">
                      <a:satMod val="175000"/>
                      <a:alpha val="40000"/>
                    </a:schemeClr>
                  </a:glow>
                  <a:outerShdw blurRad="38100" dist="38100" dir="2700000" algn="tl">
                    <a:srgbClr val="000000">
                      <a:alpha val="43137"/>
                    </a:srgbClr>
                  </a:outerShdw>
                </a:effectLst>
              </a:rPr>
              <a:t>, en la provincia de Segovia.</a:t>
            </a:r>
          </a:p>
        </p:txBody>
      </p:sp>
    </p:spTree>
  </p:cSld>
  <p:clrMapOvr>
    <a:masterClrMapping/>
  </p:clrMapOvr>
  <mc:AlternateContent xmlns:mc="http://schemas.openxmlformats.org/markup-compatibility/2006">
    <mc:Choice xmlns:p14="http://schemas.microsoft.com/office/powerpoint/2010/main" Requires="p14">
      <p:transition spd="slow" p14:dur="2000" advTm="23000">
        <p14:pan dir="d"/>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plus(in)">
                                      <p:cBhvr>
                                        <p:cTn id="7" dur="3000"/>
                                        <p:tgtEl>
                                          <p:spTgt spid="3074"/>
                                        </p:tgtEl>
                                      </p:cBhvr>
                                    </p:animEffect>
                                  </p:childTnLst>
                                </p:cTn>
                              </p:par>
                              <p:par>
                                <p:cTn id="8" presetID="8" presetClass="emph" presetSubtype="0" fill="hold" nodeType="withEffect">
                                  <p:stCondLst>
                                    <p:cond delay="0"/>
                                  </p:stCondLst>
                                  <p:childTnLst>
                                    <p:animRot by="21600000">
                                      <p:cBhvr>
                                        <p:cTn id="9" dur="3000" fill="hold"/>
                                        <p:tgtEl>
                                          <p:spTgt spid="3074"/>
                                        </p:tgtEl>
                                        <p:attrNameLst>
                                          <p:attrName>r</p:attrName>
                                        </p:attrNameLst>
                                      </p:cBhvr>
                                    </p:animRot>
                                  </p:childTnLst>
                                </p:cTn>
                              </p:par>
                              <p:par>
                                <p:cTn id="10" presetID="2" presetClass="entr" presetSubtype="6" fill="hold" nodeType="withEffect">
                                  <p:stCondLst>
                                    <p:cond delay="0"/>
                                  </p:stCondLst>
                                  <p:childTnLst>
                                    <p:set>
                                      <p:cBhvr>
                                        <p:cTn id="11" dur="1" fill="hold">
                                          <p:stCondLst>
                                            <p:cond delay="0"/>
                                          </p:stCondLst>
                                        </p:cTn>
                                        <p:tgtEl>
                                          <p:spTgt spid="3074"/>
                                        </p:tgtEl>
                                        <p:attrNameLst>
                                          <p:attrName>style.visibility</p:attrName>
                                        </p:attrNameLst>
                                      </p:cBhvr>
                                      <p:to>
                                        <p:strVal val="visible"/>
                                      </p:to>
                                    </p:set>
                                    <p:anim calcmode="lin" valueType="num">
                                      <p:cBhvr additive="base">
                                        <p:cTn id="12" dur="3000" fill="hold"/>
                                        <p:tgtEl>
                                          <p:spTgt spid="3074"/>
                                        </p:tgtEl>
                                        <p:attrNameLst>
                                          <p:attrName>ppt_x</p:attrName>
                                        </p:attrNameLst>
                                      </p:cBhvr>
                                      <p:tavLst>
                                        <p:tav tm="0">
                                          <p:val>
                                            <p:strVal val="1+#ppt_w/2"/>
                                          </p:val>
                                        </p:tav>
                                        <p:tav tm="100000">
                                          <p:val>
                                            <p:strVal val="#ppt_x"/>
                                          </p:val>
                                        </p:tav>
                                      </p:tavLst>
                                    </p:anim>
                                    <p:anim calcmode="lin" valueType="num">
                                      <p:cBhvr additive="base">
                                        <p:cTn id="13" dur="3000" fill="hold"/>
                                        <p:tgtEl>
                                          <p:spTgt spid="3074"/>
                                        </p:tgtEl>
                                        <p:attrNameLst>
                                          <p:attrName>ppt_y</p:attrName>
                                        </p:attrNameLst>
                                      </p:cBhvr>
                                      <p:tavLst>
                                        <p:tav tm="0">
                                          <p:val>
                                            <p:strVal val="1+#ppt_h/2"/>
                                          </p:val>
                                        </p:tav>
                                        <p:tav tm="100000">
                                          <p:val>
                                            <p:strVal val="#ppt_y"/>
                                          </p:val>
                                        </p:tav>
                                      </p:tavLst>
                                    </p:anim>
                                  </p:childTnLst>
                                </p:cTn>
                              </p:par>
                              <p:par>
                                <p:cTn id="14" presetID="1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plus(in)">
                                      <p:cBhvr>
                                        <p:cTn id="16" dur="3000"/>
                                        <p:tgtEl>
                                          <p:spTgt spid="4"/>
                                        </p:tgtEl>
                                      </p:cBhvr>
                                    </p:animEffect>
                                  </p:childTnLst>
                                </p:cTn>
                              </p:par>
                              <p:par>
                                <p:cTn id="17" presetID="8" presetClass="emph" presetSubtype="0" fill="hold" nodeType="withEffect">
                                  <p:stCondLst>
                                    <p:cond delay="0"/>
                                  </p:stCondLst>
                                  <p:childTnLst>
                                    <p:animRot by="-21600000">
                                      <p:cBhvr>
                                        <p:cTn id="18" dur="3000" fill="hold"/>
                                        <p:tgtEl>
                                          <p:spTgt spid="4"/>
                                        </p:tgtEl>
                                        <p:attrNameLst>
                                          <p:attrName>r</p:attrName>
                                        </p:attrNameLst>
                                      </p:cBhvr>
                                    </p:animRot>
                                  </p:childTnLst>
                                </p:cTn>
                              </p:par>
                              <p:par>
                                <p:cTn id="19" presetID="2" presetClass="entr" presetSubtype="1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3000" fill="hold"/>
                                        <p:tgtEl>
                                          <p:spTgt spid="4"/>
                                        </p:tgtEl>
                                        <p:attrNameLst>
                                          <p:attrName>ppt_x</p:attrName>
                                        </p:attrNameLst>
                                      </p:cBhvr>
                                      <p:tavLst>
                                        <p:tav tm="0">
                                          <p:val>
                                            <p:strVal val="0-#ppt_w/2"/>
                                          </p:val>
                                        </p:tav>
                                        <p:tav tm="100000">
                                          <p:val>
                                            <p:strVal val="#ppt_x"/>
                                          </p:val>
                                        </p:tav>
                                      </p:tavLst>
                                    </p:anim>
                                    <p:anim calcmode="lin" valueType="num">
                                      <p:cBhvr additive="base">
                                        <p:cTn id="22" dur="3000" fill="hold"/>
                                        <p:tgtEl>
                                          <p:spTgt spid="4"/>
                                        </p:tgtEl>
                                        <p:attrNameLst>
                                          <p:attrName>ppt_y</p:attrName>
                                        </p:attrNameLst>
                                      </p:cBhvr>
                                      <p:tavLst>
                                        <p:tav tm="0">
                                          <p:val>
                                            <p:strVal val="1+#ppt_h/2"/>
                                          </p:val>
                                        </p:tav>
                                        <p:tav tm="100000">
                                          <p:val>
                                            <p:strVal val="#ppt_y"/>
                                          </p:val>
                                        </p:tav>
                                      </p:tavLst>
                                    </p:anim>
                                  </p:childTnLst>
                                </p:cTn>
                              </p:par>
                              <p:par>
                                <p:cTn id="23" presetID="13"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plus(in)">
                                      <p:cBhvr>
                                        <p:cTn id="25" dur="3000"/>
                                        <p:tgtEl>
                                          <p:spTgt spid="6"/>
                                        </p:tgtEl>
                                      </p:cBhvr>
                                    </p:animEffect>
                                  </p:childTnLst>
                                </p:cTn>
                              </p:par>
                              <p:par>
                                <p:cTn id="26" presetID="8" presetClass="emph" presetSubtype="0" fill="hold" nodeType="withEffect">
                                  <p:stCondLst>
                                    <p:cond delay="0"/>
                                  </p:stCondLst>
                                  <p:childTnLst>
                                    <p:animRot by="-21600000">
                                      <p:cBhvr>
                                        <p:cTn id="27" dur="3000" fill="hold"/>
                                        <p:tgtEl>
                                          <p:spTgt spid="6"/>
                                        </p:tgtEl>
                                        <p:attrNameLst>
                                          <p:attrName>r</p:attrName>
                                        </p:attrNameLst>
                                      </p:cBhvr>
                                    </p:animRot>
                                  </p:childTnLst>
                                </p:cTn>
                              </p:par>
                              <p:par>
                                <p:cTn id="28" presetID="2" presetClass="entr" presetSubtype="9"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0-#ppt_w/2"/>
                                          </p:val>
                                        </p:tav>
                                        <p:tav tm="100000">
                                          <p:val>
                                            <p:strVal val="#ppt_x"/>
                                          </p:val>
                                        </p:tav>
                                      </p:tavLst>
                                    </p:anim>
                                    <p:anim calcmode="lin" valueType="num">
                                      <p:cBhvr additive="base">
                                        <p:cTn id="31" dur="3000" fill="hold"/>
                                        <p:tgtEl>
                                          <p:spTgt spid="6"/>
                                        </p:tgtEl>
                                        <p:attrNameLst>
                                          <p:attrName>ppt_y</p:attrName>
                                        </p:attrNameLst>
                                      </p:cBhvr>
                                      <p:tavLst>
                                        <p:tav tm="0">
                                          <p:val>
                                            <p:strVal val="0-#ppt_h/2"/>
                                          </p:val>
                                        </p:tav>
                                        <p:tav tm="100000">
                                          <p:val>
                                            <p:strVal val="#ppt_y"/>
                                          </p:val>
                                        </p:tav>
                                      </p:tavLst>
                                    </p:anim>
                                  </p:childTnLst>
                                </p:cTn>
                              </p:par>
                              <p:par>
                                <p:cTn id="32" presetID="13" presetClass="entr" presetSubtype="16"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plus(in)">
                                      <p:cBhvr>
                                        <p:cTn id="34" dur="3000"/>
                                        <p:tgtEl>
                                          <p:spTgt spid="5"/>
                                        </p:tgtEl>
                                      </p:cBhvr>
                                    </p:animEffect>
                                  </p:childTnLst>
                                </p:cTn>
                              </p:par>
                              <p:par>
                                <p:cTn id="35" presetID="8" presetClass="emph" presetSubtype="0" fill="hold" nodeType="withEffect">
                                  <p:stCondLst>
                                    <p:cond delay="0"/>
                                  </p:stCondLst>
                                  <p:childTnLst>
                                    <p:animRot by="21600000">
                                      <p:cBhvr>
                                        <p:cTn id="36" dur="3000" fill="hold"/>
                                        <p:tgtEl>
                                          <p:spTgt spid="5"/>
                                        </p:tgtEl>
                                        <p:attrNameLst>
                                          <p:attrName>r</p:attrName>
                                        </p:attrNameLst>
                                      </p:cBhvr>
                                    </p:animRot>
                                  </p:childTnLst>
                                </p:cTn>
                              </p:par>
                              <p:par>
                                <p:cTn id="37" presetID="2" presetClass="entr" presetSubtype="3"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3000" fill="hold"/>
                                        <p:tgtEl>
                                          <p:spTgt spid="5"/>
                                        </p:tgtEl>
                                        <p:attrNameLst>
                                          <p:attrName>ppt_x</p:attrName>
                                        </p:attrNameLst>
                                      </p:cBhvr>
                                      <p:tavLst>
                                        <p:tav tm="0">
                                          <p:val>
                                            <p:strVal val="1+#ppt_w/2"/>
                                          </p:val>
                                        </p:tav>
                                        <p:tav tm="100000">
                                          <p:val>
                                            <p:strVal val="#ppt_x"/>
                                          </p:val>
                                        </p:tav>
                                      </p:tavLst>
                                    </p:anim>
                                    <p:anim calcmode="lin" valueType="num">
                                      <p:cBhvr additive="base">
                                        <p:cTn id="40" dur="3000" fill="hold"/>
                                        <p:tgtEl>
                                          <p:spTgt spid="5"/>
                                        </p:tgtEl>
                                        <p:attrNameLst>
                                          <p:attrName>ppt_y</p:attrName>
                                        </p:attrNameLst>
                                      </p:cBhvr>
                                      <p:tavLst>
                                        <p:tav tm="0">
                                          <p:val>
                                            <p:strVal val="0-#ppt_h/2"/>
                                          </p:val>
                                        </p:tav>
                                        <p:tav tm="100000">
                                          <p:val>
                                            <p:strVal val="#ppt_y"/>
                                          </p:val>
                                        </p:tav>
                                      </p:tavLst>
                                    </p:anim>
                                  </p:childTnLst>
                                </p:cTn>
                              </p:par>
                            </p:childTnLst>
                          </p:cTn>
                        </p:par>
                        <p:par>
                          <p:cTn id="41" fill="hold" nodeType="afterGroup">
                            <p:stCondLst>
                              <p:cond delay="3000"/>
                            </p:stCondLst>
                            <p:childTnLst>
                              <p:par>
                                <p:cTn id="42" presetID="2" presetClass="exit" presetSubtype="9" fill="hold" nodeType="afterEffect">
                                  <p:stCondLst>
                                    <p:cond delay="0"/>
                                  </p:stCondLst>
                                  <p:childTnLst>
                                    <p:anim calcmode="lin" valueType="num">
                                      <p:cBhvr additive="base">
                                        <p:cTn id="43" dur="3000"/>
                                        <p:tgtEl>
                                          <p:spTgt spid="3074"/>
                                        </p:tgtEl>
                                        <p:attrNameLst>
                                          <p:attrName>ppt_x</p:attrName>
                                        </p:attrNameLst>
                                      </p:cBhvr>
                                      <p:tavLst>
                                        <p:tav tm="0">
                                          <p:val>
                                            <p:strVal val="ppt_x"/>
                                          </p:val>
                                        </p:tav>
                                        <p:tav tm="100000">
                                          <p:val>
                                            <p:strVal val="0-ppt_w/2"/>
                                          </p:val>
                                        </p:tav>
                                      </p:tavLst>
                                    </p:anim>
                                    <p:anim calcmode="lin" valueType="num">
                                      <p:cBhvr additive="base">
                                        <p:cTn id="44" dur="3000"/>
                                        <p:tgtEl>
                                          <p:spTgt spid="3074"/>
                                        </p:tgtEl>
                                        <p:attrNameLst>
                                          <p:attrName>ppt_y</p:attrName>
                                        </p:attrNameLst>
                                      </p:cBhvr>
                                      <p:tavLst>
                                        <p:tav tm="0">
                                          <p:val>
                                            <p:strVal val="ppt_y"/>
                                          </p:val>
                                        </p:tav>
                                        <p:tav tm="100000">
                                          <p:val>
                                            <p:strVal val="0-ppt_h/2"/>
                                          </p:val>
                                        </p:tav>
                                      </p:tavLst>
                                    </p:anim>
                                    <p:set>
                                      <p:cBhvr>
                                        <p:cTn id="45" dur="1" fill="hold">
                                          <p:stCondLst>
                                            <p:cond delay="2999"/>
                                          </p:stCondLst>
                                        </p:cTn>
                                        <p:tgtEl>
                                          <p:spTgt spid="3074"/>
                                        </p:tgtEl>
                                        <p:attrNameLst>
                                          <p:attrName>style.visibility</p:attrName>
                                        </p:attrNameLst>
                                      </p:cBhvr>
                                      <p:to>
                                        <p:strVal val="hidden"/>
                                      </p:to>
                                    </p:set>
                                  </p:childTnLst>
                                </p:cTn>
                              </p:par>
                              <p:par>
                                <p:cTn id="46" presetID="2" presetClass="exit" presetSubtype="3" fill="hold" nodeType="withEffect">
                                  <p:stCondLst>
                                    <p:cond delay="0"/>
                                  </p:stCondLst>
                                  <p:childTnLst>
                                    <p:anim calcmode="lin" valueType="num">
                                      <p:cBhvr additive="base">
                                        <p:cTn id="47" dur="3000"/>
                                        <p:tgtEl>
                                          <p:spTgt spid="4"/>
                                        </p:tgtEl>
                                        <p:attrNameLst>
                                          <p:attrName>ppt_x</p:attrName>
                                        </p:attrNameLst>
                                      </p:cBhvr>
                                      <p:tavLst>
                                        <p:tav tm="0">
                                          <p:val>
                                            <p:strVal val="ppt_x"/>
                                          </p:val>
                                        </p:tav>
                                        <p:tav tm="100000">
                                          <p:val>
                                            <p:strVal val="1+ppt_w/2"/>
                                          </p:val>
                                        </p:tav>
                                      </p:tavLst>
                                    </p:anim>
                                    <p:anim calcmode="lin" valueType="num">
                                      <p:cBhvr additive="base">
                                        <p:cTn id="48" dur="3000"/>
                                        <p:tgtEl>
                                          <p:spTgt spid="4"/>
                                        </p:tgtEl>
                                        <p:attrNameLst>
                                          <p:attrName>ppt_y</p:attrName>
                                        </p:attrNameLst>
                                      </p:cBhvr>
                                      <p:tavLst>
                                        <p:tav tm="0">
                                          <p:val>
                                            <p:strVal val="ppt_y"/>
                                          </p:val>
                                        </p:tav>
                                        <p:tav tm="100000">
                                          <p:val>
                                            <p:strVal val="0-ppt_h/2"/>
                                          </p:val>
                                        </p:tav>
                                      </p:tavLst>
                                    </p:anim>
                                    <p:set>
                                      <p:cBhvr>
                                        <p:cTn id="49" dur="1" fill="hold">
                                          <p:stCondLst>
                                            <p:cond delay="2999"/>
                                          </p:stCondLst>
                                        </p:cTn>
                                        <p:tgtEl>
                                          <p:spTgt spid="4"/>
                                        </p:tgtEl>
                                        <p:attrNameLst>
                                          <p:attrName>style.visibility</p:attrName>
                                        </p:attrNameLst>
                                      </p:cBhvr>
                                      <p:to>
                                        <p:strVal val="hidden"/>
                                      </p:to>
                                    </p:set>
                                  </p:childTnLst>
                                </p:cTn>
                              </p:par>
                              <p:par>
                                <p:cTn id="50" presetID="2" presetClass="exit" presetSubtype="6" fill="hold" nodeType="withEffect">
                                  <p:stCondLst>
                                    <p:cond delay="0"/>
                                  </p:stCondLst>
                                  <p:childTnLst>
                                    <p:anim calcmode="lin" valueType="num">
                                      <p:cBhvr additive="base">
                                        <p:cTn id="51" dur="3000"/>
                                        <p:tgtEl>
                                          <p:spTgt spid="6"/>
                                        </p:tgtEl>
                                        <p:attrNameLst>
                                          <p:attrName>ppt_x</p:attrName>
                                        </p:attrNameLst>
                                      </p:cBhvr>
                                      <p:tavLst>
                                        <p:tav tm="0">
                                          <p:val>
                                            <p:strVal val="ppt_x"/>
                                          </p:val>
                                        </p:tav>
                                        <p:tav tm="100000">
                                          <p:val>
                                            <p:strVal val="1+ppt_w/2"/>
                                          </p:val>
                                        </p:tav>
                                      </p:tavLst>
                                    </p:anim>
                                    <p:anim calcmode="lin" valueType="num">
                                      <p:cBhvr additive="base">
                                        <p:cTn id="52" dur="3000"/>
                                        <p:tgtEl>
                                          <p:spTgt spid="6"/>
                                        </p:tgtEl>
                                        <p:attrNameLst>
                                          <p:attrName>ppt_y</p:attrName>
                                        </p:attrNameLst>
                                      </p:cBhvr>
                                      <p:tavLst>
                                        <p:tav tm="0">
                                          <p:val>
                                            <p:strVal val="ppt_y"/>
                                          </p:val>
                                        </p:tav>
                                        <p:tav tm="100000">
                                          <p:val>
                                            <p:strVal val="1+ppt_h/2"/>
                                          </p:val>
                                        </p:tav>
                                      </p:tavLst>
                                    </p:anim>
                                    <p:set>
                                      <p:cBhvr>
                                        <p:cTn id="53" dur="1" fill="hold">
                                          <p:stCondLst>
                                            <p:cond delay="2999"/>
                                          </p:stCondLst>
                                        </p:cTn>
                                        <p:tgtEl>
                                          <p:spTgt spid="6"/>
                                        </p:tgtEl>
                                        <p:attrNameLst>
                                          <p:attrName>style.visibility</p:attrName>
                                        </p:attrNameLst>
                                      </p:cBhvr>
                                      <p:to>
                                        <p:strVal val="hidden"/>
                                      </p:to>
                                    </p:set>
                                  </p:childTnLst>
                                </p:cTn>
                              </p:par>
                              <p:par>
                                <p:cTn id="54" presetID="2" presetClass="exit" presetSubtype="12" fill="hold" nodeType="withEffect">
                                  <p:stCondLst>
                                    <p:cond delay="0"/>
                                  </p:stCondLst>
                                  <p:childTnLst>
                                    <p:anim calcmode="lin" valueType="num">
                                      <p:cBhvr additive="base">
                                        <p:cTn id="55" dur="3000"/>
                                        <p:tgtEl>
                                          <p:spTgt spid="5"/>
                                        </p:tgtEl>
                                        <p:attrNameLst>
                                          <p:attrName>ppt_x</p:attrName>
                                        </p:attrNameLst>
                                      </p:cBhvr>
                                      <p:tavLst>
                                        <p:tav tm="0">
                                          <p:val>
                                            <p:strVal val="ppt_x"/>
                                          </p:val>
                                        </p:tav>
                                        <p:tav tm="100000">
                                          <p:val>
                                            <p:strVal val="0-ppt_w/2"/>
                                          </p:val>
                                        </p:tav>
                                      </p:tavLst>
                                    </p:anim>
                                    <p:anim calcmode="lin" valueType="num">
                                      <p:cBhvr additive="base">
                                        <p:cTn id="56" dur="3000"/>
                                        <p:tgtEl>
                                          <p:spTgt spid="5"/>
                                        </p:tgtEl>
                                        <p:attrNameLst>
                                          <p:attrName>ppt_y</p:attrName>
                                        </p:attrNameLst>
                                      </p:cBhvr>
                                      <p:tavLst>
                                        <p:tav tm="0">
                                          <p:val>
                                            <p:strVal val="ppt_y"/>
                                          </p:val>
                                        </p:tav>
                                        <p:tav tm="100000">
                                          <p:val>
                                            <p:strVal val="1+ppt_h/2"/>
                                          </p:val>
                                        </p:tav>
                                      </p:tavLst>
                                    </p:anim>
                                    <p:set>
                                      <p:cBhvr>
                                        <p:cTn id="57" dur="1" fill="hold">
                                          <p:stCondLst>
                                            <p:cond delay="2999"/>
                                          </p:stCondLst>
                                        </p:cTn>
                                        <p:tgtEl>
                                          <p:spTgt spid="5"/>
                                        </p:tgtEl>
                                        <p:attrNameLst>
                                          <p:attrName>style.visibility</p:attrName>
                                        </p:attrNameLst>
                                      </p:cBhvr>
                                      <p:to>
                                        <p:strVal val="hidden"/>
                                      </p:to>
                                    </p:set>
                                  </p:childTnLst>
                                </p:cTn>
                              </p:par>
                              <p:par>
                                <p:cTn id="58" presetID="13" presetClass="entr" presetSubtype="32" fill="hold"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plus(out)">
                                      <p:cBhvr>
                                        <p:cTn id="60" dur="3000"/>
                                        <p:tgtEl>
                                          <p:spTgt spid="8"/>
                                        </p:tgtEl>
                                      </p:cBhvr>
                                    </p:animEffect>
                                  </p:childTnLst>
                                </p:cTn>
                              </p:par>
                              <p:par>
                                <p:cTn id="61" presetID="23" presetClass="entr" presetSubtype="288" fill="hold" nodeType="withEffect">
                                  <p:stCondLst>
                                    <p:cond delay="0"/>
                                  </p:stCondLst>
                                  <p:childTnLst>
                                    <p:set>
                                      <p:cBhvr>
                                        <p:cTn id="62" dur="1" fill="hold">
                                          <p:stCondLst>
                                            <p:cond delay="0"/>
                                          </p:stCondLst>
                                        </p:cTn>
                                        <p:tgtEl>
                                          <p:spTgt spid="8"/>
                                        </p:tgtEl>
                                        <p:attrNameLst>
                                          <p:attrName>style.visibility</p:attrName>
                                        </p:attrNameLst>
                                      </p:cBhvr>
                                      <p:to>
                                        <p:strVal val="visible"/>
                                      </p:to>
                                    </p:set>
                                    <p:anim calcmode="lin" valueType="num">
                                      <p:cBhvr>
                                        <p:cTn id="63" dur="3000" fill="hold"/>
                                        <p:tgtEl>
                                          <p:spTgt spid="8"/>
                                        </p:tgtEl>
                                        <p:attrNameLst>
                                          <p:attrName>ppt_w</p:attrName>
                                        </p:attrNameLst>
                                      </p:cBhvr>
                                      <p:tavLst>
                                        <p:tav tm="0">
                                          <p:val>
                                            <p:strVal val="4/3*#ppt_w"/>
                                          </p:val>
                                        </p:tav>
                                        <p:tav tm="100000">
                                          <p:val>
                                            <p:strVal val="#ppt_w"/>
                                          </p:val>
                                        </p:tav>
                                      </p:tavLst>
                                    </p:anim>
                                    <p:anim calcmode="lin" valueType="num">
                                      <p:cBhvr>
                                        <p:cTn id="64" dur="3000" fill="hold"/>
                                        <p:tgtEl>
                                          <p:spTgt spid="8"/>
                                        </p:tgtEl>
                                        <p:attrNameLst>
                                          <p:attrName>ppt_h</p:attrName>
                                        </p:attrNameLst>
                                      </p:cBhvr>
                                      <p:tavLst>
                                        <p:tav tm="0">
                                          <p:val>
                                            <p:strVal val="4/3*#ppt_h"/>
                                          </p:val>
                                        </p:tav>
                                        <p:tav tm="100000">
                                          <p:val>
                                            <p:strVal val="#ppt_h"/>
                                          </p:val>
                                        </p:tav>
                                      </p:tavLst>
                                    </p:anim>
                                  </p:childTnLst>
                                </p:cTn>
                              </p:par>
                            </p:childTnLst>
                          </p:cTn>
                        </p:par>
                        <p:par>
                          <p:cTn id="65" fill="hold" nodeType="afterGroup">
                            <p:stCondLst>
                              <p:cond delay="6000"/>
                            </p:stCondLst>
                            <p:childTnLst>
                              <p:par>
                                <p:cTn id="66" presetID="40" presetClass="entr" presetSubtype="0" fill="hold" grpId="0" nodeType="afterEffect">
                                  <p:stCondLst>
                                    <p:cond delay="0"/>
                                  </p:stCondLst>
                                  <p:iterate type="lt">
                                    <p:tmPct val="10000"/>
                                  </p:iterate>
                                  <p:childTnLst>
                                    <p:set>
                                      <p:cBhvr>
                                        <p:cTn id="67" dur="1" fill="hold">
                                          <p:stCondLst>
                                            <p:cond delay="0"/>
                                          </p:stCondLst>
                                        </p:cTn>
                                        <p:tgtEl>
                                          <p:spTgt spid="7"/>
                                        </p:tgtEl>
                                        <p:attrNameLst>
                                          <p:attrName>style.visibility</p:attrName>
                                        </p:attrNameLst>
                                      </p:cBhvr>
                                      <p:to>
                                        <p:strVal val="visible"/>
                                      </p:to>
                                    </p:set>
                                    <p:animEffect transition="in" filter="fade">
                                      <p:cBhvr>
                                        <p:cTn id="68" dur="1000"/>
                                        <p:tgtEl>
                                          <p:spTgt spid="7"/>
                                        </p:tgtEl>
                                      </p:cBhvr>
                                    </p:animEffect>
                                    <p:anim calcmode="lin" valueType="num">
                                      <p:cBhvr>
                                        <p:cTn id="69" dur="1000" fill="hold"/>
                                        <p:tgtEl>
                                          <p:spTgt spid="7"/>
                                        </p:tgtEl>
                                        <p:attrNameLst>
                                          <p:attrName>ppt_x</p:attrName>
                                        </p:attrNameLst>
                                      </p:cBhvr>
                                      <p:tavLst>
                                        <p:tav tm="0">
                                          <p:val>
                                            <p:strVal val="#ppt_x-.1"/>
                                          </p:val>
                                        </p:tav>
                                        <p:tav tm="100000">
                                          <p:val>
                                            <p:strVal val="#ppt_x"/>
                                          </p:val>
                                        </p:tav>
                                      </p:tavLst>
                                    </p:anim>
                                    <p:anim calcmode="lin" valueType="num">
                                      <p:cBhvr>
                                        <p:cTn id="7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Gumpert Apollo.jpg"/>
          <p:cNvPicPr>
            <a:picLocks noChangeAspect="1" noChangeArrowheads="1"/>
          </p:cNvPicPr>
          <p:nvPr/>
        </p:nvPicPr>
        <p:blipFill>
          <a:blip r:embed="rId2">
            <a:extLst>
              <a:ext uri="{28A0092B-C50C-407E-A947-70E740481C1C}">
                <a14:useLocalDpi xmlns:a14="http://schemas.microsoft.com/office/drawing/2010/main" val="0"/>
              </a:ext>
            </a:extLst>
          </a:blip>
          <a:srcRect r="75200"/>
          <a:stretch>
            <a:fillRect/>
          </a:stretch>
        </p:blipFill>
        <p:spPr bwMode="auto">
          <a:xfrm>
            <a:off x="0" y="0"/>
            <a:ext cx="2268538"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Users\Ana María\Desktop\Gumpert Apollo.jpg"/>
          <p:cNvPicPr>
            <a:picLocks noChangeAspect="1" noChangeArrowheads="1"/>
          </p:cNvPicPr>
          <p:nvPr/>
        </p:nvPicPr>
        <p:blipFill>
          <a:blip r:embed="rId2">
            <a:extLst>
              <a:ext uri="{28A0092B-C50C-407E-A947-70E740481C1C}">
                <a14:useLocalDpi xmlns:a14="http://schemas.microsoft.com/office/drawing/2010/main" val="0"/>
              </a:ext>
            </a:extLst>
          </a:blip>
          <a:srcRect l="24800" r="50000"/>
          <a:stretch>
            <a:fillRect/>
          </a:stretch>
        </p:blipFill>
        <p:spPr bwMode="auto">
          <a:xfrm>
            <a:off x="2268538" y="0"/>
            <a:ext cx="2303462"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C:\Users\Ana María\Desktop\Gumpert Apollo.jpg"/>
          <p:cNvPicPr>
            <a:picLocks noChangeAspect="1" noChangeArrowheads="1"/>
          </p:cNvPicPr>
          <p:nvPr/>
        </p:nvPicPr>
        <p:blipFill>
          <a:blip r:embed="rId2">
            <a:extLst>
              <a:ext uri="{28A0092B-C50C-407E-A947-70E740481C1C}">
                <a14:useLocalDpi xmlns:a14="http://schemas.microsoft.com/office/drawing/2010/main" val="0"/>
              </a:ext>
            </a:extLst>
          </a:blip>
          <a:srcRect l="50000" r="24800"/>
          <a:stretch>
            <a:fillRect/>
          </a:stretch>
        </p:blipFill>
        <p:spPr bwMode="auto">
          <a:xfrm>
            <a:off x="4572000" y="0"/>
            <a:ext cx="2303463"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C:\Users\Ana María\Desktop\Gumpert Apollo.jpg"/>
          <p:cNvPicPr>
            <a:picLocks noChangeAspect="1" noChangeArrowheads="1"/>
          </p:cNvPicPr>
          <p:nvPr/>
        </p:nvPicPr>
        <p:blipFill>
          <a:blip r:embed="rId2">
            <a:extLst>
              <a:ext uri="{28A0092B-C50C-407E-A947-70E740481C1C}">
                <a14:useLocalDpi xmlns:a14="http://schemas.microsoft.com/office/drawing/2010/main" val="0"/>
              </a:ext>
            </a:extLst>
          </a:blip>
          <a:srcRect l="75200"/>
          <a:stretch>
            <a:fillRect/>
          </a:stretch>
        </p:blipFill>
        <p:spPr bwMode="auto">
          <a:xfrm>
            <a:off x="6875463" y="0"/>
            <a:ext cx="2268537"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1116013" y="4084638"/>
            <a:ext cx="6697662" cy="923925"/>
          </a:xfrm>
          <a:prstGeom prst="rect">
            <a:avLst/>
          </a:prstGeom>
          <a:noFill/>
        </p:spPr>
        <p:txBody>
          <a:bodyPr>
            <a:spAutoFit/>
          </a:bodyPr>
          <a:lstStyle/>
          <a:p>
            <a:pPr>
              <a:defRPr/>
            </a:pPr>
            <a:r>
              <a:rPr lang="es-ES" b="1" dirty="0">
                <a:effectLst>
                  <a:glow rad="139700">
                    <a:schemeClr val="accent2">
                      <a:satMod val="175000"/>
                      <a:alpha val="40000"/>
                    </a:schemeClr>
                  </a:glow>
                  <a:outerShdw blurRad="38100" dist="38100" dir="2700000" algn="tl">
                    <a:srgbClr val="1F497D"/>
                  </a:outerShdw>
                </a:effectLst>
              </a:rPr>
              <a:t>Los jardines construidos en todos estos enclaves seguían modelos italianos, con una organización geométrica y simétrica de los parterres…</a:t>
            </a:r>
          </a:p>
        </p:txBody>
      </p:sp>
    </p:spTree>
  </p:cSld>
  <p:clrMapOvr>
    <a:masterClrMapping/>
  </p:clrMapOvr>
  <mc:AlternateContent xmlns:mc="http://schemas.openxmlformats.org/markup-compatibility/2006">
    <mc:Choice xmlns:p14="http://schemas.microsoft.com/office/powerpoint/2010/main" Requires="p14">
      <p:transition spd="slow" p14:dur="2000" advTm="20000">
        <p14:wheelReverse spokes="1"/>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vertical)">
                                      <p:cBhvr>
                                        <p:cTn id="7" dur="3000"/>
                                        <p:tgtEl>
                                          <p:spTgt spid="2"/>
                                        </p:tgtEl>
                                      </p:cBhvr>
                                    </p:animEffect>
                                  </p:childTnLst>
                                </p:cTn>
                              </p:par>
                              <p:par>
                                <p:cTn id="8" presetID="3" presetClass="entr" presetSubtype="5"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linds(vertical)">
                                      <p:cBhvr>
                                        <p:cTn id="10" dur="3000"/>
                                        <p:tgtEl>
                                          <p:spTgt spid="3"/>
                                        </p:tgtEl>
                                      </p:cBhvr>
                                    </p:animEffec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3000"/>
                                        <p:tgtEl>
                                          <p:spTgt spid="4"/>
                                        </p:tgtEl>
                                      </p:cBhvr>
                                    </p:animEffect>
                                  </p:childTnLst>
                                </p:cTn>
                              </p:par>
                              <p:par>
                                <p:cTn id="14" presetID="3" presetClass="entr" presetSubtype="5"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linds(vertical)">
                                      <p:cBhvr>
                                        <p:cTn id="16" dur="3000"/>
                                        <p:tgtEl>
                                          <p:spTgt spid="5"/>
                                        </p:tgtEl>
                                      </p:cBhvr>
                                    </p:animEffect>
                                  </p:childTnLst>
                                </p:cTn>
                              </p:par>
                            </p:childTnLst>
                          </p:cTn>
                        </p:par>
                        <p:par>
                          <p:cTn id="17" fill="hold" nodeType="afterGroup">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Ana María\Desktop\caribbeanshores12h.jpg"/>
          <p:cNvPicPr>
            <a:picLocks noChangeAspect="1" noChangeArrowheads="1"/>
          </p:cNvPicPr>
          <p:nvPr/>
        </p:nvPicPr>
        <p:blipFill>
          <a:blip r:embed="rId2">
            <a:extLst>
              <a:ext uri="{28A0092B-C50C-407E-A947-70E740481C1C}">
                <a14:useLocalDpi xmlns:a14="http://schemas.microsoft.com/office/drawing/2010/main" val="0"/>
              </a:ext>
            </a:extLst>
          </a:blip>
          <a:srcRect l="75200"/>
          <a:stretch>
            <a:fillRect/>
          </a:stretch>
        </p:blipFill>
        <p:spPr bwMode="auto">
          <a:xfrm>
            <a:off x="6875463" y="0"/>
            <a:ext cx="2268537"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3" descr="C:\Users\Ana María\Desktop\caribbeanshores12h.jpg"/>
          <p:cNvPicPr>
            <a:picLocks noChangeAspect="1" noChangeArrowheads="1"/>
          </p:cNvPicPr>
          <p:nvPr/>
        </p:nvPicPr>
        <p:blipFill>
          <a:blip r:embed="rId2">
            <a:extLst>
              <a:ext uri="{28A0092B-C50C-407E-A947-70E740481C1C}">
                <a14:useLocalDpi xmlns:a14="http://schemas.microsoft.com/office/drawing/2010/main" val="0"/>
              </a:ext>
            </a:extLst>
          </a:blip>
          <a:srcRect l="50000" r="24800"/>
          <a:stretch>
            <a:fillRect/>
          </a:stretch>
        </p:blipFill>
        <p:spPr bwMode="auto">
          <a:xfrm>
            <a:off x="4572000" y="0"/>
            <a:ext cx="2303463"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C:\Users\Ana María\Desktop\caribbeanshores12h.jpg"/>
          <p:cNvPicPr>
            <a:picLocks noChangeAspect="1" noChangeArrowheads="1"/>
          </p:cNvPicPr>
          <p:nvPr/>
        </p:nvPicPr>
        <p:blipFill>
          <a:blip r:embed="rId2">
            <a:extLst>
              <a:ext uri="{28A0092B-C50C-407E-A947-70E740481C1C}">
                <a14:useLocalDpi xmlns:a14="http://schemas.microsoft.com/office/drawing/2010/main" val="0"/>
              </a:ext>
            </a:extLst>
          </a:blip>
          <a:srcRect l="24800" r="50000"/>
          <a:stretch>
            <a:fillRect/>
          </a:stretch>
        </p:blipFill>
        <p:spPr bwMode="auto">
          <a:xfrm>
            <a:off x="2268538" y="0"/>
            <a:ext cx="2303462"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descr="C:\Users\Ana María\Desktop\caribbeanshores12h.jpg"/>
          <p:cNvPicPr>
            <a:picLocks noChangeAspect="1" noChangeArrowheads="1"/>
          </p:cNvPicPr>
          <p:nvPr/>
        </p:nvPicPr>
        <p:blipFill>
          <a:blip r:embed="rId2">
            <a:extLst>
              <a:ext uri="{28A0092B-C50C-407E-A947-70E740481C1C}">
                <a14:useLocalDpi xmlns:a14="http://schemas.microsoft.com/office/drawing/2010/main" val="0"/>
              </a:ext>
            </a:extLst>
          </a:blip>
          <a:srcRect r="75200"/>
          <a:stretch>
            <a:fillRect/>
          </a:stretch>
        </p:blipFill>
        <p:spPr bwMode="auto">
          <a:xfrm>
            <a:off x="0" y="0"/>
            <a:ext cx="2268538"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900113" y="4084638"/>
            <a:ext cx="7632700" cy="923925"/>
          </a:xfrm>
          <a:prstGeom prst="rect">
            <a:avLst/>
          </a:prstGeom>
          <a:noFill/>
        </p:spPr>
        <p:txBody>
          <a:bodyPr>
            <a:spAutoFit/>
          </a:bodyPr>
          <a:lstStyle/>
          <a:p>
            <a:pPr>
              <a:defRPr/>
            </a:pPr>
            <a:r>
              <a:rPr lang="es-ES" b="1" dirty="0">
                <a:effectLst>
                  <a:glow rad="139700">
                    <a:schemeClr val="accent2">
                      <a:satMod val="175000"/>
                      <a:alpha val="40000"/>
                    </a:schemeClr>
                  </a:glow>
                  <a:outerShdw blurRad="38100" dist="38100" dir="2700000" algn="tl">
                    <a:srgbClr val="1F497D"/>
                  </a:outerShdw>
                </a:effectLst>
              </a:rPr>
              <a:t>…y un trazado articulado a partir de ejes axiales y perpendiculares, que tomaban la referencia de un hito arquitectónico, generalmente la residencia real. </a:t>
            </a:r>
          </a:p>
        </p:txBody>
      </p:sp>
    </p:spTree>
  </p:cSld>
  <p:clrMapOvr>
    <a:masterClrMapping/>
  </p:clrMapOvr>
  <mc:AlternateContent xmlns:mc="http://schemas.openxmlformats.org/markup-compatibility/2006">
    <mc:Choice xmlns:p14="http://schemas.microsoft.com/office/powerpoint/2010/main" Requires="p14">
      <p:transition spd="slow" p14:dur="2500" advTm="22000">
        <p14:glitter pattern="hexagon"/>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ppt_w/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 calcmode="lin" valueType="num">
                                      <p:cBhvr>
                                        <p:cTn id="9" dur="1000" fill="hold"/>
                                        <p:tgtEl>
                                          <p:spTgt spid="2"/>
                                        </p:tgtEl>
                                        <p:attrNameLst>
                                          <p:attrName>ppt_w</p:attrName>
                                        </p:attrNameLst>
                                      </p:cBhvr>
                                      <p:tavLst>
                                        <p:tav tm="0">
                                          <p:val>
                                            <p:fltVal val="0"/>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childTnLst>
                                </p:cTn>
                              </p:par>
                            </p:childTnLst>
                          </p:cTn>
                        </p:par>
                        <p:par>
                          <p:cTn id="11" fill="hold" nodeType="afterGroup">
                            <p:stCondLst>
                              <p:cond delay="1000"/>
                            </p:stCondLst>
                            <p:childTnLst>
                              <p:par>
                                <p:cTn id="12" presetID="17" presetClass="entr" presetSubtype="2"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ppt_x</p:attrName>
                                        </p:attrNameLst>
                                      </p:cBhvr>
                                      <p:tavLst>
                                        <p:tav tm="0">
                                          <p:val>
                                            <p:strVal val="#ppt_x+#ppt_w/2"/>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anim calcmode="lin" valueType="num">
                                      <p:cBhvr>
                                        <p:cTn id="16" dur="1000" fill="hold"/>
                                        <p:tgtEl>
                                          <p:spTgt spid="3"/>
                                        </p:tgtEl>
                                        <p:attrNameLst>
                                          <p:attrName>ppt_w</p:attrName>
                                        </p:attrNameLst>
                                      </p:cBhvr>
                                      <p:tavLst>
                                        <p:tav tm="0">
                                          <p:val>
                                            <p:fltVal val="0"/>
                                          </p:val>
                                        </p:tav>
                                        <p:tav tm="100000">
                                          <p:val>
                                            <p:strVal val="#ppt_w"/>
                                          </p:val>
                                        </p:tav>
                                      </p:tavLst>
                                    </p:anim>
                                    <p:anim calcmode="lin" valueType="num">
                                      <p:cBhvr>
                                        <p:cTn id="17" dur="1000" fill="hold"/>
                                        <p:tgtEl>
                                          <p:spTgt spid="3"/>
                                        </p:tgtEl>
                                        <p:attrNameLst>
                                          <p:attrName>ppt_h</p:attrName>
                                        </p:attrNameLst>
                                      </p:cBhvr>
                                      <p:tavLst>
                                        <p:tav tm="0">
                                          <p:val>
                                            <p:strVal val="#ppt_h"/>
                                          </p:val>
                                        </p:tav>
                                        <p:tav tm="100000">
                                          <p:val>
                                            <p:strVal val="#ppt_h"/>
                                          </p:val>
                                        </p:tav>
                                      </p:tavLst>
                                    </p:anim>
                                  </p:childTnLst>
                                </p:cTn>
                              </p:par>
                            </p:childTnLst>
                          </p:cTn>
                        </p:par>
                        <p:par>
                          <p:cTn id="18" fill="hold" nodeType="afterGroup">
                            <p:stCondLst>
                              <p:cond delay="2000"/>
                            </p:stCondLst>
                            <p:childTnLst>
                              <p:par>
                                <p:cTn id="19" presetID="17" presetClass="entr" presetSubtype="2"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1000" fill="hold"/>
                                        <p:tgtEl>
                                          <p:spTgt spid="4"/>
                                        </p:tgtEl>
                                        <p:attrNameLst>
                                          <p:attrName>ppt_x</p:attrName>
                                        </p:attrNameLst>
                                      </p:cBhvr>
                                      <p:tavLst>
                                        <p:tav tm="0">
                                          <p:val>
                                            <p:strVal val="#ppt_x+#ppt_w/2"/>
                                          </p:val>
                                        </p:tav>
                                        <p:tav tm="100000">
                                          <p:val>
                                            <p:strVal val="#ppt_x"/>
                                          </p:val>
                                        </p:tav>
                                      </p:tavLst>
                                    </p:anim>
                                    <p:anim calcmode="lin" valueType="num">
                                      <p:cBhvr>
                                        <p:cTn id="22" dur="1000" fill="hold"/>
                                        <p:tgtEl>
                                          <p:spTgt spid="4"/>
                                        </p:tgtEl>
                                        <p:attrNameLst>
                                          <p:attrName>ppt_y</p:attrName>
                                        </p:attrNameLst>
                                      </p:cBhvr>
                                      <p:tavLst>
                                        <p:tav tm="0">
                                          <p:val>
                                            <p:strVal val="#ppt_y"/>
                                          </p:val>
                                        </p:tav>
                                        <p:tav tm="100000">
                                          <p:val>
                                            <p:strVal val="#ppt_y"/>
                                          </p:val>
                                        </p:tav>
                                      </p:tavLst>
                                    </p:anim>
                                    <p:anim calcmode="lin" valueType="num">
                                      <p:cBhvr>
                                        <p:cTn id="23" dur="1000" fill="hold"/>
                                        <p:tgtEl>
                                          <p:spTgt spid="4"/>
                                        </p:tgtEl>
                                        <p:attrNameLst>
                                          <p:attrName>ppt_w</p:attrName>
                                        </p:attrNameLst>
                                      </p:cBhvr>
                                      <p:tavLst>
                                        <p:tav tm="0">
                                          <p:val>
                                            <p:fltVal val="0"/>
                                          </p:val>
                                        </p:tav>
                                        <p:tav tm="100000">
                                          <p:val>
                                            <p:strVal val="#ppt_w"/>
                                          </p:val>
                                        </p:tav>
                                      </p:tavLst>
                                    </p:anim>
                                    <p:anim calcmode="lin" valueType="num">
                                      <p:cBhvr>
                                        <p:cTn id="24" dur="1000" fill="hold"/>
                                        <p:tgtEl>
                                          <p:spTgt spid="4"/>
                                        </p:tgtEl>
                                        <p:attrNameLst>
                                          <p:attrName>ppt_h</p:attrName>
                                        </p:attrNameLst>
                                      </p:cBhvr>
                                      <p:tavLst>
                                        <p:tav tm="0">
                                          <p:val>
                                            <p:strVal val="#ppt_h"/>
                                          </p:val>
                                        </p:tav>
                                        <p:tav tm="100000">
                                          <p:val>
                                            <p:strVal val="#ppt_h"/>
                                          </p:val>
                                        </p:tav>
                                      </p:tavLst>
                                    </p:anim>
                                  </p:childTnLst>
                                </p:cTn>
                              </p:par>
                            </p:childTnLst>
                          </p:cTn>
                        </p:par>
                        <p:par>
                          <p:cTn id="25" fill="hold" nodeType="afterGroup">
                            <p:stCondLst>
                              <p:cond delay="3000"/>
                            </p:stCondLst>
                            <p:childTnLst>
                              <p:par>
                                <p:cTn id="26" presetID="17" presetClass="entr" presetSubtype="2" fill="hold" nodeType="after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1000" fill="hold"/>
                                        <p:tgtEl>
                                          <p:spTgt spid="5"/>
                                        </p:tgtEl>
                                        <p:attrNameLst>
                                          <p:attrName>ppt_x</p:attrName>
                                        </p:attrNameLst>
                                      </p:cBhvr>
                                      <p:tavLst>
                                        <p:tav tm="0">
                                          <p:val>
                                            <p:strVal val="#ppt_x+#ppt_w/2"/>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anim calcmode="lin" valueType="num">
                                      <p:cBhvr>
                                        <p:cTn id="30" dur="1000" fill="hold"/>
                                        <p:tgtEl>
                                          <p:spTgt spid="5"/>
                                        </p:tgtEl>
                                        <p:attrNameLst>
                                          <p:attrName>ppt_w</p:attrName>
                                        </p:attrNameLst>
                                      </p:cBhvr>
                                      <p:tavLst>
                                        <p:tav tm="0">
                                          <p:val>
                                            <p:fltVal val="0"/>
                                          </p:val>
                                        </p:tav>
                                        <p:tav tm="100000">
                                          <p:val>
                                            <p:strVal val="#ppt_w"/>
                                          </p:val>
                                        </p:tav>
                                      </p:tavLst>
                                    </p:anim>
                                    <p:anim calcmode="lin" valueType="num">
                                      <p:cBhvr>
                                        <p:cTn id="31" dur="1000" fill="hold"/>
                                        <p:tgtEl>
                                          <p:spTgt spid="5"/>
                                        </p:tgtEl>
                                        <p:attrNameLst>
                                          <p:attrName>ppt_h</p:attrName>
                                        </p:attrNameLst>
                                      </p:cBhvr>
                                      <p:tavLst>
                                        <p:tav tm="0">
                                          <p:val>
                                            <p:strVal val="#ppt_h"/>
                                          </p:val>
                                        </p:tav>
                                        <p:tav tm="100000">
                                          <p:val>
                                            <p:strVal val="#ppt_h"/>
                                          </p:val>
                                        </p:tav>
                                      </p:tavLst>
                                    </p:anim>
                                  </p:childTnLst>
                                </p:cTn>
                              </p:par>
                            </p:childTnLst>
                          </p:cTn>
                        </p:par>
                        <p:par>
                          <p:cTn id="32" fill="hold" nodeType="afterGroup">
                            <p:stCondLst>
                              <p:cond delay="4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6"/>
                                        </p:tgtEl>
                                        <p:attrNameLst>
                                          <p:attrName>style.visibility</p:attrName>
                                        </p:attrNameLst>
                                      </p:cBhvr>
                                      <p:to>
                                        <p:strVal val="visible"/>
                                      </p:to>
                                    </p:set>
                                    <p:animEffect transition="in" filter="fade">
                                      <p:cBhvr>
                                        <p:cTn id="35" dur="1000"/>
                                        <p:tgtEl>
                                          <p:spTgt spid="6"/>
                                        </p:tgtEl>
                                      </p:cBhvr>
                                    </p:animEffect>
                                    <p:anim calcmode="lin" valueType="num">
                                      <p:cBhvr>
                                        <p:cTn id="36" dur="1000" fill="hold"/>
                                        <p:tgtEl>
                                          <p:spTgt spid="6"/>
                                        </p:tgtEl>
                                        <p:attrNameLst>
                                          <p:attrName>ppt_x</p:attrName>
                                        </p:attrNameLst>
                                      </p:cBhvr>
                                      <p:tavLst>
                                        <p:tav tm="0">
                                          <p:val>
                                            <p:strVal val="#ppt_x-.1"/>
                                          </p:val>
                                        </p:tav>
                                        <p:tav tm="100000">
                                          <p:val>
                                            <p:strVal val="#ppt_x"/>
                                          </p:val>
                                        </p:tav>
                                      </p:tavLst>
                                    </p:anim>
                                    <p:anim calcmode="lin" valueType="num">
                                      <p:cBhvr>
                                        <p:cTn id="3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0350" h="13335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Imagen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0350" h="13335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1115616" y="4011910"/>
            <a:ext cx="6624637"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Todo ello acompañado de fuentes, estanques, esculturas, preferentemente de tema mitológico, y grutas artificiales, entre otros muchos elementos</a:t>
            </a:r>
            <a:r>
              <a:rPr lang="es-ES" dirty="0">
                <a:effectLst>
                  <a:glow rad="101600">
                    <a:schemeClr val="accent2">
                      <a:satMod val="175000"/>
                      <a:alpha val="40000"/>
                    </a:schemeClr>
                  </a:glow>
                </a:effectLst>
              </a:rPr>
              <a:t>.</a:t>
            </a:r>
          </a:p>
        </p:txBody>
      </p:sp>
    </p:spTree>
  </p:cSld>
  <p:clrMapOvr>
    <a:masterClrMapping/>
  </p:clrMapOvr>
  <mc:AlternateContent xmlns:mc="http://schemas.openxmlformats.org/markup-compatibility/2006">
    <mc:Choice xmlns:p14="http://schemas.microsoft.com/office/powerpoint/2010/main" Requires="p14">
      <p:transition spd="slow" p14:dur="2000" advTm="20000">
        <p14:doors dir="vert"/>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ppt_w</p:attrName>
                                        </p:attrNameLst>
                                      </p:cBhvr>
                                      <p:tavLst>
                                        <p:tav tm="0">
                                          <p:val>
                                            <p:strVal val="4/3*#ppt_w"/>
                                          </p:val>
                                        </p:tav>
                                        <p:tav tm="100000">
                                          <p:val>
                                            <p:strVal val="#ppt_w"/>
                                          </p:val>
                                        </p:tav>
                                      </p:tavLst>
                                    </p:anim>
                                    <p:anim calcmode="lin" valueType="num">
                                      <p:cBhvr>
                                        <p:cTn id="12" dur="3000" fill="hold"/>
                                        <p:tgtEl>
                                          <p:spTgt spid="4"/>
                                        </p:tgtEl>
                                        <p:attrNameLst>
                                          <p:attrName>ppt_h</p:attrName>
                                        </p:attrNameLst>
                                      </p:cBhvr>
                                      <p:tavLst>
                                        <p:tav tm="0">
                                          <p:val>
                                            <p:strVal val="4/3*#ppt_h"/>
                                          </p:val>
                                        </p:tav>
                                        <p:tav tm="100000">
                                          <p:val>
                                            <p:strVal val="#ppt_h"/>
                                          </p:val>
                                        </p:tav>
                                      </p:tavLst>
                                    </p:anim>
                                  </p:childTnLst>
                                </p:cTn>
                              </p:par>
                              <p:par>
                                <p:cTn id="13" presetID="18" presetClass="entr" presetSubtype="3"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strips(upRight)">
                                      <p:cBhvr>
                                        <p:cTn id="15" dur="3000"/>
                                        <p:tgtEl>
                                          <p:spTgt spid="5"/>
                                        </p:tgtEl>
                                      </p:cBhvr>
                                    </p:animEffect>
                                  </p:childTnLst>
                                </p:cTn>
                              </p:par>
                              <p:par>
                                <p:cTn id="16" presetID="18" presetClass="entr" presetSubtype="1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downLeft)">
                                      <p:cBhvr>
                                        <p:cTn id="18" dur="3000"/>
                                        <p:tgtEl>
                                          <p:spTgt spid="4"/>
                                        </p:tgtEl>
                                      </p:cBhvr>
                                    </p:animEffect>
                                  </p:childTnLst>
                                </p:cTn>
                              </p:par>
                            </p:childTnLst>
                          </p:cTn>
                        </p:par>
                        <p:par>
                          <p:cTn id="19" fill="hold" nodeType="afterGroup">
                            <p:stCondLst>
                              <p:cond delay="3000"/>
                            </p:stCondLst>
                            <p:childTnLst>
                              <p:par>
                                <p:cTn id="20" presetID="40" presetClass="entr" presetSubtype="0" fill="hold"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Ana María\Desktop\PPS\riiPYp7bj8Q.jpg"/>
          <p:cNvPicPr>
            <a:picLocks noChangeAspect="1" noChangeArrowheads="1"/>
          </p:cNvPicPr>
          <p:nvPr/>
        </p:nvPicPr>
        <p:blipFill>
          <a:blip r:embed="rId2">
            <a:extLst>
              <a:ext uri="{28A0092B-C50C-407E-A947-70E740481C1C}">
                <a14:useLocalDpi xmlns:a14="http://schemas.microsoft.com/office/drawing/2010/main" val="0"/>
              </a:ext>
            </a:extLst>
          </a:blip>
          <a:srcRect r="87801"/>
          <a:stretch>
            <a:fillRect/>
          </a:stretch>
        </p:blipFill>
        <p:spPr bwMode="auto">
          <a:xfrm>
            <a:off x="0" y="0"/>
            <a:ext cx="1116013"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Users\Ana María\Desktop\PPS\riiPYp7bj8Q.jpg"/>
          <p:cNvPicPr>
            <a:picLocks noChangeAspect="1" noChangeArrowheads="1"/>
          </p:cNvPicPr>
          <p:nvPr/>
        </p:nvPicPr>
        <p:blipFill>
          <a:blip r:embed="rId2">
            <a:extLst>
              <a:ext uri="{28A0092B-C50C-407E-A947-70E740481C1C}">
                <a14:useLocalDpi xmlns:a14="http://schemas.microsoft.com/office/drawing/2010/main" val="0"/>
              </a:ext>
            </a:extLst>
          </a:blip>
          <a:srcRect l="12199" r="75200"/>
          <a:stretch>
            <a:fillRect/>
          </a:stretch>
        </p:blipFill>
        <p:spPr bwMode="auto">
          <a:xfrm>
            <a:off x="1116013" y="0"/>
            <a:ext cx="1152525"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C:\Users\Ana María\Desktop\PPS\riiPYp7bj8Q.jpg"/>
          <p:cNvPicPr>
            <a:picLocks noChangeAspect="1" noChangeArrowheads="1"/>
          </p:cNvPicPr>
          <p:nvPr/>
        </p:nvPicPr>
        <p:blipFill>
          <a:blip r:embed="rId2">
            <a:extLst>
              <a:ext uri="{28A0092B-C50C-407E-A947-70E740481C1C}">
                <a14:useLocalDpi xmlns:a14="http://schemas.microsoft.com/office/drawing/2010/main" val="0"/>
              </a:ext>
            </a:extLst>
          </a:blip>
          <a:srcRect l="24800" r="62601"/>
          <a:stretch>
            <a:fillRect/>
          </a:stretch>
        </p:blipFill>
        <p:spPr bwMode="auto">
          <a:xfrm>
            <a:off x="2268538" y="0"/>
            <a:ext cx="1150937"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C:\Users\Ana María\Desktop\PPS\riiPYp7bj8Q.jpg"/>
          <p:cNvPicPr>
            <a:picLocks noChangeAspect="1" noChangeArrowheads="1"/>
          </p:cNvPicPr>
          <p:nvPr/>
        </p:nvPicPr>
        <p:blipFill>
          <a:blip r:embed="rId2">
            <a:extLst>
              <a:ext uri="{28A0092B-C50C-407E-A947-70E740481C1C}">
                <a14:useLocalDpi xmlns:a14="http://schemas.microsoft.com/office/drawing/2010/main" val="0"/>
              </a:ext>
            </a:extLst>
          </a:blip>
          <a:srcRect l="37399" r="50000"/>
          <a:stretch>
            <a:fillRect/>
          </a:stretch>
        </p:blipFill>
        <p:spPr bwMode="auto">
          <a:xfrm>
            <a:off x="3419475" y="0"/>
            <a:ext cx="1152525"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descr="C:\Users\Ana María\Desktop\PPS\riiPYp7bj8Q.jpg"/>
          <p:cNvPicPr>
            <a:picLocks noChangeAspect="1" noChangeArrowheads="1"/>
          </p:cNvPicPr>
          <p:nvPr/>
        </p:nvPicPr>
        <p:blipFill>
          <a:blip r:embed="rId2">
            <a:extLst>
              <a:ext uri="{28A0092B-C50C-407E-A947-70E740481C1C}">
                <a14:useLocalDpi xmlns:a14="http://schemas.microsoft.com/office/drawing/2010/main" val="0"/>
              </a:ext>
            </a:extLst>
          </a:blip>
          <a:srcRect l="50000" r="37399"/>
          <a:stretch>
            <a:fillRect/>
          </a:stretch>
        </p:blipFill>
        <p:spPr bwMode="auto">
          <a:xfrm>
            <a:off x="4572000" y="0"/>
            <a:ext cx="1152525"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descr="C:\Users\Ana María\Desktop\PPS\riiPYp7bj8Q.jpg"/>
          <p:cNvPicPr>
            <a:picLocks noChangeAspect="1" noChangeArrowheads="1"/>
          </p:cNvPicPr>
          <p:nvPr/>
        </p:nvPicPr>
        <p:blipFill>
          <a:blip r:embed="rId2">
            <a:extLst>
              <a:ext uri="{28A0092B-C50C-407E-A947-70E740481C1C}">
                <a14:useLocalDpi xmlns:a14="http://schemas.microsoft.com/office/drawing/2010/main" val="0"/>
              </a:ext>
            </a:extLst>
          </a:blip>
          <a:srcRect l="62601" r="24800"/>
          <a:stretch>
            <a:fillRect/>
          </a:stretch>
        </p:blipFill>
        <p:spPr bwMode="auto">
          <a:xfrm>
            <a:off x="5724525" y="0"/>
            <a:ext cx="1150938"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descr="C:\Users\Ana María\Desktop\PPS\riiPYp7bj8Q.jpg"/>
          <p:cNvPicPr>
            <a:picLocks noChangeAspect="1" noChangeArrowheads="1"/>
          </p:cNvPicPr>
          <p:nvPr/>
        </p:nvPicPr>
        <p:blipFill>
          <a:blip r:embed="rId2">
            <a:extLst>
              <a:ext uri="{28A0092B-C50C-407E-A947-70E740481C1C}">
                <a14:useLocalDpi xmlns:a14="http://schemas.microsoft.com/office/drawing/2010/main" val="0"/>
              </a:ext>
            </a:extLst>
          </a:blip>
          <a:srcRect l="75200" r="12199"/>
          <a:stretch>
            <a:fillRect/>
          </a:stretch>
        </p:blipFill>
        <p:spPr bwMode="auto">
          <a:xfrm>
            <a:off x="6875463" y="0"/>
            <a:ext cx="1152525"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 descr="C:\Users\Ana María\Desktop\PPS\riiPYp7bj8Q.jpg"/>
          <p:cNvPicPr>
            <a:picLocks noChangeAspect="1" noChangeArrowheads="1"/>
          </p:cNvPicPr>
          <p:nvPr/>
        </p:nvPicPr>
        <p:blipFill>
          <a:blip r:embed="rId2">
            <a:extLst>
              <a:ext uri="{28A0092B-C50C-407E-A947-70E740481C1C}">
                <a14:useLocalDpi xmlns:a14="http://schemas.microsoft.com/office/drawing/2010/main" val="0"/>
              </a:ext>
            </a:extLst>
          </a:blip>
          <a:srcRect l="87801"/>
          <a:stretch>
            <a:fillRect/>
          </a:stretch>
        </p:blipFill>
        <p:spPr bwMode="auto">
          <a:xfrm>
            <a:off x="8027988" y="0"/>
            <a:ext cx="1116012"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25 Rectángulo"/>
          <p:cNvSpPr/>
          <p:nvPr/>
        </p:nvSpPr>
        <p:spPr>
          <a:xfrm>
            <a:off x="0" y="0"/>
            <a:ext cx="9144000" cy="5143500"/>
          </a:xfrm>
          <a:prstGeom prst="rect">
            <a:avLst/>
          </a:prstGeom>
          <a:solidFill>
            <a:schemeClr val="accent3">
              <a:lumMod val="5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7" name="26 Rectángulo"/>
          <p:cNvSpPr/>
          <p:nvPr/>
        </p:nvSpPr>
        <p:spPr>
          <a:xfrm>
            <a:off x="0" y="0"/>
            <a:ext cx="9144000" cy="5143500"/>
          </a:xfrm>
          <a:prstGeom prst="rect">
            <a:avLst/>
          </a:prstGeom>
          <a:solidFill>
            <a:schemeClr val="accent3">
              <a:lumMod val="5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971550" y="4219575"/>
            <a:ext cx="76327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palabras de López de Hoyos (1511-1583), el jardín era "muy agradable, de muchas verduras, arrayanes, murtas, gran diferencia de yerbas y flores raras y exquisitas de gran olor y fragancia“. </a:t>
            </a:r>
          </a:p>
        </p:txBody>
      </p:sp>
    </p:spTree>
  </p:cSld>
  <p:clrMapOvr>
    <a:masterClrMapping/>
  </p:clrMapOvr>
  <mc:AlternateContent xmlns:mc="http://schemas.openxmlformats.org/markup-compatibility/2006">
    <mc:Choice xmlns:p14="http://schemas.microsoft.com/office/powerpoint/2010/main" Requires="p14">
      <p:transition spd="slow" p14:dur="2000" advTm="24000">
        <p14:prism isContent="1"/>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12" fill="hold" grpId="0" nodeType="withEffect">
                                  <p:stCondLst>
                                    <p:cond delay="0"/>
                                  </p:stCondLst>
                                  <p:childTnLst>
                                    <p:animEffect transition="out" filter="strips(downLeft)">
                                      <p:cBhvr>
                                        <p:cTn id="6" dur="2000"/>
                                        <p:tgtEl>
                                          <p:spTgt spid="26"/>
                                        </p:tgtEl>
                                      </p:cBhvr>
                                    </p:animEffect>
                                    <p:set>
                                      <p:cBhvr>
                                        <p:cTn id="7" dur="1" fill="hold">
                                          <p:stCondLst>
                                            <p:cond delay="1999"/>
                                          </p:stCondLst>
                                        </p:cTn>
                                        <p:tgtEl>
                                          <p:spTgt spid="26"/>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2000"/>
                                        <p:tgtEl>
                                          <p:spTgt spid="27"/>
                                        </p:tgtEl>
                                      </p:cBhvr>
                                    </p:animEffect>
                                    <p:set>
                                      <p:cBhvr>
                                        <p:cTn id="10" dur="1" fill="hold">
                                          <p:stCondLst>
                                            <p:cond delay="1999"/>
                                          </p:stCondLst>
                                        </p:cTn>
                                        <p:tgtEl>
                                          <p:spTgt spid="27"/>
                                        </p:tgtEl>
                                        <p:attrNameLst>
                                          <p:attrName>style.visibility</p:attrName>
                                        </p:attrNameLst>
                                      </p:cBhvr>
                                      <p:to>
                                        <p:strVal val="hidden"/>
                                      </p:to>
                                    </p:set>
                                  </p:childTnLst>
                                </p:cTn>
                              </p:par>
                              <p:par>
                                <p:cTn id="11" presetID="18" presetClass="entr" presetSubtype="6" fill="hold" nodeType="withEffect">
                                  <p:stCondLst>
                                    <p:cond delay="0"/>
                                  </p:stCondLst>
                                  <p:childTnLst>
                                    <p:set>
                                      <p:cBhvr>
                                        <p:cTn id="12" dur="1" fill="hold">
                                          <p:stCondLst>
                                            <p:cond delay="0"/>
                                          </p:stCondLst>
                                        </p:cTn>
                                        <p:tgtEl>
                                          <p:spTgt spid="4098"/>
                                        </p:tgtEl>
                                        <p:attrNameLst>
                                          <p:attrName>style.visibility</p:attrName>
                                        </p:attrNameLst>
                                      </p:cBhvr>
                                      <p:to>
                                        <p:strVal val="visible"/>
                                      </p:to>
                                    </p:set>
                                    <p:animEffect transition="in" filter="strips(downRight)">
                                      <p:cBhvr>
                                        <p:cTn id="13" dur="3000"/>
                                        <p:tgtEl>
                                          <p:spTgt spid="4098"/>
                                        </p:tgtEl>
                                      </p:cBhvr>
                                    </p:animEffect>
                                  </p:childTnLst>
                                </p:cTn>
                              </p:par>
                              <p:par>
                                <p:cTn id="14" presetID="18" presetClass="entr" presetSubtype="12"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strips(downLeft)">
                                      <p:cBhvr>
                                        <p:cTn id="16" dur="3000"/>
                                        <p:tgtEl>
                                          <p:spTgt spid="3"/>
                                        </p:tgtEl>
                                      </p:cBhvr>
                                    </p:animEffect>
                                  </p:childTnLst>
                                </p:cTn>
                              </p:par>
                              <p:par>
                                <p:cTn id="17" presetID="18" presetClass="entr" presetSubtype="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strips(downRight)">
                                      <p:cBhvr>
                                        <p:cTn id="19" dur="3000"/>
                                        <p:tgtEl>
                                          <p:spTgt spid="4"/>
                                        </p:tgtEl>
                                      </p:cBhvr>
                                    </p:animEffect>
                                  </p:childTnLst>
                                </p:cTn>
                              </p:par>
                              <p:par>
                                <p:cTn id="20" presetID="18" presetClass="entr" presetSubtype="1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strips(downLeft)">
                                      <p:cBhvr>
                                        <p:cTn id="22" dur="3000"/>
                                        <p:tgtEl>
                                          <p:spTgt spid="5"/>
                                        </p:tgtEl>
                                      </p:cBhvr>
                                    </p:animEffect>
                                  </p:childTnLst>
                                </p:cTn>
                              </p:par>
                              <p:par>
                                <p:cTn id="23" presetID="18" presetClass="entr" presetSubtype="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strips(downRight)">
                                      <p:cBhvr>
                                        <p:cTn id="25" dur="3000"/>
                                        <p:tgtEl>
                                          <p:spTgt spid="6"/>
                                        </p:tgtEl>
                                      </p:cBhvr>
                                    </p:animEffect>
                                  </p:childTnLst>
                                </p:cTn>
                              </p:par>
                              <p:par>
                                <p:cTn id="26" presetID="18" presetClass="entr" presetSubtype="12"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strips(downLeft)">
                                      <p:cBhvr>
                                        <p:cTn id="28" dur="3000"/>
                                        <p:tgtEl>
                                          <p:spTgt spid="7"/>
                                        </p:tgtEl>
                                      </p:cBhvr>
                                    </p:animEffect>
                                  </p:childTnLst>
                                </p:cTn>
                              </p:par>
                              <p:par>
                                <p:cTn id="29" presetID="18" presetClass="entr" presetSubtype="6"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strips(downRight)">
                                      <p:cBhvr>
                                        <p:cTn id="31" dur="3000"/>
                                        <p:tgtEl>
                                          <p:spTgt spid="8"/>
                                        </p:tgtEl>
                                      </p:cBhvr>
                                    </p:animEffect>
                                  </p:childTnLst>
                                </p:cTn>
                              </p:par>
                              <p:par>
                                <p:cTn id="32" presetID="18" presetClass="entr" presetSubtype="12"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strips(downLeft)">
                                      <p:cBhvr>
                                        <p:cTn id="34" dur="3000"/>
                                        <p:tgtEl>
                                          <p:spTgt spid="9"/>
                                        </p:tgtEl>
                                      </p:cBhvr>
                                    </p:animEffect>
                                  </p:childTnLst>
                                </p:cTn>
                              </p:par>
                            </p:childTnLst>
                          </p:cTn>
                        </p:par>
                        <p:par>
                          <p:cTn id="35" fill="hold" nodeType="afterGroup">
                            <p:stCondLst>
                              <p:cond delay="3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12"/>
                                        </p:tgtEl>
                                        <p:attrNameLst>
                                          <p:attrName>style.visibility</p:attrName>
                                        </p:attrNameLst>
                                      </p:cBhvr>
                                      <p:to>
                                        <p:strVal val="visible"/>
                                      </p:to>
                                    </p:set>
                                    <p:animEffect transition="in" filter="fade">
                                      <p:cBhvr>
                                        <p:cTn id="38" dur="1000"/>
                                        <p:tgtEl>
                                          <p:spTgt spid="12"/>
                                        </p:tgtEl>
                                      </p:cBhvr>
                                    </p:animEffect>
                                    <p:anim calcmode="lin" valueType="num">
                                      <p:cBhvr>
                                        <p:cTn id="39" dur="1000" fill="hold"/>
                                        <p:tgtEl>
                                          <p:spTgt spid="12"/>
                                        </p:tgtEl>
                                        <p:attrNameLst>
                                          <p:attrName>ppt_x</p:attrName>
                                        </p:attrNameLst>
                                      </p:cBhvr>
                                      <p:tavLst>
                                        <p:tav tm="0">
                                          <p:val>
                                            <p:strVal val="#ppt_x-.1"/>
                                          </p:val>
                                        </p:tav>
                                        <p:tav tm="100000">
                                          <p:val>
                                            <p:strVal val="#ppt_x"/>
                                          </p:val>
                                        </p:tav>
                                      </p:tavLst>
                                    </p:anim>
                                    <p:anim calcmode="lin" valueType="num">
                                      <p:cBhvr>
                                        <p:cTn id="40"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ww.BancodeImagenesGratuitas.com (t4)f.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9525"/>
            <a:ext cx="9144000" cy="512445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www.BancodeImagenesGratuitas.com (t4)f.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33975"/>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www.BancodeImagenesGratuitas.com (t4)f.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539750" y="4300538"/>
            <a:ext cx="8135938"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No se conocen referencias escritas sobre el jardín de estilo renacentista, que se extendía junto a la fachada del Palacio Real de El Pardo.</a:t>
            </a:r>
          </a:p>
        </p:txBody>
      </p:sp>
    </p:spTree>
  </p:cSld>
  <p:clrMapOvr>
    <a:masterClrMapping/>
  </p:clrMapOvr>
  <mc:AlternateContent xmlns:mc="http://schemas.openxmlformats.org/markup-compatibility/2006">
    <mc:Choice xmlns:p14="http://schemas.microsoft.com/office/powerpoint/2010/main" Requires="p14">
      <p:transition spd="slow" p14:dur="2000" advTm="20000">
        <p14:prism dir="r" isContent="1"/>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16" presetClass="exit" presetSubtype="42" fill="hold" nodeType="withEffect">
                                  <p:stCondLst>
                                    <p:cond delay="0"/>
                                  </p:stCondLst>
                                  <p:childTnLst>
                                    <p:animEffect transition="out" filter="barn(outHorizontal)">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20" presetClass="exit" presetSubtype="0" fill="hold" nodeType="withEffect">
                                  <p:stCondLst>
                                    <p:cond delay="0"/>
                                  </p:stCondLst>
                                  <p:childTnLst>
                                    <p:animEffect transition="out" filter="wedge">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3000"/>
                                        <p:tgtEl>
                                          <p:spTgt spid="4"/>
                                        </p:tgtEl>
                                      </p:cBhvr>
                                    </p:animEffect>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1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1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Rectángulo"/>
          <p:cNvSpPr/>
          <p:nvPr/>
        </p:nvSpPr>
        <p:spPr>
          <a:xfrm>
            <a:off x="0" y="0"/>
            <a:ext cx="9144000" cy="5143500"/>
          </a:xfrm>
          <a:prstGeom prst="rect">
            <a:avLst/>
          </a:prstGeom>
          <a:solidFill>
            <a:schemeClr val="bg2">
              <a:lumMod val="60000"/>
              <a:lumOff val="40000"/>
              <a:alpha val="80000"/>
            </a:schemeClr>
          </a:solidFill>
          <a:ln>
            <a:noFill/>
          </a:ln>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827088" y="4084638"/>
            <a:ext cx="7777162"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Tantas han sido las reformas desarrolladas a lo largo de la historia que poco queda del planteamiento renacentista con que el que fue concebido este jardín.</a:t>
            </a:r>
          </a:p>
        </p:txBody>
      </p:sp>
    </p:spTree>
  </p:cSld>
  <p:clrMapOvr>
    <a:masterClrMapping/>
  </p:clrMapOvr>
  <mc:AlternateContent xmlns:mc="http://schemas.openxmlformats.org/markup-compatibility/2006">
    <mc:Choice xmlns:p14="http://schemas.microsoft.com/office/powerpoint/2010/main" Requires="p14">
      <p:transition spd="slow" p14:dur="2000" advTm="21000">
        <p14:switch dir="r"/>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childTnLst>
                                </p:cTn>
                              </p:par>
                              <p:par>
                                <p:cTn id="9" presetID="8" presetClass="exit" presetSubtype="32" fill="hold" grpId="0" nodeType="withEffect">
                                  <p:stCondLst>
                                    <p:cond delay="0"/>
                                  </p:stCondLst>
                                  <p:childTnLst>
                                    <p:animEffect transition="out" filter="diamond(out)">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5" presetClass="exit" presetSubtype="10" fill="hold" nodeType="withEffect">
                                  <p:stCondLst>
                                    <p:cond delay="0"/>
                                  </p:stCondLst>
                                  <p:childTnLst>
                                    <p:animEffect transition="out" filter="checkerboard(across)">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4" presetClass="entr" presetSubtype="1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ox(in)">
                                      <p:cBhvr>
                                        <p:cTn id="17" dur="3000"/>
                                        <p:tgtEl>
                                          <p:spTgt spid="6"/>
                                        </p:tgtEl>
                                      </p:cBhvr>
                                    </p:animEffect>
                                  </p:childTnLst>
                                </p:cTn>
                              </p:par>
                              <p:par>
                                <p:cTn id="18" presetID="17" presetClass="entr" presetSubtype="10"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3000" fill="hold"/>
                                        <p:tgtEl>
                                          <p:spTgt spid="6"/>
                                        </p:tgtEl>
                                        <p:attrNameLst>
                                          <p:attrName>ppt_w</p:attrName>
                                        </p:attrNameLst>
                                      </p:cBhvr>
                                      <p:tavLst>
                                        <p:tav tm="0">
                                          <p:val>
                                            <p:fltVal val="0"/>
                                          </p:val>
                                        </p:tav>
                                        <p:tav tm="100000">
                                          <p:val>
                                            <p:strVal val="#ppt_w"/>
                                          </p:val>
                                        </p:tav>
                                      </p:tavLst>
                                    </p:anim>
                                    <p:anim calcmode="lin" valueType="num">
                                      <p:cBhvr>
                                        <p:cTn id="21" dur="3000" fill="hold"/>
                                        <p:tgtEl>
                                          <p:spTgt spid="6"/>
                                        </p:tgtEl>
                                        <p:attrNameLst>
                                          <p:attrName>ppt_h</p:attrName>
                                        </p:attrNameLst>
                                      </p:cBhvr>
                                      <p:tavLst>
                                        <p:tav tm="0">
                                          <p:val>
                                            <p:strVal val="#ppt_h"/>
                                          </p:val>
                                        </p:tav>
                                        <p:tav tm="100000">
                                          <p:val>
                                            <p:strVal val="#ppt_h"/>
                                          </p:val>
                                        </p:tav>
                                      </p:tavLst>
                                    </p:anim>
                                  </p:childTnLst>
                                </p:cTn>
                              </p:par>
                              <p:par>
                                <p:cTn id="22" presetID="23" presetClass="entr" presetSubtype="16"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3000" fill="hold"/>
                                        <p:tgtEl>
                                          <p:spTgt spid="6"/>
                                        </p:tgtEl>
                                        <p:attrNameLst>
                                          <p:attrName>ppt_w</p:attrName>
                                        </p:attrNameLst>
                                      </p:cBhvr>
                                      <p:tavLst>
                                        <p:tav tm="0">
                                          <p:val>
                                            <p:fltVal val="0"/>
                                          </p:val>
                                        </p:tav>
                                        <p:tav tm="100000">
                                          <p:val>
                                            <p:strVal val="#ppt_w"/>
                                          </p:val>
                                        </p:tav>
                                      </p:tavLst>
                                    </p:anim>
                                    <p:anim calcmode="lin" valueType="num">
                                      <p:cBhvr>
                                        <p:cTn id="25" dur="3000" fill="hold"/>
                                        <p:tgtEl>
                                          <p:spTgt spid="6"/>
                                        </p:tgtEl>
                                        <p:attrNameLst>
                                          <p:attrName>ppt_h</p:attrName>
                                        </p:attrNameLst>
                                      </p:cBhvr>
                                      <p:tavLst>
                                        <p:tav tm="0">
                                          <p:val>
                                            <p:fltVal val="0"/>
                                          </p:val>
                                        </p:tav>
                                        <p:tav tm="100000">
                                          <p:val>
                                            <p:strVal val="#ppt_h"/>
                                          </p:val>
                                        </p:tav>
                                      </p:tavLst>
                                    </p:anim>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Longwood 201000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Longwood 201000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Longwood 201000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755650" y="4084638"/>
            <a:ext cx="792162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Una de las modificaciones más radicales fue la realizada en tiempos de Fernando VII (1784-1833), con la plantación de árboles frutales y la instalación de abundantes pilones y fuentes.</a:t>
            </a:r>
          </a:p>
        </p:txBody>
      </p:sp>
    </p:spTree>
  </p:cSld>
  <p:clrMapOvr>
    <a:masterClrMapping/>
  </p:clrMapOvr>
  <mc:AlternateContent xmlns:mc="http://schemas.openxmlformats.org/markup-compatibility/2006">
    <mc:Choice xmlns:p14="http://schemas.microsoft.com/office/powerpoint/2010/main" Requires="p14">
      <p:transition spd="slow" p14:dur="2000" advTm="24000">
        <p14:switch dir="l"/>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16" presetClass="entr" presetSubtype="21"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Vertical)">
                                      <p:cBhvr>
                                        <p:cTn id="14" dur="3000"/>
                                        <p:tgtEl>
                                          <p:spTgt spid="5"/>
                                        </p:tgtEl>
                                      </p:cBhvr>
                                    </p:animEffect>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3500"/>
                                        <p:tgtEl>
                                          <p:spTgt spid="4"/>
                                        </p:tgtEl>
                                      </p:cBhvr>
                                    </p:animEffect>
                                  </p:childTnLst>
                                </p:cTn>
                              </p:par>
                              <p:par>
                                <p:cTn id="18" presetID="40" presetClass="entr" presetSubtype="0" fill="hold" grpId="0" nodeType="withEffect">
                                  <p:stCondLst>
                                    <p:cond delay="3000"/>
                                  </p:stCondLst>
                                  <p:iterate type="lt">
                                    <p:tmPct val="10000"/>
                                  </p:iterate>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1"/>
                                          </p:val>
                                        </p:tav>
                                        <p:tav tm="100000">
                                          <p:val>
                                            <p:strVal val="#ppt_x"/>
                                          </p:val>
                                        </p:tav>
                                      </p:tavLst>
                                    </p:anim>
                                    <p:anim calcmode="lin" valueType="num">
                                      <p:cBhvr>
                                        <p:cTn id="2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LLD-Protective-Angel-0100853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79613" y="0"/>
            <a:ext cx="5184775"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23 Decisión"/>
          <p:cNvSpPr/>
          <p:nvPr/>
        </p:nvSpPr>
        <p:spPr>
          <a:xfrm>
            <a:off x="7164388" y="0"/>
            <a:ext cx="1979612" cy="1635125"/>
          </a:xfrm>
          <a:prstGeom prst="flowChartDecision">
            <a:avLst/>
          </a:prstGeom>
          <a:gradFill flip="none" rotWithShape="1">
            <a:gsLst>
              <a:gs pos="0">
                <a:srgbClr val="FFEFD1"/>
              </a:gs>
              <a:gs pos="64999">
                <a:srgbClr val="F0EBD5"/>
              </a:gs>
              <a:gs pos="100000">
                <a:srgbClr val="D1C39F"/>
              </a:gs>
            </a:gsLst>
            <a:path path="shape">
              <a:fillToRect l="50000" t="50000" r="50000" b="50000"/>
            </a:path>
            <a:tileRect/>
          </a:gradFill>
          <a:ln>
            <a:noFill/>
          </a:ln>
          <a:effectLst/>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6" name="25 Decisión"/>
          <p:cNvSpPr/>
          <p:nvPr/>
        </p:nvSpPr>
        <p:spPr>
          <a:xfrm>
            <a:off x="7164388" y="1654175"/>
            <a:ext cx="1979612" cy="1781175"/>
          </a:xfrm>
          <a:prstGeom prst="flowChartDecision">
            <a:avLst/>
          </a:prstGeom>
          <a:gradFill>
            <a:gsLst>
              <a:gs pos="0">
                <a:srgbClr val="FFEFD1"/>
              </a:gs>
              <a:gs pos="64999">
                <a:srgbClr val="F0EBD5"/>
              </a:gs>
              <a:gs pos="100000">
                <a:srgbClr val="D1C39F"/>
              </a:gs>
            </a:gsLst>
            <a:path path="shape">
              <a:fillToRect l="50000" t="50000" r="50000" b="50000"/>
            </a:path>
          </a:gradFill>
          <a:ln>
            <a:noFill/>
          </a:ln>
          <a:effectLst/>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8" name="27 Decisión"/>
          <p:cNvSpPr/>
          <p:nvPr/>
        </p:nvSpPr>
        <p:spPr>
          <a:xfrm>
            <a:off x="7164388" y="3435350"/>
            <a:ext cx="1979612" cy="1708150"/>
          </a:xfrm>
          <a:prstGeom prst="flowChartDecision">
            <a:avLst/>
          </a:prstGeom>
          <a:gradFill>
            <a:gsLst>
              <a:gs pos="0">
                <a:srgbClr val="FFEFD1"/>
              </a:gs>
              <a:gs pos="64999">
                <a:srgbClr val="F0EBD5"/>
              </a:gs>
              <a:gs pos="100000">
                <a:srgbClr val="D1C39F"/>
              </a:gs>
            </a:gsLst>
            <a:path path="shape">
              <a:fillToRect l="50000" t="50000" r="50000" b="50000"/>
            </a:path>
          </a:gradFill>
          <a:ln>
            <a:noFill/>
          </a:ln>
          <a:effectLst/>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0" name="29 Decisión"/>
          <p:cNvSpPr/>
          <p:nvPr/>
        </p:nvSpPr>
        <p:spPr>
          <a:xfrm>
            <a:off x="0" y="0"/>
            <a:ext cx="1979613" cy="1851025"/>
          </a:xfrm>
          <a:prstGeom prst="flowChartDecision">
            <a:avLst/>
          </a:prstGeom>
          <a:gradFill>
            <a:gsLst>
              <a:gs pos="0">
                <a:srgbClr val="FFEFD1"/>
              </a:gs>
              <a:gs pos="64999">
                <a:srgbClr val="F0EBD5"/>
              </a:gs>
              <a:gs pos="100000">
                <a:srgbClr val="D1C39F"/>
              </a:gs>
            </a:gsLst>
            <a:path path="shape">
              <a:fillToRect l="50000" t="50000" r="50000" b="50000"/>
            </a:path>
          </a:gradFill>
          <a:ln>
            <a:noFill/>
          </a:ln>
          <a:effectLst/>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2" name="31 Decisión"/>
          <p:cNvSpPr/>
          <p:nvPr/>
        </p:nvSpPr>
        <p:spPr>
          <a:xfrm>
            <a:off x="0" y="1816100"/>
            <a:ext cx="1979613" cy="1692275"/>
          </a:xfrm>
          <a:prstGeom prst="flowChartDecision">
            <a:avLst/>
          </a:prstGeom>
          <a:gradFill>
            <a:gsLst>
              <a:gs pos="0">
                <a:srgbClr val="FFEFD1"/>
              </a:gs>
              <a:gs pos="64999">
                <a:srgbClr val="F0EBD5"/>
              </a:gs>
              <a:gs pos="100000">
                <a:srgbClr val="D1C39F"/>
              </a:gs>
            </a:gsLst>
            <a:path path="shape">
              <a:fillToRect l="50000" t="50000" r="50000" b="50000"/>
            </a:path>
          </a:gradFill>
          <a:ln>
            <a:noFill/>
          </a:ln>
          <a:effectLst/>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4" name="33 Decisión"/>
          <p:cNvSpPr/>
          <p:nvPr/>
        </p:nvSpPr>
        <p:spPr>
          <a:xfrm>
            <a:off x="0" y="3435350"/>
            <a:ext cx="1979613" cy="1708150"/>
          </a:xfrm>
          <a:prstGeom prst="flowChartDecision">
            <a:avLst/>
          </a:prstGeom>
          <a:gradFill>
            <a:gsLst>
              <a:gs pos="0">
                <a:srgbClr val="FFEFD1"/>
              </a:gs>
              <a:gs pos="64999">
                <a:srgbClr val="F0EBD5"/>
              </a:gs>
              <a:gs pos="100000">
                <a:srgbClr val="D1C39F"/>
              </a:gs>
            </a:gsLst>
            <a:path path="shape">
              <a:fillToRect l="50000" t="50000" r="50000" b="50000"/>
            </a:path>
          </a:gradFill>
          <a:ln>
            <a:noFill/>
          </a:ln>
          <a:effectLst/>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uadroTexto"/>
          <p:cNvSpPr txBox="1"/>
          <p:nvPr/>
        </p:nvSpPr>
        <p:spPr>
          <a:xfrm>
            <a:off x="4356100" y="195263"/>
            <a:ext cx="1704975"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Capilla Real</a:t>
            </a:r>
          </a:p>
        </p:txBody>
      </p:sp>
      <p:sp>
        <p:nvSpPr>
          <p:cNvPr id="16" name="15 CuadroTexto"/>
          <p:cNvSpPr txBox="1"/>
          <p:nvPr/>
        </p:nvSpPr>
        <p:spPr>
          <a:xfrm>
            <a:off x="1908175" y="4219575"/>
            <a:ext cx="561657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Los jardines actuales presentan un trazado de estilo neoclásico, con grandes espacios abiertos, formados por praderas y parterres florales.</a:t>
            </a:r>
          </a:p>
        </p:txBody>
      </p:sp>
    </p:spTree>
  </p:cSld>
  <p:clrMapOvr>
    <a:masterClrMapping/>
  </p:clrMapOvr>
  <mc:AlternateContent xmlns:mc="http://schemas.openxmlformats.org/markup-compatibility/2006">
    <mc:Choice xmlns:p14="http://schemas.microsoft.com/office/powerpoint/2010/main" Requires="p14">
      <p:transition spd="slow" p14:dur="2500" advTm="23000">
        <p14:vortex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diamond(in)">
                                      <p:cBhvr>
                                        <p:cTn id="7" dur="3000"/>
                                        <p:tgtEl>
                                          <p:spTgt spid="24"/>
                                        </p:tgtEl>
                                      </p:cBhvr>
                                    </p:animEffect>
                                  </p:childTnLst>
                                </p:cTn>
                              </p:par>
                              <p:par>
                                <p:cTn id="8" presetID="2" presetClass="entr" presetSubtype="4" fill="hold" nodeType="withEffect">
                                  <p:stCondLst>
                                    <p:cond delay="0"/>
                                  </p:stCondLst>
                                  <p:childTnLst>
                                    <p:set>
                                      <p:cBhvr>
                                        <p:cTn id="9" dur="1" fill="hold">
                                          <p:stCondLst>
                                            <p:cond delay="0"/>
                                          </p:stCondLst>
                                        </p:cTn>
                                        <p:tgtEl>
                                          <p:spTgt spid="24"/>
                                        </p:tgtEl>
                                        <p:attrNameLst>
                                          <p:attrName>style.visibility</p:attrName>
                                        </p:attrNameLst>
                                      </p:cBhvr>
                                      <p:to>
                                        <p:strVal val="visible"/>
                                      </p:to>
                                    </p:set>
                                    <p:anim calcmode="lin" valueType="num">
                                      <p:cBhvr additive="base">
                                        <p:cTn id="10" dur="3000" fill="hold"/>
                                        <p:tgtEl>
                                          <p:spTgt spid="24"/>
                                        </p:tgtEl>
                                        <p:attrNameLst>
                                          <p:attrName>ppt_x</p:attrName>
                                        </p:attrNameLst>
                                      </p:cBhvr>
                                      <p:tavLst>
                                        <p:tav tm="0">
                                          <p:val>
                                            <p:strVal val="#ppt_x"/>
                                          </p:val>
                                        </p:tav>
                                        <p:tav tm="100000">
                                          <p:val>
                                            <p:strVal val="#ppt_x"/>
                                          </p:val>
                                        </p:tav>
                                      </p:tavLst>
                                    </p:anim>
                                    <p:anim calcmode="lin" valueType="num">
                                      <p:cBhvr additive="base">
                                        <p:cTn id="11" dur="3000" fill="hold"/>
                                        <p:tgtEl>
                                          <p:spTgt spid="24"/>
                                        </p:tgtEl>
                                        <p:attrNameLst>
                                          <p:attrName>ppt_y</p:attrName>
                                        </p:attrNameLst>
                                      </p:cBhvr>
                                      <p:tavLst>
                                        <p:tav tm="0">
                                          <p:val>
                                            <p:strVal val="1+#ppt_h/2"/>
                                          </p:val>
                                        </p:tav>
                                        <p:tav tm="100000">
                                          <p:val>
                                            <p:strVal val="#ppt_y"/>
                                          </p:val>
                                        </p:tav>
                                      </p:tavLst>
                                    </p:anim>
                                  </p:childTnLst>
                                </p:cTn>
                              </p:par>
                              <p:par>
                                <p:cTn id="12" presetID="8" presetClass="entr" presetSubtype="16" fill="hold" nodeType="withEffect">
                                  <p:stCondLst>
                                    <p:cond delay="0"/>
                                  </p:stCondLst>
                                  <p:childTnLst>
                                    <p:set>
                                      <p:cBhvr>
                                        <p:cTn id="13" dur="1" fill="hold">
                                          <p:stCondLst>
                                            <p:cond delay="0"/>
                                          </p:stCondLst>
                                        </p:cTn>
                                        <p:tgtEl>
                                          <p:spTgt spid="26"/>
                                        </p:tgtEl>
                                        <p:attrNameLst>
                                          <p:attrName>style.visibility</p:attrName>
                                        </p:attrNameLst>
                                      </p:cBhvr>
                                      <p:to>
                                        <p:strVal val="visible"/>
                                      </p:to>
                                    </p:set>
                                    <p:animEffect transition="in" filter="diamond(in)">
                                      <p:cBhvr>
                                        <p:cTn id="14" dur="3000"/>
                                        <p:tgtEl>
                                          <p:spTgt spid="26"/>
                                        </p:tgtEl>
                                      </p:cBhvr>
                                    </p:animEffect>
                                  </p:childTnLst>
                                </p:cTn>
                              </p:par>
                              <p:par>
                                <p:cTn id="15" presetID="2" presetClass="entr" presetSubtype="4" fill="hold" nodeType="with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3000" fill="hold"/>
                                        <p:tgtEl>
                                          <p:spTgt spid="26"/>
                                        </p:tgtEl>
                                        <p:attrNameLst>
                                          <p:attrName>ppt_x</p:attrName>
                                        </p:attrNameLst>
                                      </p:cBhvr>
                                      <p:tavLst>
                                        <p:tav tm="0">
                                          <p:val>
                                            <p:strVal val="#ppt_x"/>
                                          </p:val>
                                        </p:tav>
                                        <p:tav tm="100000">
                                          <p:val>
                                            <p:strVal val="#ppt_x"/>
                                          </p:val>
                                        </p:tav>
                                      </p:tavLst>
                                    </p:anim>
                                    <p:anim calcmode="lin" valueType="num">
                                      <p:cBhvr additive="base">
                                        <p:cTn id="18" dur="3000" fill="hold"/>
                                        <p:tgtEl>
                                          <p:spTgt spid="26"/>
                                        </p:tgtEl>
                                        <p:attrNameLst>
                                          <p:attrName>ppt_y</p:attrName>
                                        </p:attrNameLst>
                                      </p:cBhvr>
                                      <p:tavLst>
                                        <p:tav tm="0">
                                          <p:val>
                                            <p:strVal val="1+#ppt_h/2"/>
                                          </p:val>
                                        </p:tav>
                                        <p:tav tm="100000">
                                          <p:val>
                                            <p:strVal val="#ppt_y"/>
                                          </p:val>
                                        </p:tav>
                                      </p:tavLst>
                                    </p:anim>
                                  </p:childTnLst>
                                </p:cTn>
                              </p:par>
                              <p:par>
                                <p:cTn id="19" presetID="8" presetClass="entr" presetSubtype="16" fill="hold" nodeType="with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diamond(in)">
                                      <p:cBhvr>
                                        <p:cTn id="21" dur="3000"/>
                                        <p:tgtEl>
                                          <p:spTgt spid="28"/>
                                        </p:tgtEl>
                                      </p:cBhvr>
                                    </p:animEffect>
                                  </p:childTnLst>
                                </p:cTn>
                              </p:par>
                              <p:par>
                                <p:cTn id="22" presetID="2" presetClass="entr" presetSubtype="4" fill="hold" nodeType="withEffect">
                                  <p:stCondLst>
                                    <p:cond delay="0"/>
                                  </p:stCondLst>
                                  <p:childTnLst>
                                    <p:set>
                                      <p:cBhvr>
                                        <p:cTn id="23" dur="1" fill="hold">
                                          <p:stCondLst>
                                            <p:cond delay="0"/>
                                          </p:stCondLst>
                                        </p:cTn>
                                        <p:tgtEl>
                                          <p:spTgt spid="28"/>
                                        </p:tgtEl>
                                        <p:attrNameLst>
                                          <p:attrName>style.visibility</p:attrName>
                                        </p:attrNameLst>
                                      </p:cBhvr>
                                      <p:to>
                                        <p:strVal val="visible"/>
                                      </p:to>
                                    </p:set>
                                    <p:anim calcmode="lin" valueType="num">
                                      <p:cBhvr additive="base">
                                        <p:cTn id="24" dur="3000" fill="hold"/>
                                        <p:tgtEl>
                                          <p:spTgt spid="28"/>
                                        </p:tgtEl>
                                        <p:attrNameLst>
                                          <p:attrName>ppt_x</p:attrName>
                                        </p:attrNameLst>
                                      </p:cBhvr>
                                      <p:tavLst>
                                        <p:tav tm="0">
                                          <p:val>
                                            <p:strVal val="#ppt_x"/>
                                          </p:val>
                                        </p:tav>
                                        <p:tav tm="100000">
                                          <p:val>
                                            <p:strVal val="#ppt_x"/>
                                          </p:val>
                                        </p:tav>
                                      </p:tavLst>
                                    </p:anim>
                                    <p:anim calcmode="lin" valueType="num">
                                      <p:cBhvr additive="base">
                                        <p:cTn id="25" dur="3000" fill="hold"/>
                                        <p:tgtEl>
                                          <p:spTgt spid="28"/>
                                        </p:tgtEl>
                                        <p:attrNameLst>
                                          <p:attrName>ppt_y</p:attrName>
                                        </p:attrNameLst>
                                      </p:cBhvr>
                                      <p:tavLst>
                                        <p:tav tm="0">
                                          <p:val>
                                            <p:strVal val="1+#ppt_h/2"/>
                                          </p:val>
                                        </p:tav>
                                        <p:tav tm="100000">
                                          <p:val>
                                            <p:strVal val="#ppt_y"/>
                                          </p:val>
                                        </p:tav>
                                      </p:tavLst>
                                    </p:anim>
                                  </p:childTnLst>
                                </p:cTn>
                              </p:par>
                              <p:par>
                                <p:cTn id="26" presetID="8" presetClass="emph" presetSubtype="0" fill="hold" nodeType="withEffect">
                                  <p:stCondLst>
                                    <p:cond delay="0"/>
                                  </p:stCondLst>
                                  <p:childTnLst>
                                    <p:animRot by="21600000">
                                      <p:cBhvr>
                                        <p:cTn id="27" dur="3000" fill="hold"/>
                                        <p:tgtEl>
                                          <p:spTgt spid="24"/>
                                        </p:tgtEl>
                                        <p:attrNameLst>
                                          <p:attrName>r</p:attrName>
                                        </p:attrNameLst>
                                      </p:cBhvr>
                                    </p:animRot>
                                  </p:childTnLst>
                                </p:cTn>
                              </p:par>
                              <p:par>
                                <p:cTn id="28" presetID="8" presetClass="emph" presetSubtype="0" fill="hold" nodeType="withEffect">
                                  <p:stCondLst>
                                    <p:cond delay="0"/>
                                  </p:stCondLst>
                                  <p:childTnLst>
                                    <p:animRot by="21600000">
                                      <p:cBhvr>
                                        <p:cTn id="29" dur="3000" fill="hold"/>
                                        <p:tgtEl>
                                          <p:spTgt spid="26"/>
                                        </p:tgtEl>
                                        <p:attrNameLst>
                                          <p:attrName>r</p:attrName>
                                        </p:attrNameLst>
                                      </p:cBhvr>
                                    </p:animRot>
                                  </p:childTnLst>
                                </p:cTn>
                              </p:par>
                              <p:par>
                                <p:cTn id="30" presetID="8" presetClass="emph" presetSubtype="0" fill="hold" nodeType="withEffect">
                                  <p:stCondLst>
                                    <p:cond delay="0"/>
                                  </p:stCondLst>
                                  <p:childTnLst>
                                    <p:animRot by="21600000">
                                      <p:cBhvr>
                                        <p:cTn id="31" dur="3000" fill="hold"/>
                                        <p:tgtEl>
                                          <p:spTgt spid="28"/>
                                        </p:tgtEl>
                                        <p:attrNameLst>
                                          <p:attrName>r</p:attrName>
                                        </p:attrNameLst>
                                      </p:cBhvr>
                                    </p:animRot>
                                  </p:childTnLst>
                                </p:cTn>
                              </p:par>
                              <p:par>
                                <p:cTn id="32" presetID="23" presetClass="entr" presetSubtype="16" fill="hold" nodeType="withEffect">
                                  <p:stCondLst>
                                    <p:cond delay="0"/>
                                  </p:stCondLst>
                                  <p:childTnLst>
                                    <p:set>
                                      <p:cBhvr>
                                        <p:cTn id="33" dur="1" fill="hold">
                                          <p:stCondLst>
                                            <p:cond delay="0"/>
                                          </p:stCondLst>
                                        </p:cTn>
                                        <p:tgtEl>
                                          <p:spTgt spid="24"/>
                                        </p:tgtEl>
                                        <p:attrNameLst>
                                          <p:attrName>style.visibility</p:attrName>
                                        </p:attrNameLst>
                                      </p:cBhvr>
                                      <p:to>
                                        <p:strVal val="visible"/>
                                      </p:to>
                                    </p:set>
                                    <p:anim calcmode="lin" valueType="num">
                                      <p:cBhvr>
                                        <p:cTn id="34" dur="3000" fill="hold"/>
                                        <p:tgtEl>
                                          <p:spTgt spid="24"/>
                                        </p:tgtEl>
                                        <p:attrNameLst>
                                          <p:attrName>ppt_w</p:attrName>
                                        </p:attrNameLst>
                                      </p:cBhvr>
                                      <p:tavLst>
                                        <p:tav tm="0">
                                          <p:val>
                                            <p:fltVal val="0"/>
                                          </p:val>
                                        </p:tav>
                                        <p:tav tm="100000">
                                          <p:val>
                                            <p:strVal val="#ppt_w"/>
                                          </p:val>
                                        </p:tav>
                                      </p:tavLst>
                                    </p:anim>
                                    <p:anim calcmode="lin" valueType="num">
                                      <p:cBhvr>
                                        <p:cTn id="35" dur="3000" fill="hold"/>
                                        <p:tgtEl>
                                          <p:spTgt spid="24"/>
                                        </p:tgtEl>
                                        <p:attrNameLst>
                                          <p:attrName>ppt_h</p:attrName>
                                        </p:attrNameLst>
                                      </p:cBhvr>
                                      <p:tavLst>
                                        <p:tav tm="0">
                                          <p:val>
                                            <p:fltVal val="0"/>
                                          </p:val>
                                        </p:tav>
                                        <p:tav tm="100000">
                                          <p:val>
                                            <p:strVal val="#ppt_h"/>
                                          </p:val>
                                        </p:tav>
                                      </p:tavLst>
                                    </p:anim>
                                  </p:childTnLst>
                                </p:cTn>
                              </p:par>
                              <p:par>
                                <p:cTn id="36" presetID="23" presetClass="entr" presetSubtype="16" fill="hold" nodeType="withEffect">
                                  <p:stCondLst>
                                    <p:cond delay="0"/>
                                  </p:stCondLst>
                                  <p:childTnLst>
                                    <p:set>
                                      <p:cBhvr>
                                        <p:cTn id="37" dur="1" fill="hold">
                                          <p:stCondLst>
                                            <p:cond delay="0"/>
                                          </p:stCondLst>
                                        </p:cTn>
                                        <p:tgtEl>
                                          <p:spTgt spid="26"/>
                                        </p:tgtEl>
                                        <p:attrNameLst>
                                          <p:attrName>style.visibility</p:attrName>
                                        </p:attrNameLst>
                                      </p:cBhvr>
                                      <p:to>
                                        <p:strVal val="visible"/>
                                      </p:to>
                                    </p:set>
                                    <p:anim calcmode="lin" valueType="num">
                                      <p:cBhvr>
                                        <p:cTn id="38" dur="3000" fill="hold"/>
                                        <p:tgtEl>
                                          <p:spTgt spid="26"/>
                                        </p:tgtEl>
                                        <p:attrNameLst>
                                          <p:attrName>ppt_w</p:attrName>
                                        </p:attrNameLst>
                                      </p:cBhvr>
                                      <p:tavLst>
                                        <p:tav tm="0">
                                          <p:val>
                                            <p:fltVal val="0"/>
                                          </p:val>
                                        </p:tav>
                                        <p:tav tm="100000">
                                          <p:val>
                                            <p:strVal val="#ppt_w"/>
                                          </p:val>
                                        </p:tav>
                                      </p:tavLst>
                                    </p:anim>
                                    <p:anim calcmode="lin" valueType="num">
                                      <p:cBhvr>
                                        <p:cTn id="39" dur="3000" fill="hold"/>
                                        <p:tgtEl>
                                          <p:spTgt spid="26"/>
                                        </p:tgtEl>
                                        <p:attrNameLst>
                                          <p:attrName>ppt_h</p:attrName>
                                        </p:attrNameLst>
                                      </p:cBhvr>
                                      <p:tavLst>
                                        <p:tav tm="0">
                                          <p:val>
                                            <p:fltVal val="0"/>
                                          </p:val>
                                        </p:tav>
                                        <p:tav tm="100000">
                                          <p:val>
                                            <p:strVal val="#ppt_h"/>
                                          </p:val>
                                        </p:tav>
                                      </p:tavLst>
                                    </p:anim>
                                  </p:childTnLst>
                                </p:cTn>
                              </p:par>
                              <p:par>
                                <p:cTn id="40" presetID="23" presetClass="entr" presetSubtype="16" fill="hold" nodeType="with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p:cTn id="42" dur="3000" fill="hold"/>
                                        <p:tgtEl>
                                          <p:spTgt spid="28"/>
                                        </p:tgtEl>
                                        <p:attrNameLst>
                                          <p:attrName>ppt_w</p:attrName>
                                        </p:attrNameLst>
                                      </p:cBhvr>
                                      <p:tavLst>
                                        <p:tav tm="0">
                                          <p:val>
                                            <p:fltVal val="0"/>
                                          </p:val>
                                        </p:tav>
                                        <p:tav tm="100000">
                                          <p:val>
                                            <p:strVal val="#ppt_w"/>
                                          </p:val>
                                        </p:tav>
                                      </p:tavLst>
                                    </p:anim>
                                    <p:anim calcmode="lin" valueType="num">
                                      <p:cBhvr>
                                        <p:cTn id="43" dur="3000" fill="hold"/>
                                        <p:tgtEl>
                                          <p:spTgt spid="28"/>
                                        </p:tgtEl>
                                        <p:attrNameLst>
                                          <p:attrName>ppt_h</p:attrName>
                                        </p:attrNameLst>
                                      </p:cBhvr>
                                      <p:tavLst>
                                        <p:tav tm="0">
                                          <p:val>
                                            <p:fltVal val="0"/>
                                          </p:val>
                                        </p:tav>
                                        <p:tav tm="100000">
                                          <p:val>
                                            <p:strVal val="#ppt_h"/>
                                          </p:val>
                                        </p:tav>
                                      </p:tavLst>
                                    </p:anim>
                                  </p:childTnLst>
                                </p:cTn>
                              </p:par>
                              <p:par>
                                <p:cTn id="44" presetID="29" presetClass="entr" presetSubtype="0" fill="hold"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p:cTn id="46" dur="3500" fill="hold"/>
                                        <p:tgtEl>
                                          <p:spTgt spid="5"/>
                                        </p:tgtEl>
                                        <p:attrNameLst>
                                          <p:attrName>ppt_x</p:attrName>
                                        </p:attrNameLst>
                                      </p:cBhvr>
                                      <p:tavLst>
                                        <p:tav tm="0">
                                          <p:val>
                                            <p:strVal val="#ppt_x-.2"/>
                                          </p:val>
                                        </p:tav>
                                        <p:tav tm="100000">
                                          <p:val>
                                            <p:strVal val="#ppt_x"/>
                                          </p:val>
                                        </p:tav>
                                      </p:tavLst>
                                    </p:anim>
                                    <p:anim calcmode="lin" valueType="num">
                                      <p:cBhvr>
                                        <p:cTn id="47" dur="35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48" dur="3500"/>
                                        <p:tgtEl>
                                          <p:spTgt spid="5"/>
                                        </p:tgtEl>
                                      </p:cBhvr>
                                    </p:animEffect>
                                  </p:childTnLst>
                                </p:cTn>
                              </p:par>
                              <p:par>
                                <p:cTn id="49" presetID="8" presetClass="entr" presetSubtype="16" fill="hold" nodeType="with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diamond(in)">
                                      <p:cBhvr>
                                        <p:cTn id="51" dur="3000"/>
                                        <p:tgtEl>
                                          <p:spTgt spid="30"/>
                                        </p:tgtEl>
                                      </p:cBhvr>
                                    </p:animEffect>
                                  </p:childTnLst>
                                </p:cTn>
                              </p:par>
                              <p:par>
                                <p:cTn id="52" presetID="2" presetClass="entr" presetSubtype="4" fill="hold" nodeType="withEffect">
                                  <p:stCondLst>
                                    <p:cond delay="0"/>
                                  </p:stCondLst>
                                  <p:childTnLst>
                                    <p:set>
                                      <p:cBhvr>
                                        <p:cTn id="53" dur="1" fill="hold">
                                          <p:stCondLst>
                                            <p:cond delay="0"/>
                                          </p:stCondLst>
                                        </p:cTn>
                                        <p:tgtEl>
                                          <p:spTgt spid="30"/>
                                        </p:tgtEl>
                                        <p:attrNameLst>
                                          <p:attrName>style.visibility</p:attrName>
                                        </p:attrNameLst>
                                      </p:cBhvr>
                                      <p:to>
                                        <p:strVal val="visible"/>
                                      </p:to>
                                    </p:set>
                                    <p:anim calcmode="lin" valueType="num">
                                      <p:cBhvr additive="base">
                                        <p:cTn id="54" dur="3000" fill="hold"/>
                                        <p:tgtEl>
                                          <p:spTgt spid="30"/>
                                        </p:tgtEl>
                                        <p:attrNameLst>
                                          <p:attrName>ppt_x</p:attrName>
                                        </p:attrNameLst>
                                      </p:cBhvr>
                                      <p:tavLst>
                                        <p:tav tm="0">
                                          <p:val>
                                            <p:strVal val="#ppt_x"/>
                                          </p:val>
                                        </p:tav>
                                        <p:tav tm="100000">
                                          <p:val>
                                            <p:strVal val="#ppt_x"/>
                                          </p:val>
                                        </p:tav>
                                      </p:tavLst>
                                    </p:anim>
                                    <p:anim calcmode="lin" valueType="num">
                                      <p:cBhvr additive="base">
                                        <p:cTn id="55" dur="3000" fill="hold"/>
                                        <p:tgtEl>
                                          <p:spTgt spid="30"/>
                                        </p:tgtEl>
                                        <p:attrNameLst>
                                          <p:attrName>ppt_y</p:attrName>
                                        </p:attrNameLst>
                                      </p:cBhvr>
                                      <p:tavLst>
                                        <p:tav tm="0">
                                          <p:val>
                                            <p:strVal val="1+#ppt_h/2"/>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30"/>
                                        </p:tgtEl>
                                        <p:attrNameLst>
                                          <p:attrName>r</p:attrName>
                                        </p:attrNameLst>
                                      </p:cBhvr>
                                    </p:animRot>
                                  </p:childTnLst>
                                </p:cTn>
                              </p:par>
                              <p:par>
                                <p:cTn id="58" presetID="23" presetClass="entr" presetSubtype="16" fill="hold" nodeType="withEffect">
                                  <p:stCondLst>
                                    <p:cond delay="0"/>
                                  </p:stCondLst>
                                  <p:childTnLst>
                                    <p:set>
                                      <p:cBhvr>
                                        <p:cTn id="59" dur="1" fill="hold">
                                          <p:stCondLst>
                                            <p:cond delay="0"/>
                                          </p:stCondLst>
                                        </p:cTn>
                                        <p:tgtEl>
                                          <p:spTgt spid="30"/>
                                        </p:tgtEl>
                                        <p:attrNameLst>
                                          <p:attrName>style.visibility</p:attrName>
                                        </p:attrNameLst>
                                      </p:cBhvr>
                                      <p:to>
                                        <p:strVal val="visible"/>
                                      </p:to>
                                    </p:set>
                                    <p:anim calcmode="lin" valueType="num">
                                      <p:cBhvr>
                                        <p:cTn id="60" dur="3000" fill="hold"/>
                                        <p:tgtEl>
                                          <p:spTgt spid="30"/>
                                        </p:tgtEl>
                                        <p:attrNameLst>
                                          <p:attrName>ppt_w</p:attrName>
                                        </p:attrNameLst>
                                      </p:cBhvr>
                                      <p:tavLst>
                                        <p:tav tm="0">
                                          <p:val>
                                            <p:fltVal val="0"/>
                                          </p:val>
                                        </p:tav>
                                        <p:tav tm="100000">
                                          <p:val>
                                            <p:strVal val="#ppt_w"/>
                                          </p:val>
                                        </p:tav>
                                      </p:tavLst>
                                    </p:anim>
                                    <p:anim calcmode="lin" valueType="num">
                                      <p:cBhvr>
                                        <p:cTn id="61" dur="3000" fill="hold"/>
                                        <p:tgtEl>
                                          <p:spTgt spid="30"/>
                                        </p:tgtEl>
                                        <p:attrNameLst>
                                          <p:attrName>ppt_h</p:attrName>
                                        </p:attrNameLst>
                                      </p:cBhvr>
                                      <p:tavLst>
                                        <p:tav tm="0">
                                          <p:val>
                                            <p:fltVal val="0"/>
                                          </p:val>
                                        </p:tav>
                                        <p:tav tm="100000">
                                          <p:val>
                                            <p:strVal val="#ppt_h"/>
                                          </p:val>
                                        </p:tav>
                                      </p:tavLst>
                                    </p:anim>
                                  </p:childTnLst>
                                </p:cTn>
                              </p:par>
                              <p:par>
                                <p:cTn id="62" presetID="8" presetClass="entr" presetSubtype="16" fill="hold" nodeType="withEffect">
                                  <p:stCondLst>
                                    <p:cond delay="0"/>
                                  </p:stCondLst>
                                  <p:childTnLst>
                                    <p:set>
                                      <p:cBhvr>
                                        <p:cTn id="63" dur="1" fill="hold">
                                          <p:stCondLst>
                                            <p:cond delay="0"/>
                                          </p:stCondLst>
                                        </p:cTn>
                                        <p:tgtEl>
                                          <p:spTgt spid="32"/>
                                        </p:tgtEl>
                                        <p:attrNameLst>
                                          <p:attrName>style.visibility</p:attrName>
                                        </p:attrNameLst>
                                      </p:cBhvr>
                                      <p:to>
                                        <p:strVal val="visible"/>
                                      </p:to>
                                    </p:set>
                                    <p:animEffect transition="in" filter="diamond(in)">
                                      <p:cBhvr>
                                        <p:cTn id="64" dur="3000"/>
                                        <p:tgtEl>
                                          <p:spTgt spid="32"/>
                                        </p:tgtEl>
                                      </p:cBhvr>
                                    </p:animEffect>
                                  </p:childTnLst>
                                </p:cTn>
                              </p:par>
                              <p:par>
                                <p:cTn id="65" presetID="2" presetClass="entr" presetSubtype="4" fill="hold" nodeType="withEffect">
                                  <p:stCondLst>
                                    <p:cond delay="0"/>
                                  </p:stCondLst>
                                  <p:childTnLst>
                                    <p:set>
                                      <p:cBhvr>
                                        <p:cTn id="66" dur="1" fill="hold">
                                          <p:stCondLst>
                                            <p:cond delay="0"/>
                                          </p:stCondLst>
                                        </p:cTn>
                                        <p:tgtEl>
                                          <p:spTgt spid="32"/>
                                        </p:tgtEl>
                                        <p:attrNameLst>
                                          <p:attrName>style.visibility</p:attrName>
                                        </p:attrNameLst>
                                      </p:cBhvr>
                                      <p:to>
                                        <p:strVal val="visible"/>
                                      </p:to>
                                    </p:set>
                                    <p:anim calcmode="lin" valueType="num">
                                      <p:cBhvr additive="base">
                                        <p:cTn id="67" dur="3000" fill="hold"/>
                                        <p:tgtEl>
                                          <p:spTgt spid="32"/>
                                        </p:tgtEl>
                                        <p:attrNameLst>
                                          <p:attrName>ppt_x</p:attrName>
                                        </p:attrNameLst>
                                      </p:cBhvr>
                                      <p:tavLst>
                                        <p:tav tm="0">
                                          <p:val>
                                            <p:strVal val="#ppt_x"/>
                                          </p:val>
                                        </p:tav>
                                        <p:tav tm="100000">
                                          <p:val>
                                            <p:strVal val="#ppt_x"/>
                                          </p:val>
                                        </p:tav>
                                      </p:tavLst>
                                    </p:anim>
                                    <p:anim calcmode="lin" valueType="num">
                                      <p:cBhvr additive="base">
                                        <p:cTn id="68" dur="3000" fill="hold"/>
                                        <p:tgtEl>
                                          <p:spTgt spid="32"/>
                                        </p:tgtEl>
                                        <p:attrNameLst>
                                          <p:attrName>ppt_y</p:attrName>
                                        </p:attrNameLst>
                                      </p:cBhvr>
                                      <p:tavLst>
                                        <p:tav tm="0">
                                          <p:val>
                                            <p:strVal val="1+#ppt_h/2"/>
                                          </p:val>
                                        </p:tav>
                                        <p:tav tm="100000">
                                          <p:val>
                                            <p:strVal val="#ppt_y"/>
                                          </p:val>
                                        </p:tav>
                                      </p:tavLst>
                                    </p:anim>
                                  </p:childTnLst>
                                </p:cTn>
                              </p:par>
                              <p:par>
                                <p:cTn id="69" presetID="8" presetClass="emph" presetSubtype="0" fill="hold" nodeType="withEffect">
                                  <p:stCondLst>
                                    <p:cond delay="0"/>
                                  </p:stCondLst>
                                  <p:childTnLst>
                                    <p:animRot by="21600000">
                                      <p:cBhvr>
                                        <p:cTn id="70" dur="3000" fill="hold"/>
                                        <p:tgtEl>
                                          <p:spTgt spid="32"/>
                                        </p:tgtEl>
                                        <p:attrNameLst>
                                          <p:attrName>r</p:attrName>
                                        </p:attrNameLst>
                                      </p:cBhvr>
                                    </p:animRot>
                                  </p:childTnLst>
                                </p:cTn>
                              </p:par>
                              <p:par>
                                <p:cTn id="71" presetID="23" presetClass="entr" presetSubtype="16" fill="hold" nodeType="withEffect">
                                  <p:stCondLst>
                                    <p:cond delay="0"/>
                                  </p:stCondLst>
                                  <p:childTnLst>
                                    <p:set>
                                      <p:cBhvr>
                                        <p:cTn id="72" dur="1" fill="hold">
                                          <p:stCondLst>
                                            <p:cond delay="0"/>
                                          </p:stCondLst>
                                        </p:cTn>
                                        <p:tgtEl>
                                          <p:spTgt spid="32"/>
                                        </p:tgtEl>
                                        <p:attrNameLst>
                                          <p:attrName>style.visibility</p:attrName>
                                        </p:attrNameLst>
                                      </p:cBhvr>
                                      <p:to>
                                        <p:strVal val="visible"/>
                                      </p:to>
                                    </p:set>
                                    <p:anim calcmode="lin" valueType="num">
                                      <p:cBhvr>
                                        <p:cTn id="73" dur="3000" fill="hold"/>
                                        <p:tgtEl>
                                          <p:spTgt spid="32"/>
                                        </p:tgtEl>
                                        <p:attrNameLst>
                                          <p:attrName>ppt_w</p:attrName>
                                        </p:attrNameLst>
                                      </p:cBhvr>
                                      <p:tavLst>
                                        <p:tav tm="0">
                                          <p:val>
                                            <p:fltVal val="0"/>
                                          </p:val>
                                        </p:tav>
                                        <p:tav tm="100000">
                                          <p:val>
                                            <p:strVal val="#ppt_w"/>
                                          </p:val>
                                        </p:tav>
                                      </p:tavLst>
                                    </p:anim>
                                    <p:anim calcmode="lin" valueType="num">
                                      <p:cBhvr>
                                        <p:cTn id="74" dur="3000" fill="hold"/>
                                        <p:tgtEl>
                                          <p:spTgt spid="32"/>
                                        </p:tgtEl>
                                        <p:attrNameLst>
                                          <p:attrName>ppt_h</p:attrName>
                                        </p:attrNameLst>
                                      </p:cBhvr>
                                      <p:tavLst>
                                        <p:tav tm="0">
                                          <p:val>
                                            <p:fltVal val="0"/>
                                          </p:val>
                                        </p:tav>
                                        <p:tav tm="100000">
                                          <p:val>
                                            <p:strVal val="#ppt_h"/>
                                          </p:val>
                                        </p:tav>
                                      </p:tavLst>
                                    </p:anim>
                                  </p:childTnLst>
                                </p:cTn>
                              </p:par>
                              <p:par>
                                <p:cTn id="75" presetID="8" presetClass="entr" presetSubtype="16" fill="hold" nodeType="withEffect">
                                  <p:stCondLst>
                                    <p:cond delay="0"/>
                                  </p:stCondLst>
                                  <p:childTnLst>
                                    <p:set>
                                      <p:cBhvr>
                                        <p:cTn id="76" dur="1" fill="hold">
                                          <p:stCondLst>
                                            <p:cond delay="0"/>
                                          </p:stCondLst>
                                        </p:cTn>
                                        <p:tgtEl>
                                          <p:spTgt spid="34"/>
                                        </p:tgtEl>
                                        <p:attrNameLst>
                                          <p:attrName>style.visibility</p:attrName>
                                        </p:attrNameLst>
                                      </p:cBhvr>
                                      <p:to>
                                        <p:strVal val="visible"/>
                                      </p:to>
                                    </p:set>
                                    <p:animEffect transition="in" filter="diamond(in)">
                                      <p:cBhvr>
                                        <p:cTn id="77" dur="3000"/>
                                        <p:tgtEl>
                                          <p:spTgt spid="34"/>
                                        </p:tgtEl>
                                      </p:cBhvr>
                                    </p:animEffect>
                                  </p:childTnLst>
                                </p:cTn>
                              </p:par>
                              <p:par>
                                <p:cTn id="78" presetID="2" presetClass="entr" presetSubtype="4" fill="hold" nodeType="withEffect">
                                  <p:stCondLst>
                                    <p:cond delay="0"/>
                                  </p:stCondLst>
                                  <p:childTnLst>
                                    <p:set>
                                      <p:cBhvr>
                                        <p:cTn id="79" dur="1" fill="hold">
                                          <p:stCondLst>
                                            <p:cond delay="0"/>
                                          </p:stCondLst>
                                        </p:cTn>
                                        <p:tgtEl>
                                          <p:spTgt spid="34"/>
                                        </p:tgtEl>
                                        <p:attrNameLst>
                                          <p:attrName>style.visibility</p:attrName>
                                        </p:attrNameLst>
                                      </p:cBhvr>
                                      <p:to>
                                        <p:strVal val="visible"/>
                                      </p:to>
                                    </p:set>
                                    <p:anim calcmode="lin" valueType="num">
                                      <p:cBhvr additive="base">
                                        <p:cTn id="80" dur="3000" fill="hold"/>
                                        <p:tgtEl>
                                          <p:spTgt spid="34"/>
                                        </p:tgtEl>
                                        <p:attrNameLst>
                                          <p:attrName>ppt_x</p:attrName>
                                        </p:attrNameLst>
                                      </p:cBhvr>
                                      <p:tavLst>
                                        <p:tav tm="0">
                                          <p:val>
                                            <p:strVal val="#ppt_x"/>
                                          </p:val>
                                        </p:tav>
                                        <p:tav tm="100000">
                                          <p:val>
                                            <p:strVal val="#ppt_x"/>
                                          </p:val>
                                        </p:tav>
                                      </p:tavLst>
                                    </p:anim>
                                    <p:anim calcmode="lin" valueType="num">
                                      <p:cBhvr additive="base">
                                        <p:cTn id="81" dur="3000" fill="hold"/>
                                        <p:tgtEl>
                                          <p:spTgt spid="34"/>
                                        </p:tgtEl>
                                        <p:attrNameLst>
                                          <p:attrName>ppt_y</p:attrName>
                                        </p:attrNameLst>
                                      </p:cBhvr>
                                      <p:tavLst>
                                        <p:tav tm="0">
                                          <p:val>
                                            <p:strVal val="1+#ppt_h/2"/>
                                          </p:val>
                                        </p:tav>
                                        <p:tav tm="100000">
                                          <p:val>
                                            <p:strVal val="#ppt_y"/>
                                          </p:val>
                                        </p:tav>
                                      </p:tavLst>
                                    </p:anim>
                                  </p:childTnLst>
                                </p:cTn>
                              </p:par>
                              <p:par>
                                <p:cTn id="82" presetID="8" presetClass="emph" presetSubtype="0" fill="hold" nodeType="withEffect">
                                  <p:stCondLst>
                                    <p:cond delay="0"/>
                                  </p:stCondLst>
                                  <p:childTnLst>
                                    <p:animRot by="21600000">
                                      <p:cBhvr>
                                        <p:cTn id="83" dur="3000" fill="hold"/>
                                        <p:tgtEl>
                                          <p:spTgt spid="34"/>
                                        </p:tgtEl>
                                        <p:attrNameLst>
                                          <p:attrName>r</p:attrName>
                                        </p:attrNameLst>
                                      </p:cBhvr>
                                    </p:animRot>
                                  </p:childTnLst>
                                </p:cTn>
                              </p:par>
                              <p:par>
                                <p:cTn id="84" presetID="23" presetClass="entr" presetSubtype="16" fill="hold" nodeType="withEffect">
                                  <p:stCondLst>
                                    <p:cond delay="0"/>
                                  </p:stCondLst>
                                  <p:childTnLst>
                                    <p:set>
                                      <p:cBhvr>
                                        <p:cTn id="85" dur="1" fill="hold">
                                          <p:stCondLst>
                                            <p:cond delay="0"/>
                                          </p:stCondLst>
                                        </p:cTn>
                                        <p:tgtEl>
                                          <p:spTgt spid="34"/>
                                        </p:tgtEl>
                                        <p:attrNameLst>
                                          <p:attrName>style.visibility</p:attrName>
                                        </p:attrNameLst>
                                      </p:cBhvr>
                                      <p:to>
                                        <p:strVal val="visible"/>
                                      </p:to>
                                    </p:set>
                                    <p:anim calcmode="lin" valueType="num">
                                      <p:cBhvr>
                                        <p:cTn id="86" dur="3000" fill="hold"/>
                                        <p:tgtEl>
                                          <p:spTgt spid="34"/>
                                        </p:tgtEl>
                                        <p:attrNameLst>
                                          <p:attrName>ppt_w</p:attrName>
                                        </p:attrNameLst>
                                      </p:cBhvr>
                                      <p:tavLst>
                                        <p:tav tm="0">
                                          <p:val>
                                            <p:fltVal val="0"/>
                                          </p:val>
                                        </p:tav>
                                        <p:tav tm="100000">
                                          <p:val>
                                            <p:strVal val="#ppt_w"/>
                                          </p:val>
                                        </p:tav>
                                      </p:tavLst>
                                    </p:anim>
                                    <p:anim calcmode="lin" valueType="num">
                                      <p:cBhvr>
                                        <p:cTn id="87" dur="3000" fill="hold"/>
                                        <p:tgtEl>
                                          <p:spTgt spid="34"/>
                                        </p:tgtEl>
                                        <p:attrNameLst>
                                          <p:attrName>ppt_h</p:attrName>
                                        </p:attrNameLst>
                                      </p:cBhvr>
                                      <p:tavLst>
                                        <p:tav tm="0">
                                          <p:val>
                                            <p:fltVal val="0"/>
                                          </p:val>
                                        </p:tav>
                                        <p:tav tm="100000">
                                          <p:val>
                                            <p:strVal val="#ppt_h"/>
                                          </p:val>
                                        </p:tav>
                                      </p:tavLst>
                                    </p:anim>
                                  </p:childTnLst>
                                </p:cTn>
                              </p:par>
                              <p:par>
                                <p:cTn id="88" presetID="8" presetClass="emph" presetSubtype="0" fill="hold" nodeType="withEffect">
                                  <p:stCondLst>
                                    <p:cond delay="0"/>
                                  </p:stCondLst>
                                  <p:childTnLst>
                                    <p:animRot by="21600000">
                                      <p:cBhvr>
                                        <p:cTn id="89" dur="3000" fill="hold"/>
                                        <p:tgtEl>
                                          <p:spTgt spid="5"/>
                                        </p:tgtEl>
                                        <p:attrNameLst>
                                          <p:attrName>r</p:attrName>
                                        </p:attrNameLst>
                                      </p:cBhvr>
                                    </p:animRot>
                                  </p:childTnLst>
                                </p:cTn>
                              </p:par>
                            </p:childTnLst>
                          </p:cTn>
                        </p:par>
                        <p:par>
                          <p:cTn id="90" fill="hold" nodeType="afterGroup">
                            <p:stCondLst>
                              <p:cond delay="3500"/>
                            </p:stCondLst>
                            <p:childTnLst>
                              <p:par>
                                <p:cTn id="91" presetID="23" presetClass="entr" presetSubtype="16" fill="hold" grpId="0" nodeType="afterEffect">
                                  <p:stCondLst>
                                    <p:cond delay="0"/>
                                  </p:stCondLst>
                                  <p:childTnLst>
                                    <p:set>
                                      <p:cBhvr>
                                        <p:cTn id="92" dur="1" fill="hold">
                                          <p:stCondLst>
                                            <p:cond delay="0"/>
                                          </p:stCondLst>
                                        </p:cTn>
                                        <p:tgtEl>
                                          <p:spTgt spid="15"/>
                                        </p:tgtEl>
                                        <p:attrNameLst>
                                          <p:attrName>style.visibility</p:attrName>
                                        </p:attrNameLst>
                                      </p:cBhvr>
                                      <p:to>
                                        <p:strVal val="visible"/>
                                      </p:to>
                                    </p:set>
                                    <p:anim calcmode="lin" valueType="num">
                                      <p:cBhvr>
                                        <p:cTn id="93" dur="2000" fill="hold"/>
                                        <p:tgtEl>
                                          <p:spTgt spid="15"/>
                                        </p:tgtEl>
                                        <p:attrNameLst>
                                          <p:attrName>ppt_w</p:attrName>
                                        </p:attrNameLst>
                                      </p:cBhvr>
                                      <p:tavLst>
                                        <p:tav tm="0">
                                          <p:val>
                                            <p:fltVal val="0"/>
                                          </p:val>
                                        </p:tav>
                                        <p:tav tm="100000">
                                          <p:val>
                                            <p:strVal val="#ppt_w"/>
                                          </p:val>
                                        </p:tav>
                                      </p:tavLst>
                                    </p:anim>
                                    <p:anim calcmode="lin" valueType="num">
                                      <p:cBhvr>
                                        <p:cTn id="94" dur="2000" fill="hold"/>
                                        <p:tgtEl>
                                          <p:spTgt spid="15"/>
                                        </p:tgtEl>
                                        <p:attrNameLst>
                                          <p:attrName>ppt_h</p:attrName>
                                        </p:attrNameLst>
                                      </p:cBhvr>
                                      <p:tavLst>
                                        <p:tav tm="0">
                                          <p:val>
                                            <p:fltVal val="0"/>
                                          </p:val>
                                        </p:tav>
                                        <p:tav tm="100000">
                                          <p:val>
                                            <p:strVal val="#ppt_h"/>
                                          </p:val>
                                        </p:tav>
                                      </p:tavLst>
                                    </p:anim>
                                  </p:childTnLst>
                                </p:cTn>
                              </p:par>
                            </p:childTnLst>
                          </p:cTn>
                        </p:par>
                        <p:par>
                          <p:cTn id="95" fill="hold" nodeType="afterGroup">
                            <p:stCondLst>
                              <p:cond delay="5500"/>
                            </p:stCondLst>
                            <p:childTnLst>
                              <p:par>
                                <p:cTn id="96" presetID="40" presetClass="entr" presetSubtype="0" fill="hold" grpId="0" nodeType="afterEffect">
                                  <p:stCondLst>
                                    <p:cond delay="500"/>
                                  </p:stCondLst>
                                  <p:iterate type="lt">
                                    <p:tmPct val="10000"/>
                                  </p:iterate>
                                  <p:childTnLst>
                                    <p:set>
                                      <p:cBhvr>
                                        <p:cTn id="97" dur="1" fill="hold">
                                          <p:stCondLst>
                                            <p:cond delay="0"/>
                                          </p:stCondLst>
                                        </p:cTn>
                                        <p:tgtEl>
                                          <p:spTgt spid="16"/>
                                        </p:tgtEl>
                                        <p:attrNameLst>
                                          <p:attrName>style.visibility</p:attrName>
                                        </p:attrNameLst>
                                      </p:cBhvr>
                                      <p:to>
                                        <p:strVal val="visible"/>
                                      </p:to>
                                    </p:set>
                                    <p:animEffect transition="in" filter="fade">
                                      <p:cBhvr>
                                        <p:cTn id="98" dur="1000"/>
                                        <p:tgtEl>
                                          <p:spTgt spid="16"/>
                                        </p:tgtEl>
                                      </p:cBhvr>
                                    </p:animEffect>
                                    <p:anim calcmode="lin" valueType="num">
                                      <p:cBhvr>
                                        <p:cTn id="99" dur="1000" fill="hold"/>
                                        <p:tgtEl>
                                          <p:spTgt spid="16"/>
                                        </p:tgtEl>
                                        <p:attrNameLst>
                                          <p:attrName>ppt_x</p:attrName>
                                        </p:attrNameLst>
                                      </p:cBhvr>
                                      <p:tavLst>
                                        <p:tav tm="0">
                                          <p:val>
                                            <p:strVal val="#ppt_x-.1"/>
                                          </p:val>
                                        </p:tav>
                                        <p:tav tm="100000">
                                          <p:val>
                                            <p:strVal val="#ppt_x"/>
                                          </p:val>
                                        </p:tav>
                                      </p:tavLst>
                                    </p:anim>
                                    <p:anim calcmode="lin" valueType="num">
                                      <p:cBhvr>
                                        <p:cTn id="10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52438"/>
            <a:ext cx="9144000" cy="5832476"/>
          </a:xfrm>
          <a:prstGeom prst="rect">
            <a:avLst/>
          </a:prstGeom>
          <a:noFill/>
          <a:ln>
            <a:noFill/>
          </a:ln>
          <a:scene3d>
            <a:camera prst="orthographicFront"/>
            <a:lightRig rig="threePt" dir="t"/>
          </a:scene3d>
          <a:sp3d>
            <a:bevelT w="260350" h="13335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Imagen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52438"/>
            <a:ext cx="9144000" cy="5832476"/>
          </a:xfrm>
          <a:prstGeom prst="rect">
            <a:avLst/>
          </a:prstGeom>
          <a:noFill/>
          <a:ln>
            <a:noFill/>
          </a:ln>
          <a:scene3d>
            <a:camera prst="orthographicFront"/>
            <a:lightRig rig="threePt" dir="t"/>
          </a:scene3d>
          <a:sp3d>
            <a:bevelT w="260350" h="13335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Imagen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52438"/>
            <a:ext cx="9144000" cy="5832476"/>
          </a:xfrm>
          <a:prstGeom prst="rect">
            <a:avLst/>
          </a:prstGeom>
          <a:noFill/>
          <a:ln>
            <a:noFill/>
          </a:ln>
          <a:scene3d>
            <a:camera prst="orthographicFront"/>
            <a:lightRig rig="threePt" dir="t"/>
          </a:scene3d>
          <a:sp3d>
            <a:bevelT w="260350" h="13335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1187450" y="4084638"/>
            <a:ext cx="7632700"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el siglo XX se hicieron tres grandes intervenciones: una en 1941, al ser elegido el palacio como residencia de Francisco Franco (1892-1975), y las otras dos con la llegada de la democracia.</a:t>
            </a:r>
          </a:p>
        </p:txBody>
      </p:sp>
    </p:spTree>
  </p:cSld>
  <p:clrMapOvr>
    <a:masterClrMapping/>
  </p:clrMapOvr>
  <mc:AlternateContent xmlns:mc="http://schemas.openxmlformats.org/markup-compatibility/2006">
    <mc:Choice xmlns:p14="http://schemas.microsoft.com/office/powerpoint/2010/main" Requires="p14">
      <p:transition spd="slow" p14:dur="2500" advTm="24000">
        <p14:honeycomb/>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3000"/>
                                        <p:tgtEl>
                                          <p:spTgt spid="6"/>
                                        </p:tgtEl>
                                      </p:cBhvr>
                                    </p:animEffect>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in)">
                                      <p:cBhvr>
                                        <p:cTn id="21" dur="3000"/>
                                        <p:tgtEl>
                                          <p:spTgt spid="4"/>
                                        </p:tgtEl>
                                      </p:cBhvr>
                                    </p:animEffect>
                                  </p:childTnLst>
                                </p:cTn>
                              </p:par>
                            </p:childTnLst>
                          </p:cTn>
                        </p:par>
                        <p:par>
                          <p:cTn id="22" fill="hold" nodeType="afterGroup">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o_nella_neve_dinverno_sfondi_wide_hd-1280x80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35563"/>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treno_nella_neve_dinverno_sfondi_wide_hd-1280x80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3715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684213" y="3943350"/>
            <a:ext cx="7991475" cy="1200150"/>
          </a:xfrm>
          <a:prstGeom prst="rect">
            <a:avLst/>
          </a:prstGeom>
          <a:noFill/>
        </p:spPr>
        <p:txBody>
          <a:bodyPr>
            <a:spAutoFit/>
          </a:bodyPr>
          <a:lstStyle/>
          <a:p>
            <a:pPr>
              <a:defRPr/>
            </a:pPr>
            <a:r>
              <a:rPr lang="es-ES" b="1" dirty="0">
                <a:effectLst>
                  <a:glow rad="139700">
                    <a:schemeClr val="accent2">
                      <a:satMod val="175000"/>
                      <a:alpha val="40000"/>
                    </a:schemeClr>
                  </a:glow>
                  <a:outerShdw blurRad="38100" dist="38100" dir="2700000" algn="tl">
                    <a:srgbClr val="1F497D"/>
                  </a:outerShdw>
                </a:effectLst>
              </a:rPr>
              <a:t>Desde el punto de vista arquitectónico destacan los patios interiores de los </a:t>
            </a:r>
            <a:r>
              <a:rPr lang="es-ES" b="1" dirty="0" err="1">
                <a:effectLst>
                  <a:glow rad="139700">
                    <a:schemeClr val="accent2">
                      <a:satMod val="175000"/>
                      <a:alpha val="40000"/>
                    </a:schemeClr>
                  </a:glow>
                  <a:outerShdw blurRad="38100" dist="38100" dir="2700000" algn="tl">
                    <a:srgbClr val="1F497D"/>
                  </a:outerShdw>
                </a:effectLst>
              </a:rPr>
              <a:t>Austrias</a:t>
            </a:r>
            <a:r>
              <a:rPr lang="es-ES" b="1" dirty="0">
                <a:effectLst>
                  <a:glow rad="139700">
                    <a:schemeClr val="accent2">
                      <a:satMod val="175000"/>
                      <a:alpha val="40000"/>
                    </a:schemeClr>
                  </a:glow>
                  <a:outerShdw blurRad="38100" dist="38100" dir="2700000" algn="tl">
                    <a:srgbClr val="1F497D"/>
                  </a:outerShdw>
                </a:effectLst>
              </a:rPr>
              <a:t> y de los Borbones, que han sido cubiertos con cúpulas de acero y cristal y acondicionados para posibilitar su uso como comedores de gala y escenario de actos oficiales del Reino.</a:t>
            </a:r>
            <a:endParaRPr lang="es-ES" dirty="0">
              <a:effectLst>
                <a:glow rad="139700">
                  <a:schemeClr val="accent2">
                    <a:satMod val="175000"/>
                    <a:alpha val="40000"/>
                  </a:schemeClr>
                </a:glow>
                <a:outerShdw blurRad="38100" dist="38100" dir="2700000" algn="tl">
                  <a:srgbClr val="1F497D"/>
                </a:outerShdw>
              </a:effectLst>
            </a:endParaRPr>
          </a:p>
        </p:txBody>
      </p:sp>
      <p:sp>
        <p:nvSpPr>
          <p:cNvPr id="7" name="6 CuadroTexto"/>
          <p:cNvSpPr txBox="1"/>
          <p:nvPr/>
        </p:nvSpPr>
        <p:spPr>
          <a:xfrm>
            <a:off x="2627313" y="268288"/>
            <a:ext cx="2963862"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Patio de los Borbones</a:t>
            </a:r>
          </a:p>
        </p:txBody>
      </p:sp>
    </p:spTree>
  </p:cSld>
  <p:clrMapOvr>
    <a:masterClrMapping/>
  </p:clrMapOvr>
  <mc:AlternateContent xmlns:mc="http://schemas.openxmlformats.org/markup-compatibility/2006">
    <mc:Choice xmlns:p14="http://schemas.microsoft.com/office/powerpoint/2010/main" Requires="p14">
      <p:transition spd="slow" p14:dur="2000" advTm="33000">
        <p14:ripple/>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2/3*#ppt_w"/>
                                          </p:val>
                                        </p:tav>
                                        <p:tav tm="100000">
                                          <p:val>
                                            <p:strVal val="#ppt_w"/>
                                          </p:val>
                                        </p:tav>
                                      </p:tavLst>
                                    </p:anim>
                                    <p:anim calcmode="lin" valueType="num">
                                      <p:cBhvr>
                                        <p:cTn id="8" dur="3000" fill="hold"/>
                                        <p:tgtEl>
                                          <p:spTgt spid="5"/>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ox(out)">
                                      <p:cBhvr>
                                        <p:cTn id="11" dur="3000"/>
                                        <p:tgtEl>
                                          <p:spTgt spid="5"/>
                                        </p:tgtEl>
                                      </p:cBhvr>
                                    </p:animEffec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2/3*#ppt_w"/>
                                          </p:val>
                                        </p:tav>
                                        <p:tav tm="100000">
                                          <p:val>
                                            <p:strVal val="#ppt_w"/>
                                          </p:val>
                                        </p:tav>
                                      </p:tavLst>
                                    </p:anim>
                                    <p:anim calcmode="lin" valueType="num">
                                      <p:cBhvr>
                                        <p:cTn id="15" dur="3000" fill="hold"/>
                                        <p:tgtEl>
                                          <p:spTgt spid="4"/>
                                        </p:tgtEl>
                                        <p:attrNameLst>
                                          <p:attrName>ppt_h</p:attrName>
                                        </p:attrNameLst>
                                      </p:cBhvr>
                                      <p:tavLst>
                                        <p:tav tm="0">
                                          <p:val>
                                            <p:strVal val="2/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par>
                                <p:cTn id="19" presetID="23" presetClass="entr" presetSubtype="16" fill="hold" grpId="0" nodeType="withEffect">
                                  <p:stCondLst>
                                    <p:cond delay="300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fltVal val="0"/>
                                          </p:val>
                                        </p:tav>
                                        <p:tav tm="100000">
                                          <p:val>
                                            <p:strVal val="#ppt_h"/>
                                          </p:val>
                                        </p:tav>
                                      </p:tavLst>
                                    </p:anim>
                                  </p:childTnLst>
                                </p:cTn>
                              </p:par>
                            </p:childTnLst>
                          </p:cTn>
                        </p:par>
                        <p:par>
                          <p:cTn id="23" fill="hold" nodeType="afterGroup">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24 patio de los austria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24 patio de los austria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Rectángulo"/>
          <p:cNvSpPr/>
          <p:nvPr/>
        </p:nvSpPr>
        <p:spPr>
          <a:xfrm>
            <a:off x="0" y="0"/>
            <a:ext cx="9144000" cy="5143500"/>
          </a:xfrm>
          <a:prstGeom prst="rect">
            <a:avLst/>
          </a:prstGeom>
          <a:solidFill>
            <a:schemeClr val="tx2">
              <a:lumMod val="75000"/>
              <a:alpha val="80000"/>
            </a:schemeClr>
          </a:solidFill>
          <a:ln>
            <a:noFill/>
          </a:ln>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1116013" y="4371975"/>
            <a:ext cx="6697662" cy="646113"/>
          </a:xfrm>
          <a:prstGeom prst="rect">
            <a:avLst/>
          </a:prstGeom>
          <a:noFill/>
        </p:spPr>
        <p:txBody>
          <a:bodyPr>
            <a:spAutoFit/>
          </a:bodyPr>
          <a:lstStyle/>
          <a:p>
            <a:pPr>
              <a:defRPr/>
            </a:pPr>
            <a:r>
              <a:rPr lang="es-ES" b="1" dirty="0">
                <a:effectLst>
                  <a:glow rad="139700">
                    <a:schemeClr val="accent2">
                      <a:satMod val="175000"/>
                      <a:alpha val="40000"/>
                    </a:schemeClr>
                  </a:glow>
                  <a:outerShdw blurRad="38100" dist="38100" dir="2700000" algn="tl">
                    <a:srgbClr val="1F497D"/>
                  </a:outerShdw>
                </a:effectLst>
              </a:rPr>
              <a:t>Las visitas al palacio, de unos 45 minutos de duración, son de pago y dirigidas por un guía de Patrimonio Nacional.</a:t>
            </a:r>
            <a:endParaRPr lang="es-ES" dirty="0">
              <a:effectLst>
                <a:glow rad="1397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18000">
        <p14:ripple dir="ru"/>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7" presetClass="emph" presetSubtype="0" repeatCount="3000" fill="hold" nodeType="withEffect">
                                  <p:stCondLst>
                                    <p:cond delay="0"/>
                                  </p:stCondLst>
                                  <p:childTnLst>
                                    <p:animClr clrSpc="rgb" dir="cw">
                                      <p:cBhvr override="childStyle">
                                        <p:cTn id="9" dur="500" autoRev="1" fill="hold"/>
                                        <p:tgtEl>
                                          <p:spTgt spid="5"/>
                                        </p:tgtEl>
                                        <p:attrNameLst>
                                          <p:attrName>style.color</p:attrName>
                                        </p:attrNameLst>
                                      </p:cBhvr>
                                      <p:to>
                                        <a:schemeClr val="bg1"/>
                                      </p:to>
                                    </p:animClr>
                                    <p:animClr clrSpc="rgb" dir="cw">
                                      <p:cBhvr>
                                        <p:cTn id="10" dur="500" autoRev="1" fill="hold"/>
                                        <p:tgtEl>
                                          <p:spTgt spid="5"/>
                                        </p:tgtEl>
                                        <p:attrNameLst>
                                          <p:attrName>fillcolor</p:attrName>
                                        </p:attrNameLst>
                                      </p:cBhvr>
                                      <p:to>
                                        <a:schemeClr val="bg1"/>
                                      </p:to>
                                    </p:animClr>
                                    <p:set>
                                      <p:cBhvr>
                                        <p:cTn id="11" dur="500" autoRev="1" fill="hold"/>
                                        <p:tgtEl>
                                          <p:spTgt spid="5"/>
                                        </p:tgtEl>
                                        <p:attrNameLst>
                                          <p:attrName>fill.type</p:attrName>
                                        </p:attrNameLst>
                                      </p:cBhvr>
                                      <p:to>
                                        <p:strVal val="solid"/>
                                      </p:to>
                                    </p:set>
                                    <p:set>
                                      <p:cBhvr>
                                        <p:cTn id="12" dur="500" autoRev="1" fill="hold"/>
                                        <p:tgtEl>
                                          <p:spTgt spid="5"/>
                                        </p:tgtEl>
                                        <p:attrNameLst>
                                          <p:attrName>fill.on</p:attrName>
                                        </p:attrNameLst>
                                      </p:cBhvr>
                                      <p:to>
                                        <p:strVal val="true"/>
                                      </p:to>
                                    </p:set>
                                  </p:childTnLst>
                                </p:cTn>
                              </p:par>
                              <p:par>
                                <p:cTn id="13" presetID="23" presetClass="entr" presetSubtype="1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fltVal val="0"/>
                                          </p:val>
                                        </p:tav>
                                        <p:tav tm="100000">
                                          <p:val>
                                            <p:strVal val="#ppt_w"/>
                                          </p:val>
                                        </p:tav>
                                      </p:tavLst>
                                    </p:anim>
                                    <p:anim calcmode="lin" valueType="num">
                                      <p:cBhvr>
                                        <p:cTn id="16" dur="3000" fill="hold"/>
                                        <p:tgtEl>
                                          <p:spTgt spid="6"/>
                                        </p:tgtEl>
                                        <p:attrNameLst>
                                          <p:attrName>ppt_h</p:attrName>
                                        </p:attrNameLst>
                                      </p:cBhvr>
                                      <p:tavLst>
                                        <p:tav tm="0">
                                          <p:val>
                                            <p:fltVal val="0"/>
                                          </p:val>
                                        </p:tav>
                                        <p:tav tm="100000">
                                          <p:val>
                                            <p:strVal val="#ppt_h"/>
                                          </p:val>
                                        </p:tav>
                                      </p:tavLst>
                                    </p:anim>
                                  </p:childTnLst>
                                </p:cTn>
                              </p:par>
                              <p:par>
                                <p:cTn id="17" presetID="13"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out)">
                                      <p:cBhvr>
                                        <p:cTn id="19" dur="3000"/>
                                        <p:tgtEl>
                                          <p:spTgt spid="6"/>
                                        </p:tgtEl>
                                      </p:cBhvr>
                                    </p:animEffect>
                                  </p:childTnLst>
                                </p:cTn>
                              </p:par>
                              <p:par>
                                <p:cTn id="20" presetID="17" presetClass="entr" presetSubtype="1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p:val>
                                            <p:fltVal val="0"/>
                                          </p:val>
                                        </p:tav>
                                        <p:tav tm="100000">
                                          <p:val>
                                            <p:strVal val="#ppt_w"/>
                                          </p:val>
                                        </p:tav>
                                      </p:tavLst>
                                    </p:anim>
                                    <p:anim calcmode="lin" valueType="num">
                                      <p:cBhvr>
                                        <p:cTn id="23" dur="3000" fill="hold"/>
                                        <p:tgtEl>
                                          <p:spTgt spid="6"/>
                                        </p:tgtEl>
                                        <p:attrNameLst>
                                          <p:attrName>ppt_h</p:attrName>
                                        </p:attrNameLst>
                                      </p:cBhvr>
                                      <p:tavLst>
                                        <p:tav tm="0">
                                          <p:val>
                                            <p:strVal val="#ppt_h"/>
                                          </p:val>
                                        </p:tav>
                                        <p:tav tm="100000">
                                          <p:val>
                                            <p:strVal val="#ppt_h"/>
                                          </p:val>
                                        </p:tav>
                                      </p:tavLst>
                                    </p:anim>
                                  </p:childTnLst>
                                </p:cTn>
                              </p:par>
                              <p:par>
                                <p:cTn id="24" presetID="13" presetClass="exit" presetSubtype="32" fill="hold" grpId="0" nodeType="withEffect">
                                  <p:stCondLst>
                                    <p:cond delay="0"/>
                                  </p:stCondLst>
                                  <p:childTnLst>
                                    <p:animEffect transition="out" filter="plus(out)">
                                      <p:cBhvr>
                                        <p:cTn id="25" dur="3000"/>
                                        <p:tgtEl>
                                          <p:spTgt spid="7"/>
                                        </p:tgtEl>
                                      </p:cBhvr>
                                    </p:animEffect>
                                    <p:set>
                                      <p:cBhvr>
                                        <p:cTn id="26" dur="1" fill="hold">
                                          <p:stCondLst>
                                            <p:cond delay="2999"/>
                                          </p:stCondLst>
                                        </p:cTn>
                                        <p:tgtEl>
                                          <p:spTgt spid="7"/>
                                        </p:tgtEl>
                                        <p:attrNameLst>
                                          <p:attrName>style.visibility</p:attrName>
                                        </p:attrNameLst>
                                      </p:cBhvr>
                                      <p:to>
                                        <p:strVal val="hidden"/>
                                      </p:to>
                                    </p:set>
                                  </p:childTnLst>
                                </p:cTn>
                              </p:par>
                            </p:childTnLst>
                          </p:cTn>
                        </p:par>
                        <p:par>
                          <p:cTn id="27" fill="hold" nodeType="afterGroup">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5 patio de los austrias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25 patio de los austrias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827088" y="4219575"/>
            <a:ext cx="7489825" cy="923925"/>
          </a:xfrm>
          <a:prstGeom prst="rect">
            <a:avLst/>
          </a:prstGeom>
          <a:noFill/>
        </p:spPr>
        <p:txBody>
          <a:bodyPr>
            <a:spAutoFit/>
          </a:bodyPr>
          <a:lstStyle/>
          <a:p>
            <a:pPr>
              <a:defRPr/>
            </a:pPr>
            <a:r>
              <a:rPr lang="es-ES" b="1" dirty="0">
                <a:effectLst>
                  <a:glow rad="139700">
                    <a:schemeClr val="accent2">
                      <a:satMod val="175000"/>
                      <a:alpha val="40000"/>
                    </a:schemeClr>
                  </a:glow>
                  <a:outerShdw blurRad="38100" dist="38100" dir="2700000" algn="tl">
                    <a:srgbClr val="1F497D"/>
                  </a:outerShdw>
                </a:effectLst>
              </a:rPr>
              <a:t>El recorrido ofrece una visión muy completa y cronológica de la historia y de las dependencias de palacio, comenzando en el Patio de los </a:t>
            </a:r>
            <a:r>
              <a:rPr lang="es-ES" b="1" dirty="0" err="1">
                <a:effectLst>
                  <a:glow rad="139700">
                    <a:schemeClr val="accent2">
                      <a:satMod val="175000"/>
                      <a:alpha val="40000"/>
                    </a:schemeClr>
                  </a:glow>
                  <a:outerShdw blurRad="38100" dist="38100" dir="2700000" algn="tl">
                    <a:srgbClr val="1F497D"/>
                  </a:outerShdw>
                </a:effectLst>
              </a:rPr>
              <a:t>Austrias</a:t>
            </a:r>
            <a:r>
              <a:rPr lang="es-ES" b="1" dirty="0">
                <a:effectLst>
                  <a:glow rad="139700">
                    <a:schemeClr val="accent2">
                      <a:satMod val="175000"/>
                      <a:alpha val="40000"/>
                    </a:schemeClr>
                  </a:glow>
                  <a:outerShdw blurRad="38100" dist="38100" dir="2700000" algn="tl">
                    <a:srgbClr val="1F497D"/>
                  </a:outerShdw>
                </a:effectLst>
              </a:rPr>
              <a:t>.</a:t>
            </a:r>
            <a:endParaRPr lang="es-ES" dirty="0">
              <a:effectLst>
                <a:glow rad="1397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1000">
        <p14:warp dir="in"/>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3"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3)">
                                      <p:cBhvr>
                                        <p:cTn id="7" dur="3000"/>
                                        <p:tgtEl>
                                          <p:spTgt spid="4"/>
                                        </p:tgtEl>
                                      </p:cBhvr>
                                    </p:animEffec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fltVal val="0"/>
                                          </p:val>
                                        </p:tav>
                                        <p:tav tm="100000">
                                          <p:val>
                                            <p:strVal val="#ppt_w"/>
                                          </p:val>
                                        </p:tav>
                                      </p:tavLst>
                                    </p:anim>
                                    <p:anim calcmode="lin" valueType="num">
                                      <p:cBhvr>
                                        <p:cTn id="15" dur="3000" fill="hold"/>
                                        <p:tgtEl>
                                          <p:spTgt spid="5"/>
                                        </p:tgtEl>
                                        <p:attrNameLst>
                                          <p:attrName>ppt_h</p:attrName>
                                        </p:attrNameLst>
                                      </p:cBhvr>
                                      <p:tavLst>
                                        <p:tav tm="0">
                                          <p:val>
                                            <p:fltVal val="0"/>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3000"/>
                                        <p:tgtEl>
                                          <p:spTgt spid="5"/>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rimavera-de-perro-en-imagen-foto-23986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07975"/>
            <a:ext cx="9144000" cy="5688013"/>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primavera-de-perro-en-imagen-foto-23986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07975"/>
            <a:ext cx="9144000" cy="5688013"/>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1331913" y="4497388"/>
            <a:ext cx="6815137" cy="646112"/>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Mirador de </a:t>
            </a:r>
            <a:r>
              <a:rPr lang="es-ES" b="1" dirty="0" err="1">
                <a:effectLst>
                  <a:glow rad="101600">
                    <a:schemeClr val="accent2">
                      <a:satMod val="175000"/>
                      <a:alpha val="40000"/>
                    </a:schemeClr>
                  </a:glow>
                  <a:outerShdw blurRad="38100" dist="38100" dir="2700000" algn="tl">
                    <a:srgbClr val="000000">
                      <a:alpha val="43137"/>
                    </a:srgbClr>
                  </a:outerShdw>
                </a:effectLst>
              </a:rPr>
              <a:t>Carlier</a:t>
            </a:r>
            <a:r>
              <a:rPr lang="es-ES" b="1" dirty="0">
                <a:effectLst>
                  <a:glow rad="101600">
                    <a:schemeClr val="accent2">
                      <a:satMod val="175000"/>
                      <a:alpha val="40000"/>
                    </a:schemeClr>
                  </a:glow>
                  <a:outerShdw blurRad="38100" dist="38100" dir="2700000" algn="tl">
                    <a:srgbClr val="000000">
                      <a:alpha val="43137"/>
                    </a:srgbClr>
                  </a:outerShdw>
                </a:effectLst>
              </a:rPr>
              <a:t>. En la parte baja los característicos arcos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rebajados renacentistas, sobre columnas jónicas.</a:t>
            </a:r>
          </a:p>
        </p:txBody>
      </p:sp>
    </p:spTree>
  </p:cSld>
  <p:clrMapOvr>
    <a:masterClrMapping/>
  </p:clrMapOvr>
  <mc:AlternateContent xmlns:mc="http://schemas.openxmlformats.org/markup-compatibility/2006">
    <mc:Choice xmlns:p14="http://schemas.microsoft.com/office/powerpoint/2010/main" Requires="p14">
      <p:transition spd="slow" p14:dur="2000" advTm="18000">
        <p:wipe/>
      </p:transition>
    </mc:Choice>
    <mc:Fallback>
      <p:transition spd="slow" advTm="18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3000"/>
                                        <p:tgtEl>
                                          <p:spTgt spid="5"/>
                                        </p:tgtEl>
                                      </p:cBhvr>
                                    </p:animEffect>
                                  </p:childTnLst>
                                </p:cTn>
                              </p:par>
                              <p:par>
                                <p:cTn id="8" presetID="21" presetClass="entr" presetSubtype="3"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3)">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ppt_w</p:attrName>
                                        </p:attrNameLst>
                                      </p:cBhvr>
                                      <p:tavLst>
                                        <p:tav tm="0">
                                          <p:val>
                                            <p:strVal val="4/3*#ppt_w"/>
                                          </p:val>
                                        </p:tav>
                                        <p:tav tm="100000">
                                          <p:val>
                                            <p:strVal val="#ppt_w"/>
                                          </p:val>
                                        </p:tav>
                                      </p:tavLst>
                                    </p:anim>
                                    <p:anim calcmode="lin" valueType="num">
                                      <p:cBhvr>
                                        <p:cTn id="14" dur="2000" fill="hold"/>
                                        <p:tgtEl>
                                          <p:spTgt spid="5"/>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6.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763"/>
            <a:ext cx="9144000" cy="5138737"/>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Imagen6.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38738"/>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1979613" y="4587875"/>
            <a:ext cx="5249862" cy="369888"/>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Detalle de un lienzo o tapiz en el patio interior.</a:t>
            </a:r>
          </a:p>
        </p:txBody>
      </p:sp>
    </p:spTree>
  </p:cSld>
  <p:clrMapOvr>
    <a:masterClrMapping/>
  </p:clrMapOvr>
  <mc:AlternateContent xmlns:mc="http://schemas.openxmlformats.org/markup-compatibility/2006">
    <mc:Choice xmlns:p14="http://schemas.microsoft.com/office/powerpoint/2010/main" Requires="p14">
      <p:transition spd="slow" p14:dur="2000" advTm="13000">
        <p:split orient="vert"/>
      </p:transition>
    </mc:Choice>
    <mc:Fallback>
      <p:transition spd="slow" advTm="13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1 Imagen" descr="25 amaneciendo.jpg"/>
          <p:cNvPicPr>
            <a:picLocks noGrp="1" noChangeAspect="1"/>
          </p:cNvPicPr>
          <p:nvPr isPhoto="1"/>
        </p:nvPicPr>
        <p:blipFill>
          <a:blip r:embed="rId2">
            <a:extLst>
              <a:ext uri="{28A0092B-C50C-407E-A947-70E740481C1C}">
                <a14:useLocalDpi xmlns:a14="http://schemas.microsoft.com/office/drawing/2010/main" val="0"/>
              </a:ext>
            </a:extLst>
          </a:blip>
          <a:srcRect l="83075" b="75200"/>
          <a:stretch>
            <a:fillRect/>
          </a:stretch>
        </p:blipFill>
        <p:spPr bwMode="auto">
          <a:xfrm>
            <a:off x="7596188" y="0"/>
            <a:ext cx="154781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25 amaneciendo.jpg"/>
          <p:cNvPicPr>
            <a:picLocks noChangeAspect="1"/>
          </p:cNvPicPr>
          <p:nvPr/>
        </p:nvPicPr>
        <p:blipFill>
          <a:blip r:embed="rId2">
            <a:extLst>
              <a:ext uri="{28A0092B-C50C-407E-A947-70E740481C1C}">
                <a14:useLocalDpi xmlns:a14="http://schemas.microsoft.com/office/drawing/2010/main" val="0"/>
              </a:ext>
            </a:extLst>
          </a:blip>
          <a:srcRect l="66537" r="16927" b="75200"/>
          <a:stretch>
            <a:fillRect/>
          </a:stretch>
        </p:blipFill>
        <p:spPr bwMode="auto">
          <a:xfrm>
            <a:off x="6084888" y="0"/>
            <a:ext cx="1582737"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25 amaneciendo.jpg"/>
          <p:cNvPicPr>
            <a:picLocks noChangeAspect="1"/>
          </p:cNvPicPr>
          <p:nvPr/>
        </p:nvPicPr>
        <p:blipFill>
          <a:blip r:embed="rId2">
            <a:extLst>
              <a:ext uri="{28A0092B-C50C-407E-A947-70E740481C1C}">
                <a14:useLocalDpi xmlns:a14="http://schemas.microsoft.com/office/drawing/2010/main" val="0"/>
              </a:ext>
            </a:extLst>
          </a:blip>
          <a:srcRect l="50000" t="-2" r="33463" b="75200"/>
          <a:stretch>
            <a:fillRect/>
          </a:stretch>
        </p:blipFill>
        <p:spPr bwMode="auto">
          <a:xfrm>
            <a:off x="4572000" y="0"/>
            <a:ext cx="1512888"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25 amaneciendo.jpg"/>
          <p:cNvPicPr>
            <a:picLocks noChangeAspect="1"/>
          </p:cNvPicPr>
          <p:nvPr/>
        </p:nvPicPr>
        <p:blipFill>
          <a:blip r:embed="rId2">
            <a:extLst>
              <a:ext uri="{28A0092B-C50C-407E-A947-70E740481C1C}">
                <a14:useLocalDpi xmlns:a14="http://schemas.microsoft.com/office/drawing/2010/main" val="0"/>
              </a:ext>
            </a:extLst>
          </a:blip>
          <a:srcRect l="32675" r="50000" b="75200"/>
          <a:stretch>
            <a:fillRect/>
          </a:stretch>
        </p:blipFill>
        <p:spPr bwMode="auto">
          <a:xfrm>
            <a:off x="2987675" y="0"/>
            <a:ext cx="1584325"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25 amaneciendo.jpg"/>
          <p:cNvPicPr>
            <a:picLocks noChangeAspect="1"/>
          </p:cNvPicPr>
          <p:nvPr/>
        </p:nvPicPr>
        <p:blipFill>
          <a:blip r:embed="rId2">
            <a:extLst>
              <a:ext uri="{28A0092B-C50C-407E-A947-70E740481C1C}">
                <a14:useLocalDpi xmlns:a14="http://schemas.microsoft.com/office/drawing/2010/main" val="0"/>
              </a:ext>
            </a:extLst>
          </a:blip>
          <a:srcRect l="16138" r="67325" b="75200"/>
          <a:stretch>
            <a:fillRect/>
          </a:stretch>
        </p:blipFill>
        <p:spPr bwMode="auto">
          <a:xfrm>
            <a:off x="1476375" y="0"/>
            <a:ext cx="1511300"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6 Imagen" descr="25 amaneciendo.jpg"/>
          <p:cNvPicPr>
            <a:picLocks noChangeAspect="1"/>
          </p:cNvPicPr>
          <p:nvPr/>
        </p:nvPicPr>
        <p:blipFill>
          <a:blip r:embed="rId2">
            <a:extLst>
              <a:ext uri="{28A0092B-C50C-407E-A947-70E740481C1C}">
                <a14:useLocalDpi xmlns:a14="http://schemas.microsoft.com/office/drawing/2010/main" val="0"/>
              </a:ext>
            </a:extLst>
          </a:blip>
          <a:srcRect r="83862" b="75200"/>
          <a:stretch>
            <a:fillRect/>
          </a:stretch>
        </p:blipFill>
        <p:spPr bwMode="auto">
          <a:xfrm>
            <a:off x="0" y="0"/>
            <a:ext cx="1476375"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7 Imagen" descr="25 amaneciendo.jpg"/>
          <p:cNvPicPr>
            <a:picLocks noChangeAspect="1"/>
          </p:cNvPicPr>
          <p:nvPr/>
        </p:nvPicPr>
        <p:blipFill>
          <a:blip r:embed="rId2">
            <a:extLst>
              <a:ext uri="{28A0092B-C50C-407E-A947-70E740481C1C}">
                <a14:useLocalDpi xmlns:a14="http://schemas.microsoft.com/office/drawing/2010/main" val="0"/>
              </a:ext>
            </a:extLst>
          </a:blip>
          <a:srcRect l="83075" t="24800" b="50000"/>
          <a:stretch>
            <a:fillRect/>
          </a:stretch>
        </p:blipFill>
        <p:spPr bwMode="auto">
          <a:xfrm>
            <a:off x="7596188" y="1276350"/>
            <a:ext cx="1547812"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8 Imagen" descr="25 amaneciendo.jpg"/>
          <p:cNvPicPr>
            <a:picLocks noChangeAspect="1"/>
          </p:cNvPicPr>
          <p:nvPr/>
        </p:nvPicPr>
        <p:blipFill>
          <a:blip r:embed="rId2">
            <a:extLst>
              <a:ext uri="{28A0092B-C50C-407E-A947-70E740481C1C}">
                <a14:useLocalDpi xmlns:a14="http://schemas.microsoft.com/office/drawing/2010/main" val="0"/>
              </a:ext>
            </a:extLst>
          </a:blip>
          <a:srcRect l="66537" t="24800" r="16927" b="50000"/>
          <a:stretch>
            <a:fillRect/>
          </a:stretch>
        </p:blipFill>
        <p:spPr bwMode="auto">
          <a:xfrm>
            <a:off x="6084888" y="1276350"/>
            <a:ext cx="15113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9 Imagen" descr="25 amaneciendo.jpg"/>
          <p:cNvPicPr>
            <a:picLocks noChangeAspect="1"/>
          </p:cNvPicPr>
          <p:nvPr/>
        </p:nvPicPr>
        <p:blipFill>
          <a:blip r:embed="rId2">
            <a:extLst>
              <a:ext uri="{28A0092B-C50C-407E-A947-70E740481C1C}">
                <a14:useLocalDpi xmlns:a14="http://schemas.microsoft.com/office/drawing/2010/main" val="0"/>
              </a:ext>
            </a:extLst>
          </a:blip>
          <a:srcRect l="50000" t="24800" r="33463" b="50000"/>
          <a:stretch>
            <a:fillRect/>
          </a:stretch>
        </p:blipFill>
        <p:spPr bwMode="auto">
          <a:xfrm>
            <a:off x="4572000" y="1276350"/>
            <a:ext cx="1512888"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10 Imagen" descr="25 amaneciendo.jpg"/>
          <p:cNvPicPr>
            <a:picLocks noChangeAspect="1"/>
          </p:cNvPicPr>
          <p:nvPr/>
        </p:nvPicPr>
        <p:blipFill>
          <a:blip r:embed="rId2">
            <a:extLst>
              <a:ext uri="{28A0092B-C50C-407E-A947-70E740481C1C}">
                <a14:useLocalDpi xmlns:a14="http://schemas.microsoft.com/office/drawing/2010/main" val="0"/>
              </a:ext>
            </a:extLst>
          </a:blip>
          <a:srcRect l="32675" t="24800" r="50000" b="50000"/>
          <a:stretch>
            <a:fillRect/>
          </a:stretch>
        </p:blipFill>
        <p:spPr bwMode="auto">
          <a:xfrm>
            <a:off x="2987675" y="1276350"/>
            <a:ext cx="1584325"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11 Imagen" descr="25 amaneciendo.jpg"/>
          <p:cNvPicPr>
            <a:picLocks noChangeAspect="1"/>
          </p:cNvPicPr>
          <p:nvPr/>
        </p:nvPicPr>
        <p:blipFill>
          <a:blip r:embed="rId2">
            <a:extLst>
              <a:ext uri="{28A0092B-C50C-407E-A947-70E740481C1C}">
                <a14:useLocalDpi xmlns:a14="http://schemas.microsoft.com/office/drawing/2010/main" val="0"/>
              </a:ext>
            </a:extLst>
          </a:blip>
          <a:srcRect l="16138" t="24800" r="67325" b="50000"/>
          <a:stretch>
            <a:fillRect/>
          </a:stretch>
        </p:blipFill>
        <p:spPr bwMode="auto">
          <a:xfrm>
            <a:off x="1476375" y="1276350"/>
            <a:ext cx="15113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12 Imagen" descr="25 amaneciendo.jpg"/>
          <p:cNvPicPr>
            <a:picLocks noChangeAspect="1"/>
          </p:cNvPicPr>
          <p:nvPr/>
        </p:nvPicPr>
        <p:blipFill>
          <a:blip r:embed="rId2">
            <a:extLst>
              <a:ext uri="{28A0092B-C50C-407E-A947-70E740481C1C}">
                <a14:useLocalDpi xmlns:a14="http://schemas.microsoft.com/office/drawing/2010/main" val="0"/>
              </a:ext>
            </a:extLst>
          </a:blip>
          <a:srcRect t="24800" r="83862" b="50000"/>
          <a:stretch>
            <a:fillRect/>
          </a:stretch>
        </p:blipFill>
        <p:spPr bwMode="auto">
          <a:xfrm>
            <a:off x="0" y="1276350"/>
            <a:ext cx="1476375"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13 Imagen" descr="25 amaneciendo.jpg"/>
          <p:cNvPicPr>
            <a:picLocks noChangeAspect="1"/>
          </p:cNvPicPr>
          <p:nvPr/>
        </p:nvPicPr>
        <p:blipFill>
          <a:blip r:embed="rId3">
            <a:extLst>
              <a:ext uri="{28A0092B-C50C-407E-A947-70E740481C1C}">
                <a14:useLocalDpi xmlns:a14="http://schemas.microsoft.com/office/drawing/2010/main" val="0"/>
              </a:ext>
            </a:extLst>
          </a:blip>
          <a:srcRect l="83073" t="50000" b="24800"/>
          <a:stretch>
            <a:fillRect/>
          </a:stretch>
        </p:blipFill>
        <p:spPr bwMode="auto">
          <a:xfrm>
            <a:off x="7596188" y="2571750"/>
            <a:ext cx="1547812"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14 Imagen" descr="25 amaneciendo.jpg"/>
          <p:cNvPicPr>
            <a:picLocks noChangeAspect="1"/>
          </p:cNvPicPr>
          <p:nvPr/>
        </p:nvPicPr>
        <p:blipFill>
          <a:blip r:embed="rId2">
            <a:extLst>
              <a:ext uri="{28A0092B-C50C-407E-A947-70E740481C1C}">
                <a14:useLocalDpi xmlns:a14="http://schemas.microsoft.com/office/drawing/2010/main" val="0"/>
              </a:ext>
            </a:extLst>
          </a:blip>
          <a:srcRect l="66537" t="50000" r="16927" b="24800"/>
          <a:stretch>
            <a:fillRect/>
          </a:stretch>
        </p:blipFill>
        <p:spPr bwMode="auto">
          <a:xfrm>
            <a:off x="6084888" y="2571750"/>
            <a:ext cx="15113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15 Imagen" descr="25 amaneciendo.jpg"/>
          <p:cNvPicPr>
            <a:picLocks noChangeAspect="1"/>
          </p:cNvPicPr>
          <p:nvPr/>
        </p:nvPicPr>
        <p:blipFill>
          <a:blip r:embed="rId2">
            <a:extLst>
              <a:ext uri="{28A0092B-C50C-407E-A947-70E740481C1C}">
                <a14:useLocalDpi xmlns:a14="http://schemas.microsoft.com/office/drawing/2010/main" val="0"/>
              </a:ext>
            </a:extLst>
          </a:blip>
          <a:srcRect l="50000" t="50000" r="33463" b="24800"/>
          <a:stretch>
            <a:fillRect/>
          </a:stretch>
        </p:blipFill>
        <p:spPr bwMode="auto">
          <a:xfrm>
            <a:off x="4572000" y="2571750"/>
            <a:ext cx="1512888"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16 Imagen" descr="25 amaneciendo.jpg"/>
          <p:cNvPicPr>
            <a:picLocks noChangeAspect="1"/>
          </p:cNvPicPr>
          <p:nvPr/>
        </p:nvPicPr>
        <p:blipFill>
          <a:blip r:embed="rId2">
            <a:extLst>
              <a:ext uri="{28A0092B-C50C-407E-A947-70E740481C1C}">
                <a14:useLocalDpi xmlns:a14="http://schemas.microsoft.com/office/drawing/2010/main" val="0"/>
              </a:ext>
            </a:extLst>
          </a:blip>
          <a:srcRect l="32675" t="50000" r="50000" b="24800"/>
          <a:stretch>
            <a:fillRect/>
          </a:stretch>
        </p:blipFill>
        <p:spPr bwMode="auto">
          <a:xfrm>
            <a:off x="2987675" y="2571750"/>
            <a:ext cx="1584325"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17 Imagen" descr="25 amaneciendo.jpg"/>
          <p:cNvPicPr>
            <a:picLocks noChangeAspect="1"/>
          </p:cNvPicPr>
          <p:nvPr/>
        </p:nvPicPr>
        <p:blipFill>
          <a:blip r:embed="rId2">
            <a:extLst>
              <a:ext uri="{28A0092B-C50C-407E-A947-70E740481C1C}">
                <a14:useLocalDpi xmlns:a14="http://schemas.microsoft.com/office/drawing/2010/main" val="0"/>
              </a:ext>
            </a:extLst>
          </a:blip>
          <a:srcRect l="16138" t="50000" r="67325" b="24800"/>
          <a:stretch>
            <a:fillRect/>
          </a:stretch>
        </p:blipFill>
        <p:spPr bwMode="auto">
          <a:xfrm>
            <a:off x="1476375" y="2571750"/>
            <a:ext cx="15113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18 Imagen" descr="25 amaneciendo.jpg"/>
          <p:cNvPicPr>
            <a:picLocks noChangeAspect="1"/>
          </p:cNvPicPr>
          <p:nvPr/>
        </p:nvPicPr>
        <p:blipFill>
          <a:blip r:embed="rId2">
            <a:extLst>
              <a:ext uri="{28A0092B-C50C-407E-A947-70E740481C1C}">
                <a14:useLocalDpi xmlns:a14="http://schemas.microsoft.com/office/drawing/2010/main" val="0"/>
              </a:ext>
            </a:extLst>
          </a:blip>
          <a:srcRect t="50000" r="83862" b="24800"/>
          <a:stretch>
            <a:fillRect/>
          </a:stretch>
        </p:blipFill>
        <p:spPr bwMode="auto">
          <a:xfrm>
            <a:off x="0" y="2571750"/>
            <a:ext cx="1476375"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19 Imagen" descr="25 amaneciendo.jpg"/>
          <p:cNvPicPr>
            <a:picLocks noChangeAspect="1"/>
          </p:cNvPicPr>
          <p:nvPr/>
        </p:nvPicPr>
        <p:blipFill>
          <a:blip r:embed="rId2">
            <a:extLst>
              <a:ext uri="{28A0092B-C50C-407E-A947-70E740481C1C}">
                <a14:useLocalDpi xmlns:a14="http://schemas.microsoft.com/office/drawing/2010/main" val="0"/>
              </a:ext>
            </a:extLst>
          </a:blip>
          <a:srcRect l="83075" t="75200"/>
          <a:stretch>
            <a:fillRect/>
          </a:stretch>
        </p:blipFill>
        <p:spPr bwMode="auto">
          <a:xfrm>
            <a:off x="7596188" y="3867150"/>
            <a:ext cx="1547812"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20 Imagen" descr="25 amaneciendo.jpg"/>
          <p:cNvPicPr>
            <a:picLocks noChangeAspect="1"/>
          </p:cNvPicPr>
          <p:nvPr/>
        </p:nvPicPr>
        <p:blipFill>
          <a:blip r:embed="rId2">
            <a:extLst>
              <a:ext uri="{28A0092B-C50C-407E-A947-70E740481C1C}">
                <a14:useLocalDpi xmlns:a14="http://schemas.microsoft.com/office/drawing/2010/main" val="0"/>
              </a:ext>
            </a:extLst>
          </a:blip>
          <a:srcRect l="66537" t="75200" r="16139"/>
          <a:stretch>
            <a:fillRect/>
          </a:stretch>
        </p:blipFill>
        <p:spPr bwMode="auto">
          <a:xfrm>
            <a:off x="6084888" y="3867150"/>
            <a:ext cx="1582737"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21 Imagen" descr="25 amaneciendo.jpg"/>
          <p:cNvPicPr>
            <a:picLocks noChangeAspect="1"/>
          </p:cNvPicPr>
          <p:nvPr/>
        </p:nvPicPr>
        <p:blipFill>
          <a:blip r:embed="rId2">
            <a:extLst>
              <a:ext uri="{28A0092B-C50C-407E-A947-70E740481C1C}">
                <a14:useLocalDpi xmlns:a14="http://schemas.microsoft.com/office/drawing/2010/main" val="0"/>
              </a:ext>
            </a:extLst>
          </a:blip>
          <a:srcRect l="50000" t="75200" r="33463"/>
          <a:stretch>
            <a:fillRect/>
          </a:stretch>
        </p:blipFill>
        <p:spPr bwMode="auto">
          <a:xfrm>
            <a:off x="4572000" y="3867150"/>
            <a:ext cx="1512888"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22 Imagen" descr="25 amaneciendo.jpg"/>
          <p:cNvPicPr>
            <a:picLocks noChangeAspect="1"/>
          </p:cNvPicPr>
          <p:nvPr/>
        </p:nvPicPr>
        <p:blipFill>
          <a:blip r:embed="rId2">
            <a:extLst>
              <a:ext uri="{28A0092B-C50C-407E-A947-70E740481C1C}">
                <a14:useLocalDpi xmlns:a14="http://schemas.microsoft.com/office/drawing/2010/main" val="0"/>
              </a:ext>
            </a:extLst>
          </a:blip>
          <a:srcRect l="32675" t="75200" r="50000"/>
          <a:stretch>
            <a:fillRect/>
          </a:stretch>
        </p:blipFill>
        <p:spPr bwMode="auto">
          <a:xfrm>
            <a:off x="2987675" y="3867150"/>
            <a:ext cx="1584325"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23 Imagen" descr="25 amaneciendo.jpg"/>
          <p:cNvPicPr>
            <a:picLocks noChangeAspect="1"/>
          </p:cNvPicPr>
          <p:nvPr/>
        </p:nvPicPr>
        <p:blipFill>
          <a:blip r:embed="rId2">
            <a:extLst>
              <a:ext uri="{28A0092B-C50C-407E-A947-70E740481C1C}">
                <a14:useLocalDpi xmlns:a14="http://schemas.microsoft.com/office/drawing/2010/main" val="0"/>
              </a:ext>
            </a:extLst>
          </a:blip>
          <a:srcRect l="16138" t="75200" r="67325"/>
          <a:stretch>
            <a:fillRect/>
          </a:stretch>
        </p:blipFill>
        <p:spPr bwMode="auto">
          <a:xfrm>
            <a:off x="1476375" y="3867150"/>
            <a:ext cx="1511300"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24 Imagen" descr="25 amaneciendo.jpg"/>
          <p:cNvPicPr>
            <a:picLocks noChangeAspect="1"/>
          </p:cNvPicPr>
          <p:nvPr/>
        </p:nvPicPr>
        <p:blipFill>
          <a:blip r:embed="rId2">
            <a:extLst>
              <a:ext uri="{28A0092B-C50C-407E-A947-70E740481C1C}">
                <a14:useLocalDpi xmlns:a14="http://schemas.microsoft.com/office/drawing/2010/main" val="0"/>
              </a:ext>
            </a:extLst>
          </a:blip>
          <a:srcRect t="75200" r="83862"/>
          <a:stretch>
            <a:fillRect/>
          </a:stretch>
        </p:blipFill>
        <p:spPr bwMode="auto">
          <a:xfrm>
            <a:off x="0" y="3867150"/>
            <a:ext cx="1476375"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25 CuadroTexto"/>
          <p:cNvSpPr txBox="1"/>
          <p:nvPr/>
        </p:nvSpPr>
        <p:spPr>
          <a:xfrm>
            <a:off x="1403350" y="4300538"/>
            <a:ext cx="6769100" cy="646112"/>
          </a:xfrm>
          <a:prstGeom prst="rect">
            <a:avLst/>
          </a:prstGeom>
          <a:noFill/>
        </p:spPr>
        <p:txBody>
          <a:bodyPr>
            <a:spAutoFit/>
          </a:bodyPr>
          <a:lstStyle/>
          <a:p>
            <a:pPr>
              <a:defRPr/>
            </a:pPr>
            <a:r>
              <a:rPr lang="es-ES" b="1" dirty="0">
                <a:effectLst>
                  <a:glow rad="139700">
                    <a:schemeClr val="accent2">
                      <a:satMod val="175000"/>
                      <a:alpha val="40000"/>
                    </a:schemeClr>
                  </a:glow>
                  <a:outerShdw blurRad="38100" dist="38100" dir="2700000" algn="tl">
                    <a:srgbClr val="1F497D"/>
                  </a:outerShdw>
                </a:effectLst>
              </a:rPr>
              <a:t>La visita nos guiará por las estancias utilizadas antaño por los monarcas, hasta las más contemporáneas.</a:t>
            </a:r>
            <a:endParaRPr lang="es-ES" dirty="0">
              <a:effectLst>
                <a:glow rad="1397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gallery dir="l"/>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ntr" presetSubtype="5"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ppt_w</p:attrName>
                                        </p:attrNameLst>
                                      </p:cBhvr>
                                      <p:tavLst>
                                        <p:tav tm="0">
                                          <p:val>
                                            <p:strVal val="#ppt_w"/>
                                          </p:val>
                                        </p:tav>
                                        <p:tav tm="100000">
                                          <p:val>
                                            <p:strVal val="#ppt_w"/>
                                          </p:val>
                                        </p:tav>
                                      </p:tavLst>
                                    </p:anim>
                                    <p:anim calcmode="lin" valueType="num">
                                      <p:cBhvr>
                                        <p:cTn id="8" dur="2000" fill="hold"/>
                                        <p:tgtEl>
                                          <p:spTgt spid="7"/>
                                        </p:tgtEl>
                                        <p:attrNameLst>
                                          <p:attrName>ppt_h</p:attrName>
                                        </p:attrNameLst>
                                      </p:cBhvr>
                                      <p:tavLst>
                                        <p:tav tm="0" fmla="#ppt_h*sin(2.5*pi*$)">
                                          <p:val>
                                            <p:fltVal val="0"/>
                                          </p:val>
                                        </p:tav>
                                        <p:tav tm="100000">
                                          <p:val>
                                            <p:fltVal val="1"/>
                                          </p:val>
                                        </p:tav>
                                      </p:tavLst>
                                    </p:anim>
                                  </p:childTnLst>
                                </p:cTn>
                              </p:par>
                              <p:par>
                                <p:cTn id="9" presetID="19" presetClass="entr" presetSubtype="5" fill="hold" nodeType="withEffect">
                                  <p:stCondLst>
                                    <p:cond delay="300"/>
                                  </p:stCondLst>
                                  <p:childTnLst>
                                    <p:set>
                                      <p:cBhvr>
                                        <p:cTn id="10" dur="1" fill="hold">
                                          <p:stCondLst>
                                            <p:cond delay="0"/>
                                          </p:stCondLst>
                                        </p:cTn>
                                        <p:tgtEl>
                                          <p:spTgt spid="6"/>
                                        </p:tgtEl>
                                        <p:attrNameLst>
                                          <p:attrName>style.visibility</p:attrName>
                                        </p:attrNameLst>
                                      </p:cBhvr>
                                      <p:to>
                                        <p:strVal val="visible"/>
                                      </p:to>
                                    </p:set>
                                    <p:anim calcmode="lin" valueType="num">
                                      <p:cBhvr>
                                        <p:cTn id="11" dur="2000" fill="hold"/>
                                        <p:tgtEl>
                                          <p:spTgt spid="6"/>
                                        </p:tgtEl>
                                        <p:attrNameLst>
                                          <p:attrName>ppt_w</p:attrName>
                                        </p:attrNameLst>
                                      </p:cBhvr>
                                      <p:tavLst>
                                        <p:tav tm="0">
                                          <p:val>
                                            <p:strVal val="#ppt_w"/>
                                          </p:val>
                                        </p:tav>
                                        <p:tav tm="100000">
                                          <p:val>
                                            <p:strVal val="#ppt_w"/>
                                          </p:val>
                                        </p:tav>
                                      </p:tavLst>
                                    </p:anim>
                                    <p:anim calcmode="lin" valueType="num">
                                      <p:cBhvr>
                                        <p:cTn id="12" dur="2000" fill="hold"/>
                                        <p:tgtEl>
                                          <p:spTgt spid="6"/>
                                        </p:tgtEl>
                                        <p:attrNameLst>
                                          <p:attrName>ppt_h</p:attrName>
                                        </p:attrNameLst>
                                      </p:cBhvr>
                                      <p:tavLst>
                                        <p:tav tm="0" fmla="#ppt_h*sin(2.5*pi*$)">
                                          <p:val>
                                            <p:fltVal val="0"/>
                                          </p:val>
                                        </p:tav>
                                        <p:tav tm="100000">
                                          <p:val>
                                            <p:fltVal val="1"/>
                                          </p:val>
                                        </p:tav>
                                      </p:tavLst>
                                    </p:anim>
                                  </p:childTnLst>
                                </p:cTn>
                              </p:par>
                              <p:par>
                                <p:cTn id="13" presetID="19" presetClass="entr" presetSubtype="5" fill="hold" nodeType="withEffect">
                                  <p:stCondLst>
                                    <p:cond delay="60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strVal val="#ppt_w"/>
                                          </p:val>
                                        </p:tav>
                                        <p:tav tm="100000">
                                          <p:val>
                                            <p:strVal val="#ppt_w"/>
                                          </p:val>
                                        </p:tav>
                                      </p:tavLst>
                                    </p:anim>
                                    <p:anim calcmode="lin" valueType="num">
                                      <p:cBhvr>
                                        <p:cTn id="16" dur="2000" fill="hold"/>
                                        <p:tgtEl>
                                          <p:spTgt spid="5"/>
                                        </p:tgtEl>
                                        <p:attrNameLst>
                                          <p:attrName>ppt_h</p:attrName>
                                        </p:attrNameLst>
                                      </p:cBhvr>
                                      <p:tavLst>
                                        <p:tav tm="0" fmla="#ppt_h*sin(2.5*pi*$)">
                                          <p:val>
                                            <p:fltVal val="0"/>
                                          </p:val>
                                        </p:tav>
                                        <p:tav tm="100000">
                                          <p:val>
                                            <p:fltVal val="1"/>
                                          </p:val>
                                        </p:tav>
                                      </p:tavLst>
                                    </p:anim>
                                  </p:childTnLst>
                                </p:cTn>
                              </p:par>
                              <p:par>
                                <p:cTn id="17" presetID="19" presetClass="entr" presetSubtype="5" fill="hold" nodeType="withEffect">
                                  <p:stCondLst>
                                    <p:cond delay="900"/>
                                  </p:stCondLst>
                                  <p:childTnLst>
                                    <p:set>
                                      <p:cBhvr>
                                        <p:cTn id="18" dur="1" fill="hold">
                                          <p:stCondLst>
                                            <p:cond delay="0"/>
                                          </p:stCondLst>
                                        </p:cTn>
                                        <p:tgtEl>
                                          <p:spTgt spid="4"/>
                                        </p:tgtEl>
                                        <p:attrNameLst>
                                          <p:attrName>style.visibility</p:attrName>
                                        </p:attrNameLst>
                                      </p:cBhvr>
                                      <p:to>
                                        <p:strVal val="visible"/>
                                      </p:to>
                                    </p:set>
                                    <p:anim calcmode="lin" valueType="num">
                                      <p:cBhvr>
                                        <p:cTn id="19" dur="2000" fill="hold"/>
                                        <p:tgtEl>
                                          <p:spTgt spid="4"/>
                                        </p:tgtEl>
                                        <p:attrNameLst>
                                          <p:attrName>ppt_w</p:attrName>
                                        </p:attrNameLst>
                                      </p:cBhvr>
                                      <p:tavLst>
                                        <p:tav tm="0">
                                          <p:val>
                                            <p:strVal val="#ppt_w"/>
                                          </p:val>
                                        </p:tav>
                                        <p:tav tm="100000">
                                          <p:val>
                                            <p:strVal val="#ppt_w"/>
                                          </p:val>
                                        </p:tav>
                                      </p:tavLst>
                                    </p:anim>
                                    <p:anim calcmode="lin" valueType="num">
                                      <p:cBhvr>
                                        <p:cTn id="20" dur="2000" fill="hold"/>
                                        <p:tgtEl>
                                          <p:spTgt spid="4"/>
                                        </p:tgtEl>
                                        <p:attrNameLst>
                                          <p:attrName>ppt_h</p:attrName>
                                        </p:attrNameLst>
                                      </p:cBhvr>
                                      <p:tavLst>
                                        <p:tav tm="0" fmla="#ppt_h*sin(2.5*pi*$)">
                                          <p:val>
                                            <p:fltVal val="0"/>
                                          </p:val>
                                        </p:tav>
                                        <p:tav tm="100000">
                                          <p:val>
                                            <p:fltVal val="1"/>
                                          </p:val>
                                        </p:tav>
                                      </p:tavLst>
                                    </p:anim>
                                  </p:childTnLst>
                                </p:cTn>
                              </p:par>
                              <p:par>
                                <p:cTn id="21" presetID="19" presetClass="entr" presetSubtype="5" fill="hold" nodeType="withEffect">
                                  <p:stCondLst>
                                    <p:cond delay="1200"/>
                                  </p:stCondLst>
                                  <p:childTnLst>
                                    <p:set>
                                      <p:cBhvr>
                                        <p:cTn id="22" dur="1" fill="hold">
                                          <p:stCondLst>
                                            <p:cond delay="0"/>
                                          </p:stCondLst>
                                        </p:cTn>
                                        <p:tgtEl>
                                          <p:spTgt spid="3"/>
                                        </p:tgtEl>
                                        <p:attrNameLst>
                                          <p:attrName>style.visibility</p:attrName>
                                        </p:attrNameLst>
                                      </p:cBhvr>
                                      <p:to>
                                        <p:strVal val="visible"/>
                                      </p:to>
                                    </p:set>
                                    <p:anim calcmode="lin" valueType="num">
                                      <p:cBhvr>
                                        <p:cTn id="23" dur="2000" fill="hold"/>
                                        <p:tgtEl>
                                          <p:spTgt spid="3"/>
                                        </p:tgtEl>
                                        <p:attrNameLst>
                                          <p:attrName>ppt_w</p:attrName>
                                        </p:attrNameLst>
                                      </p:cBhvr>
                                      <p:tavLst>
                                        <p:tav tm="0">
                                          <p:val>
                                            <p:strVal val="#ppt_w"/>
                                          </p:val>
                                        </p:tav>
                                        <p:tav tm="100000">
                                          <p:val>
                                            <p:strVal val="#ppt_w"/>
                                          </p:val>
                                        </p:tav>
                                      </p:tavLst>
                                    </p:anim>
                                    <p:anim calcmode="lin" valueType="num">
                                      <p:cBhvr>
                                        <p:cTn id="24" dur="2000" fill="hold"/>
                                        <p:tgtEl>
                                          <p:spTgt spid="3"/>
                                        </p:tgtEl>
                                        <p:attrNameLst>
                                          <p:attrName>ppt_h</p:attrName>
                                        </p:attrNameLst>
                                      </p:cBhvr>
                                      <p:tavLst>
                                        <p:tav tm="0" fmla="#ppt_h*sin(2.5*pi*$)">
                                          <p:val>
                                            <p:fltVal val="0"/>
                                          </p:val>
                                        </p:tav>
                                        <p:tav tm="100000">
                                          <p:val>
                                            <p:fltVal val="1"/>
                                          </p:val>
                                        </p:tav>
                                      </p:tavLst>
                                    </p:anim>
                                  </p:childTnLst>
                                </p:cTn>
                              </p:par>
                              <p:par>
                                <p:cTn id="25" presetID="19" presetClass="entr" presetSubtype="5" fill="hold" nodeType="withEffect">
                                  <p:stCondLst>
                                    <p:cond delay="1500"/>
                                  </p:stCondLst>
                                  <p:childTnLst>
                                    <p:set>
                                      <p:cBhvr>
                                        <p:cTn id="26" dur="1" fill="hold">
                                          <p:stCondLst>
                                            <p:cond delay="0"/>
                                          </p:stCondLst>
                                        </p:cTn>
                                        <p:tgtEl>
                                          <p:spTgt spid="26626"/>
                                        </p:tgtEl>
                                        <p:attrNameLst>
                                          <p:attrName>style.visibility</p:attrName>
                                        </p:attrNameLst>
                                      </p:cBhvr>
                                      <p:to>
                                        <p:strVal val="visible"/>
                                      </p:to>
                                    </p:set>
                                    <p:anim calcmode="lin" valueType="num">
                                      <p:cBhvr>
                                        <p:cTn id="27" dur="2000" fill="hold"/>
                                        <p:tgtEl>
                                          <p:spTgt spid="26626"/>
                                        </p:tgtEl>
                                        <p:attrNameLst>
                                          <p:attrName>ppt_w</p:attrName>
                                        </p:attrNameLst>
                                      </p:cBhvr>
                                      <p:tavLst>
                                        <p:tav tm="0">
                                          <p:val>
                                            <p:strVal val="#ppt_w"/>
                                          </p:val>
                                        </p:tav>
                                        <p:tav tm="100000">
                                          <p:val>
                                            <p:strVal val="#ppt_w"/>
                                          </p:val>
                                        </p:tav>
                                      </p:tavLst>
                                    </p:anim>
                                    <p:anim calcmode="lin" valueType="num">
                                      <p:cBhvr>
                                        <p:cTn id="28" dur="2000" fill="hold"/>
                                        <p:tgtEl>
                                          <p:spTgt spid="26626"/>
                                        </p:tgtEl>
                                        <p:attrNameLst>
                                          <p:attrName>ppt_h</p:attrName>
                                        </p:attrNameLst>
                                      </p:cBhvr>
                                      <p:tavLst>
                                        <p:tav tm="0" fmla="#ppt_h*sin(2.5*pi*$)">
                                          <p:val>
                                            <p:fltVal val="0"/>
                                          </p:val>
                                        </p:tav>
                                        <p:tav tm="100000">
                                          <p:val>
                                            <p:fltVal val="1"/>
                                          </p:val>
                                        </p:tav>
                                      </p:tavLst>
                                    </p:anim>
                                  </p:childTnLst>
                                </p:cTn>
                              </p:par>
                              <p:par>
                                <p:cTn id="29" presetID="19" presetClass="entr" presetSubtype="5" fill="hold" nodeType="withEffect">
                                  <p:stCondLst>
                                    <p:cond delay="1800"/>
                                  </p:stCondLst>
                                  <p:childTnLst>
                                    <p:set>
                                      <p:cBhvr>
                                        <p:cTn id="30" dur="1" fill="hold">
                                          <p:stCondLst>
                                            <p:cond delay="0"/>
                                          </p:stCondLst>
                                        </p:cTn>
                                        <p:tgtEl>
                                          <p:spTgt spid="8"/>
                                        </p:tgtEl>
                                        <p:attrNameLst>
                                          <p:attrName>style.visibility</p:attrName>
                                        </p:attrNameLst>
                                      </p:cBhvr>
                                      <p:to>
                                        <p:strVal val="visible"/>
                                      </p:to>
                                    </p:set>
                                    <p:anim calcmode="lin" valueType="num">
                                      <p:cBhvr>
                                        <p:cTn id="31" dur="2000" fill="hold"/>
                                        <p:tgtEl>
                                          <p:spTgt spid="8"/>
                                        </p:tgtEl>
                                        <p:attrNameLst>
                                          <p:attrName>ppt_w</p:attrName>
                                        </p:attrNameLst>
                                      </p:cBhvr>
                                      <p:tavLst>
                                        <p:tav tm="0">
                                          <p:val>
                                            <p:strVal val="#ppt_w"/>
                                          </p:val>
                                        </p:tav>
                                        <p:tav tm="100000">
                                          <p:val>
                                            <p:strVal val="#ppt_w"/>
                                          </p:val>
                                        </p:tav>
                                      </p:tavLst>
                                    </p:anim>
                                    <p:anim calcmode="lin" valueType="num">
                                      <p:cBhvr>
                                        <p:cTn id="32" dur="2000" fill="hold"/>
                                        <p:tgtEl>
                                          <p:spTgt spid="8"/>
                                        </p:tgtEl>
                                        <p:attrNameLst>
                                          <p:attrName>ppt_h</p:attrName>
                                        </p:attrNameLst>
                                      </p:cBhvr>
                                      <p:tavLst>
                                        <p:tav tm="0" fmla="#ppt_h*sin(2.5*pi*$)">
                                          <p:val>
                                            <p:fltVal val="0"/>
                                          </p:val>
                                        </p:tav>
                                        <p:tav tm="100000">
                                          <p:val>
                                            <p:fltVal val="1"/>
                                          </p:val>
                                        </p:tav>
                                      </p:tavLst>
                                    </p:anim>
                                  </p:childTnLst>
                                </p:cTn>
                              </p:par>
                              <p:par>
                                <p:cTn id="33" presetID="19" presetClass="entr" presetSubtype="5" fill="hold" nodeType="withEffect">
                                  <p:stCondLst>
                                    <p:cond delay="2100"/>
                                  </p:stCondLst>
                                  <p:childTnLst>
                                    <p:set>
                                      <p:cBhvr>
                                        <p:cTn id="34" dur="1" fill="hold">
                                          <p:stCondLst>
                                            <p:cond delay="0"/>
                                          </p:stCondLst>
                                        </p:cTn>
                                        <p:tgtEl>
                                          <p:spTgt spid="9"/>
                                        </p:tgtEl>
                                        <p:attrNameLst>
                                          <p:attrName>style.visibility</p:attrName>
                                        </p:attrNameLst>
                                      </p:cBhvr>
                                      <p:to>
                                        <p:strVal val="visible"/>
                                      </p:to>
                                    </p:set>
                                    <p:anim calcmode="lin" valueType="num">
                                      <p:cBhvr>
                                        <p:cTn id="35" dur="2000" fill="hold"/>
                                        <p:tgtEl>
                                          <p:spTgt spid="9"/>
                                        </p:tgtEl>
                                        <p:attrNameLst>
                                          <p:attrName>ppt_w</p:attrName>
                                        </p:attrNameLst>
                                      </p:cBhvr>
                                      <p:tavLst>
                                        <p:tav tm="0">
                                          <p:val>
                                            <p:strVal val="#ppt_w"/>
                                          </p:val>
                                        </p:tav>
                                        <p:tav tm="100000">
                                          <p:val>
                                            <p:strVal val="#ppt_w"/>
                                          </p:val>
                                        </p:tav>
                                      </p:tavLst>
                                    </p:anim>
                                    <p:anim calcmode="lin" valueType="num">
                                      <p:cBhvr>
                                        <p:cTn id="36" dur="2000" fill="hold"/>
                                        <p:tgtEl>
                                          <p:spTgt spid="9"/>
                                        </p:tgtEl>
                                        <p:attrNameLst>
                                          <p:attrName>ppt_h</p:attrName>
                                        </p:attrNameLst>
                                      </p:cBhvr>
                                      <p:tavLst>
                                        <p:tav tm="0" fmla="#ppt_h*sin(2.5*pi*$)">
                                          <p:val>
                                            <p:fltVal val="0"/>
                                          </p:val>
                                        </p:tav>
                                        <p:tav tm="100000">
                                          <p:val>
                                            <p:fltVal val="1"/>
                                          </p:val>
                                        </p:tav>
                                      </p:tavLst>
                                    </p:anim>
                                  </p:childTnLst>
                                </p:cTn>
                              </p:par>
                              <p:par>
                                <p:cTn id="37" presetID="19" presetClass="entr" presetSubtype="5" fill="hold" nodeType="withEffect">
                                  <p:stCondLst>
                                    <p:cond delay="2400"/>
                                  </p:stCondLst>
                                  <p:childTnLst>
                                    <p:set>
                                      <p:cBhvr>
                                        <p:cTn id="38" dur="1" fill="hold">
                                          <p:stCondLst>
                                            <p:cond delay="0"/>
                                          </p:stCondLst>
                                        </p:cTn>
                                        <p:tgtEl>
                                          <p:spTgt spid="10"/>
                                        </p:tgtEl>
                                        <p:attrNameLst>
                                          <p:attrName>style.visibility</p:attrName>
                                        </p:attrNameLst>
                                      </p:cBhvr>
                                      <p:to>
                                        <p:strVal val="visible"/>
                                      </p:to>
                                    </p:set>
                                    <p:anim calcmode="lin" valueType="num">
                                      <p:cBhvr>
                                        <p:cTn id="39" dur="2000" fill="hold"/>
                                        <p:tgtEl>
                                          <p:spTgt spid="10"/>
                                        </p:tgtEl>
                                        <p:attrNameLst>
                                          <p:attrName>ppt_w</p:attrName>
                                        </p:attrNameLst>
                                      </p:cBhvr>
                                      <p:tavLst>
                                        <p:tav tm="0">
                                          <p:val>
                                            <p:strVal val="#ppt_w"/>
                                          </p:val>
                                        </p:tav>
                                        <p:tav tm="100000">
                                          <p:val>
                                            <p:strVal val="#ppt_w"/>
                                          </p:val>
                                        </p:tav>
                                      </p:tavLst>
                                    </p:anim>
                                    <p:anim calcmode="lin" valueType="num">
                                      <p:cBhvr>
                                        <p:cTn id="40" dur="2000" fill="hold"/>
                                        <p:tgtEl>
                                          <p:spTgt spid="10"/>
                                        </p:tgtEl>
                                        <p:attrNameLst>
                                          <p:attrName>ppt_h</p:attrName>
                                        </p:attrNameLst>
                                      </p:cBhvr>
                                      <p:tavLst>
                                        <p:tav tm="0" fmla="#ppt_h*sin(2.5*pi*$)">
                                          <p:val>
                                            <p:fltVal val="0"/>
                                          </p:val>
                                        </p:tav>
                                        <p:tav tm="100000">
                                          <p:val>
                                            <p:fltVal val="1"/>
                                          </p:val>
                                        </p:tav>
                                      </p:tavLst>
                                    </p:anim>
                                  </p:childTnLst>
                                </p:cTn>
                              </p:par>
                              <p:par>
                                <p:cTn id="41" presetID="19" presetClass="entr" presetSubtype="5" fill="hold" nodeType="withEffect">
                                  <p:stCondLst>
                                    <p:cond delay="2700"/>
                                  </p:stCondLst>
                                  <p:childTnLst>
                                    <p:set>
                                      <p:cBhvr>
                                        <p:cTn id="42" dur="1" fill="hold">
                                          <p:stCondLst>
                                            <p:cond delay="0"/>
                                          </p:stCondLst>
                                        </p:cTn>
                                        <p:tgtEl>
                                          <p:spTgt spid="11"/>
                                        </p:tgtEl>
                                        <p:attrNameLst>
                                          <p:attrName>style.visibility</p:attrName>
                                        </p:attrNameLst>
                                      </p:cBhvr>
                                      <p:to>
                                        <p:strVal val="visible"/>
                                      </p:to>
                                    </p:set>
                                    <p:anim calcmode="lin" valueType="num">
                                      <p:cBhvr>
                                        <p:cTn id="43" dur="2000" fill="hold"/>
                                        <p:tgtEl>
                                          <p:spTgt spid="11"/>
                                        </p:tgtEl>
                                        <p:attrNameLst>
                                          <p:attrName>ppt_w</p:attrName>
                                        </p:attrNameLst>
                                      </p:cBhvr>
                                      <p:tavLst>
                                        <p:tav tm="0">
                                          <p:val>
                                            <p:strVal val="#ppt_w"/>
                                          </p:val>
                                        </p:tav>
                                        <p:tav tm="100000">
                                          <p:val>
                                            <p:strVal val="#ppt_w"/>
                                          </p:val>
                                        </p:tav>
                                      </p:tavLst>
                                    </p:anim>
                                    <p:anim calcmode="lin" valueType="num">
                                      <p:cBhvr>
                                        <p:cTn id="44" dur="2000" fill="hold"/>
                                        <p:tgtEl>
                                          <p:spTgt spid="11"/>
                                        </p:tgtEl>
                                        <p:attrNameLst>
                                          <p:attrName>ppt_h</p:attrName>
                                        </p:attrNameLst>
                                      </p:cBhvr>
                                      <p:tavLst>
                                        <p:tav tm="0" fmla="#ppt_h*sin(2.5*pi*$)">
                                          <p:val>
                                            <p:fltVal val="0"/>
                                          </p:val>
                                        </p:tav>
                                        <p:tav tm="100000">
                                          <p:val>
                                            <p:fltVal val="1"/>
                                          </p:val>
                                        </p:tav>
                                      </p:tavLst>
                                    </p:anim>
                                  </p:childTnLst>
                                </p:cTn>
                              </p:par>
                              <p:par>
                                <p:cTn id="45" presetID="19" presetClass="entr" presetSubtype="5" fill="hold" nodeType="withEffect">
                                  <p:stCondLst>
                                    <p:cond delay="3000"/>
                                  </p:stCondLst>
                                  <p:childTnLst>
                                    <p:set>
                                      <p:cBhvr>
                                        <p:cTn id="46" dur="1" fill="hold">
                                          <p:stCondLst>
                                            <p:cond delay="0"/>
                                          </p:stCondLst>
                                        </p:cTn>
                                        <p:tgtEl>
                                          <p:spTgt spid="12"/>
                                        </p:tgtEl>
                                        <p:attrNameLst>
                                          <p:attrName>style.visibility</p:attrName>
                                        </p:attrNameLst>
                                      </p:cBhvr>
                                      <p:to>
                                        <p:strVal val="visible"/>
                                      </p:to>
                                    </p:set>
                                    <p:anim calcmode="lin" valueType="num">
                                      <p:cBhvr>
                                        <p:cTn id="47" dur="2000" fill="hold"/>
                                        <p:tgtEl>
                                          <p:spTgt spid="12"/>
                                        </p:tgtEl>
                                        <p:attrNameLst>
                                          <p:attrName>ppt_w</p:attrName>
                                        </p:attrNameLst>
                                      </p:cBhvr>
                                      <p:tavLst>
                                        <p:tav tm="0">
                                          <p:val>
                                            <p:strVal val="#ppt_w"/>
                                          </p:val>
                                        </p:tav>
                                        <p:tav tm="100000">
                                          <p:val>
                                            <p:strVal val="#ppt_w"/>
                                          </p:val>
                                        </p:tav>
                                      </p:tavLst>
                                    </p:anim>
                                    <p:anim calcmode="lin" valueType="num">
                                      <p:cBhvr>
                                        <p:cTn id="48" dur="2000" fill="hold"/>
                                        <p:tgtEl>
                                          <p:spTgt spid="12"/>
                                        </p:tgtEl>
                                        <p:attrNameLst>
                                          <p:attrName>ppt_h</p:attrName>
                                        </p:attrNameLst>
                                      </p:cBhvr>
                                      <p:tavLst>
                                        <p:tav tm="0" fmla="#ppt_h*sin(2.5*pi*$)">
                                          <p:val>
                                            <p:fltVal val="0"/>
                                          </p:val>
                                        </p:tav>
                                        <p:tav tm="100000">
                                          <p:val>
                                            <p:fltVal val="1"/>
                                          </p:val>
                                        </p:tav>
                                      </p:tavLst>
                                    </p:anim>
                                  </p:childTnLst>
                                </p:cTn>
                              </p:par>
                              <p:par>
                                <p:cTn id="49" presetID="19" presetClass="entr" presetSubtype="5" fill="hold" nodeType="withEffect">
                                  <p:stCondLst>
                                    <p:cond delay="3300"/>
                                  </p:stCondLst>
                                  <p:childTnLst>
                                    <p:set>
                                      <p:cBhvr>
                                        <p:cTn id="50" dur="1" fill="hold">
                                          <p:stCondLst>
                                            <p:cond delay="0"/>
                                          </p:stCondLst>
                                        </p:cTn>
                                        <p:tgtEl>
                                          <p:spTgt spid="13"/>
                                        </p:tgtEl>
                                        <p:attrNameLst>
                                          <p:attrName>style.visibility</p:attrName>
                                        </p:attrNameLst>
                                      </p:cBhvr>
                                      <p:to>
                                        <p:strVal val="visible"/>
                                      </p:to>
                                    </p:set>
                                    <p:anim calcmode="lin" valueType="num">
                                      <p:cBhvr>
                                        <p:cTn id="51" dur="2000" fill="hold"/>
                                        <p:tgtEl>
                                          <p:spTgt spid="13"/>
                                        </p:tgtEl>
                                        <p:attrNameLst>
                                          <p:attrName>ppt_w</p:attrName>
                                        </p:attrNameLst>
                                      </p:cBhvr>
                                      <p:tavLst>
                                        <p:tav tm="0">
                                          <p:val>
                                            <p:strVal val="#ppt_w"/>
                                          </p:val>
                                        </p:tav>
                                        <p:tav tm="100000">
                                          <p:val>
                                            <p:strVal val="#ppt_w"/>
                                          </p:val>
                                        </p:tav>
                                      </p:tavLst>
                                    </p:anim>
                                    <p:anim calcmode="lin" valueType="num">
                                      <p:cBhvr>
                                        <p:cTn id="52" dur="2000" fill="hold"/>
                                        <p:tgtEl>
                                          <p:spTgt spid="13"/>
                                        </p:tgtEl>
                                        <p:attrNameLst>
                                          <p:attrName>ppt_h</p:attrName>
                                        </p:attrNameLst>
                                      </p:cBhvr>
                                      <p:tavLst>
                                        <p:tav tm="0" fmla="#ppt_h*sin(2.5*pi*$)">
                                          <p:val>
                                            <p:fltVal val="0"/>
                                          </p:val>
                                        </p:tav>
                                        <p:tav tm="100000">
                                          <p:val>
                                            <p:fltVal val="1"/>
                                          </p:val>
                                        </p:tav>
                                      </p:tavLst>
                                    </p:anim>
                                  </p:childTnLst>
                                </p:cTn>
                              </p:par>
                              <p:par>
                                <p:cTn id="53" presetID="19" presetClass="entr" presetSubtype="5" fill="hold" nodeType="withEffect">
                                  <p:stCondLst>
                                    <p:cond delay="3600"/>
                                  </p:stCondLst>
                                  <p:childTnLst>
                                    <p:set>
                                      <p:cBhvr>
                                        <p:cTn id="54" dur="1" fill="hold">
                                          <p:stCondLst>
                                            <p:cond delay="0"/>
                                          </p:stCondLst>
                                        </p:cTn>
                                        <p:tgtEl>
                                          <p:spTgt spid="19"/>
                                        </p:tgtEl>
                                        <p:attrNameLst>
                                          <p:attrName>style.visibility</p:attrName>
                                        </p:attrNameLst>
                                      </p:cBhvr>
                                      <p:to>
                                        <p:strVal val="visible"/>
                                      </p:to>
                                    </p:set>
                                    <p:anim calcmode="lin" valueType="num">
                                      <p:cBhvr>
                                        <p:cTn id="55" dur="2000" fill="hold"/>
                                        <p:tgtEl>
                                          <p:spTgt spid="19"/>
                                        </p:tgtEl>
                                        <p:attrNameLst>
                                          <p:attrName>ppt_w</p:attrName>
                                        </p:attrNameLst>
                                      </p:cBhvr>
                                      <p:tavLst>
                                        <p:tav tm="0">
                                          <p:val>
                                            <p:strVal val="#ppt_w"/>
                                          </p:val>
                                        </p:tav>
                                        <p:tav tm="100000">
                                          <p:val>
                                            <p:strVal val="#ppt_w"/>
                                          </p:val>
                                        </p:tav>
                                      </p:tavLst>
                                    </p:anim>
                                    <p:anim calcmode="lin" valueType="num">
                                      <p:cBhvr>
                                        <p:cTn id="56" dur="2000" fill="hold"/>
                                        <p:tgtEl>
                                          <p:spTgt spid="19"/>
                                        </p:tgtEl>
                                        <p:attrNameLst>
                                          <p:attrName>ppt_h</p:attrName>
                                        </p:attrNameLst>
                                      </p:cBhvr>
                                      <p:tavLst>
                                        <p:tav tm="0" fmla="#ppt_h*sin(2.5*pi*$)">
                                          <p:val>
                                            <p:fltVal val="0"/>
                                          </p:val>
                                        </p:tav>
                                        <p:tav tm="100000">
                                          <p:val>
                                            <p:fltVal val="1"/>
                                          </p:val>
                                        </p:tav>
                                      </p:tavLst>
                                    </p:anim>
                                  </p:childTnLst>
                                </p:cTn>
                              </p:par>
                              <p:par>
                                <p:cTn id="57" presetID="19" presetClass="entr" presetSubtype="5" fill="hold" nodeType="withEffect">
                                  <p:stCondLst>
                                    <p:cond delay="3900"/>
                                  </p:stCondLst>
                                  <p:childTnLst>
                                    <p:set>
                                      <p:cBhvr>
                                        <p:cTn id="58" dur="1" fill="hold">
                                          <p:stCondLst>
                                            <p:cond delay="0"/>
                                          </p:stCondLst>
                                        </p:cTn>
                                        <p:tgtEl>
                                          <p:spTgt spid="18"/>
                                        </p:tgtEl>
                                        <p:attrNameLst>
                                          <p:attrName>style.visibility</p:attrName>
                                        </p:attrNameLst>
                                      </p:cBhvr>
                                      <p:to>
                                        <p:strVal val="visible"/>
                                      </p:to>
                                    </p:set>
                                    <p:anim calcmode="lin" valueType="num">
                                      <p:cBhvr>
                                        <p:cTn id="59" dur="2000" fill="hold"/>
                                        <p:tgtEl>
                                          <p:spTgt spid="18"/>
                                        </p:tgtEl>
                                        <p:attrNameLst>
                                          <p:attrName>ppt_w</p:attrName>
                                        </p:attrNameLst>
                                      </p:cBhvr>
                                      <p:tavLst>
                                        <p:tav tm="0">
                                          <p:val>
                                            <p:strVal val="#ppt_w"/>
                                          </p:val>
                                        </p:tav>
                                        <p:tav tm="100000">
                                          <p:val>
                                            <p:strVal val="#ppt_w"/>
                                          </p:val>
                                        </p:tav>
                                      </p:tavLst>
                                    </p:anim>
                                    <p:anim calcmode="lin" valueType="num">
                                      <p:cBhvr>
                                        <p:cTn id="60" dur="2000" fill="hold"/>
                                        <p:tgtEl>
                                          <p:spTgt spid="18"/>
                                        </p:tgtEl>
                                        <p:attrNameLst>
                                          <p:attrName>ppt_h</p:attrName>
                                        </p:attrNameLst>
                                      </p:cBhvr>
                                      <p:tavLst>
                                        <p:tav tm="0" fmla="#ppt_h*sin(2.5*pi*$)">
                                          <p:val>
                                            <p:fltVal val="0"/>
                                          </p:val>
                                        </p:tav>
                                        <p:tav tm="100000">
                                          <p:val>
                                            <p:fltVal val="1"/>
                                          </p:val>
                                        </p:tav>
                                      </p:tavLst>
                                    </p:anim>
                                  </p:childTnLst>
                                </p:cTn>
                              </p:par>
                              <p:par>
                                <p:cTn id="61" presetID="19" presetClass="entr" presetSubtype="5" fill="hold" nodeType="withEffect">
                                  <p:stCondLst>
                                    <p:cond delay="4200"/>
                                  </p:stCondLst>
                                  <p:childTnLst>
                                    <p:set>
                                      <p:cBhvr>
                                        <p:cTn id="62" dur="1" fill="hold">
                                          <p:stCondLst>
                                            <p:cond delay="0"/>
                                          </p:stCondLst>
                                        </p:cTn>
                                        <p:tgtEl>
                                          <p:spTgt spid="17"/>
                                        </p:tgtEl>
                                        <p:attrNameLst>
                                          <p:attrName>style.visibility</p:attrName>
                                        </p:attrNameLst>
                                      </p:cBhvr>
                                      <p:to>
                                        <p:strVal val="visible"/>
                                      </p:to>
                                    </p:set>
                                    <p:anim calcmode="lin" valueType="num">
                                      <p:cBhvr>
                                        <p:cTn id="63" dur="2000" fill="hold"/>
                                        <p:tgtEl>
                                          <p:spTgt spid="17"/>
                                        </p:tgtEl>
                                        <p:attrNameLst>
                                          <p:attrName>ppt_w</p:attrName>
                                        </p:attrNameLst>
                                      </p:cBhvr>
                                      <p:tavLst>
                                        <p:tav tm="0">
                                          <p:val>
                                            <p:strVal val="#ppt_w"/>
                                          </p:val>
                                        </p:tav>
                                        <p:tav tm="100000">
                                          <p:val>
                                            <p:strVal val="#ppt_w"/>
                                          </p:val>
                                        </p:tav>
                                      </p:tavLst>
                                    </p:anim>
                                    <p:anim calcmode="lin" valueType="num">
                                      <p:cBhvr>
                                        <p:cTn id="64" dur="2000" fill="hold"/>
                                        <p:tgtEl>
                                          <p:spTgt spid="17"/>
                                        </p:tgtEl>
                                        <p:attrNameLst>
                                          <p:attrName>ppt_h</p:attrName>
                                        </p:attrNameLst>
                                      </p:cBhvr>
                                      <p:tavLst>
                                        <p:tav tm="0" fmla="#ppt_h*sin(2.5*pi*$)">
                                          <p:val>
                                            <p:fltVal val="0"/>
                                          </p:val>
                                        </p:tav>
                                        <p:tav tm="100000">
                                          <p:val>
                                            <p:fltVal val="1"/>
                                          </p:val>
                                        </p:tav>
                                      </p:tavLst>
                                    </p:anim>
                                  </p:childTnLst>
                                </p:cTn>
                              </p:par>
                              <p:par>
                                <p:cTn id="65" presetID="19" presetClass="entr" presetSubtype="5" fill="hold" nodeType="withEffect">
                                  <p:stCondLst>
                                    <p:cond delay="4500"/>
                                  </p:stCondLst>
                                  <p:childTnLst>
                                    <p:set>
                                      <p:cBhvr>
                                        <p:cTn id="66" dur="1" fill="hold">
                                          <p:stCondLst>
                                            <p:cond delay="0"/>
                                          </p:stCondLst>
                                        </p:cTn>
                                        <p:tgtEl>
                                          <p:spTgt spid="16"/>
                                        </p:tgtEl>
                                        <p:attrNameLst>
                                          <p:attrName>style.visibility</p:attrName>
                                        </p:attrNameLst>
                                      </p:cBhvr>
                                      <p:to>
                                        <p:strVal val="visible"/>
                                      </p:to>
                                    </p:set>
                                    <p:anim calcmode="lin" valueType="num">
                                      <p:cBhvr>
                                        <p:cTn id="67" dur="2000" fill="hold"/>
                                        <p:tgtEl>
                                          <p:spTgt spid="16"/>
                                        </p:tgtEl>
                                        <p:attrNameLst>
                                          <p:attrName>ppt_w</p:attrName>
                                        </p:attrNameLst>
                                      </p:cBhvr>
                                      <p:tavLst>
                                        <p:tav tm="0">
                                          <p:val>
                                            <p:strVal val="#ppt_w"/>
                                          </p:val>
                                        </p:tav>
                                        <p:tav tm="100000">
                                          <p:val>
                                            <p:strVal val="#ppt_w"/>
                                          </p:val>
                                        </p:tav>
                                      </p:tavLst>
                                    </p:anim>
                                    <p:anim calcmode="lin" valueType="num">
                                      <p:cBhvr>
                                        <p:cTn id="68" dur="2000" fill="hold"/>
                                        <p:tgtEl>
                                          <p:spTgt spid="16"/>
                                        </p:tgtEl>
                                        <p:attrNameLst>
                                          <p:attrName>ppt_h</p:attrName>
                                        </p:attrNameLst>
                                      </p:cBhvr>
                                      <p:tavLst>
                                        <p:tav tm="0" fmla="#ppt_h*sin(2.5*pi*$)">
                                          <p:val>
                                            <p:fltVal val="0"/>
                                          </p:val>
                                        </p:tav>
                                        <p:tav tm="100000">
                                          <p:val>
                                            <p:fltVal val="1"/>
                                          </p:val>
                                        </p:tav>
                                      </p:tavLst>
                                    </p:anim>
                                  </p:childTnLst>
                                </p:cTn>
                              </p:par>
                              <p:par>
                                <p:cTn id="69" presetID="19" presetClass="entr" presetSubtype="5" fill="hold" nodeType="withEffect">
                                  <p:stCondLst>
                                    <p:cond delay="4800"/>
                                  </p:stCondLst>
                                  <p:childTnLst>
                                    <p:set>
                                      <p:cBhvr>
                                        <p:cTn id="70" dur="1" fill="hold">
                                          <p:stCondLst>
                                            <p:cond delay="0"/>
                                          </p:stCondLst>
                                        </p:cTn>
                                        <p:tgtEl>
                                          <p:spTgt spid="15"/>
                                        </p:tgtEl>
                                        <p:attrNameLst>
                                          <p:attrName>style.visibility</p:attrName>
                                        </p:attrNameLst>
                                      </p:cBhvr>
                                      <p:to>
                                        <p:strVal val="visible"/>
                                      </p:to>
                                    </p:set>
                                    <p:anim calcmode="lin" valueType="num">
                                      <p:cBhvr>
                                        <p:cTn id="71" dur="2000" fill="hold"/>
                                        <p:tgtEl>
                                          <p:spTgt spid="15"/>
                                        </p:tgtEl>
                                        <p:attrNameLst>
                                          <p:attrName>ppt_w</p:attrName>
                                        </p:attrNameLst>
                                      </p:cBhvr>
                                      <p:tavLst>
                                        <p:tav tm="0">
                                          <p:val>
                                            <p:strVal val="#ppt_w"/>
                                          </p:val>
                                        </p:tav>
                                        <p:tav tm="100000">
                                          <p:val>
                                            <p:strVal val="#ppt_w"/>
                                          </p:val>
                                        </p:tav>
                                      </p:tavLst>
                                    </p:anim>
                                    <p:anim calcmode="lin" valueType="num">
                                      <p:cBhvr>
                                        <p:cTn id="72" dur="2000" fill="hold"/>
                                        <p:tgtEl>
                                          <p:spTgt spid="15"/>
                                        </p:tgtEl>
                                        <p:attrNameLst>
                                          <p:attrName>ppt_h</p:attrName>
                                        </p:attrNameLst>
                                      </p:cBhvr>
                                      <p:tavLst>
                                        <p:tav tm="0" fmla="#ppt_h*sin(2.5*pi*$)">
                                          <p:val>
                                            <p:fltVal val="0"/>
                                          </p:val>
                                        </p:tav>
                                        <p:tav tm="100000">
                                          <p:val>
                                            <p:fltVal val="1"/>
                                          </p:val>
                                        </p:tav>
                                      </p:tavLst>
                                    </p:anim>
                                  </p:childTnLst>
                                </p:cTn>
                              </p:par>
                              <p:par>
                                <p:cTn id="73" presetID="19" presetClass="entr" presetSubtype="5" fill="hold" nodeType="withEffect">
                                  <p:stCondLst>
                                    <p:cond delay="5100"/>
                                  </p:stCondLst>
                                  <p:childTnLst>
                                    <p:set>
                                      <p:cBhvr>
                                        <p:cTn id="74" dur="1" fill="hold">
                                          <p:stCondLst>
                                            <p:cond delay="0"/>
                                          </p:stCondLst>
                                        </p:cTn>
                                        <p:tgtEl>
                                          <p:spTgt spid="14"/>
                                        </p:tgtEl>
                                        <p:attrNameLst>
                                          <p:attrName>style.visibility</p:attrName>
                                        </p:attrNameLst>
                                      </p:cBhvr>
                                      <p:to>
                                        <p:strVal val="visible"/>
                                      </p:to>
                                    </p:set>
                                    <p:anim calcmode="lin" valueType="num">
                                      <p:cBhvr>
                                        <p:cTn id="75" dur="2000" fill="hold"/>
                                        <p:tgtEl>
                                          <p:spTgt spid="14"/>
                                        </p:tgtEl>
                                        <p:attrNameLst>
                                          <p:attrName>ppt_w</p:attrName>
                                        </p:attrNameLst>
                                      </p:cBhvr>
                                      <p:tavLst>
                                        <p:tav tm="0">
                                          <p:val>
                                            <p:strVal val="#ppt_w"/>
                                          </p:val>
                                        </p:tav>
                                        <p:tav tm="100000">
                                          <p:val>
                                            <p:strVal val="#ppt_w"/>
                                          </p:val>
                                        </p:tav>
                                      </p:tavLst>
                                    </p:anim>
                                    <p:anim calcmode="lin" valueType="num">
                                      <p:cBhvr>
                                        <p:cTn id="76" dur="2000" fill="hold"/>
                                        <p:tgtEl>
                                          <p:spTgt spid="14"/>
                                        </p:tgtEl>
                                        <p:attrNameLst>
                                          <p:attrName>ppt_h</p:attrName>
                                        </p:attrNameLst>
                                      </p:cBhvr>
                                      <p:tavLst>
                                        <p:tav tm="0" fmla="#ppt_h*sin(2.5*pi*$)">
                                          <p:val>
                                            <p:fltVal val="0"/>
                                          </p:val>
                                        </p:tav>
                                        <p:tav tm="100000">
                                          <p:val>
                                            <p:fltVal val="1"/>
                                          </p:val>
                                        </p:tav>
                                      </p:tavLst>
                                    </p:anim>
                                  </p:childTnLst>
                                </p:cTn>
                              </p:par>
                              <p:par>
                                <p:cTn id="77" presetID="19" presetClass="entr" presetSubtype="5" fill="hold" nodeType="withEffect">
                                  <p:stCondLst>
                                    <p:cond delay="5400"/>
                                  </p:stCondLst>
                                  <p:childTnLst>
                                    <p:set>
                                      <p:cBhvr>
                                        <p:cTn id="78" dur="1" fill="hold">
                                          <p:stCondLst>
                                            <p:cond delay="0"/>
                                          </p:stCondLst>
                                        </p:cTn>
                                        <p:tgtEl>
                                          <p:spTgt spid="20"/>
                                        </p:tgtEl>
                                        <p:attrNameLst>
                                          <p:attrName>style.visibility</p:attrName>
                                        </p:attrNameLst>
                                      </p:cBhvr>
                                      <p:to>
                                        <p:strVal val="visible"/>
                                      </p:to>
                                    </p:set>
                                    <p:anim calcmode="lin" valueType="num">
                                      <p:cBhvr>
                                        <p:cTn id="79" dur="2000" fill="hold"/>
                                        <p:tgtEl>
                                          <p:spTgt spid="20"/>
                                        </p:tgtEl>
                                        <p:attrNameLst>
                                          <p:attrName>ppt_w</p:attrName>
                                        </p:attrNameLst>
                                      </p:cBhvr>
                                      <p:tavLst>
                                        <p:tav tm="0">
                                          <p:val>
                                            <p:strVal val="#ppt_w"/>
                                          </p:val>
                                        </p:tav>
                                        <p:tav tm="100000">
                                          <p:val>
                                            <p:strVal val="#ppt_w"/>
                                          </p:val>
                                        </p:tav>
                                      </p:tavLst>
                                    </p:anim>
                                    <p:anim calcmode="lin" valueType="num">
                                      <p:cBhvr>
                                        <p:cTn id="80" dur="2000" fill="hold"/>
                                        <p:tgtEl>
                                          <p:spTgt spid="20"/>
                                        </p:tgtEl>
                                        <p:attrNameLst>
                                          <p:attrName>ppt_h</p:attrName>
                                        </p:attrNameLst>
                                      </p:cBhvr>
                                      <p:tavLst>
                                        <p:tav tm="0" fmla="#ppt_h*sin(2.5*pi*$)">
                                          <p:val>
                                            <p:fltVal val="0"/>
                                          </p:val>
                                        </p:tav>
                                        <p:tav tm="100000">
                                          <p:val>
                                            <p:fltVal val="1"/>
                                          </p:val>
                                        </p:tav>
                                      </p:tavLst>
                                    </p:anim>
                                  </p:childTnLst>
                                </p:cTn>
                              </p:par>
                              <p:par>
                                <p:cTn id="81" presetID="19" presetClass="entr" presetSubtype="5" fill="hold" nodeType="withEffect">
                                  <p:stCondLst>
                                    <p:cond delay="5700"/>
                                  </p:stCondLst>
                                  <p:childTnLst>
                                    <p:set>
                                      <p:cBhvr>
                                        <p:cTn id="82" dur="1" fill="hold">
                                          <p:stCondLst>
                                            <p:cond delay="0"/>
                                          </p:stCondLst>
                                        </p:cTn>
                                        <p:tgtEl>
                                          <p:spTgt spid="21"/>
                                        </p:tgtEl>
                                        <p:attrNameLst>
                                          <p:attrName>style.visibility</p:attrName>
                                        </p:attrNameLst>
                                      </p:cBhvr>
                                      <p:to>
                                        <p:strVal val="visible"/>
                                      </p:to>
                                    </p:set>
                                    <p:anim calcmode="lin" valueType="num">
                                      <p:cBhvr>
                                        <p:cTn id="83" dur="2000" fill="hold"/>
                                        <p:tgtEl>
                                          <p:spTgt spid="21"/>
                                        </p:tgtEl>
                                        <p:attrNameLst>
                                          <p:attrName>ppt_w</p:attrName>
                                        </p:attrNameLst>
                                      </p:cBhvr>
                                      <p:tavLst>
                                        <p:tav tm="0">
                                          <p:val>
                                            <p:strVal val="#ppt_w"/>
                                          </p:val>
                                        </p:tav>
                                        <p:tav tm="100000">
                                          <p:val>
                                            <p:strVal val="#ppt_w"/>
                                          </p:val>
                                        </p:tav>
                                      </p:tavLst>
                                    </p:anim>
                                    <p:anim calcmode="lin" valueType="num">
                                      <p:cBhvr>
                                        <p:cTn id="84" dur="2000" fill="hold"/>
                                        <p:tgtEl>
                                          <p:spTgt spid="21"/>
                                        </p:tgtEl>
                                        <p:attrNameLst>
                                          <p:attrName>ppt_h</p:attrName>
                                        </p:attrNameLst>
                                      </p:cBhvr>
                                      <p:tavLst>
                                        <p:tav tm="0" fmla="#ppt_h*sin(2.5*pi*$)">
                                          <p:val>
                                            <p:fltVal val="0"/>
                                          </p:val>
                                        </p:tav>
                                        <p:tav tm="100000">
                                          <p:val>
                                            <p:fltVal val="1"/>
                                          </p:val>
                                        </p:tav>
                                      </p:tavLst>
                                    </p:anim>
                                  </p:childTnLst>
                                </p:cTn>
                              </p:par>
                              <p:par>
                                <p:cTn id="85" presetID="19" presetClass="entr" presetSubtype="5" fill="hold" nodeType="withEffect">
                                  <p:stCondLst>
                                    <p:cond delay="6000"/>
                                  </p:stCondLst>
                                  <p:childTnLst>
                                    <p:set>
                                      <p:cBhvr>
                                        <p:cTn id="86" dur="1" fill="hold">
                                          <p:stCondLst>
                                            <p:cond delay="0"/>
                                          </p:stCondLst>
                                        </p:cTn>
                                        <p:tgtEl>
                                          <p:spTgt spid="22"/>
                                        </p:tgtEl>
                                        <p:attrNameLst>
                                          <p:attrName>style.visibility</p:attrName>
                                        </p:attrNameLst>
                                      </p:cBhvr>
                                      <p:to>
                                        <p:strVal val="visible"/>
                                      </p:to>
                                    </p:set>
                                    <p:anim calcmode="lin" valueType="num">
                                      <p:cBhvr>
                                        <p:cTn id="87" dur="2000" fill="hold"/>
                                        <p:tgtEl>
                                          <p:spTgt spid="22"/>
                                        </p:tgtEl>
                                        <p:attrNameLst>
                                          <p:attrName>ppt_w</p:attrName>
                                        </p:attrNameLst>
                                      </p:cBhvr>
                                      <p:tavLst>
                                        <p:tav tm="0">
                                          <p:val>
                                            <p:strVal val="#ppt_w"/>
                                          </p:val>
                                        </p:tav>
                                        <p:tav tm="100000">
                                          <p:val>
                                            <p:strVal val="#ppt_w"/>
                                          </p:val>
                                        </p:tav>
                                      </p:tavLst>
                                    </p:anim>
                                    <p:anim calcmode="lin" valueType="num">
                                      <p:cBhvr>
                                        <p:cTn id="88" dur="2000" fill="hold"/>
                                        <p:tgtEl>
                                          <p:spTgt spid="22"/>
                                        </p:tgtEl>
                                        <p:attrNameLst>
                                          <p:attrName>ppt_h</p:attrName>
                                        </p:attrNameLst>
                                      </p:cBhvr>
                                      <p:tavLst>
                                        <p:tav tm="0" fmla="#ppt_h*sin(2.5*pi*$)">
                                          <p:val>
                                            <p:fltVal val="0"/>
                                          </p:val>
                                        </p:tav>
                                        <p:tav tm="100000">
                                          <p:val>
                                            <p:fltVal val="1"/>
                                          </p:val>
                                        </p:tav>
                                      </p:tavLst>
                                    </p:anim>
                                  </p:childTnLst>
                                </p:cTn>
                              </p:par>
                              <p:par>
                                <p:cTn id="89" presetID="19" presetClass="entr" presetSubtype="5" fill="hold" nodeType="withEffect">
                                  <p:stCondLst>
                                    <p:cond delay="6300"/>
                                  </p:stCondLst>
                                  <p:childTnLst>
                                    <p:set>
                                      <p:cBhvr>
                                        <p:cTn id="90" dur="1" fill="hold">
                                          <p:stCondLst>
                                            <p:cond delay="0"/>
                                          </p:stCondLst>
                                        </p:cTn>
                                        <p:tgtEl>
                                          <p:spTgt spid="23"/>
                                        </p:tgtEl>
                                        <p:attrNameLst>
                                          <p:attrName>style.visibility</p:attrName>
                                        </p:attrNameLst>
                                      </p:cBhvr>
                                      <p:to>
                                        <p:strVal val="visible"/>
                                      </p:to>
                                    </p:set>
                                    <p:anim calcmode="lin" valueType="num">
                                      <p:cBhvr>
                                        <p:cTn id="91" dur="2000" fill="hold"/>
                                        <p:tgtEl>
                                          <p:spTgt spid="23"/>
                                        </p:tgtEl>
                                        <p:attrNameLst>
                                          <p:attrName>ppt_w</p:attrName>
                                        </p:attrNameLst>
                                      </p:cBhvr>
                                      <p:tavLst>
                                        <p:tav tm="0">
                                          <p:val>
                                            <p:strVal val="#ppt_w"/>
                                          </p:val>
                                        </p:tav>
                                        <p:tav tm="100000">
                                          <p:val>
                                            <p:strVal val="#ppt_w"/>
                                          </p:val>
                                        </p:tav>
                                      </p:tavLst>
                                    </p:anim>
                                    <p:anim calcmode="lin" valueType="num">
                                      <p:cBhvr>
                                        <p:cTn id="92" dur="2000" fill="hold"/>
                                        <p:tgtEl>
                                          <p:spTgt spid="23"/>
                                        </p:tgtEl>
                                        <p:attrNameLst>
                                          <p:attrName>ppt_h</p:attrName>
                                        </p:attrNameLst>
                                      </p:cBhvr>
                                      <p:tavLst>
                                        <p:tav tm="0" fmla="#ppt_h*sin(2.5*pi*$)">
                                          <p:val>
                                            <p:fltVal val="0"/>
                                          </p:val>
                                        </p:tav>
                                        <p:tav tm="100000">
                                          <p:val>
                                            <p:fltVal val="1"/>
                                          </p:val>
                                        </p:tav>
                                      </p:tavLst>
                                    </p:anim>
                                  </p:childTnLst>
                                </p:cTn>
                              </p:par>
                              <p:par>
                                <p:cTn id="93" presetID="19" presetClass="entr" presetSubtype="5" fill="hold" nodeType="withEffect">
                                  <p:stCondLst>
                                    <p:cond delay="6600"/>
                                  </p:stCondLst>
                                  <p:childTnLst>
                                    <p:set>
                                      <p:cBhvr>
                                        <p:cTn id="94" dur="1" fill="hold">
                                          <p:stCondLst>
                                            <p:cond delay="0"/>
                                          </p:stCondLst>
                                        </p:cTn>
                                        <p:tgtEl>
                                          <p:spTgt spid="24"/>
                                        </p:tgtEl>
                                        <p:attrNameLst>
                                          <p:attrName>style.visibility</p:attrName>
                                        </p:attrNameLst>
                                      </p:cBhvr>
                                      <p:to>
                                        <p:strVal val="visible"/>
                                      </p:to>
                                    </p:set>
                                    <p:anim calcmode="lin" valueType="num">
                                      <p:cBhvr>
                                        <p:cTn id="95" dur="2000" fill="hold"/>
                                        <p:tgtEl>
                                          <p:spTgt spid="24"/>
                                        </p:tgtEl>
                                        <p:attrNameLst>
                                          <p:attrName>ppt_w</p:attrName>
                                        </p:attrNameLst>
                                      </p:cBhvr>
                                      <p:tavLst>
                                        <p:tav tm="0">
                                          <p:val>
                                            <p:strVal val="#ppt_w"/>
                                          </p:val>
                                        </p:tav>
                                        <p:tav tm="100000">
                                          <p:val>
                                            <p:strVal val="#ppt_w"/>
                                          </p:val>
                                        </p:tav>
                                      </p:tavLst>
                                    </p:anim>
                                    <p:anim calcmode="lin" valueType="num">
                                      <p:cBhvr>
                                        <p:cTn id="96" dur="2000" fill="hold"/>
                                        <p:tgtEl>
                                          <p:spTgt spid="24"/>
                                        </p:tgtEl>
                                        <p:attrNameLst>
                                          <p:attrName>ppt_h</p:attrName>
                                        </p:attrNameLst>
                                      </p:cBhvr>
                                      <p:tavLst>
                                        <p:tav tm="0" fmla="#ppt_h*sin(2.5*pi*$)">
                                          <p:val>
                                            <p:fltVal val="0"/>
                                          </p:val>
                                        </p:tav>
                                        <p:tav tm="100000">
                                          <p:val>
                                            <p:fltVal val="1"/>
                                          </p:val>
                                        </p:tav>
                                      </p:tavLst>
                                    </p:anim>
                                  </p:childTnLst>
                                </p:cTn>
                              </p:par>
                              <p:par>
                                <p:cTn id="97" presetID="19" presetClass="entr" presetSubtype="5" fill="hold" nodeType="withEffect">
                                  <p:stCondLst>
                                    <p:cond delay="6900"/>
                                  </p:stCondLst>
                                  <p:childTnLst>
                                    <p:set>
                                      <p:cBhvr>
                                        <p:cTn id="98" dur="1" fill="hold">
                                          <p:stCondLst>
                                            <p:cond delay="0"/>
                                          </p:stCondLst>
                                        </p:cTn>
                                        <p:tgtEl>
                                          <p:spTgt spid="25"/>
                                        </p:tgtEl>
                                        <p:attrNameLst>
                                          <p:attrName>style.visibility</p:attrName>
                                        </p:attrNameLst>
                                      </p:cBhvr>
                                      <p:to>
                                        <p:strVal val="visible"/>
                                      </p:to>
                                    </p:set>
                                    <p:anim calcmode="lin" valueType="num">
                                      <p:cBhvr>
                                        <p:cTn id="99" dur="2000" fill="hold"/>
                                        <p:tgtEl>
                                          <p:spTgt spid="25"/>
                                        </p:tgtEl>
                                        <p:attrNameLst>
                                          <p:attrName>ppt_w</p:attrName>
                                        </p:attrNameLst>
                                      </p:cBhvr>
                                      <p:tavLst>
                                        <p:tav tm="0">
                                          <p:val>
                                            <p:strVal val="#ppt_w"/>
                                          </p:val>
                                        </p:tav>
                                        <p:tav tm="100000">
                                          <p:val>
                                            <p:strVal val="#ppt_w"/>
                                          </p:val>
                                        </p:tav>
                                      </p:tavLst>
                                    </p:anim>
                                    <p:anim calcmode="lin" valueType="num">
                                      <p:cBhvr>
                                        <p:cTn id="100" dur="2000" fill="hold"/>
                                        <p:tgtEl>
                                          <p:spTgt spid="25"/>
                                        </p:tgtEl>
                                        <p:attrNameLst>
                                          <p:attrName>ppt_h</p:attrName>
                                        </p:attrNameLst>
                                      </p:cBhvr>
                                      <p:tavLst>
                                        <p:tav tm="0" fmla="#ppt_h*sin(2.5*pi*$)">
                                          <p:val>
                                            <p:fltVal val="0"/>
                                          </p:val>
                                        </p:tav>
                                        <p:tav tm="100000">
                                          <p:val>
                                            <p:fltVal val="1"/>
                                          </p:val>
                                        </p:tav>
                                      </p:tavLst>
                                    </p:anim>
                                  </p:childTnLst>
                                </p:cTn>
                              </p:par>
                            </p:childTnLst>
                          </p:cTn>
                        </p:par>
                        <p:par>
                          <p:cTn id="101" fill="hold" nodeType="afterGroup">
                            <p:stCondLst>
                              <p:cond delay="89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26"/>
                                        </p:tgtEl>
                                        <p:attrNameLst>
                                          <p:attrName>style.visibility</p:attrName>
                                        </p:attrNameLst>
                                      </p:cBhvr>
                                      <p:to>
                                        <p:strVal val="visible"/>
                                      </p:to>
                                    </p:set>
                                    <p:animEffect transition="in" filter="fade">
                                      <p:cBhvr>
                                        <p:cTn id="104" dur="1000"/>
                                        <p:tgtEl>
                                          <p:spTgt spid="26"/>
                                        </p:tgtEl>
                                      </p:cBhvr>
                                    </p:animEffect>
                                    <p:anim calcmode="lin" valueType="num">
                                      <p:cBhvr>
                                        <p:cTn id="105" dur="1000" fill="hold"/>
                                        <p:tgtEl>
                                          <p:spTgt spid="26"/>
                                        </p:tgtEl>
                                        <p:attrNameLst>
                                          <p:attrName>ppt_x</p:attrName>
                                        </p:attrNameLst>
                                      </p:cBhvr>
                                      <p:tavLst>
                                        <p:tav tm="0">
                                          <p:val>
                                            <p:strVal val="#ppt_x-.1"/>
                                          </p:val>
                                        </p:tav>
                                        <p:tav tm="100000">
                                          <p:val>
                                            <p:strVal val="#ppt_x"/>
                                          </p:val>
                                        </p:tav>
                                      </p:tavLst>
                                    </p:anim>
                                    <p:anim calcmode="lin" valueType="num">
                                      <p:cBhvr>
                                        <p:cTn id="106" dur="10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3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30.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6 Imagen" descr="30.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1403350" y="4219575"/>
            <a:ext cx="7056438" cy="923925"/>
          </a:xfrm>
          <a:prstGeom prst="rect">
            <a:avLst/>
          </a:prstGeom>
          <a:noFill/>
        </p:spPr>
        <p:txBody>
          <a:bodyPr>
            <a:spAutoFit/>
          </a:bodyPr>
          <a:lstStyle/>
          <a:p>
            <a:pPr>
              <a:defRPr/>
            </a:pPr>
            <a:r>
              <a:rPr lang="es-ES" b="1" dirty="0">
                <a:effectLst>
                  <a:glow rad="139700">
                    <a:schemeClr val="accent2">
                      <a:satMod val="175000"/>
                      <a:alpha val="40000"/>
                    </a:schemeClr>
                  </a:glow>
                  <a:outerShdw blurRad="38100" dist="38100" dir="2700000" algn="tl">
                    <a:srgbClr val="1F497D"/>
                  </a:outerShdw>
                </a:effectLst>
              </a:rPr>
              <a:t>Entre las que destacan, el salón comedor donde se celebraban los consejos de ministros presididos por el General Franco, o su despacho oficial, además de sus habitaciones particulares.</a:t>
            </a:r>
            <a:endParaRPr lang="es-ES" dirty="0">
              <a:effectLst>
                <a:glow rad="1397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prism isInverted="1"/>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16" fill="hold" nodeType="withEffect">
                                  <p:stCondLst>
                                    <p:cond delay="0"/>
                                  </p:stCondLst>
                                  <p:childTnLst>
                                    <p:animEffect transition="out" filter="circle(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50" presetClass="entr" presetSubtype="0" decel="10000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ppt_w+.3"/>
                                          </p:val>
                                        </p:tav>
                                        <p:tav tm="100000">
                                          <p:val>
                                            <p:strVal val="#ppt_w"/>
                                          </p:val>
                                        </p:tav>
                                      </p:tavLst>
                                    </p:anim>
                                    <p:anim calcmode="lin" valueType="num">
                                      <p:cBhvr>
                                        <p:cTn id="14" dur="3000" fill="hold"/>
                                        <p:tgtEl>
                                          <p:spTgt spid="5"/>
                                        </p:tgtEl>
                                        <p:attrNameLst>
                                          <p:attrName>ppt_h</p:attrName>
                                        </p:attrNameLst>
                                      </p:cBhvr>
                                      <p:tavLst>
                                        <p:tav tm="0">
                                          <p:val>
                                            <p:strVal val="#ppt_h"/>
                                          </p:val>
                                        </p:tav>
                                        <p:tav tm="100000">
                                          <p:val>
                                            <p:strVal val="#ppt_h"/>
                                          </p:val>
                                        </p:tav>
                                      </p:tavLst>
                                    </p:anim>
                                    <p:animEffect transition="in" filter="fade">
                                      <p:cBhvr>
                                        <p:cTn id="15" dur="3000"/>
                                        <p:tgtEl>
                                          <p:spTgt spid="5"/>
                                        </p:tgtEl>
                                      </p:cBhvr>
                                    </p:animEffect>
                                  </p:childTnLst>
                                </p:cTn>
                              </p:par>
                            </p:childTnLst>
                          </p:cTn>
                        </p:par>
                        <p:par>
                          <p:cTn id="16" fill="hold" nodeType="afterGroup">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1"/>
                                          </p:val>
                                        </p:tav>
                                        <p:tav tm="100000">
                                          <p:val>
                                            <p:strVal val="#ppt_x"/>
                                          </p:val>
                                        </p:tav>
                                      </p:tavLst>
                                    </p:anim>
                                    <p:anim calcmode="lin" valueType="num">
                                      <p:cBhvr>
                                        <p:cTn id="2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3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1"/>
          <p:cNvSpPr>
            <a:spLocks noChangeArrowheads="1"/>
          </p:cNvSpPr>
          <p:nvPr/>
        </p:nvSpPr>
        <p:spPr bwMode="auto">
          <a:xfrm>
            <a:off x="684213" y="4219575"/>
            <a:ext cx="7940675" cy="923925"/>
          </a:xfrm>
          <a:prstGeom prst="rect">
            <a:avLst/>
          </a:prstGeom>
          <a:noFill/>
          <a:ln w="9525">
            <a:noFill/>
            <a:miter lim="800000"/>
            <a:headEnd/>
            <a:tailEnd/>
          </a:ln>
          <a:effectLst/>
        </p:spPr>
        <p:txBody>
          <a:bodyPr wrap="none" anchor="ctr">
            <a:spAutoFit/>
          </a:bodyPr>
          <a:lstStyle/>
          <a:p>
            <a:pPr>
              <a:defRPr/>
            </a:pPr>
            <a:r>
              <a:rPr lang="es-ES" b="1" dirty="0">
                <a:effectLst>
                  <a:glow rad="139700">
                    <a:schemeClr val="accent2">
                      <a:satMod val="175000"/>
                      <a:alpha val="40000"/>
                    </a:schemeClr>
                  </a:glow>
                  <a:outerShdw blurRad="38100" dist="38100" dir="2700000" algn="tl">
                    <a:srgbClr val="1F497D"/>
                  </a:outerShdw>
                </a:effectLst>
                <a:cs typeface="Times New Roman" pitchFamily="18" charset="0"/>
              </a:rPr>
              <a:t>La parte final del recorrido transcurre por el ala más actual de palacio, </a:t>
            </a:r>
          </a:p>
          <a:p>
            <a:pPr>
              <a:defRPr/>
            </a:pPr>
            <a:r>
              <a:rPr lang="es-ES" b="1" dirty="0">
                <a:effectLst>
                  <a:glow rad="139700">
                    <a:schemeClr val="accent2">
                      <a:satMod val="175000"/>
                      <a:alpha val="40000"/>
                    </a:schemeClr>
                  </a:glow>
                  <a:outerShdw blurRad="38100" dist="38100" dir="2700000" algn="tl">
                    <a:srgbClr val="1F497D"/>
                  </a:outerShdw>
                </a:effectLst>
                <a:cs typeface="Times New Roman" pitchFamily="18" charset="0"/>
              </a:rPr>
              <a:t>que ha sido convertida en residencia para los dignatarios extranjeros </a:t>
            </a:r>
          </a:p>
          <a:p>
            <a:pPr>
              <a:defRPr/>
            </a:pPr>
            <a:r>
              <a:rPr lang="es-ES" b="1" dirty="0">
                <a:effectLst>
                  <a:glow rad="139700">
                    <a:schemeClr val="accent2">
                      <a:satMod val="175000"/>
                      <a:alpha val="40000"/>
                    </a:schemeClr>
                  </a:glow>
                  <a:outerShdw blurRad="38100" dist="38100" dir="2700000" algn="tl">
                    <a:srgbClr val="1F497D"/>
                  </a:outerShdw>
                </a:effectLst>
                <a:cs typeface="Times New Roman" pitchFamily="18" charset="0"/>
              </a:rPr>
              <a:t>invitados por el Reino de España.</a:t>
            </a:r>
            <a:endParaRPr lang="es-ES" dirty="0">
              <a:effectLst>
                <a:glow rad="1397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3000">
        <p14:honeycomb/>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3000"/>
                                        <p:tgtEl>
                                          <p:spTgt spid="5"/>
                                        </p:tgtEl>
                                      </p:cBhvr>
                                    </p:animEffect>
                                  </p:childTnLst>
                                </p:cTn>
                              </p:par>
                            </p:childTnLst>
                          </p:cTn>
                        </p:par>
                        <p:par>
                          <p:cTn id="11" fill="hold" nodeType="afterGroup">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1"/>
                                          </p:val>
                                        </p:tav>
                                        <p:tav tm="100000">
                                          <p:val>
                                            <p:strVal val="#ppt_x"/>
                                          </p:val>
                                        </p:tav>
                                      </p:tavLst>
                                    </p:anim>
                                    <p:anim calcmode="lin" valueType="num">
                                      <p:cBhvr>
                                        <p:cTn id="1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2 Bibliotec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32 Bibliotec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1619250" y="627063"/>
            <a:ext cx="1444625"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Biblioteca</a:t>
            </a:r>
          </a:p>
        </p:txBody>
      </p:sp>
      <p:sp>
        <p:nvSpPr>
          <p:cNvPr id="8" name="7 CuadroTexto"/>
          <p:cNvSpPr txBox="1"/>
          <p:nvPr/>
        </p:nvSpPr>
        <p:spPr>
          <a:xfrm>
            <a:off x="1331913" y="4219575"/>
            <a:ext cx="7108825" cy="923925"/>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Se dice, se comenta, se rumorea que esta fue la biblioteca que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Franco fue construyendo a través de los años de su mandato,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dentro del Palacio del Pardo.</a:t>
            </a:r>
          </a:p>
        </p:txBody>
      </p:sp>
    </p:spTree>
  </p:cSld>
  <p:clrMapOvr>
    <a:masterClrMapping/>
  </p:clrMapOvr>
  <mc:AlternateContent xmlns:mc="http://schemas.openxmlformats.org/markup-compatibility/2006">
    <mc:Choice xmlns:p14="http://schemas.microsoft.com/office/powerpoint/2010/main" Requires="p14">
      <p:transition spd="slow" p14:dur="2500" advTm="23000">
        <p14:glitter pattern="hexagon"/>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par>
                          <p:cTn id="19" fill="hold" nodeType="afterGroup">
                            <p:stCondLst>
                              <p:cond delay="3000"/>
                            </p:stCondLst>
                            <p:childTnLst>
                              <p:par>
                                <p:cTn id="20" presetID="23" presetClass="entr" presetSubtype="16"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childTnLst>
                                </p:cTn>
                              </p:par>
                            </p:childTnLst>
                          </p:cTn>
                        </p:par>
                        <p:par>
                          <p:cTn id="24" fill="hold" nodeType="afterGroup">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684527003_0b55900b39_z.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8684527003_0b55900b39_z.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1619250" y="4371975"/>
            <a:ext cx="2382838" cy="461963"/>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Salón de Goya</a:t>
            </a:r>
          </a:p>
        </p:txBody>
      </p:sp>
    </p:spTree>
  </p:cSld>
  <p:clrMapOvr>
    <a:masterClrMapping/>
  </p:clrMapOvr>
  <mc:AlternateContent xmlns:mc="http://schemas.openxmlformats.org/markup-compatibility/2006">
    <mc:Choice xmlns:p14="http://schemas.microsoft.com/office/powerpoint/2010/main" Requires="p14">
      <p:transition spd="slow" p14:dur="2000" advTm="10000">
        <p14:prism isContent="1" isInverted="1"/>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3000"/>
                                        <p:tgtEl>
                                          <p:spTgt spid="5"/>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3000"/>
                                        <p:tgtEl>
                                          <p:spTgt spid="4"/>
                                        </p:tgtEl>
                                      </p:cBhvr>
                                    </p:animEffect>
                                  </p:childTnLst>
                                </p:cTn>
                              </p:par>
                            </p:childTnLst>
                          </p:cTn>
                        </p:par>
                        <p:par>
                          <p:cTn id="11" fill="hold" nodeType="afterGroup">
                            <p:stCondLst>
                              <p:cond delay="3000"/>
                            </p:stCondLst>
                            <p:childTnLst>
                              <p:par>
                                <p:cTn id="12" presetID="23" presetClass="entr" presetSubtype="16"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2000" fill="hold"/>
                                        <p:tgtEl>
                                          <p:spTgt spid="7"/>
                                        </p:tgtEl>
                                        <p:attrNameLst>
                                          <p:attrName>ppt_w</p:attrName>
                                        </p:attrNameLst>
                                      </p:cBhvr>
                                      <p:tavLst>
                                        <p:tav tm="0">
                                          <p:val>
                                            <p:fltVal val="0"/>
                                          </p:val>
                                        </p:tav>
                                        <p:tav tm="100000">
                                          <p:val>
                                            <p:strVal val="#ppt_w"/>
                                          </p:val>
                                        </p:tav>
                                      </p:tavLst>
                                    </p:anim>
                                    <p:anim calcmode="lin" valueType="num">
                                      <p:cBhvr>
                                        <p:cTn id="15" dur="2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34 Vista del Salón de los Pasos Perdido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34 Vista del Salón de los Pasos Perdido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2051050" y="4497388"/>
            <a:ext cx="6337300" cy="646112"/>
          </a:xfrm>
          <a:prstGeom prst="rect">
            <a:avLst/>
          </a:prstGeom>
          <a:noFill/>
        </p:spPr>
        <p:txBody>
          <a:bodyPr>
            <a:spAutoFit/>
          </a:bodyPr>
          <a:lstStyle/>
          <a:p>
            <a:pPr>
              <a:defRPr/>
            </a:pPr>
            <a:r>
              <a:rPr lang="es-ES" b="1" dirty="0">
                <a:effectLst>
                  <a:glow rad="139700">
                    <a:schemeClr val="accent2">
                      <a:satMod val="175000"/>
                      <a:alpha val="40000"/>
                    </a:schemeClr>
                  </a:glow>
                  <a:outerShdw blurRad="38100" dist="38100" dir="2700000" algn="tl">
                    <a:srgbClr val="1F497D"/>
                  </a:outerShdw>
                </a:effectLst>
              </a:rPr>
              <a:t>El acceso a los jardines es gratuito y en un horario más amplio que a las dependencias del palacio.</a:t>
            </a:r>
            <a:endParaRPr lang="es-ES" dirty="0">
              <a:effectLst>
                <a:glow rad="139700">
                  <a:schemeClr val="accent2">
                    <a:satMod val="175000"/>
                    <a:alpha val="40000"/>
                  </a:schemeClr>
                </a:glow>
                <a:outerShdw blurRad="38100" dist="38100" dir="2700000" algn="tl">
                  <a:srgbClr val="1F497D"/>
                </a:outerShdw>
              </a:effectLst>
            </a:endParaRPr>
          </a:p>
        </p:txBody>
      </p:sp>
      <p:sp>
        <p:nvSpPr>
          <p:cNvPr id="8" name="7 CuadroTexto"/>
          <p:cNvSpPr txBox="1"/>
          <p:nvPr/>
        </p:nvSpPr>
        <p:spPr>
          <a:xfrm>
            <a:off x="2268538" y="195263"/>
            <a:ext cx="3746500"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Salón de los Pasos Perdidos</a:t>
            </a:r>
          </a:p>
        </p:txBody>
      </p:sp>
    </p:spTree>
  </p:cSld>
  <p:clrMapOvr>
    <a:masterClrMapping/>
  </p:clrMapOvr>
  <mc:AlternateContent xmlns:mc="http://schemas.openxmlformats.org/markup-compatibility/2006">
    <mc:Choice xmlns:p14="http://schemas.microsoft.com/office/powerpoint/2010/main" Requires="p14">
      <p:transition spd="slow" p14:dur="2250" advTm="19000">
        <p14:prism dir="r" isContent="1" isInverted="1"/>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ppt_x</p:attrName>
                                        </p:attrNameLst>
                                      </p:cBhvr>
                                      <p:tavLst>
                                        <p:tav tm="0">
                                          <p:val>
                                            <p:strVal val="#ppt_x-.2"/>
                                          </p:val>
                                        </p:tav>
                                        <p:tav tm="100000">
                                          <p:val>
                                            <p:strVal val="#ppt_x"/>
                                          </p:val>
                                        </p:tav>
                                      </p:tavLst>
                                    </p:anim>
                                    <p:anim calcmode="lin" valueType="num">
                                      <p:cBhvr>
                                        <p:cTn id="8" dur="4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4000"/>
                                        <p:tgtEl>
                                          <p:spTgt spid="5"/>
                                        </p:tgtEl>
                                      </p:cBhvr>
                                    </p:animEffect>
                                  </p:childTnLst>
                                </p:cTn>
                              </p:par>
                              <p:par>
                                <p:cTn id="10" presetID="3" presetClass="entr" presetSubtype="5" fill="hold" nodeType="withEffect">
                                  <p:stCondLst>
                                    <p:cond delay="1000"/>
                                  </p:stCondLst>
                                  <p:childTnLst>
                                    <p:set>
                                      <p:cBhvr>
                                        <p:cTn id="11" dur="1" fill="hold">
                                          <p:stCondLst>
                                            <p:cond delay="0"/>
                                          </p:stCondLst>
                                        </p:cTn>
                                        <p:tgtEl>
                                          <p:spTgt spid="6"/>
                                        </p:tgtEl>
                                        <p:attrNameLst>
                                          <p:attrName>style.visibility</p:attrName>
                                        </p:attrNameLst>
                                      </p:cBhvr>
                                      <p:to>
                                        <p:strVal val="visible"/>
                                      </p:to>
                                    </p:set>
                                    <p:animEffect transition="in" filter="blinds(vertical)">
                                      <p:cBhvr>
                                        <p:cTn id="12" dur="3000"/>
                                        <p:tgtEl>
                                          <p:spTgt spid="6"/>
                                        </p:tgtEl>
                                      </p:cBhvr>
                                    </p:animEffect>
                                  </p:childTnLst>
                                </p:cTn>
                              </p:par>
                              <p:par>
                                <p:cTn id="13" presetID="49" presetClass="entr" presetSubtype="0" decel="100000"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fltVal val="0"/>
                                          </p:val>
                                        </p:tav>
                                        <p:tav tm="100000">
                                          <p:val>
                                            <p:strVal val="#ppt_w"/>
                                          </p:val>
                                        </p:tav>
                                      </p:tavLst>
                                    </p:anim>
                                    <p:anim calcmode="lin" valueType="num">
                                      <p:cBhvr>
                                        <p:cTn id="16" dur="3000" fill="hold"/>
                                        <p:tgtEl>
                                          <p:spTgt spid="6"/>
                                        </p:tgtEl>
                                        <p:attrNameLst>
                                          <p:attrName>ppt_h</p:attrName>
                                        </p:attrNameLst>
                                      </p:cBhvr>
                                      <p:tavLst>
                                        <p:tav tm="0">
                                          <p:val>
                                            <p:fltVal val="0"/>
                                          </p:val>
                                        </p:tav>
                                        <p:tav tm="100000">
                                          <p:val>
                                            <p:strVal val="#ppt_h"/>
                                          </p:val>
                                        </p:tav>
                                      </p:tavLst>
                                    </p:anim>
                                    <p:anim calcmode="lin" valueType="num">
                                      <p:cBhvr>
                                        <p:cTn id="17" dur="3000" fill="hold"/>
                                        <p:tgtEl>
                                          <p:spTgt spid="6"/>
                                        </p:tgtEl>
                                        <p:attrNameLst>
                                          <p:attrName>style.rotation</p:attrName>
                                        </p:attrNameLst>
                                      </p:cBhvr>
                                      <p:tavLst>
                                        <p:tav tm="0">
                                          <p:val>
                                            <p:fltVal val="360"/>
                                          </p:val>
                                        </p:tav>
                                        <p:tav tm="100000">
                                          <p:val>
                                            <p:fltVal val="0"/>
                                          </p:val>
                                        </p:tav>
                                      </p:tavLst>
                                    </p:anim>
                                    <p:animEffect transition="in" filter="fade">
                                      <p:cBhvr>
                                        <p:cTn id="18" dur="3000"/>
                                        <p:tgtEl>
                                          <p:spTgt spid="6"/>
                                        </p:tgtEl>
                                      </p:cBhvr>
                                    </p:animEffect>
                                  </p:childTnLst>
                                </p:cTn>
                              </p:par>
                            </p:childTnLst>
                          </p:cTn>
                        </p:par>
                        <p:par>
                          <p:cTn id="19" fill="hold" nodeType="afterGroup">
                            <p:stCondLst>
                              <p:cond delay="4000"/>
                            </p:stCondLst>
                            <p:childTnLst>
                              <p:par>
                                <p:cTn id="20" presetID="23" presetClass="entr" presetSubtype="16"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fltVal val="0"/>
                                          </p:val>
                                        </p:tav>
                                        <p:tav tm="100000">
                                          <p:val>
                                            <p:strVal val="#ppt_h"/>
                                          </p:val>
                                        </p:tav>
                                      </p:tavLst>
                                    </p:anim>
                                  </p:childTnLst>
                                </p:cTn>
                              </p:par>
                            </p:childTnLst>
                          </p:cTn>
                        </p:par>
                        <p:par>
                          <p:cTn id="24" fill="hold" nodeType="afterGroup">
                            <p:stCondLst>
                              <p:cond delay="6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na María\Desktop\75426.jpg"/>
          <p:cNvPicPr>
            <a:picLocks noChangeAspect="1" noChangeArrowheads="1"/>
          </p:cNvPicPr>
          <p:nvPr/>
        </p:nvPicPr>
        <p:blipFill>
          <a:blip r:embed="rId2">
            <a:extLst>
              <a:ext uri="{28A0092B-C50C-407E-A947-70E740481C1C}">
                <a14:useLocalDpi xmlns:a14="http://schemas.microsoft.com/office/drawing/2010/main" val="0"/>
              </a:ext>
            </a:extLst>
          </a:blip>
          <a:srcRect r="50000" b="50087"/>
          <a:stretch>
            <a:fillRect/>
          </a:stretch>
        </p:blipFill>
        <p:spPr bwMode="auto">
          <a:xfrm>
            <a:off x="0" y="9525"/>
            <a:ext cx="4572000" cy="2562225"/>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2" descr="C:\Users\Ana María\Desktop\75426.jpg"/>
          <p:cNvPicPr>
            <a:picLocks noChangeAspect="1" noChangeArrowheads="1"/>
          </p:cNvPicPr>
          <p:nvPr/>
        </p:nvPicPr>
        <p:blipFill>
          <a:blip r:embed="rId2">
            <a:extLst>
              <a:ext uri="{28A0092B-C50C-407E-A947-70E740481C1C}">
                <a14:useLocalDpi xmlns:a14="http://schemas.microsoft.com/office/drawing/2010/main" val="0"/>
              </a:ext>
            </a:extLst>
          </a:blip>
          <a:srcRect l="50000" b="50087"/>
          <a:stretch>
            <a:fillRect/>
          </a:stretch>
        </p:blipFill>
        <p:spPr bwMode="auto">
          <a:xfrm>
            <a:off x="4572000" y="9525"/>
            <a:ext cx="4572000" cy="2562225"/>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2" descr="C:\Users\Ana María\Desktop\75426.jpg"/>
          <p:cNvPicPr>
            <a:picLocks noChangeAspect="1" noChangeArrowheads="1"/>
          </p:cNvPicPr>
          <p:nvPr/>
        </p:nvPicPr>
        <p:blipFill>
          <a:blip r:embed="rId2">
            <a:extLst>
              <a:ext uri="{28A0092B-C50C-407E-A947-70E740481C1C}">
                <a14:useLocalDpi xmlns:a14="http://schemas.microsoft.com/office/drawing/2010/main" val="0"/>
              </a:ext>
            </a:extLst>
          </a:blip>
          <a:srcRect t="50087" r="50000"/>
          <a:stretch>
            <a:fillRect/>
          </a:stretch>
        </p:blipFill>
        <p:spPr bwMode="auto">
          <a:xfrm>
            <a:off x="0" y="2571750"/>
            <a:ext cx="4572000" cy="2562225"/>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2" descr="C:\Users\Ana María\Desktop\75426.jpg"/>
          <p:cNvPicPr>
            <a:picLocks noChangeAspect="1" noChangeArrowheads="1"/>
          </p:cNvPicPr>
          <p:nvPr/>
        </p:nvPicPr>
        <p:blipFill>
          <a:blip r:embed="rId2">
            <a:extLst>
              <a:ext uri="{28A0092B-C50C-407E-A947-70E740481C1C}">
                <a14:useLocalDpi xmlns:a14="http://schemas.microsoft.com/office/drawing/2010/main" val="0"/>
              </a:ext>
            </a:extLst>
          </a:blip>
          <a:srcRect l="50000" t="50087"/>
          <a:stretch>
            <a:fillRect/>
          </a:stretch>
        </p:blipFill>
        <p:spPr bwMode="auto">
          <a:xfrm>
            <a:off x="4572000" y="2571750"/>
            <a:ext cx="4572000" cy="2562225"/>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 descr="C:\Users\Ana María\Desktop\7542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1692275" y="4219575"/>
            <a:ext cx="6672263" cy="923925"/>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Un grupo de visitantes en el antiguo despacho de Franco,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atiende en silencio las explicaciones que les está dando el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guía en el recorrido al Palacio.</a:t>
            </a:r>
          </a:p>
        </p:txBody>
      </p:sp>
    </p:spTree>
  </p:cSld>
  <p:clrMapOvr>
    <a:masterClrMapping/>
  </p:clrMapOvr>
  <mc:AlternateContent xmlns:mc="http://schemas.openxmlformats.org/markup-compatibility/2006">
    <mc:Choice xmlns:p14="http://schemas.microsoft.com/office/powerpoint/2010/main" Requires="p14">
      <p:transition spd="slow" p14:dur="2000" advTm="21000">
        <p14:prism dir="u"/>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diamond(out)">
                                      <p:cBhvr>
                                        <p:cTn id="7" dur="3000"/>
                                        <p:tgtEl>
                                          <p:spTgt spid="1026"/>
                                        </p:tgtEl>
                                      </p:cBhvr>
                                    </p:animEffect>
                                  </p:childTnLst>
                                </p:cTn>
                              </p:par>
                              <p:par>
                                <p:cTn id="8" presetID="8" presetClass="entr" presetSubtype="32"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diamond(out)">
                                      <p:cBhvr>
                                        <p:cTn id="10" dur="3000"/>
                                        <p:tgtEl>
                                          <p:spTgt spid="19"/>
                                        </p:tgtEl>
                                      </p:cBhvr>
                                    </p:animEffect>
                                  </p:childTnLst>
                                </p:cTn>
                              </p:par>
                              <p:par>
                                <p:cTn id="11" presetID="8" presetClass="entr" presetSubtype="32" fill="hold" nodeType="with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diamond(out)">
                                      <p:cBhvr>
                                        <p:cTn id="13" dur="3000"/>
                                        <p:tgtEl>
                                          <p:spTgt spid="21"/>
                                        </p:tgtEl>
                                      </p:cBhvr>
                                    </p:animEffect>
                                  </p:childTnLst>
                                </p:cTn>
                              </p:par>
                              <p:par>
                                <p:cTn id="14" presetID="8" presetClass="entr" presetSubtype="32"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diamond(out)">
                                      <p:cBhvr>
                                        <p:cTn id="16" dur="3000"/>
                                        <p:tgtEl>
                                          <p:spTgt spid="20"/>
                                        </p:tgtEl>
                                      </p:cBhvr>
                                    </p:animEffect>
                                  </p:childTnLst>
                                </p:cTn>
                              </p:par>
                              <p:par>
                                <p:cTn id="17" presetID="8" presetClass="entr" presetSubtype="16"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diamond(in)">
                                      <p:cBhvr>
                                        <p:cTn id="19" dur="3000"/>
                                        <p:tgtEl>
                                          <p:spTgt spid="22"/>
                                        </p:tgtEl>
                                      </p:cBhvr>
                                    </p:animEffect>
                                  </p:childTnLst>
                                </p:cTn>
                              </p:par>
                              <p:par>
                                <p:cTn id="20" presetID="53" presetClass="entr" presetSubtype="0" fill="hold" nodeType="withEffect">
                                  <p:stCondLst>
                                    <p:cond delay="0"/>
                                  </p:stCondLst>
                                  <p:childTnLst>
                                    <p:set>
                                      <p:cBhvr>
                                        <p:cTn id="21" dur="1" fill="hold">
                                          <p:stCondLst>
                                            <p:cond delay="0"/>
                                          </p:stCondLst>
                                        </p:cTn>
                                        <p:tgtEl>
                                          <p:spTgt spid="22"/>
                                        </p:tgtEl>
                                        <p:attrNameLst>
                                          <p:attrName>style.visibility</p:attrName>
                                        </p:attrNameLst>
                                      </p:cBhvr>
                                      <p:to>
                                        <p:strVal val="visible"/>
                                      </p:to>
                                    </p:set>
                                    <p:anim calcmode="lin" valueType="num">
                                      <p:cBhvr>
                                        <p:cTn id="22" dur="3000" fill="hold"/>
                                        <p:tgtEl>
                                          <p:spTgt spid="22"/>
                                        </p:tgtEl>
                                        <p:attrNameLst>
                                          <p:attrName>ppt_w</p:attrName>
                                        </p:attrNameLst>
                                      </p:cBhvr>
                                      <p:tavLst>
                                        <p:tav tm="0">
                                          <p:val>
                                            <p:fltVal val="0"/>
                                          </p:val>
                                        </p:tav>
                                        <p:tav tm="100000">
                                          <p:val>
                                            <p:strVal val="#ppt_w"/>
                                          </p:val>
                                        </p:tav>
                                      </p:tavLst>
                                    </p:anim>
                                    <p:anim calcmode="lin" valueType="num">
                                      <p:cBhvr>
                                        <p:cTn id="23" dur="3000" fill="hold"/>
                                        <p:tgtEl>
                                          <p:spTgt spid="22"/>
                                        </p:tgtEl>
                                        <p:attrNameLst>
                                          <p:attrName>ppt_h</p:attrName>
                                        </p:attrNameLst>
                                      </p:cBhvr>
                                      <p:tavLst>
                                        <p:tav tm="0">
                                          <p:val>
                                            <p:fltVal val="0"/>
                                          </p:val>
                                        </p:tav>
                                        <p:tav tm="100000">
                                          <p:val>
                                            <p:strVal val="#ppt_h"/>
                                          </p:val>
                                        </p:tav>
                                      </p:tavLst>
                                    </p:anim>
                                    <p:animEffect transition="in" filter="fade">
                                      <p:cBhvr>
                                        <p:cTn id="24" dur="3000"/>
                                        <p:tgtEl>
                                          <p:spTgt spid="22"/>
                                        </p:tgtEl>
                                      </p:cBhvr>
                                    </p:animEffect>
                                  </p:childTnLst>
                                </p:cTn>
                              </p:par>
                            </p:childTnLst>
                          </p:cTn>
                        </p:par>
                        <p:par>
                          <p:cTn id="25" fill="hold" nodeType="afterGroup">
                            <p:stCondLst>
                              <p:cond delay="3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1"/>
                                          </p:val>
                                        </p:tav>
                                        <p:tav tm="100000">
                                          <p:val>
                                            <p:strVal val="#ppt_x"/>
                                          </p:val>
                                        </p:tav>
                                      </p:tavLst>
                                    </p:anim>
                                    <p:anim calcmode="lin" valueType="num">
                                      <p:cBhvr>
                                        <p:cTn id="3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36 el dormitorio de Franc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36 el dormitorio de Franc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1476375" y="771525"/>
            <a:ext cx="2963863"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Dormitorio de Franco</a:t>
            </a:r>
          </a:p>
        </p:txBody>
      </p:sp>
      <p:sp>
        <p:nvSpPr>
          <p:cNvPr id="7" name="6 CuadroTexto"/>
          <p:cNvSpPr txBox="1"/>
          <p:nvPr/>
        </p:nvSpPr>
        <p:spPr>
          <a:xfrm>
            <a:off x="755650" y="4371975"/>
            <a:ext cx="7848600"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Las estancias utilizadas por Francisco Franco en el Palacio del Pardo han sido eliminadas del recorrido turístico por el edificio.</a:t>
            </a:r>
          </a:p>
        </p:txBody>
      </p:sp>
    </p:spTree>
  </p:cSld>
  <p:clrMapOvr>
    <a:masterClrMapping/>
  </p:clrMapOvr>
  <mc:AlternateContent xmlns:mc="http://schemas.openxmlformats.org/markup-compatibility/2006">
    <mc:Choice xmlns:p14="http://schemas.microsoft.com/office/powerpoint/2010/main" Requires="p14">
      <p:transition spd="slow" p14:dur="2000" advTm="21000">
        <p14:prism dir="d"/>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3000"/>
                                        <p:tgtEl>
                                          <p:spTgt spid="5"/>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ppt_w+.3"/>
                                          </p:val>
                                        </p:tav>
                                        <p:tav tm="100000">
                                          <p:val>
                                            <p:strVal val="#ppt_w"/>
                                          </p:val>
                                        </p:tav>
                                      </p:tavLst>
                                    </p:anim>
                                    <p:anim calcmode="lin" valueType="num">
                                      <p:cBhvr>
                                        <p:cTn id="14" dur="3000" fill="hold"/>
                                        <p:tgtEl>
                                          <p:spTgt spid="5"/>
                                        </p:tgtEl>
                                        <p:attrNameLst>
                                          <p:attrName>ppt_h</p:attrName>
                                        </p:attrNameLst>
                                      </p:cBhvr>
                                      <p:tavLst>
                                        <p:tav tm="0">
                                          <p:val>
                                            <p:strVal val="#ppt_h"/>
                                          </p:val>
                                        </p:tav>
                                        <p:tav tm="100000">
                                          <p:val>
                                            <p:strVal val="#ppt_h"/>
                                          </p:val>
                                        </p:tav>
                                      </p:tavLst>
                                    </p:anim>
                                    <p:animEffect transition="in" filter="fade">
                                      <p:cBhvr>
                                        <p:cTn id="15" dur="3000"/>
                                        <p:tgtEl>
                                          <p:spTgt spid="5"/>
                                        </p:tgtEl>
                                      </p:cBhvr>
                                    </p:animEffect>
                                  </p:childTnLst>
                                </p:cTn>
                              </p:par>
                              <p:par>
                                <p:cTn id="16" presetID="21" presetClass="exit" presetSubtype="8" fill="hold" nodeType="withEffect">
                                  <p:stCondLst>
                                    <p:cond delay="0"/>
                                  </p:stCondLst>
                                  <p:childTnLst>
                                    <p:animEffect transition="out" filter="wheel(8)">
                                      <p:cBhvr>
                                        <p:cTn id="17" dur="2000"/>
                                        <p:tgtEl>
                                          <p:spTgt spid="6"/>
                                        </p:tgtEl>
                                      </p:cBhvr>
                                    </p:animEffect>
                                    <p:set>
                                      <p:cBhvr>
                                        <p:cTn id="18" dur="1" fill="hold">
                                          <p:stCondLst>
                                            <p:cond delay="1999"/>
                                          </p:stCondLst>
                                        </p:cTn>
                                        <p:tgtEl>
                                          <p:spTgt spid="6"/>
                                        </p:tgtEl>
                                        <p:attrNameLst>
                                          <p:attrName>style.visibility</p:attrName>
                                        </p:attrNameLst>
                                      </p:cBhvr>
                                      <p:to>
                                        <p:strVal val="hidden"/>
                                      </p:to>
                                    </p:set>
                                  </p:childTnLst>
                                </p:cTn>
                              </p:par>
                            </p:childTnLst>
                          </p:cTn>
                        </p:par>
                        <p:par>
                          <p:cTn id="19" fill="hold" nodeType="afterGroup">
                            <p:stCondLst>
                              <p:cond delay="3000"/>
                            </p:stCondLst>
                            <p:childTnLst>
                              <p:par>
                                <p:cTn id="20" presetID="23" presetClass="entr" presetSubtype="16"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2000" fill="hold"/>
                                        <p:tgtEl>
                                          <p:spTgt spid="4"/>
                                        </p:tgtEl>
                                        <p:attrNameLst>
                                          <p:attrName>ppt_w</p:attrName>
                                        </p:attrNameLst>
                                      </p:cBhvr>
                                      <p:tavLst>
                                        <p:tav tm="0">
                                          <p:val>
                                            <p:fltVal val="0"/>
                                          </p:val>
                                        </p:tav>
                                        <p:tav tm="100000">
                                          <p:val>
                                            <p:strVal val="#ppt_w"/>
                                          </p:val>
                                        </p:tav>
                                      </p:tavLst>
                                    </p:anim>
                                    <p:anim calcmode="lin" valueType="num">
                                      <p:cBhvr>
                                        <p:cTn id="23" dur="2000" fill="hold"/>
                                        <p:tgtEl>
                                          <p:spTgt spid="4"/>
                                        </p:tgtEl>
                                        <p:attrNameLst>
                                          <p:attrName>ppt_h</p:attrName>
                                        </p:attrNameLst>
                                      </p:cBhvr>
                                      <p:tavLst>
                                        <p:tav tm="0">
                                          <p:val>
                                            <p:fltVal val="0"/>
                                          </p:val>
                                        </p:tav>
                                        <p:tav tm="100000">
                                          <p:val>
                                            <p:strVal val="#ppt_h"/>
                                          </p:val>
                                        </p:tav>
                                      </p:tavLst>
                                    </p:anim>
                                  </p:childTnLst>
                                </p:cTn>
                              </p:par>
                            </p:childTnLst>
                          </p:cTn>
                        </p:par>
                        <p:par>
                          <p:cTn id="24" fill="hold" nodeType="afterGroup">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37 el baño que utilizaba Franc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2987675" y="339725"/>
            <a:ext cx="3846513"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El baño que utilizaba Franco</a:t>
            </a:r>
          </a:p>
        </p:txBody>
      </p:sp>
      <p:sp>
        <p:nvSpPr>
          <p:cNvPr id="5" name="4 CuadroTexto"/>
          <p:cNvSpPr txBox="1"/>
          <p:nvPr/>
        </p:nvSpPr>
        <p:spPr>
          <a:xfrm>
            <a:off x="1116013" y="4084638"/>
            <a:ext cx="7416800"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1F497D"/>
                  </a:outerShdw>
                </a:effectLst>
              </a:rPr>
              <a:t>En Patrimonio Nacional afirman que “continúan visitándose las dependencias del palacio del siglo XVI y las del XVIII, repletas de obras artísticas de gran nivel”.</a:t>
            </a:r>
          </a:p>
        </p:txBody>
      </p:sp>
    </p:spTree>
  </p:cSld>
  <p:clrMapOvr>
    <a:masterClrMapping/>
  </p:clrMapOvr>
  <mc:AlternateContent xmlns:mc="http://schemas.openxmlformats.org/markup-compatibility/2006">
    <mc:Choice xmlns:p14="http://schemas.microsoft.com/office/powerpoint/2010/main" Requires="p14">
      <p:transition spd="slow" p14:dur="2250" advTm="25000">
        <p14:ripple dir="lu"/>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4/3*#ppt_w"/>
                                          </p:val>
                                        </p:tav>
                                        <p:tav tm="100000">
                                          <p:val>
                                            <p:strVal val="#ppt_w"/>
                                          </p:val>
                                        </p:tav>
                                      </p:tavLst>
                                    </p:anim>
                                    <p:anim calcmode="lin" valueType="num">
                                      <p:cBhvr>
                                        <p:cTn id="8" dur="3000" fill="hold"/>
                                        <p:tgtEl>
                                          <p:spTgt spid="3"/>
                                        </p:tgtEl>
                                        <p:attrNameLst>
                                          <p:attrName>ppt_h</p:attrName>
                                        </p:attrNameLst>
                                      </p:cBhvr>
                                      <p:tavLst>
                                        <p:tav tm="0">
                                          <p:val>
                                            <p:strVal val="4/3*#ppt_h"/>
                                          </p:val>
                                        </p:tav>
                                        <p:tav tm="100000">
                                          <p:val>
                                            <p:strVal val="#ppt_h"/>
                                          </p:val>
                                        </p:tav>
                                      </p:tavLst>
                                    </p:anim>
                                  </p:childTnLst>
                                </p:cTn>
                              </p:par>
                              <p:par>
                                <p:cTn id="9" presetID="2" presetClass="entr" presetSubtype="1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3000" fill="hold"/>
                                        <p:tgtEl>
                                          <p:spTgt spid="3"/>
                                        </p:tgtEl>
                                        <p:attrNameLst>
                                          <p:attrName>ppt_x</p:attrName>
                                        </p:attrNameLst>
                                      </p:cBhvr>
                                      <p:tavLst>
                                        <p:tav tm="0">
                                          <p:val>
                                            <p:strVal val="0-#ppt_w/2"/>
                                          </p:val>
                                        </p:tav>
                                        <p:tav tm="100000">
                                          <p:val>
                                            <p:strVal val="#ppt_x"/>
                                          </p:val>
                                        </p:tav>
                                      </p:tavLst>
                                    </p:anim>
                                    <p:anim calcmode="lin" valueType="num">
                                      <p:cBhvr additive="base">
                                        <p:cTn id="12" dur="3000" fill="hold"/>
                                        <p:tgtEl>
                                          <p:spTgt spid="3"/>
                                        </p:tgtEl>
                                        <p:attrNameLst>
                                          <p:attrName>ppt_y</p:attrName>
                                        </p:attrNameLst>
                                      </p:cBhvr>
                                      <p:tavLst>
                                        <p:tav tm="0">
                                          <p:val>
                                            <p:strVal val="1+#ppt_h/2"/>
                                          </p:val>
                                        </p:tav>
                                        <p:tav tm="100000">
                                          <p:val>
                                            <p:strVal val="#ppt_y"/>
                                          </p:val>
                                        </p:tav>
                                      </p:tavLst>
                                    </p:anim>
                                  </p:childTnLst>
                                </p:cTn>
                              </p:par>
                              <p:par>
                                <p:cTn id="13" presetID="8" presetClass="emph" presetSubtype="0" autoRev="1" fill="hold" nodeType="withEffect">
                                  <p:stCondLst>
                                    <p:cond delay="0"/>
                                  </p:stCondLst>
                                  <p:childTnLst>
                                    <p:animRot by="3000000">
                                      <p:cBhvr>
                                        <p:cTn id="14" dur="1500" fill="hold"/>
                                        <p:tgtEl>
                                          <p:spTgt spid="3"/>
                                        </p:tgtEl>
                                        <p:attrNameLst>
                                          <p:attrName>r</p:attrName>
                                        </p:attrNameLst>
                                      </p:cBhvr>
                                    </p:animRot>
                                  </p:childTnLst>
                                </p:cTn>
                              </p:par>
                              <p:par>
                                <p:cTn id="15" presetID="26" presetClass="emph" presetSubtype="0" fill="hold" nodeType="withEffect">
                                  <p:stCondLst>
                                    <p:cond delay="0"/>
                                  </p:stCondLst>
                                  <p:childTnLst>
                                    <p:animEffect transition="out" filter="fade">
                                      <p:cBhvr>
                                        <p:cTn id="16" dur="3000" tmFilter="0, 0; .2, .5; .8, .5; 1, 0"/>
                                        <p:tgtEl>
                                          <p:spTgt spid="3"/>
                                        </p:tgtEl>
                                      </p:cBhvr>
                                    </p:animEffect>
                                    <p:animScale>
                                      <p:cBhvr>
                                        <p:cTn id="17" dur="1500" autoRev="1" fill="hold"/>
                                        <p:tgtEl>
                                          <p:spTgt spid="3"/>
                                        </p:tgtEl>
                                      </p:cBhvr>
                                      <p:by x="105000" y="105000"/>
                                    </p:animScale>
                                  </p:childTnLst>
                                </p:cTn>
                              </p:par>
                            </p:childTnLst>
                          </p:cTn>
                        </p:par>
                        <p:par>
                          <p:cTn id="18" fill="hold" nodeType="afterGroup">
                            <p:stCondLst>
                              <p:cond delay="4000"/>
                            </p:stCondLst>
                            <p:childTnLst>
                              <p:par>
                                <p:cTn id="19" presetID="23" presetClass="entr" presetSubtype="16"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2000" fill="hold"/>
                                        <p:tgtEl>
                                          <p:spTgt spid="4"/>
                                        </p:tgtEl>
                                        <p:attrNameLst>
                                          <p:attrName>ppt_w</p:attrName>
                                        </p:attrNameLst>
                                      </p:cBhvr>
                                      <p:tavLst>
                                        <p:tav tm="0">
                                          <p:val>
                                            <p:fltVal val="0"/>
                                          </p:val>
                                        </p:tav>
                                        <p:tav tm="100000">
                                          <p:val>
                                            <p:strVal val="#ppt_w"/>
                                          </p:val>
                                        </p:tav>
                                      </p:tavLst>
                                    </p:anim>
                                    <p:anim calcmode="lin" valueType="num">
                                      <p:cBhvr>
                                        <p:cTn id="22" dur="2000" fill="hold"/>
                                        <p:tgtEl>
                                          <p:spTgt spid="4"/>
                                        </p:tgtEl>
                                        <p:attrNameLst>
                                          <p:attrName>ppt_h</p:attrName>
                                        </p:attrNameLst>
                                      </p:cBhvr>
                                      <p:tavLst>
                                        <p:tav tm="0">
                                          <p:val>
                                            <p:fltVal val="0"/>
                                          </p:val>
                                        </p:tav>
                                        <p:tav tm="100000">
                                          <p:val>
                                            <p:strVal val="#ppt_h"/>
                                          </p:val>
                                        </p:tav>
                                      </p:tavLst>
                                    </p:anim>
                                  </p:childTnLst>
                                </p:cTn>
                              </p:par>
                            </p:childTnLst>
                          </p:cTn>
                        </p:par>
                        <p:par>
                          <p:cTn id="23" fill="hold" nodeType="afterGroup">
                            <p:stCondLst>
                              <p:cond delay="6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38 la capilla de Franco en el pard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38 la capilla de Franco en el pard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900113" y="4219575"/>
            <a:ext cx="78486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Pero la Comisión de Seguimiento de la Memoria Histórica ha decidido que el recorrido no incluya las dependencias de Franco porque no aportan nada.</a:t>
            </a:r>
          </a:p>
        </p:txBody>
      </p:sp>
      <p:sp>
        <p:nvSpPr>
          <p:cNvPr id="7" name="6 CuadroTexto"/>
          <p:cNvSpPr txBox="1"/>
          <p:nvPr/>
        </p:nvSpPr>
        <p:spPr>
          <a:xfrm>
            <a:off x="2700338" y="195263"/>
            <a:ext cx="4537075" cy="400050"/>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La Capilla particular de Franco </a:t>
            </a:r>
          </a:p>
        </p:txBody>
      </p:sp>
    </p:spTree>
  </p:cSld>
  <p:clrMapOvr>
    <a:masterClrMapping/>
  </p:clrMapOvr>
  <mc:AlternateContent xmlns:mc="http://schemas.openxmlformats.org/markup-compatibility/2006">
    <mc:Choice xmlns:p14="http://schemas.microsoft.com/office/powerpoint/2010/main" Requires="p14">
      <p:transition spd="slow" p14:dur="2250" advTm="22000">
        <p14:ripple dir="ld"/>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1" presetClass="entr" presetSubtype="3"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heel(3)">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par>
                          <p:cTn id="19" fill="hold" nodeType="afterGroup">
                            <p:stCondLst>
                              <p:cond delay="3000"/>
                            </p:stCondLst>
                            <p:childTnLst>
                              <p:par>
                                <p:cTn id="20" presetID="23" presetClass="entr" presetSubtype="16" fill="hold" nodeType="afterEffect">
                                  <p:stCondLst>
                                    <p:cond delay="0"/>
                                  </p:stCondLst>
                                  <p:childTnLst>
                                    <p:set>
                                      <p:cBhvr>
                                        <p:cTn id="21" dur="1" fill="hold">
                                          <p:stCondLst>
                                            <p:cond delay="0"/>
                                          </p:stCondLst>
                                        </p:cTn>
                                        <p:tgtEl>
                                          <p:spTgt spid="7">
                                            <p:txEl>
                                              <p:pRg st="0" end="0"/>
                                            </p:txEl>
                                          </p:spTgt>
                                        </p:tgtEl>
                                        <p:attrNameLst>
                                          <p:attrName>style.visibility</p:attrName>
                                        </p:attrNameLst>
                                      </p:cBhvr>
                                      <p:to>
                                        <p:strVal val="visible"/>
                                      </p:to>
                                    </p:set>
                                    <p:anim calcmode="lin" valueType="num">
                                      <p:cBhvr>
                                        <p:cTn id="22" dur="2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23" dur="2000" fill="hold"/>
                                        <p:tgtEl>
                                          <p:spTgt spid="7">
                                            <p:txEl>
                                              <p:pRg st="0" end="0"/>
                                            </p:txEl>
                                          </p:spTgt>
                                        </p:tgtEl>
                                        <p:attrNameLst>
                                          <p:attrName>ppt_h</p:attrName>
                                        </p:attrNameLst>
                                      </p:cBhvr>
                                      <p:tavLst>
                                        <p:tav tm="0">
                                          <p:val>
                                            <p:fltVal val="0"/>
                                          </p:val>
                                        </p:tav>
                                        <p:tav tm="100000">
                                          <p:val>
                                            <p:strVal val="#ppt_h"/>
                                          </p:val>
                                        </p:tav>
                                      </p:tavLst>
                                    </p:anim>
                                  </p:childTnLst>
                                </p:cTn>
                              </p:par>
                            </p:childTnLst>
                          </p:cTn>
                        </p:par>
                        <p:par>
                          <p:cTn id="24" fill="hold" nodeType="afterGroup">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Ana María\Desktop\palmeracaida.jpg"/>
          <p:cNvPicPr>
            <a:picLocks noChangeAspect="1" noChangeArrowheads="1"/>
          </p:cNvPicPr>
          <p:nvPr/>
        </p:nvPicPr>
        <p:blipFill>
          <a:blip r:embed="rId2">
            <a:extLst>
              <a:ext uri="{28A0092B-C50C-407E-A947-70E740481C1C}">
                <a14:useLocalDpi xmlns:a14="http://schemas.microsoft.com/office/drawing/2010/main" val="0"/>
              </a:ext>
            </a:extLst>
          </a:blip>
          <a:srcRect l="50000"/>
          <a:stretch>
            <a:fillRect/>
          </a:stretch>
        </p:blipFill>
        <p:spPr bwMode="auto">
          <a:xfrm>
            <a:off x="4572000" y="0"/>
            <a:ext cx="4572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descr="C:\Users\Ana María\Desktop\palmeracaida.jpg"/>
          <p:cNvPicPr>
            <a:picLocks noChangeAspect="1" noChangeArrowheads="1"/>
          </p:cNvPicPr>
          <p:nvPr/>
        </p:nvPicPr>
        <p:blipFill>
          <a:blip r:embed="rId2">
            <a:extLst>
              <a:ext uri="{28A0092B-C50C-407E-A947-70E740481C1C}">
                <a14:useLocalDpi xmlns:a14="http://schemas.microsoft.com/office/drawing/2010/main" val="0"/>
              </a:ext>
            </a:extLst>
          </a:blip>
          <a:srcRect r="50000"/>
          <a:stretch>
            <a:fillRect/>
          </a:stretch>
        </p:blipFill>
        <p:spPr bwMode="auto">
          <a:xfrm>
            <a:off x="0" y="0"/>
            <a:ext cx="4572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Intercalar"/>
          <p:cNvSpPr/>
          <p:nvPr/>
        </p:nvSpPr>
        <p:spPr>
          <a:xfrm>
            <a:off x="0" y="0"/>
            <a:ext cx="9144000" cy="5143500"/>
          </a:xfrm>
          <a:prstGeom prst="flowChartCollate">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uadroTexto"/>
          <p:cNvSpPr txBox="1"/>
          <p:nvPr/>
        </p:nvSpPr>
        <p:spPr>
          <a:xfrm>
            <a:off x="971550" y="3943350"/>
            <a:ext cx="691197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orden incluye el dormitorio y el baño adyacente, en el que ya sólo quedan dos camas, dos mesillas y sus lámparas, un televisor  de grandes dimensiones para la época, a los pies de las camas, y poco mas.</a:t>
            </a:r>
          </a:p>
        </p:txBody>
      </p:sp>
    </p:spTree>
  </p:cSld>
  <p:clrMapOvr>
    <a:masterClrMapping/>
  </p:clrMapOvr>
  <mc:AlternateContent xmlns:mc="http://schemas.openxmlformats.org/markup-compatibility/2006">
    <mc:Choice xmlns:p14="http://schemas.microsoft.com/office/powerpoint/2010/main" Requires="p14">
      <p:transition spd="slow" p14:dur="2000" advTm="26000">
        <p14:warp dir="in"/>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2000"/>
                                        <p:tgtEl>
                                          <p:spTgt spid="5"/>
                                        </p:tgtEl>
                                      </p:cBhvr>
                                    </p:animEffect>
                                  </p:childTnLst>
                                </p:cTn>
                              </p:par>
                            </p:childTnLst>
                          </p:cTn>
                        </p:par>
                        <p:par>
                          <p:cTn id="8" fill="hold" nodeType="afterGroup">
                            <p:stCondLst>
                              <p:cond delay="2000"/>
                            </p:stCondLst>
                            <p:childTnLst>
                              <p:par>
                                <p:cTn id="9" presetID="17" presetClass="entr" presetSubtype="2"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2000" fill="hold"/>
                                        <p:tgtEl>
                                          <p:spTgt spid="8"/>
                                        </p:tgtEl>
                                        <p:attrNameLst>
                                          <p:attrName>ppt_x</p:attrName>
                                        </p:attrNameLst>
                                      </p:cBhvr>
                                      <p:tavLst>
                                        <p:tav tm="0">
                                          <p:val>
                                            <p:strVal val="#ppt_x+#ppt_w/2"/>
                                          </p:val>
                                        </p:tav>
                                        <p:tav tm="100000">
                                          <p:val>
                                            <p:strVal val="#ppt_x"/>
                                          </p:val>
                                        </p:tav>
                                      </p:tavLst>
                                    </p:anim>
                                    <p:anim calcmode="lin" valueType="num">
                                      <p:cBhvr>
                                        <p:cTn id="12" dur="2000" fill="hold"/>
                                        <p:tgtEl>
                                          <p:spTgt spid="8"/>
                                        </p:tgtEl>
                                        <p:attrNameLst>
                                          <p:attrName>ppt_y</p:attrName>
                                        </p:attrNameLst>
                                      </p:cBhvr>
                                      <p:tavLst>
                                        <p:tav tm="0">
                                          <p:val>
                                            <p:strVal val="#ppt_y"/>
                                          </p:val>
                                        </p:tav>
                                        <p:tav tm="100000">
                                          <p:val>
                                            <p:strVal val="#ppt_y"/>
                                          </p:val>
                                        </p:tav>
                                      </p:tavLst>
                                    </p:anim>
                                    <p:anim calcmode="lin" valueType="num">
                                      <p:cBhvr>
                                        <p:cTn id="13" dur="2000" fill="hold"/>
                                        <p:tgtEl>
                                          <p:spTgt spid="8"/>
                                        </p:tgtEl>
                                        <p:attrNameLst>
                                          <p:attrName>ppt_w</p:attrName>
                                        </p:attrNameLst>
                                      </p:cBhvr>
                                      <p:tavLst>
                                        <p:tav tm="0">
                                          <p:val>
                                            <p:fltVal val="0"/>
                                          </p:val>
                                        </p:tav>
                                        <p:tav tm="100000">
                                          <p:val>
                                            <p:strVal val="#ppt_w"/>
                                          </p:val>
                                        </p:tav>
                                      </p:tavLst>
                                    </p:anim>
                                    <p:anim calcmode="lin" valueType="num">
                                      <p:cBhvr>
                                        <p:cTn id="14" dur="2000" fill="hold"/>
                                        <p:tgtEl>
                                          <p:spTgt spid="8"/>
                                        </p:tgtEl>
                                        <p:attrNameLst>
                                          <p:attrName>ppt_h</p:attrName>
                                        </p:attrNameLst>
                                      </p:cBhvr>
                                      <p:tavLst>
                                        <p:tav tm="0">
                                          <p:val>
                                            <p:strVal val="#ppt_h"/>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2000" fill="hold"/>
                                        <p:tgtEl>
                                          <p:spTgt spid="8"/>
                                        </p:tgtEl>
                                        <p:attrNameLst>
                                          <p:attrName>ppt_w</p:attrName>
                                        </p:attrNameLst>
                                      </p:cBhvr>
                                      <p:tavLst>
                                        <p:tav tm="0">
                                          <p:val>
                                            <p:fltVal val="0"/>
                                          </p:val>
                                        </p:tav>
                                        <p:tav tm="100000">
                                          <p:val>
                                            <p:strVal val="#ppt_w"/>
                                          </p:val>
                                        </p:tav>
                                      </p:tavLst>
                                    </p:anim>
                                    <p:anim calcmode="lin" valueType="num">
                                      <p:cBhvr>
                                        <p:cTn id="18" dur="2000" fill="hold"/>
                                        <p:tgtEl>
                                          <p:spTgt spid="8"/>
                                        </p:tgtEl>
                                        <p:attrNameLst>
                                          <p:attrName>ppt_h</p:attrName>
                                        </p:attrNameLst>
                                      </p:cBhvr>
                                      <p:tavLst>
                                        <p:tav tm="0">
                                          <p:val>
                                            <p:fltVal val="0"/>
                                          </p:val>
                                        </p:tav>
                                        <p:tav tm="100000">
                                          <p:val>
                                            <p:strVal val="#ppt_h"/>
                                          </p:val>
                                        </p:tav>
                                      </p:tavLst>
                                    </p:anim>
                                  </p:childTnLst>
                                </p:cTn>
                              </p:par>
                              <p:par>
                                <p:cTn id="19" presetID="14" presetClass="entr" presetSubtype="5"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randombar(vertical)">
                                      <p:cBhvr>
                                        <p:cTn id="21" dur="2000"/>
                                        <p:tgtEl>
                                          <p:spTgt spid="8"/>
                                        </p:tgtEl>
                                      </p:cBhvr>
                                    </p:animEffect>
                                  </p:childTnLst>
                                </p:cTn>
                              </p:par>
                              <p:par>
                                <p:cTn id="22" presetID="17" presetClass="entr" presetSubtype="8" fill="hold" nodeType="withEffect">
                                  <p:stCondLst>
                                    <p:cond delay="0"/>
                                  </p:stCondLst>
                                  <p:childTnLst>
                                    <p:set>
                                      <p:cBhvr>
                                        <p:cTn id="23" dur="1" fill="hold">
                                          <p:stCondLst>
                                            <p:cond delay="0"/>
                                          </p:stCondLst>
                                        </p:cTn>
                                        <p:tgtEl>
                                          <p:spTgt spid="4098"/>
                                        </p:tgtEl>
                                        <p:attrNameLst>
                                          <p:attrName>style.visibility</p:attrName>
                                        </p:attrNameLst>
                                      </p:cBhvr>
                                      <p:to>
                                        <p:strVal val="visible"/>
                                      </p:to>
                                    </p:set>
                                    <p:anim calcmode="lin" valueType="num">
                                      <p:cBhvr>
                                        <p:cTn id="24" dur="2000" fill="hold"/>
                                        <p:tgtEl>
                                          <p:spTgt spid="4098"/>
                                        </p:tgtEl>
                                        <p:attrNameLst>
                                          <p:attrName>ppt_x</p:attrName>
                                        </p:attrNameLst>
                                      </p:cBhvr>
                                      <p:tavLst>
                                        <p:tav tm="0">
                                          <p:val>
                                            <p:strVal val="#ppt_x-#ppt_w/2"/>
                                          </p:val>
                                        </p:tav>
                                        <p:tav tm="100000">
                                          <p:val>
                                            <p:strVal val="#ppt_x"/>
                                          </p:val>
                                        </p:tav>
                                      </p:tavLst>
                                    </p:anim>
                                    <p:anim calcmode="lin" valueType="num">
                                      <p:cBhvr>
                                        <p:cTn id="25" dur="2000" fill="hold"/>
                                        <p:tgtEl>
                                          <p:spTgt spid="4098"/>
                                        </p:tgtEl>
                                        <p:attrNameLst>
                                          <p:attrName>ppt_y</p:attrName>
                                        </p:attrNameLst>
                                      </p:cBhvr>
                                      <p:tavLst>
                                        <p:tav tm="0">
                                          <p:val>
                                            <p:strVal val="#ppt_y"/>
                                          </p:val>
                                        </p:tav>
                                        <p:tav tm="100000">
                                          <p:val>
                                            <p:strVal val="#ppt_y"/>
                                          </p:val>
                                        </p:tav>
                                      </p:tavLst>
                                    </p:anim>
                                    <p:anim calcmode="lin" valueType="num">
                                      <p:cBhvr>
                                        <p:cTn id="26" dur="2000" fill="hold"/>
                                        <p:tgtEl>
                                          <p:spTgt spid="4098"/>
                                        </p:tgtEl>
                                        <p:attrNameLst>
                                          <p:attrName>ppt_w</p:attrName>
                                        </p:attrNameLst>
                                      </p:cBhvr>
                                      <p:tavLst>
                                        <p:tav tm="0">
                                          <p:val>
                                            <p:fltVal val="0"/>
                                          </p:val>
                                        </p:tav>
                                        <p:tav tm="100000">
                                          <p:val>
                                            <p:strVal val="#ppt_w"/>
                                          </p:val>
                                        </p:tav>
                                      </p:tavLst>
                                    </p:anim>
                                    <p:anim calcmode="lin" valueType="num">
                                      <p:cBhvr>
                                        <p:cTn id="27" dur="2000" fill="hold"/>
                                        <p:tgtEl>
                                          <p:spTgt spid="4098"/>
                                        </p:tgtEl>
                                        <p:attrNameLst>
                                          <p:attrName>ppt_h</p:attrName>
                                        </p:attrNameLst>
                                      </p:cBhvr>
                                      <p:tavLst>
                                        <p:tav tm="0">
                                          <p:val>
                                            <p:strVal val="#ppt_h"/>
                                          </p:val>
                                        </p:tav>
                                        <p:tav tm="100000">
                                          <p:val>
                                            <p:strVal val="#ppt_h"/>
                                          </p:val>
                                        </p:tav>
                                      </p:tavLst>
                                    </p:anim>
                                  </p:childTnLst>
                                </p:cTn>
                              </p:par>
                              <p:par>
                                <p:cTn id="28" presetID="23" presetClass="entr" presetSubtype="16" fill="hold" nodeType="withEffect">
                                  <p:stCondLst>
                                    <p:cond delay="0"/>
                                  </p:stCondLst>
                                  <p:childTnLst>
                                    <p:set>
                                      <p:cBhvr>
                                        <p:cTn id="29" dur="1" fill="hold">
                                          <p:stCondLst>
                                            <p:cond delay="0"/>
                                          </p:stCondLst>
                                        </p:cTn>
                                        <p:tgtEl>
                                          <p:spTgt spid="4098"/>
                                        </p:tgtEl>
                                        <p:attrNameLst>
                                          <p:attrName>style.visibility</p:attrName>
                                        </p:attrNameLst>
                                      </p:cBhvr>
                                      <p:to>
                                        <p:strVal val="visible"/>
                                      </p:to>
                                    </p:set>
                                    <p:anim calcmode="lin" valueType="num">
                                      <p:cBhvr>
                                        <p:cTn id="30" dur="2000" fill="hold"/>
                                        <p:tgtEl>
                                          <p:spTgt spid="4098"/>
                                        </p:tgtEl>
                                        <p:attrNameLst>
                                          <p:attrName>ppt_w</p:attrName>
                                        </p:attrNameLst>
                                      </p:cBhvr>
                                      <p:tavLst>
                                        <p:tav tm="0">
                                          <p:val>
                                            <p:fltVal val="0"/>
                                          </p:val>
                                        </p:tav>
                                        <p:tav tm="100000">
                                          <p:val>
                                            <p:strVal val="#ppt_w"/>
                                          </p:val>
                                        </p:tav>
                                      </p:tavLst>
                                    </p:anim>
                                    <p:anim calcmode="lin" valueType="num">
                                      <p:cBhvr>
                                        <p:cTn id="31" dur="2000" fill="hold"/>
                                        <p:tgtEl>
                                          <p:spTgt spid="4098"/>
                                        </p:tgtEl>
                                        <p:attrNameLst>
                                          <p:attrName>ppt_h</p:attrName>
                                        </p:attrNameLst>
                                      </p:cBhvr>
                                      <p:tavLst>
                                        <p:tav tm="0">
                                          <p:val>
                                            <p:fltVal val="0"/>
                                          </p:val>
                                        </p:tav>
                                        <p:tav tm="100000">
                                          <p:val>
                                            <p:strVal val="#ppt_h"/>
                                          </p:val>
                                        </p:tav>
                                      </p:tavLst>
                                    </p:anim>
                                  </p:childTnLst>
                                </p:cTn>
                              </p:par>
                              <p:par>
                                <p:cTn id="32" presetID="14" presetClass="entr" presetSubtype="5" fill="hold" nodeType="withEffect">
                                  <p:stCondLst>
                                    <p:cond delay="0"/>
                                  </p:stCondLst>
                                  <p:childTnLst>
                                    <p:set>
                                      <p:cBhvr>
                                        <p:cTn id="33" dur="1" fill="hold">
                                          <p:stCondLst>
                                            <p:cond delay="0"/>
                                          </p:stCondLst>
                                        </p:cTn>
                                        <p:tgtEl>
                                          <p:spTgt spid="4098"/>
                                        </p:tgtEl>
                                        <p:attrNameLst>
                                          <p:attrName>style.visibility</p:attrName>
                                        </p:attrNameLst>
                                      </p:cBhvr>
                                      <p:to>
                                        <p:strVal val="visible"/>
                                      </p:to>
                                    </p:set>
                                    <p:animEffect transition="in" filter="randombar(vertical)">
                                      <p:cBhvr>
                                        <p:cTn id="34" dur="2000"/>
                                        <p:tgtEl>
                                          <p:spTgt spid="4098"/>
                                        </p:tgtEl>
                                      </p:cBhvr>
                                    </p:animEffect>
                                  </p:childTnLst>
                                </p:cTn>
                              </p:par>
                            </p:childTnLst>
                          </p:cTn>
                        </p:par>
                        <p:par>
                          <p:cTn id="35" fill="hold" nodeType="afterGroup">
                            <p:stCondLst>
                              <p:cond delay="4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6"/>
                                        </p:tgtEl>
                                        <p:attrNameLst>
                                          <p:attrName>style.visibility</p:attrName>
                                        </p:attrNameLst>
                                      </p:cBhvr>
                                      <p:to>
                                        <p:strVal val="visible"/>
                                      </p:to>
                                    </p:set>
                                    <p:animEffect transition="in" filter="fade">
                                      <p:cBhvr>
                                        <p:cTn id="38" dur="1000"/>
                                        <p:tgtEl>
                                          <p:spTgt spid="6"/>
                                        </p:tgtEl>
                                      </p:cBhvr>
                                    </p:animEffect>
                                    <p:anim calcmode="lin" valueType="num">
                                      <p:cBhvr>
                                        <p:cTn id="39" dur="1000" fill="hold"/>
                                        <p:tgtEl>
                                          <p:spTgt spid="6"/>
                                        </p:tgtEl>
                                        <p:attrNameLst>
                                          <p:attrName>ppt_x</p:attrName>
                                        </p:attrNameLst>
                                      </p:cBhvr>
                                      <p:tavLst>
                                        <p:tav tm="0">
                                          <p:val>
                                            <p:strVal val="#ppt_x-.1"/>
                                          </p:val>
                                        </p:tav>
                                        <p:tav tm="100000">
                                          <p:val>
                                            <p:strVal val="#ppt_x"/>
                                          </p:val>
                                        </p:tav>
                                      </p:tavLst>
                                    </p:anim>
                                    <p:anim calcmode="lin" valueType="num">
                                      <p:cBhvr>
                                        <p:cTn id="4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spring-glory-32483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5106987"/>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spring-glory-32483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938" y="15875"/>
            <a:ext cx="9136062" cy="5102225"/>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2195513" y="4300538"/>
            <a:ext cx="6192837" cy="646112"/>
          </a:xfrm>
          <a:prstGeom prst="rect">
            <a:avLst/>
          </a:prstGeom>
          <a:noFill/>
        </p:spPr>
        <p:txBody>
          <a:bodyPr>
            <a:spAutoFit/>
          </a:bodyPr>
          <a:lstStyle/>
          <a:p>
            <a:pPr>
              <a:defRPr/>
            </a:pPr>
            <a:r>
              <a:rPr lang="es-ES" b="1" dirty="0">
                <a:effectLst>
                  <a:glow rad="139700">
                    <a:schemeClr val="accent2">
                      <a:satMod val="175000"/>
                      <a:alpha val="40000"/>
                    </a:schemeClr>
                  </a:glow>
                  <a:outerShdw blurRad="38100" dist="38100" dir="2700000" algn="tl">
                    <a:srgbClr val="1F497D"/>
                  </a:outerShdw>
                </a:effectLst>
              </a:rPr>
              <a:t>Todas de</a:t>
            </a:r>
            <a:r>
              <a:rPr lang="es-ES" b="1" dirty="0">
                <a:solidFill>
                  <a:schemeClr val="bg1"/>
                </a:solidFill>
                <a:effectLst>
                  <a:glow rad="139700">
                    <a:schemeClr val="accent2">
                      <a:satMod val="175000"/>
                      <a:alpha val="40000"/>
                    </a:schemeClr>
                  </a:glow>
                  <a:outerShdw blurRad="38100" dist="38100" dir="2700000" algn="tl">
                    <a:srgbClr val="FFFFFF"/>
                  </a:outerShdw>
                </a:effectLst>
              </a:rPr>
              <a:t> </a:t>
            </a:r>
            <a:r>
              <a:rPr lang="es-ES" b="1" dirty="0">
                <a:effectLst>
                  <a:glow rad="139700">
                    <a:schemeClr val="accent2">
                      <a:satMod val="175000"/>
                      <a:alpha val="40000"/>
                    </a:schemeClr>
                  </a:glow>
                  <a:outerShdw blurRad="38100" dist="38100" dir="2700000" algn="tl">
                    <a:srgbClr val="1F497D"/>
                  </a:outerShdw>
                </a:effectLst>
              </a:rPr>
              <a:t>los años 50, como el entelado verde, porque ya fueron devueltas todas las piezas de interés…</a:t>
            </a:r>
          </a:p>
        </p:txBody>
      </p:sp>
      <p:sp>
        <p:nvSpPr>
          <p:cNvPr id="7" name="6 CuadroTexto"/>
          <p:cNvSpPr txBox="1"/>
          <p:nvPr/>
        </p:nvSpPr>
        <p:spPr>
          <a:xfrm>
            <a:off x="3708400" y="1347788"/>
            <a:ext cx="3146425"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Los uniformes de gala</a:t>
            </a:r>
          </a:p>
        </p:txBody>
      </p:sp>
    </p:spTree>
  </p:cSld>
  <p:clrMapOvr>
    <a:masterClrMapping/>
  </p:clrMapOvr>
  <mc:AlternateContent xmlns:mc="http://schemas.openxmlformats.org/markup-compatibility/2006">
    <mc:Choice xmlns:p14="http://schemas.microsoft.com/office/powerpoint/2010/main" Requires="p14">
      <p:transition spd="slow" p14:dur="2250" advTm="19000">
        <p14:shred/>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strVal val="4/3*#ppt_w"/>
                                          </p:val>
                                        </p:tav>
                                        <p:tav tm="100000">
                                          <p:val>
                                            <p:strVal val="#ppt_w"/>
                                          </p:val>
                                        </p:tav>
                                      </p:tavLst>
                                    </p:anim>
                                    <p:anim calcmode="lin" valueType="num">
                                      <p:cBhvr>
                                        <p:cTn id="8" dur="2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ppt_w</p:attrName>
                                        </p:attrNameLst>
                                      </p:cBhvr>
                                      <p:tavLst>
                                        <p:tav tm="0">
                                          <p:val>
                                            <p:strVal val="4/3*#ppt_w"/>
                                          </p:val>
                                        </p:tav>
                                        <p:tav tm="100000">
                                          <p:val>
                                            <p:strVal val="#ppt_w"/>
                                          </p:val>
                                        </p:tav>
                                      </p:tavLst>
                                    </p:anim>
                                    <p:anim calcmode="lin" valueType="num">
                                      <p:cBhvr>
                                        <p:cTn id="12" dur="3000" fill="hold"/>
                                        <p:tgtEl>
                                          <p:spTgt spid="4"/>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2000"/>
                                        <p:tgtEl>
                                          <p:spTgt spid="5"/>
                                        </p:tgtEl>
                                      </p:cBhvr>
                                    </p:animEffect>
                                  </p:childTnLst>
                                </p:cTn>
                              </p:par>
                            </p:childTnLst>
                          </p:cTn>
                        </p:par>
                        <p:par>
                          <p:cTn id="19" fill="hold" nodeType="afterGroup">
                            <p:stCondLst>
                              <p:cond delay="3000"/>
                            </p:stCondLst>
                            <p:childTnLst>
                              <p:par>
                                <p:cTn id="20" presetID="23" presetClass="entr" presetSubtype="16"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childTnLst>
                                </p:cTn>
                              </p:par>
                            </p:childTnLst>
                          </p:cTn>
                        </p:par>
                        <p:par>
                          <p:cTn id="24" fill="hold" nodeType="afterGroup">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3 Mano incorrupta de Santa Teresa.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53 Mano incorrupta de Santa Teresa.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2124075" y="4497388"/>
            <a:ext cx="5832475"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…incluido el brazo incorrupto de Santa Teresa, que el dictador tuvo consigo al final de su vida.</a:t>
            </a:r>
          </a:p>
        </p:txBody>
      </p:sp>
      <p:sp>
        <p:nvSpPr>
          <p:cNvPr id="7" name="6 CuadroTexto"/>
          <p:cNvSpPr txBox="1"/>
          <p:nvPr/>
        </p:nvSpPr>
        <p:spPr>
          <a:xfrm>
            <a:off x="2195513" y="195263"/>
            <a:ext cx="4443412"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Mano incorrupta de Santa Teresa</a:t>
            </a:r>
          </a:p>
        </p:txBody>
      </p:sp>
    </p:spTree>
    <p:custDataLst>
      <p:tags r:id="rId1"/>
    </p:custDataLst>
  </p:cSld>
  <p:clrMapOvr>
    <a:masterClrMapping/>
  </p:clrMapOvr>
  <mc:AlternateContent xmlns:mc="http://schemas.openxmlformats.org/markup-compatibility/2006">
    <mc:Choice xmlns:p14="http://schemas.microsoft.com/office/powerpoint/2010/main" Requires="p14">
      <p:transition spd="slow" p14:dur="2250" advTm="19000">
        <p14:shred dir="out"/>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xit" presetSubtype="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fltVal val="0"/>
                                          </p:val>
                                        </p:tav>
                                      </p:tavLst>
                                    </p:anim>
                                    <p:animEffect transition="out" filter="fade">
                                      <p:cBhvr>
                                        <p:cTn id="8" dur="3000"/>
                                        <p:tgtEl>
                                          <p:spTgt spid="5"/>
                                        </p:tgtEl>
                                      </p:cBhvr>
                                    </p:animEffect>
                                    <p:set>
                                      <p:cBhvr>
                                        <p:cTn id="9" dur="1" fill="hold">
                                          <p:stCondLst>
                                            <p:cond delay="2999"/>
                                          </p:stCondLst>
                                        </p:cTn>
                                        <p:tgtEl>
                                          <p:spTgt spid="5"/>
                                        </p:tgtEl>
                                        <p:attrNameLst>
                                          <p:attrName>style.visibility</p:attrName>
                                        </p:attrNameLst>
                                      </p:cBhvr>
                                      <p:to>
                                        <p:strVal val="hidden"/>
                                      </p:to>
                                    </p:set>
                                  </p:childTnLst>
                                </p:cTn>
                              </p:par>
                              <p:par>
                                <p:cTn id="10" presetID="4" presetClass="entr" presetSubtype="16"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ox(in)">
                                      <p:cBhvr>
                                        <p:cTn id="12" dur="3000"/>
                                        <p:tgtEl>
                                          <p:spTgt spid="4"/>
                                        </p:tgtEl>
                                      </p:cBhvr>
                                    </p:animEffect>
                                  </p:childTnLst>
                                </p:cTn>
                              </p:par>
                              <p:par>
                                <p:cTn id="13" presetID="50" presetClass="entr" presetSubtype="0" decel="10000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ppt_w+.3"/>
                                          </p:val>
                                        </p:tav>
                                        <p:tav tm="100000">
                                          <p:val>
                                            <p:strVal val="#ppt_w"/>
                                          </p:val>
                                        </p:tav>
                                      </p:tavLst>
                                    </p:anim>
                                    <p:anim calcmode="lin" valueType="num">
                                      <p:cBhvr>
                                        <p:cTn id="16" dur="3000" fill="hold"/>
                                        <p:tgtEl>
                                          <p:spTgt spid="4"/>
                                        </p:tgtEl>
                                        <p:attrNameLst>
                                          <p:attrName>ppt_h</p:attrName>
                                        </p:attrNameLst>
                                      </p:cBhvr>
                                      <p:tavLst>
                                        <p:tav tm="0">
                                          <p:val>
                                            <p:strVal val="#ppt_h"/>
                                          </p:val>
                                        </p:tav>
                                        <p:tav tm="100000">
                                          <p:val>
                                            <p:strVal val="#ppt_h"/>
                                          </p:val>
                                        </p:tav>
                                      </p:tavLst>
                                    </p:anim>
                                    <p:animEffect transition="in" filter="fade">
                                      <p:cBhvr>
                                        <p:cTn id="17" dur="3000"/>
                                        <p:tgtEl>
                                          <p:spTgt spid="4"/>
                                        </p:tgtEl>
                                      </p:cBhvr>
                                    </p:animEffect>
                                  </p:childTnLst>
                                </p:cTn>
                              </p:par>
                            </p:childTnLst>
                          </p:cTn>
                        </p:par>
                        <p:par>
                          <p:cTn id="18" fill="hold" nodeType="afterGroup">
                            <p:stCondLst>
                              <p:cond delay="3000"/>
                            </p:stCondLst>
                            <p:childTnLst>
                              <p:par>
                                <p:cTn id="19" presetID="23" presetClass="entr" presetSubtype="16"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fltVal val="0"/>
                                          </p:val>
                                        </p:tav>
                                        <p:tav tm="100000">
                                          <p:val>
                                            <p:strVal val="#ppt_h"/>
                                          </p:val>
                                        </p:tav>
                                      </p:tavLst>
                                    </p:anim>
                                  </p:childTnLst>
                                </p:cTn>
                              </p:par>
                            </p:childTnLst>
                          </p:cTn>
                        </p:par>
                        <p:par>
                          <p:cTn id="23" fill="hold" nodeType="afterGroup">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828_3d_Architecture_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143500"/>
          </a:xfrm>
          <a:prstGeom prst="rect">
            <a:avLst/>
          </a:prstGeom>
          <a:solidFill>
            <a:schemeClr val="accent6">
              <a:lumMod val="50000"/>
              <a:alpha val="70000"/>
            </a:schemeClr>
          </a:solidFill>
          <a:ln>
            <a:noFill/>
          </a:ln>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6" name="5 Imagen" descr="10828_3d_Architecture_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07988" y="249238"/>
            <a:ext cx="8340725" cy="4645025"/>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1403350" y="195263"/>
            <a:ext cx="4694238"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Detalles de la habitación de Franco</a:t>
            </a:r>
          </a:p>
        </p:txBody>
      </p:sp>
      <p:sp>
        <p:nvSpPr>
          <p:cNvPr id="8" name="7 CuadroTexto"/>
          <p:cNvSpPr txBox="1"/>
          <p:nvPr/>
        </p:nvSpPr>
        <p:spPr>
          <a:xfrm>
            <a:off x="611188" y="4497388"/>
            <a:ext cx="7991475"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Ley de Memoria Histórica prevé una retirada de todos los símbolos, que tengan que ver con la dictadura y la represión militar.</a:t>
            </a:r>
          </a:p>
        </p:txBody>
      </p:sp>
    </p:spTree>
  </p:cSld>
  <p:clrMapOvr>
    <a:masterClrMapping/>
  </p:clrMapOvr>
  <mc:AlternateContent xmlns:mc="http://schemas.openxmlformats.org/markup-compatibility/2006">
    <mc:Choice xmlns:p14="http://schemas.microsoft.com/office/powerpoint/2010/main" Requires="p14">
      <p:transition spd="slow" p14:dur="2500" advTm="21000">
        <p14:reveal/>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childTnLst>
                          </p:cTn>
                        </p:par>
                        <p:par>
                          <p:cTn id="19" fill="hold" nodeType="afterGroup">
                            <p:stCondLst>
                              <p:cond delay="3000"/>
                            </p:stCondLst>
                            <p:childTnLst>
                              <p:par>
                                <p:cTn id="20" presetID="23" presetClass="entr" presetSubtype="16"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childTnLst>
                                </p:cTn>
                              </p:par>
                            </p:childTnLst>
                          </p:cTn>
                        </p:par>
                        <p:par>
                          <p:cTn id="24" fill="hold" nodeType="afterGroup">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nastol.com.ua-8559.jpg"/>
          <p:cNvPicPr>
            <a:picLocks noChangeAspect="1" noChangeArrowheads="1"/>
          </p:cNvPicPr>
          <p:nvPr/>
        </p:nvPicPr>
        <p:blipFill>
          <a:blip r:embed="rId2">
            <a:extLst>
              <a:ext uri="{28A0092B-C50C-407E-A947-70E740481C1C}">
                <a14:useLocalDpi xmlns:a14="http://schemas.microsoft.com/office/drawing/2010/main" val="0"/>
              </a:ext>
            </a:extLst>
          </a:blip>
          <a:srcRect r="87801"/>
          <a:stretch>
            <a:fillRect/>
          </a:stretch>
        </p:blipFill>
        <p:spPr bwMode="auto">
          <a:xfrm>
            <a:off x="0" y="0"/>
            <a:ext cx="1116013"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Users\Ana María\Desktop\nastol.com.ua-8559.jpg"/>
          <p:cNvPicPr>
            <a:picLocks noChangeAspect="1" noChangeArrowheads="1"/>
          </p:cNvPicPr>
          <p:nvPr/>
        </p:nvPicPr>
        <p:blipFill>
          <a:blip r:embed="rId2">
            <a:extLst>
              <a:ext uri="{28A0092B-C50C-407E-A947-70E740481C1C}">
                <a14:useLocalDpi xmlns:a14="http://schemas.microsoft.com/office/drawing/2010/main" val="0"/>
              </a:ext>
            </a:extLst>
          </a:blip>
          <a:srcRect l="12199" r="75200"/>
          <a:stretch>
            <a:fillRect/>
          </a:stretch>
        </p:blipFill>
        <p:spPr bwMode="auto">
          <a:xfrm>
            <a:off x="1116013" y="0"/>
            <a:ext cx="1152525"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C:\Users\Ana María\Desktop\nastol.com.ua-8559.jpg"/>
          <p:cNvPicPr>
            <a:picLocks noChangeAspect="1" noChangeArrowheads="1"/>
          </p:cNvPicPr>
          <p:nvPr/>
        </p:nvPicPr>
        <p:blipFill>
          <a:blip r:embed="rId2">
            <a:extLst>
              <a:ext uri="{28A0092B-C50C-407E-A947-70E740481C1C}">
                <a14:useLocalDpi xmlns:a14="http://schemas.microsoft.com/office/drawing/2010/main" val="0"/>
              </a:ext>
            </a:extLst>
          </a:blip>
          <a:srcRect l="24800" r="62601"/>
          <a:stretch>
            <a:fillRect/>
          </a:stretch>
        </p:blipFill>
        <p:spPr bwMode="auto">
          <a:xfrm>
            <a:off x="2268538" y="0"/>
            <a:ext cx="1150937"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C:\Users\Ana María\Desktop\nastol.com.ua-8559.jpg"/>
          <p:cNvPicPr>
            <a:picLocks noChangeAspect="1" noChangeArrowheads="1"/>
          </p:cNvPicPr>
          <p:nvPr/>
        </p:nvPicPr>
        <p:blipFill>
          <a:blip r:embed="rId2">
            <a:extLst>
              <a:ext uri="{28A0092B-C50C-407E-A947-70E740481C1C}">
                <a14:useLocalDpi xmlns:a14="http://schemas.microsoft.com/office/drawing/2010/main" val="0"/>
              </a:ext>
            </a:extLst>
          </a:blip>
          <a:srcRect l="37399" r="50000"/>
          <a:stretch>
            <a:fillRect/>
          </a:stretch>
        </p:blipFill>
        <p:spPr bwMode="auto">
          <a:xfrm>
            <a:off x="3419475" y="0"/>
            <a:ext cx="1152525"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descr="C:\Users\Ana María\Desktop\nastol.com.ua-8559.jpg"/>
          <p:cNvPicPr>
            <a:picLocks noChangeAspect="1" noChangeArrowheads="1"/>
          </p:cNvPicPr>
          <p:nvPr/>
        </p:nvPicPr>
        <p:blipFill>
          <a:blip r:embed="rId2">
            <a:extLst>
              <a:ext uri="{28A0092B-C50C-407E-A947-70E740481C1C}">
                <a14:useLocalDpi xmlns:a14="http://schemas.microsoft.com/office/drawing/2010/main" val="0"/>
              </a:ext>
            </a:extLst>
          </a:blip>
          <a:srcRect l="50000" r="37399"/>
          <a:stretch>
            <a:fillRect/>
          </a:stretch>
        </p:blipFill>
        <p:spPr bwMode="auto">
          <a:xfrm>
            <a:off x="4572000" y="0"/>
            <a:ext cx="1152525"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descr="C:\Users\Ana María\Desktop\nastol.com.ua-8559.jpg"/>
          <p:cNvPicPr>
            <a:picLocks noChangeAspect="1" noChangeArrowheads="1"/>
          </p:cNvPicPr>
          <p:nvPr/>
        </p:nvPicPr>
        <p:blipFill>
          <a:blip r:embed="rId2">
            <a:extLst>
              <a:ext uri="{28A0092B-C50C-407E-A947-70E740481C1C}">
                <a14:useLocalDpi xmlns:a14="http://schemas.microsoft.com/office/drawing/2010/main" val="0"/>
              </a:ext>
            </a:extLst>
          </a:blip>
          <a:srcRect l="62601" r="24800"/>
          <a:stretch>
            <a:fillRect/>
          </a:stretch>
        </p:blipFill>
        <p:spPr bwMode="auto">
          <a:xfrm>
            <a:off x="5724525" y="0"/>
            <a:ext cx="1150938"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descr="C:\Users\Ana María\Desktop\nastol.com.ua-8559.jpg"/>
          <p:cNvPicPr>
            <a:picLocks noChangeAspect="1" noChangeArrowheads="1"/>
          </p:cNvPicPr>
          <p:nvPr/>
        </p:nvPicPr>
        <p:blipFill>
          <a:blip r:embed="rId2">
            <a:extLst>
              <a:ext uri="{28A0092B-C50C-407E-A947-70E740481C1C}">
                <a14:useLocalDpi xmlns:a14="http://schemas.microsoft.com/office/drawing/2010/main" val="0"/>
              </a:ext>
            </a:extLst>
          </a:blip>
          <a:srcRect l="75200" r="12199"/>
          <a:stretch>
            <a:fillRect/>
          </a:stretch>
        </p:blipFill>
        <p:spPr bwMode="auto">
          <a:xfrm>
            <a:off x="6875463" y="0"/>
            <a:ext cx="1152525"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 descr="C:\Users\Ana María\Desktop\nastol.com.ua-8559.jpg"/>
          <p:cNvPicPr>
            <a:picLocks noChangeAspect="1" noChangeArrowheads="1"/>
          </p:cNvPicPr>
          <p:nvPr/>
        </p:nvPicPr>
        <p:blipFill>
          <a:blip r:embed="rId2">
            <a:extLst>
              <a:ext uri="{28A0092B-C50C-407E-A947-70E740481C1C}">
                <a14:useLocalDpi xmlns:a14="http://schemas.microsoft.com/office/drawing/2010/main" val="0"/>
              </a:ext>
            </a:extLst>
          </a:blip>
          <a:srcRect l="87801"/>
          <a:stretch>
            <a:fillRect/>
          </a:stretch>
        </p:blipFill>
        <p:spPr bwMode="auto">
          <a:xfrm>
            <a:off x="8027988" y="0"/>
            <a:ext cx="1116012"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9 CuadroTexto"/>
          <p:cNvSpPr txBox="1"/>
          <p:nvPr/>
        </p:nvSpPr>
        <p:spPr>
          <a:xfrm>
            <a:off x="1116013" y="4300538"/>
            <a:ext cx="6985000"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único caso por el que esta retirada no se cumpliría sería si prevalecen razones artísticas, religiosas o arquitectónicas.</a:t>
            </a:r>
          </a:p>
        </p:txBody>
      </p:sp>
    </p:spTree>
  </p:cSld>
  <p:clrMapOvr>
    <a:masterClrMapping/>
  </p:clrMapOvr>
  <mc:AlternateContent xmlns:mc="http://schemas.openxmlformats.org/markup-compatibility/2006">
    <mc:Choice xmlns:p14="http://schemas.microsoft.com/office/powerpoint/2010/main" Requires="p14">
      <p:transition spd="slow" p14:dur="2500" advTm="21000">
        <p14:reveal dir="r"/>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3000"/>
                                        <p:tgtEl>
                                          <p:spTgt spid="2"/>
                                        </p:tgtEl>
                                      </p:cBhvr>
                                    </p:animEffect>
                                  </p:childTnLst>
                                </p:cTn>
                              </p:par>
                              <p:par>
                                <p:cTn id="8" presetID="21" presetClass="entr" presetSubtype="1" fill="hold" nodeType="withEffect">
                                  <p:stCondLst>
                                    <p:cond delay="300"/>
                                  </p:stCondLst>
                                  <p:childTnLst>
                                    <p:set>
                                      <p:cBhvr>
                                        <p:cTn id="9" dur="1" fill="hold">
                                          <p:stCondLst>
                                            <p:cond delay="0"/>
                                          </p:stCondLst>
                                        </p:cTn>
                                        <p:tgtEl>
                                          <p:spTgt spid="3"/>
                                        </p:tgtEl>
                                        <p:attrNameLst>
                                          <p:attrName>style.visibility</p:attrName>
                                        </p:attrNameLst>
                                      </p:cBhvr>
                                      <p:to>
                                        <p:strVal val="visible"/>
                                      </p:to>
                                    </p:set>
                                    <p:animEffect transition="in" filter="wheel(1)">
                                      <p:cBhvr>
                                        <p:cTn id="10" dur="3000"/>
                                        <p:tgtEl>
                                          <p:spTgt spid="3"/>
                                        </p:tgtEl>
                                      </p:cBhvr>
                                    </p:animEffect>
                                  </p:childTnLst>
                                </p:cTn>
                              </p:par>
                              <p:par>
                                <p:cTn id="11" presetID="21" presetClass="entr" presetSubtype="1" fill="hold" nodeType="withEffect">
                                  <p:stCondLst>
                                    <p:cond delay="60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3000"/>
                                        <p:tgtEl>
                                          <p:spTgt spid="4"/>
                                        </p:tgtEl>
                                      </p:cBhvr>
                                    </p:animEffect>
                                  </p:childTnLst>
                                </p:cTn>
                              </p:par>
                              <p:par>
                                <p:cTn id="14" presetID="21" presetClass="entr" presetSubtype="1" fill="hold" nodeType="withEffect">
                                  <p:stCondLst>
                                    <p:cond delay="900"/>
                                  </p:stCondLst>
                                  <p:childTnLst>
                                    <p:set>
                                      <p:cBhvr>
                                        <p:cTn id="15" dur="1" fill="hold">
                                          <p:stCondLst>
                                            <p:cond delay="0"/>
                                          </p:stCondLst>
                                        </p:cTn>
                                        <p:tgtEl>
                                          <p:spTgt spid="5"/>
                                        </p:tgtEl>
                                        <p:attrNameLst>
                                          <p:attrName>style.visibility</p:attrName>
                                        </p:attrNameLst>
                                      </p:cBhvr>
                                      <p:to>
                                        <p:strVal val="visible"/>
                                      </p:to>
                                    </p:set>
                                    <p:animEffect transition="in" filter="wheel(1)">
                                      <p:cBhvr>
                                        <p:cTn id="16" dur="3000"/>
                                        <p:tgtEl>
                                          <p:spTgt spid="5"/>
                                        </p:tgtEl>
                                      </p:cBhvr>
                                    </p:animEffect>
                                  </p:childTnLst>
                                </p:cTn>
                              </p:par>
                              <p:par>
                                <p:cTn id="17" presetID="21" presetClass="entr" presetSubtype="1" fill="hold" nodeType="withEffect">
                                  <p:stCondLst>
                                    <p:cond delay="1200"/>
                                  </p:stCondLst>
                                  <p:childTnLst>
                                    <p:set>
                                      <p:cBhvr>
                                        <p:cTn id="18" dur="1" fill="hold">
                                          <p:stCondLst>
                                            <p:cond delay="0"/>
                                          </p:stCondLst>
                                        </p:cTn>
                                        <p:tgtEl>
                                          <p:spTgt spid="6"/>
                                        </p:tgtEl>
                                        <p:attrNameLst>
                                          <p:attrName>style.visibility</p:attrName>
                                        </p:attrNameLst>
                                      </p:cBhvr>
                                      <p:to>
                                        <p:strVal val="visible"/>
                                      </p:to>
                                    </p:set>
                                    <p:animEffect transition="in" filter="wheel(1)">
                                      <p:cBhvr>
                                        <p:cTn id="19" dur="3000"/>
                                        <p:tgtEl>
                                          <p:spTgt spid="6"/>
                                        </p:tgtEl>
                                      </p:cBhvr>
                                    </p:animEffect>
                                  </p:childTnLst>
                                </p:cTn>
                              </p:par>
                              <p:par>
                                <p:cTn id="20" presetID="21" presetClass="entr" presetSubtype="1" fill="hold"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wheel(1)">
                                      <p:cBhvr>
                                        <p:cTn id="22" dur="3000"/>
                                        <p:tgtEl>
                                          <p:spTgt spid="7"/>
                                        </p:tgtEl>
                                      </p:cBhvr>
                                    </p:animEffect>
                                  </p:childTnLst>
                                </p:cTn>
                              </p:par>
                              <p:par>
                                <p:cTn id="23" presetID="21" presetClass="entr" presetSubtype="1" fill="hold" nodeType="withEffect">
                                  <p:stCondLst>
                                    <p:cond delay="1800"/>
                                  </p:stCondLst>
                                  <p:childTnLst>
                                    <p:set>
                                      <p:cBhvr>
                                        <p:cTn id="24" dur="1" fill="hold">
                                          <p:stCondLst>
                                            <p:cond delay="0"/>
                                          </p:stCondLst>
                                        </p:cTn>
                                        <p:tgtEl>
                                          <p:spTgt spid="8"/>
                                        </p:tgtEl>
                                        <p:attrNameLst>
                                          <p:attrName>style.visibility</p:attrName>
                                        </p:attrNameLst>
                                      </p:cBhvr>
                                      <p:to>
                                        <p:strVal val="visible"/>
                                      </p:to>
                                    </p:set>
                                    <p:animEffect transition="in" filter="wheel(1)">
                                      <p:cBhvr>
                                        <p:cTn id="25" dur="3000"/>
                                        <p:tgtEl>
                                          <p:spTgt spid="8"/>
                                        </p:tgtEl>
                                      </p:cBhvr>
                                    </p:animEffect>
                                  </p:childTnLst>
                                </p:cTn>
                              </p:par>
                              <p:par>
                                <p:cTn id="26" presetID="21" presetClass="entr" presetSubtype="1" fill="hold" nodeType="withEffect">
                                  <p:stCondLst>
                                    <p:cond delay="2100"/>
                                  </p:stCondLst>
                                  <p:childTnLst>
                                    <p:set>
                                      <p:cBhvr>
                                        <p:cTn id="27" dur="1" fill="hold">
                                          <p:stCondLst>
                                            <p:cond delay="0"/>
                                          </p:stCondLst>
                                        </p:cTn>
                                        <p:tgtEl>
                                          <p:spTgt spid="9"/>
                                        </p:tgtEl>
                                        <p:attrNameLst>
                                          <p:attrName>style.visibility</p:attrName>
                                        </p:attrNameLst>
                                      </p:cBhvr>
                                      <p:to>
                                        <p:strVal val="visible"/>
                                      </p:to>
                                    </p:set>
                                    <p:animEffect transition="in" filter="wheel(1)">
                                      <p:cBhvr>
                                        <p:cTn id="28" dur="3000"/>
                                        <p:tgtEl>
                                          <p:spTgt spid="9"/>
                                        </p:tgtEl>
                                      </p:cBhvr>
                                    </p:animEffect>
                                  </p:childTnLst>
                                </p:cTn>
                              </p:par>
                            </p:childTnLst>
                          </p:cTn>
                        </p:par>
                        <p:par>
                          <p:cTn id="29" fill="hold" nodeType="afterGroup">
                            <p:stCondLst>
                              <p:cond delay="51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1"/>
                                          </p:val>
                                        </p:tav>
                                        <p:tav tm="100000">
                                          <p:val>
                                            <p:strVal val="#ppt_x"/>
                                          </p:val>
                                        </p:tav>
                                      </p:tavLst>
                                    </p:anim>
                                    <p:anim calcmode="lin" valueType="num">
                                      <p:cBhvr>
                                        <p:cTn id="3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4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1619250" y="195263"/>
            <a:ext cx="5507038"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Salón del Consejo de Ministros de Franco</a:t>
            </a:r>
          </a:p>
        </p:txBody>
      </p:sp>
      <p:sp>
        <p:nvSpPr>
          <p:cNvPr id="5" name="4 CuadroTexto"/>
          <p:cNvSpPr txBox="1"/>
          <p:nvPr/>
        </p:nvSpPr>
        <p:spPr>
          <a:xfrm>
            <a:off x="1258888" y="3943350"/>
            <a:ext cx="741680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Según informa ABC, Patrimonio Nacional ha concluido que las habitaciones no incluyen obras de arte ni cumplen otros motivos, lo cual impide que sean rescatadas de acuerdo con las excepciones de la ley.</a:t>
            </a:r>
          </a:p>
        </p:txBody>
      </p:sp>
    </p:spTree>
  </p:cSld>
  <p:clrMapOvr>
    <a:masterClrMapping/>
  </p:clrMapOvr>
  <mc:AlternateContent xmlns:mc="http://schemas.openxmlformats.org/markup-compatibility/2006">
    <mc:Choice xmlns:p14="http://schemas.microsoft.com/office/powerpoint/2010/main" Requires="p14">
      <p:transition spd="slow" p14:dur="2500" advTm="27000">
        <p14:vortex dir="r"/>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870">
                                          <p:stCondLst>
                                            <p:cond delay="0"/>
                                          </p:stCondLst>
                                        </p:cTn>
                                        <p:tgtEl>
                                          <p:spTgt spid="3"/>
                                        </p:tgtEl>
                                      </p:cBhvr>
                                    </p:animEffect>
                                    <p:anim calcmode="lin" valueType="num">
                                      <p:cBhvr>
                                        <p:cTn id="8" dur="2733"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3"/>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3"/>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3"/>
                                        </p:tgtEl>
                                        <p:attrNameLst>
                                          <p:attrName>ppt_y</p:attrName>
                                        </p:attrNameLst>
                                      </p:cBhvr>
                                      <p:tavLst>
                                        <p:tav tm="0" fmla="#ppt_y-sin(pi*$)/81">
                                          <p:val>
                                            <p:fltVal val="0"/>
                                          </p:val>
                                        </p:tav>
                                        <p:tav tm="100000">
                                          <p:val>
                                            <p:fltVal val="1"/>
                                          </p:val>
                                        </p:tav>
                                      </p:tavLst>
                                    </p:anim>
                                    <p:animScale>
                                      <p:cBhvr>
                                        <p:cTn id="13" dur="39">
                                          <p:stCondLst>
                                            <p:cond delay="975"/>
                                          </p:stCondLst>
                                        </p:cTn>
                                        <p:tgtEl>
                                          <p:spTgt spid="3"/>
                                        </p:tgtEl>
                                      </p:cBhvr>
                                      <p:to x="100000" y="60000"/>
                                    </p:animScale>
                                    <p:animScale>
                                      <p:cBhvr>
                                        <p:cTn id="14" dur="249" decel="50000">
                                          <p:stCondLst>
                                            <p:cond delay="1014"/>
                                          </p:stCondLst>
                                        </p:cTn>
                                        <p:tgtEl>
                                          <p:spTgt spid="3"/>
                                        </p:tgtEl>
                                      </p:cBhvr>
                                      <p:to x="100000" y="100000"/>
                                    </p:animScale>
                                    <p:animScale>
                                      <p:cBhvr>
                                        <p:cTn id="15" dur="39">
                                          <p:stCondLst>
                                            <p:cond delay="1968"/>
                                          </p:stCondLst>
                                        </p:cTn>
                                        <p:tgtEl>
                                          <p:spTgt spid="3"/>
                                        </p:tgtEl>
                                      </p:cBhvr>
                                      <p:to x="100000" y="80000"/>
                                    </p:animScale>
                                    <p:animScale>
                                      <p:cBhvr>
                                        <p:cTn id="16" dur="249" decel="50000">
                                          <p:stCondLst>
                                            <p:cond delay="2007"/>
                                          </p:stCondLst>
                                        </p:cTn>
                                        <p:tgtEl>
                                          <p:spTgt spid="3"/>
                                        </p:tgtEl>
                                      </p:cBhvr>
                                      <p:to x="100000" y="100000"/>
                                    </p:animScale>
                                    <p:animScale>
                                      <p:cBhvr>
                                        <p:cTn id="17" dur="39">
                                          <p:stCondLst>
                                            <p:cond delay="2463"/>
                                          </p:stCondLst>
                                        </p:cTn>
                                        <p:tgtEl>
                                          <p:spTgt spid="3"/>
                                        </p:tgtEl>
                                      </p:cBhvr>
                                      <p:to x="100000" y="90000"/>
                                    </p:animScale>
                                    <p:animScale>
                                      <p:cBhvr>
                                        <p:cTn id="18" dur="249" decel="50000">
                                          <p:stCondLst>
                                            <p:cond delay="2502"/>
                                          </p:stCondLst>
                                        </p:cTn>
                                        <p:tgtEl>
                                          <p:spTgt spid="3"/>
                                        </p:tgtEl>
                                      </p:cBhvr>
                                      <p:to x="100000" y="100000"/>
                                    </p:animScale>
                                    <p:animScale>
                                      <p:cBhvr>
                                        <p:cTn id="19" dur="39">
                                          <p:stCondLst>
                                            <p:cond delay="2712"/>
                                          </p:stCondLst>
                                        </p:cTn>
                                        <p:tgtEl>
                                          <p:spTgt spid="3"/>
                                        </p:tgtEl>
                                      </p:cBhvr>
                                      <p:to x="100000" y="95000"/>
                                    </p:animScale>
                                    <p:animScale>
                                      <p:cBhvr>
                                        <p:cTn id="20" dur="249" decel="50000">
                                          <p:stCondLst>
                                            <p:cond delay="2751"/>
                                          </p:stCondLst>
                                        </p:cTn>
                                        <p:tgtEl>
                                          <p:spTgt spid="3"/>
                                        </p:tgtEl>
                                      </p:cBhvr>
                                      <p:to x="100000" y="100000"/>
                                    </p:animScale>
                                  </p:childTnLst>
                                </p:cTn>
                              </p:par>
                              <p:par>
                                <p:cTn id="21" presetID="30" presetClass="entr" presetSubtype="0"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2400" decel="100000"/>
                                        <p:tgtEl>
                                          <p:spTgt spid="3"/>
                                        </p:tgtEl>
                                      </p:cBhvr>
                                    </p:animEffect>
                                    <p:anim calcmode="lin" valueType="num">
                                      <p:cBhvr>
                                        <p:cTn id="24" dur="2400" decel="100000" fill="hold"/>
                                        <p:tgtEl>
                                          <p:spTgt spid="3"/>
                                        </p:tgtEl>
                                        <p:attrNameLst>
                                          <p:attrName>style.rotation</p:attrName>
                                        </p:attrNameLst>
                                      </p:cBhvr>
                                      <p:tavLst>
                                        <p:tav tm="0">
                                          <p:val>
                                            <p:fltVal val="-90"/>
                                          </p:val>
                                        </p:tav>
                                        <p:tav tm="100000">
                                          <p:val>
                                            <p:fltVal val="0"/>
                                          </p:val>
                                        </p:tav>
                                      </p:tavLst>
                                    </p:anim>
                                    <p:anim calcmode="lin" valueType="num">
                                      <p:cBhvr>
                                        <p:cTn id="25" dur="2400" decel="100000" fill="hold"/>
                                        <p:tgtEl>
                                          <p:spTgt spid="3"/>
                                        </p:tgtEl>
                                        <p:attrNameLst>
                                          <p:attrName>ppt_x</p:attrName>
                                        </p:attrNameLst>
                                      </p:cBhvr>
                                      <p:tavLst>
                                        <p:tav tm="0">
                                          <p:val>
                                            <p:strVal val="#ppt_x+0.4"/>
                                          </p:val>
                                        </p:tav>
                                        <p:tav tm="100000">
                                          <p:val>
                                            <p:strVal val="#ppt_x-0.05"/>
                                          </p:val>
                                        </p:tav>
                                      </p:tavLst>
                                    </p:anim>
                                    <p:anim calcmode="lin" valueType="num">
                                      <p:cBhvr>
                                        <p:cTn id="26" dur="2400" decel="100000" fill="hold"/>
                                        <p:tgtEl>
                                          <p:spTgt spid="3"/>
                                        </p:tgtEl>
                                        <p:attrNameLst>
                                          <p:attrName>ppt_y</p:attrName>
                                        </p:attrNameLst>
                                      </p:cBhvr>
                                      <p:tavLst>
                                        <p:tav tm="0">
                                          <p:val>
                                            <p:strVal val="#ppt_y-0.4"/>
                                          </p:val>
                                        </p:tav>
                                        <p:tav tm="100000">
                                          <p:val>
                                            <p:strVal val="#ppt_y+0.1"/>
                                          </p:val>
                                        </p:tav>
                                      </p:tavLst>
                                    </p:anim>
                                    <p:anim calcmode="lin" valueType="num">
                                      <p:cBhvr>
                                        <p:cTn id="27" dur="600" accel="100000" fill="hold">
                                          <p:stCondLst>
                                            <p:cond delay="2400"/>
                                          </p:stCondLst>
                                        </p:cTn>
                                        <p:tgtEl>
                                          <p:spTgt spid="3"/>
                                        </p:tgtEl>
                                        <p:attrNameLst>
                                          <p:attrName>ppt_x</p:attrName>
                                        </p:attrNameLst>
                                      </p:cBhvr>
                                      <p:tavLst>
                                        <p:tav tm="0">
                                          <p:val>
                                            <p:strVal val="#ppt_x-0.05"/>
                                          </p:val>
                                        </p:tav>
                                        <p:tav tm="100000">
                                          <p:val>
                                            <p:strVal val="#ppt_x"/>
                                          </p:val>
                                        </p:tav>
                                      </p:tavLst>
                                    </p:anim>
                                    <p:anim calcmode="lin" valueType="num">
                                      <p:cBhvr>
                                        <p:cTn id="28" dur="600" accel="100000" fill="hold">
                                          <p:stCondLst>
                                            <p:cond delay="2400"/>
                                          </p:stCondLst>
                                        </p:cTn>
                                        <p:tgtEl>
                                          <p:spTgt spid="3"/>
                                        </p:tgtEl>
                                        <p:attrNameLst>
                                          <p:attrName>ppt_y</p:attrName>
                                        </p:attrNameLst>
                                      </p:cBhvr>
                                      <p:tavLst>
                                        <p:tav tm="0">
                                          <p:val>
                                            <p:strVal val="#ppt_y+0.1"/>
                                          </p:val>
                                        </p:tav>
                                        <p:tav tm="100000">
                                          <p:val>
                                            <p:strVal val="#ppt_y"/>
                                          </p:val>
                                        </p:tav>
                                      </p:tavLst>
                                    </p:anim>
                                  </p:childTnLst>
                                </p:cTn>
                              </p:par>
                            </p:childTnLst>
                          </p:cTn>
                        </p:par>
                        <p:par>
                          <p:cTn id="29" fill="hold" nodeType="afterGroup">
                            <p:stCondLst>
                              <p:cond delay="3000"/>
                            </p:stCondLst>
                            <p:childTnLst>
                              <p:par>
                                <p:cTn id="30" presetID="23" presetClass="entr" presetSubtype="16" fill="hold" grpId="0" nodeType="after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2000" fill="hold"/>
                                        <p:tgtEl>
                                          <p:spTgt spid="4"/>
                                        </p:tgtEl>
                                        <p:attrNameLst>
                                          <p:attrName>ppt_w</p:attrName>
                                        </p:attrNameLst>
                                      </p:cBhvr>
                                      <p:tavLst>
                                        <p:tav tm="0">
                                          <p:val>
                                            <p:fltVal val="0"/>
                                          </p:val>
                                        </p:tav>
                                        <p:tav tm="100000">
                                          <p:val>
                                            <p:strVal val="#ppt_w"/>
                                          </p:val>
                                        </p:tav>
                                      </p:tavLst>
                                    </p:anim>
                                    <p:anim calcmode="lin" valueType="num">
                                      <p:cBhvr>
                                        <p:cTn id="33" dur="2000" fill="hold"/>
                                        <p:tgtEl>
                                          <p:spTgt spid="4"/>
                                        </p:tgtEl>
                                        <p:attrNameLst>
                                          <p:attrName>ppt_h</p:attrName>
                                        </p:attrNameLst>
                                      </p:cBhvr>
                                      <p:tavLst>
                                        <p:tav tm="0">
                                          <p:val>
                                            <p:fltVal val="0"/>
                                          </p:val>
                                        </p:tav>
                                        <p:tav tm="100000">
                                          <p:val>
                                            <p:strVal val="#ppt_h"/>
                                          </p:val>
                                        </p:tav>
                                      </p:tavLst>
                                    </p:anim>
                                  </p:childTnLst>
                                </p:cTn>
                              </p:par>
                            </p:childTnLst>
                          </p:cTn>
                        </p:par>
                        <p:par>
                          <p:cTn id="34" fill="hold" nodeType="afterGroup">
                            <p:stCondLst>
                              <p:cond delay="50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5"/>
                                        </p:tgtEl>
                                        <p:attrNameLst>
                                          <p:attrName>style.visibility</p:attrName>
                                        </p:attrNameLst>
                                      </p:cBhvr>
                                      <p:to>
                                        <p:strVal val="visible"/>
                                      </p:to>
                                    </p:set>
                                    <p:animEffect transition="in" filter="fade">
                                      <p:cBhvr>
                                        <p:cTn id="37" dur="1000"/>
                                        <p:tgtEl>
                                          <p:spTgt spid="5"/>
                                        </p:tgtEl>
                                      </p:cBhvr>
                                    </p:animEffect>
                                    <p:anim calcmode="lin" valueType="num">
                                      <p:cBhvr>
                                        <p:cTn id="38" dur="1000" fill="hold"/>
                                        <p:tgtEl>
                                          <p:spTgt spid="5"/>
                                        </p:tgtEl>
                                        <p:attrNameLst>
                                          <p:attrName>ppt_x</p:attrName>
                                        </p:attrNameLst>
                                      </p:cBhvr>
                                      <p:tavLst>
                                        <p:tav tm="0">
                                          <p:val>
                                            <p:strVal val="#ppt_x-.1"/>
                                          </p:val>
                                        </p:tav>
                                        <p:tav tm="100000">
                                          <p:val>
                                            <p:strVal val="#ppt_x"/>
                                          </p:val>
                                        </p:tav>
                                      </p:tavLst>
                                    </p:anim>
                                    <p:anim calcmode="lin" valueType="num">
                                      <p:cBhvr>
                                        <p:cTn id="3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olor 0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694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1403350" y="4516438"/>
            <a:ext cx="5006975" cy="368300"/>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Detalles del salón del Consejo de ministros.</a:t>
            </a:r>
          </a:p>
        </p:txBody>
      </p:sp>
    </p:spTree>
  </p:cSld>
  <p:clrMapOvr>
    <a:masterClrMapping/>
  </p:clrMapOvr>
  <mc:AlternateContent xmlns:mc="http://schemas.openxmlformats.org/markup-compatibility/2006">
    <mc:Choice xmlns:p14="http://schemas.microsoft.com/office/powerpoint/2010/main" Requires="p14">
      <p:transition spd="slow" p14:dur="2500" advTm="12000">
        <p14:vortex/>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3000"/>
                                        <p:tgtEl>
                                          <p:spTgt spid="3"/>
                                        </p:tgtEl>
                                      </p:cBhvr>
                                    </p:animEffect>
                                  </p:childTnLst>
                                </p:cTn>
                              </p:par>
                              <p:par>
                                <p:cTn id="8" presetID="53"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Effect transition="in" filter="fade">
                                      <p:cBhvr>
                                        <p:cTn id="12" dur="3000"/>
                                        <p:tgtEl>
                                          <p:spTgt spid="3"/>
                                        </p:tgtEl>
                                      </p:cBhvr>
                                    </p:animEffect>
                                  </p:childTnLst>
                                </p:cTn>
                              </p:par>
                              <p:par>
                                <p:cTn id="13" presetID="55"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3000" fill="hold"/>
                                        <p:tgtEl>
                                          <p:spTgt spid="3"/>
                                        </p:tgtEl>
                                        <p:attrNameLst>
                                          <p:attrName>ppt_w</p:attrName>
                                        </p:attrNameLst>
                                      </p:cBhvr>
                                      <p:tavLst>
                                        <p:tav tm="0">
                                          <p:val>
                                            <p:strVal val="#ppt_w*0.70"/>
                                          </p:val>
                                        </p:tav>
                                        <p:tav tm="100000">
                                          <p:val>
                                            <p:strVal val="#ppt_w"/>
                                          </p:val>
                                        </p:tav>
                                      </p:tavLst>
                                    </p:anim>
                                    <p:anim calcmode="lin" valueType="num">
                                      <p:cBhvr>
                                        <p:cTn id="16" dur="3000" fill="hold"/>
                                        <p:tgtEl>
                                          <p:spTgt spid="3"/>
                                        </p:tgtEl>
                                        <p:attrNameLst>
                                          <p:attrName>ppt_h</p:attrName>
                                        </p:attrNameLst>
                                      </p:cBhvr>
                                      <p:tavLst>
                                        <p:tav tm="0">
                                          <p:val>
                                            <p:strVal val="#ppt_h"/>
                                          </p:val>
                                        </p:tav>
                                        <p:tav tm="100000">
                                          <p:val>
                                            <p:strVal val="#ppt_h"/>
                                          </p:val>
                                        </p:tav>
                                      </p:tavLst>
                                    </p:anim>
                                    <p:animEffect transition="in" filter="fade">
                                      <p:cBhvr>
                                        <p:cTn id="17" dur="3000"/>
                                        <p:tgtEl>
                                          <p:spTgt spid="3"/>
                                        </p:tgtEl>
                                      </p:cBhvr>
                                    </p:animEffect>
                                  </p:childTnLst>
                                </p:cTn>
                              </p:par>
                            </p:childTnLst>
                          </p:cTn>
                        </p:par>
                        <p:par>
                          <p:cTn id="18" fill="hold" nodeType="afterGroup">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1"/>
                                          </p:val>
                                        </p:tav>
                                        <p:tav tm="100000">
                                          <p:val>
                                            <p:strVal val="#ppt_x"/>
                                          </p:val>
                                        </p:tav>
                                      </p:tavLst>
                                    </p:anim>
                                    <p:anim calcmode="lin" valueType="num">
                                      <p:cBhvr>
                                        <p:cTn id="2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Hochzeit-in-Moskau-a23261016.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Rectángulo"/>
          <p:cNvSpPr/>
          <p:nvPr/>
        </p:nvSpPr>
        <p:spPr>
          <a:xfrm>
            <a:off x="0" y="0"/>
            <a:ext cx="9144000" cy="5143500"/>
          </a:xfrm>
          <a:prstGeom prst="rect">
            <a:avLst/>
          </a:prstGeom>
          <a:solidFill>
            <a:schemeClr val="bg2">
              <a:lumMod val="20000"/>
              <a:lumOff val="80000"/>
              <a:alpha val="68000"/>
            </a:schemeClr>
          </a:solidFill>
          <a:ln>
            <a:noFill/>
          </a:ln>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8" name="7 Imagen" descr="Hochzeit-in-Moskau-a23261016.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1042988" y="4371975"/>
            <a:ext cx="7058025" cy="646113"/>
          </a:xfrm>
          <a:prstGeom prst="rect">
            <a:avLst/>
          </a:prstGeom>
          <a:noFill/>
        </p:spPr>
        <p:txBody>
          <a:bodyPr>
            <a:spAutoFit/>
          </a:bodyPr>
          <a:lstStyle/>
          <a:p>
            <a:pPr>
              <a:defRPr/>
            </a:pPr>
            <a:r>
              <a:rPr lang="es-ES" b="1" dirty="0">
                <a:effectLst>
                  <a:glow rad="139700">
                    <a:schemeClr val="accent2">
                      <a:satMod val="175000"/>
                      <a:alpha val="40000"/>
                    </a:schemeClr>
                  </a:glow>
                  <a:outerShdw blurRad="38100" dist="38100" dir="2700000" algn="tl">
                    <a:srgbClr val="1F497D"/>
                  </a:outerShdw>
                </a:effectLst>
              </a:rPr>
              <a:t>Su aspecto actual corresponde a las reformas y ampliaciones emprendidas en el siglo XVIII, a instancias del rey Carlos III…</a:t>
            </a:r>
            <a:endParaRPr lang="es-ES" dirty="0">
              <a:effectLst>
                <a:glow rad="1397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19000">
        <p14:flip dir="r"/>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nodeType="withEffect">
                                  <p:stCondLst>
                                    <p:cond delay="0"/>
                                  </p:stCondLst>
                                  <p:childTnLst>
                                    <p:animEffect transition="out" filter="barn(outVertical)">
                                      <p:cBhvr>
                                        <p:cTn id="6" dur="2000"/>
                                        <p:tgtEl>
                                          <p:spTgt spid="8"/>
                                        </p:tgtEl>
                                      </p:cBhvr>
                                    </p:animEffect>
                                    <p:set>
                                      <p:cBhvr>
                                        <p:cTn id="7" dur="1" fill="hold">
                                          <p:stCondLst>
                                            <p:cond delay="1999"/>
                                          </p:stCondLst>
                                        </p:cTn>
                                        <p:tgtEl>
                                          <p:spTgt spid="8"/>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17"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
                                          </p:val>
                                        </p:tav>
                                        <p:tav tm="100000">
                                          <p:val>
                                            <p:strVal val="#ppt_x"/>
                                          </p:val>
                                        </p:tav>
                                      </p:tavLst>
                                    </p:anim>
                                    <p:anim calcmode="lin" valueType="num">
                                      <p:cBhvr>
                                        <p:cTn id="14" dur="3000" fill="hold"/>
                                        <p:tgtEl>
                                          <p:spTgt spid="4"/>
                                        </p:tgtEl>
                                        <p:attrNameLst>
                                          <p:attrName>ppt_y</p:attrName>
                                        </p:attrNameLst>
                                      </p:cBhvr>
                                      <p:tavLst>
                                        <p:tav tm="0">
                                          <p:val>
                                            <p:strVal val="#ppt_y-#ppt_h/2"/>
                                          </p:val>
                                        </p:tav>
                                        <p:tav tm="100000">
                                          <p:val>
                                            <p:strVal val="#ppt_y"/>
                                          </p:val>
                                        </p:tav>
                                      </p:tavLst>
                                    </p:anim>
                                    <p:anim calcmode="lin" valueType="num">
                                      <p:cBhvr>
                                        <p:cTn id="15" dur="3000" fill="hold"/>
                                        <p:tgtEl>
                                          <p:spTgt spid="4"/>
                                        </p:tgtEl>
                                        <p:attrNameLst>
                                          <p:attrName>ppt_w</p:attrName>
                                        </p:attrNameLst>
                                      </p:cBhvr>
                                      <p:tavLst>
                                        <p:tav tm="0">
                                          <p:val>
                                            <p:strVal val="#ppt_w"/>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childTnLst>
                                </p:cTn>
                              </p:par>
                              <p:par>
                                <p:cTn id="17" presetID="16" presetClass="entr" presetSubtype="21"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inVertical)">
                                      <p:cBhvr>
                                        <p:cTn id="19" dur="3000"/>
                                        <p:tgtEl>
                                          <p:spTgt spid="4"/>
                                        </p:tgtEl>
                                      </p:cBhvr>
                                    </p:animEffect>
                                  </p:childTnLst>
                                </p:cTn>
                              </p:par>
                              <p:par>
                                <p:cTn id="20" presetID="39" presetClass="entr" presetSubtype="0" accel="10000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2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23" dur="2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24" dur="2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25" dur="2000" fill="hold"/>
                                        <p:tgtEl>
                                          <p:spTgt spid="4"/>
                                        </p:tgtEl>
                                        <p:attrNameLst>
                                          <p:attrName>ppt_y</p:attrName>
                                        </p:attrNameLst>
                                      </p:cBhvr>
                                      <p:tavLst>
                                        <p:tav tm="0">
                                          <p:val>
                                            <p:strVal val="#ppt_y"/>
                                          </p:val>
                                        </p:tav>
                                        <p:tav tm="100000">
                                          <p:val>
                                            <p:strVal val="#ppt_y"/>
                                          </p:val>
                                        </p:tav>
                                      </p:tavLst>
                                    </p:anim>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axresdefaul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maxresdefaul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827088" y="4219575"/>
            <a:ext cx="7632700" cy="923925"/>
          </a:xfrm>
          <a:prstGeom prst="rect">
            <a:avLst/>
          </a:prstGeom>
          <a:noFill/>
        </p:spPr>
        <p:txBody>
          <a:bodyPr>
            <a:spAutoFit/>
          </a:bodyPr>
          <a:lstStyle/>
          <a:p>
            <a:pPr>
              <a:defRPr/>
            </a:pPr>
            <a:r>
              <a:rPr lang="es-ES" b="1" dirty="0">
                <a:effectLst>
                  <a:glow rad="139700">
                    <a:schemeClr val="accent2">
                      <a:satMod val="175000"/>
                      <a:alpha val="40000"/>
                    </a:schemeClr>
                  </a:glow>
                  <a:outerShdw blurRad="38100" dist="38100" dir="2700000" algn="tl">
                    <a:srgbClr val="1F497D"/>
                  </a:outerShdw>
                </a:effectLst>
              </a:rPr>
              <a:t>…en las que participó el arquitecto Francesco Sabatini, uno de los arquitectos del Palacio Real de Madrid. Y fue en este palacio donde murió Alfonso XII, en el año 1885. </a:t>
            </a:r>
            <a:endParaRPr lang="es-ES" dirty="0">
              <a:effectLst>
                <a:glow rad="1397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3000">
        <p14:flip dir="l"/>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out)">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strVal val="4/3*#ppt_w"/>
                                          </p:val>
                                        </p:tav>
                                        <p:tav tm="100000">
                                          <p:val>
                                            <p:strVal val="#ppt_w"/>
                                          </p:val>
                                        </p:tav>
                                      </p:tavLst>
                                    </p:anim>
                                    <p:anim calcmode="lin" valueType="num">
                                      <p:cBhvr>
                                        <p:cTn id="15" dur="2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4"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4)">
                                      <p:cBhvr>
                                        <p:cTn id="18" dur="2000"/>
                                        <p:tgtEl>
                                          <p:spTgt spid="4"/>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4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9 Imagen" descr="4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10 Imagen" descr="4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Rectángulo"/>
          <p:cNvSpPr/>
          <p:nvPr/>
        </p:nvSpPr>
        <p:spPr>
          <a:xfrm>
            <a:off x="0" y="0"/>
            <a:ext cx="9144000" cy="5143500"/>
          </a:xfrm>
          <a:prstGeom prst="rect">
            <a:avLst/>
          </a:prstGeom>
          <a:solidFill>
            <a:schemeClr val="accent1">
              <a:lumMod val="60000"/>
              <a:lumOff val="40000"/>
              <a:alpha val="54902"/>
            </a:schemeClr>
          </a:solidFill>
          <a:ln>
            <a:noFill/>
          </a:ln>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0"/>
            <a:ext cx="9144000" cy="5143500"/>
          </a:xfrm>
          <a:prstGeom prst="rect">
            <a:avLst/>
          </a:prstGeom>
          <a:solidFill>
            <a:schemeClr val="tx2">
              <a:lumMod val="50000"/>
              <a:alpha val="54902"/>
            </a:schemeClr>
          </a:solidFill>
          <a:ln>
            <a:noFill/>
          </a:ln>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755650" y="4219575"/>
            <a:ext cx="7920038" cy="923925"/>
          </a:xfrm>
          <a:prstGeom prst="rect">
            <a:avLst/>
          </a:prstGeom>
          <a:noFill/>
        </p:spPr>
        <p:txBody>
          <a:bodyPr>
            <a:spAutoFit/>
          </a:bodyPr>
          <a:lstStyle/>
          <a:p>
            <a:pPr>
              <a:defRPr/>
            </a:pPr>
            <a:r>
              <a:rPr lang="es-ES" b="1" dirty="0">
                <a:effectLst>
                  <a:glow rad="139700">
                    <a:schemeClr val="accent2">
                      <a:satMod val="175000"/>
                      <a:alpha val="40000"/>
                    </a:schemeClr>
                  </a:glow>
                  <a:outerShdw blurRad="38100" dist="38100" dir="2700000" algn="tl">
                    <a:srgbClr val="1F497D"/>
                  </a:outerShdw>
                </a:effectLst>
              </a:rPr>
              <a:t>En el siglo XX, una vez acabada la Guerra Civil Española, el edificio fue objeto de una serie de obras para habilitarlo como residencia del Jefe del Estado, el General Francisco Franco.</a:t>
            </a:r>
            <a:endParaRPr lang="es-ES" dirty="0">
              <a:effectLst>
                <a:glow rad="1397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gallery dir="l"/>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nodeType="withEffect">
                                  <p:stCondLst>
                                    <p:cond delay="0"/>
                                  </p:stCondLst>
                                  <p:childTnLst>
                                    <p:animEffect transition="out" filter="box(out)">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2000"/>
                                        <p:tgtEl>
                                          <p:spTgt spid="8"/>
                                        </p:tgtEl>
                                      </p:cBhvr>
                                    </p:animEffect>
                                    <p:set>
                                      <p:cBhvr>
                                        <p:cTn id="10" dur="1" fill="hold">
                                          <p:stCondLst>
                                            <p:cond delay="1999"/>
                                          </p:stCondLst>
                                        </p:cTn>
                                        <p:tgtEl>
                                          <p:spTgt spid="8"/>
                                        </p:tgtEl>
                                        <p:attrNameLst>
                                          <p:attrName>style.visibility</p:attrName>
                                        </p:attrNameLst>
                                      </p:cBhvr>
                                      <p:to>
                                        <p:strVal val="hidden"/>
                                      </p:to>
                                    </p:set>
                                  </p:childTnLst>
                                </p:cTn>
                              </p:par>
                              <p:par>
                                <p:cTn id="11" presetID="8" presetClass="exit" presetSubtype="16" fill="hold" nodeType="withEffect">
                                  <p:stCondLst>
                                    <p:cond delay="0"/>
                                  </p:stCondLst>
                                  <p:childTnLst>
                                    <p:animEffect transition="out" filter="diamond(in)">
                                      <p:cBhvr>
                                        <p:cTn id="12" dur="3000"/>
                                        <p:tgtEl>
                                          <p:spTgt spid="10"/>
                                        </p:tgtEl>
                                      </p:cBhvr>
                                    </p:animEffect>
                                    <p:set>
                                      <p:cBhvr>
                                        <p:cTn id="13" dur="1" fill="hold">
                                          <p:stCondLst>
                                            <p:cond delay="2999"/>
                                          </p:stCondLst>
                                        </p:cTn>
                                        <p:tgtEl>
                                          <p:spTgt spid="10"/>
                                        </p:tgtEl>
                                        <p:attrNameLst>
                                          <p:attrName>style.visibility</p:attrName>
                                        </p:attrNameLst>
                                      </p:cBhvr>
                                      <p:to>
                                        <p:strVal val="hidden"/>
                                      </p:to>
                                    </p:set>
                                  </p:childTnLst>
                                </p:cTn>
                              </p:par>
                              <p:par>
                                <p:cTn id="14" presetID="30" presetClass="exit" presetSubtype="0" fill="hold" nodeType="withEffect">
                                  <p:stCondLst>
                                    <p:cond delay="0"/>
                                  </p:stCondLst>
                                  <p:childTnLst>
                                    <p:animEffect transition="out" filter="fade">
                                      <p:cBhvr>
                                        <p:cTn id="15" dur="2400" accel="100000">
                                          <p:stCondLst>
                                            <p:cond delay="600"/>
                                          </p:stCondLst>
                                        </p:cTn>
                                        <p:tgtEl>
                                          <p:spTgt spid="10"/>
                                        </p:tgtEl>
                                      </p:cBhvr>
                                    </p:animEffect>
                                    <p:anim calcmode="lin" valueType="num">
                                      <p:cBhvr>
                                        <p:cTn id="16" dur="2400" accel="100000">
                                          <p:stCondLst>
                                            <p:cond delay="600"/>
                                          </p:stCondLst>
                                        </p:cTn>
                                        <p:tgtEl>
                                          <p:spTgt spid="10"/>
                                        </p:tgtEl>
                                        <p:attrNameLst>
                                          <p:attrName>style.rotation</p:attrName>
                                        </p:attrNameLst>
                                      </p:cBhvr>
                                      <p:tavLst>
                                        <p:tav tm="0">
                                          <p:val>
                                            <p:fltVal val="0"/>
                                          </p:val>
                                        </p:tav>
                                        <p:tav tm="100000">
                                          <p:val>
                                            <p:fltVal val="-90"/>
                                          </p:val>
                                        </p:tav>
                                      </p:tavLst>
                                    </p:anim>
                                    <p:anim calcmode="lin" valueType="num">
                                      <p:cBhvr>
                                        <p:cTn id="17" dur="600" decel="100000"/>
                                        <p:tgtEl>
                                          <p:spTgt spid="10"/>
                                        </p:tgtEl>
                                        <p:attrNameLst>
                                          <p:attrName>ppt_x</p:attrName>
                                        </p:attrNameLst>
                                      </p:cBhvr>
                                      <p:tavLst>
                                        <p:tav tm="0">
                                          <p:val>
                                            <p:strVal val="ppt_x"/>
                                          </p:val>
                                        </p:tav>
                                        <p:tav tm="100000">
                                          <p:val>
                                            <p:strVal val="ppt_x-0.05"/>
                                          </p:val>
                                        </p:tav>
                                      </p:tavLst>
                                    </p:anim>
                                    <p:anim calcmode="lin" valueType="num">
                                      <p:cBhvr>
                                        <p:cTn id="18" dur="600" decel="100000"/>
                                        <p:tgtEl>
                                          <p:spTgt spid="10"/>
                                        </p:tgtEl>
                                        <p:attrNameLst>
                                          <p:attrName>ppt_y</p:attrName>
                                        </p:attrNameLst>
                                      </p:cBhvr>
                                      <p:tavLst>
                                        <p:tav tm="0">
                                          <p:val>
                                            <p:strVal val="ppt_y"/>
                                          </p:val>
                                        </p:tav>
                                        <p:tav tm="100000">
                                          <p:val>
                                            <p:strVal val="ppt_y+0.1"/>
                                          </p:val>
                                        </p:tav>
                                      </p:tavLst>
                                    </p:anim>
                                    <p:anim calcmode="lin" valueType="num">
                                      <p:cBhvr>
                                        <p:cTn id="19" dur="2400" accel="100000">
                                          <p:stCondLst>
                                            <p:cond delay="600"/>
                                          </p:stCondLst>
                                        </p:cTn>
                                        <p:tgtEl>
                                          <p:spTgt spid="10"/>
                                        </p:tgtEl>
                                        <p:attrNameLst>
                                          <p:attrName>ppt_x</p:attrName>
                                        </p:attrNameLst>
                                      </p:cBhvr>
                                      <p:tavLst>
                                        <p:tav tm="0">
                                          <p:val>
                                            <p:strVal val="ppt_x"/>
                                          </p:val>
                                        </p:tav>
                                        <p:tav tm="100000">
                                          <p:val>
                                            <p:strVal val="ppt_x+0.4+0.05"/>
                                          </p:val>
                                        </p:tav>
                                      </p:tavLst>
                                    </p:anim>
                                    <p:anim calcmode="lin" valueType="num">
                                      <p:cBhvr>
                                        <p:cTn id="20" dur="2400" accel="100000">
                                          <p:stCondLst>
                                            <p:cond delay="600"/>
                                          </p:stCondLst>
                                        </p:cTn>
                                        <p:tgtEl>
                                          <p:spTgt spid="10"/>
                                        </p:tgtEl>
                                        <p:attrNameLst>
                                          <p:attrName>ppt_y</p:attrName>
                                        </p:attrNameLst>
                                      </p:cBhvr>
                                      <p:tavLst>
                                        <p:tav tm="0">
                                          <p:val>
                                            <p:strVal val="ppt_y"/>
                                          </p:val>
                                        </p:tav>
                                        <p:tav tm="100000">
                                          <p:val>
                                            <p:strVal val="ppt_y-0.4-0.1"/>
                                          </p:val>
                                        </p:tav>
                                      </p:tavLst>
                                    </p:anim>
                                    <p:set>
                                      <p:cBhvr>
                                        <p:cTn id="21" dur="1" fill="hold">
                                          <p:stCondLst>
                                            <p:cond delay="2999"/>
                                          </p:stCondLst>
                                        </p:cTn>
                                        <p:tgtEl>
                                          <p:spTgt spid="10"/>
                                        </p:tgtEl>
                                        <p:attrNameLst>
                                          <p:attrName>style.visibility</p:attrName>
                                        </p:attrNameLst>
                                      </p:cBhvr>
                                      <p:to>
                                        <p:strVal val="hidden"/>
                                      </p:to>
                                    </p:set>
                                  </p:childTnLst>
                                </p:cTn>
                              </p:par>
                              <p:par>
                                <p:cTn id="22" presetID="2" presetClass="exit" presetSubtype="8" fill="hold" nodeType="withEffect">
                                  <p:stCondLst>
                                    <p:cond delay="0"/>
                                  </p:stCondLst>
                                  <p:childTnLst>
                                    <p:anim calcmode="lin" valueType="num">
                                      <p:cBhvr additive="base">
                                        <p:cTn id="23" dur="3000"/>
                                        <p:tgtEl>
                                          <p:spTgt spid="10"/>
                                        </p:tgtEl>
                                        <p:attrNameLst>
                                          <p:attrName>ppt_x</p:attrName>
                                        </p:attrNameLst>
                                      </p:cBhvr>
                                      <p:tavLst>
                                        <p:tav tm="0">
                                          <p:val>
                                            <p:strVal val="ppt_x"/>
                                          </p:val>
                                        </p:tav>
                                        <p:tav tm="100000">
                                          <p:val>
                                            <p:strVal val="0-ppt_w/2"/>
                                          </p:val>
                                        </p:tav>
                                      </p:tavLst>
                                    </p:anim>
                                    <p:anim calcmode="lin" valueType="num">
                                      <p:cBhvr additive="base">
                                        <p:cTn id="24" dur="3000"/>
                                        <p:tgtEl>
                                          <p:spTgt spid="10"/>
                                        </p:tgtEl>
                                        <p:attrNameLst>
                                          <p:attrName>ppt_y</p:attrName>
                                        </p:attrNameLst>
                                      </p:cBhvr>
                                      <p:tavLst>
                                        <p:tav tm="0">
                                          <p:val>
                                            <p:strVal val="ppt_y"/>
                                          </p:val>
                                        </p:tav>
                                        <p:tav tm="100000">
                                          <p:val>
                                            <p:strVal val="ppt_y"/>
                                          </p:val>
                                        </p:tav>
                                      </p:tavLst>
                                    </p:anim>
                                    <p:set>
                                      <p:cBhvr>
                                        <p:cTn id="25" dur="1" fill="hold">
                                          <p:stCondLst>
                                            <p:cond delay="2999"/>
                                          </p:stCondLst>
                                        </p:cTn>
                                        <p:tgtEl>
                                          <p:spTgt spid="10"/>
                                        </p:tgtEl>
                                        <p:attrNameLst>
                                          <p:attrName>style.visibility</p:attrName>
                                        </p:attrNameLst>
                                      </p:cBhvr>
                                      <p:to>
                                        <p:strVal val="hidden"/>
                                      </p:to>
                                    </p:set>
                                  </p:childTnLst>
                                </p:cTn>
                              </p:par>
                              <p:par>
                                <p:cTn id="26" presetID="20" presetClass="exit" presetSubtype="0" fill="hold" nodeType="withEffect">
                                  <p:stCondLst>
                                    <p:cond delay="0"/>
                                  </p:stCondLst>
                                  <p:childTnLst>
                                    <p:animEffect transition="out" filter="wedge">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30" presetClass="exit" presetSubtype="0" fill="hold" nodeType="withEffect">
                                  <p:stCondLst>
                                    <p:cond delay="0"/>
                                  </p:stCondLst>
                                  <p:childTnLst>
                                    <p:animEffect transition="out" filter="fade">
                                      <p:cBhvr>
                                        <p:cTn id="30" dur="2400" accel="100000">
                                          <p:stCondLst>
                                            <p:cond delay="600"/>
                                          </p:stCondLst>
                                        </p:cTn>
                                        <p:tgtEl>
                                          <p:spTgt spid="11"/>
                                        </p:tgtEl>
                                      </p:cBhvr>
                                    </p:animEffect>
                                    <p:anim calcmode="lin" valueType="num">
                                      <p:cBhvr>
                                        <p:cTn id="31" dur="2400" accel="100000">
                                          <p:stCondLst>
                                            <p:cond delay="600"/>
                                          </p:stCondLst>
                                        </p:cTn>
                                        <p:tgtEl>
                                          <p:spTgt spid="11"/>
                                        </p:tgtEl>
                                        <p:attrNameLst>
                                          <p:attrName>style.rotation</p:attrName>
                                        </p:attrNameLst>
                                      </p:cBhvr>
                                      <p:tavLst>
                                        <p:tav tm="0">
                                          <p:val>
                                            <p:fltVal val="0"/>
                                          </p:val>
                                        </p:tav>
                                        <p:tav tm="100000">
                                          <p:val>
                                            <p:fltVal val="-90"/>
                                          </p:val>
                                        </p:tav>
                                      </p:tavLst>
                                    </p:anim>
                                    <p:anim calcmode="lin" valueType="num">
                                      <p:cBhvr>
                                        <p:cTn id="32" dur="600" decel="100000"/>
                                        <p:tgtEl>
                                          <p:spTgt spid="11"/>
                                        </p:tgtEl>
                                        <p:attrNameLst>
                                          <p:attrName>ppt_x</p:attrName>
                                        </p:attrNameLst>
                                      </p:cBhvr>
                                      <p:tavLst>
                                        <p:tav tm="0">
                                          <p:val>
                                            <p:strVal val="ppt_x"/>
                                          </p:val>
                                        </p:tav>
                                        <p:tav tm="100000">
                                          <p:val>
                                            <p:strVal val="ppt_x-0.05"/>
                                          </p:val>
                                        </p:tav>
                                      </p:tavLst>
                                    </p:anim>
                                    <p:anim calcmode="lin" valueType="num">
                                      <p:cBhvr>
                                        <p:cTn id="33" dur="600" decel="100000"/>
                                        <p:tgtEl>
                                          <p:spTgt spid="11"/>
                                        </p:tgtEl>
                                        <p:attrNameLst>
                                          <p:attrName>ppt_y</p:attrName>
                                        </p:attrNameLst>
                                      </p:cBhvr>
                                      <p:tavLst>
                                        <p:tav tm="0">
                                          <p:val>
                                            <p:strVal val="ppt_y"/>
                                          </p:val>
                                        </p:tav>
                                        <p:tav tm="100000">
                                          <p:val>
                                            <p:strVal val="ppt_y+0.1"/>
                                          </p:val>
                                        </p:tav>
                                      </p:tavLst>
                                    </p:anim>
                                    <p:anim calcmode="lin" valueType="num">
                                      <p:cBhvr>
                                        <p:cTn id="34" dur="2400" accel="100000">
                                          <p:stCondLst>
                                            <p:cond delay="600"/>
                                          </p:stCondLst>
                                        </p:cTn>
                                        <p:tgtEl>
                                          <p:spTgt spid="11"/>
                                        </p:tgtEl>
                                        <p:attrNameLst>
                                          <p:attrName>ppt_x</p:attrName>
                                        </p:attrNameLst>
                                      </p:cBhvr>
                                      <p:tavLst>
                                        <p:tav tm="0">
                                          <p:val>
                                            <p:strVal val="ppt_x"/>
                                          </p:val>
                                        </p:tav>
                                        <p:tav tm="100000">
                                          <p:val>
                                            <p:strVal val="ppt_x+0.4+0.05"/>
                                          </p:val>
                                        </p:tav>
                                      </p:tavLst>
                                    </p:anim>
                                    <p:anim calcmode="lin" valueType="num">
                                      <p:cBhvr>
                                        <p:cTn id="35" dur="2400" accel="100000">
                                          <p:stCondLst>
                                            <p:cond delay="600"/>
                                          </p:stCondLst>
                                        </p:cTn>
                                        <p:tgtEl>
                                          <p:spTgt spid="11"/>
                                        </p:tgtEl>
                                        <p:attrNameLst>
                                          <p:attrName>ppt_y</p:attrName>
                                        </p:attrNameLst>
                                      </p:cBhvr>
                                      <p:tavLst>
                                        <p:tav tm="0">
                                          <p:val>
                                            <p:strVal val="ppt_y"/>
                                          </p:val>
                                        </p:tav>
                                        <p:tav tm="100000">
                                          <p:val>
                                            <p:strVal val="ppt_y-0.4-0.1"/>
                                          </p:val>
                                        </p:tav>
                                      </p:tavLst>
                                    </p:anim>
                                    <p:set>
                                      <p:cBhvr>
                                        <p:cTn id="36" dur="1" fill="hold">
                                          <p:stCondLst>
                                            <p:cond delay="2999"/>
                                          </p:stCondLst>
                                        </p:cTn>
                                        <p:tgtEl>
                                          <p:spTgt spid="11"/>
                                        </p:tgtEl>
                                        <p:attrNameLst>
                                          <p:attrName>style.visibility</p:attrName>
                                        </p:attrNameLst>
                                      </p:cBhvr>
                                      <p:to>
                                        <p:strVal val="hidden"/>
                                      </p:to>
                                    </p:set>
                                  </p:childTnLst>
                                </p:cTn>
                              </p:par>
                              <p:par>
                                <p:cTn id="37" presetID="2" presetClass="exit" presetSubtype="8" fill="hold" nodeType="withEffect">
                                  <p:stCondLst>
                                    <p:cond delay="0"/>
                                  </p:stCondLst>
                                  <p:childTnLst>
                                    <p:anim calcmode="lin" valueType="num">
                                      <p:cBhvr additive="base">
                                        <p:cTn id="38" dur="3000"/>
                                        <p:tgtEl>
                                          <p:spTgt spid="11"/>
                                        </p:tgtEl>
                                        <p:attrNameLst>
                                          <p:attrName>ppt_x</p:attrName>
                                        </p:attrNameLst>
                                      </p:cBhvr>
                                      <p:tavLst>
                                        <p:tav tm="0">
                                          <p:val>
                                            <p:strVal val="ppt_x"/>
                                          </p:val>
                                        </p:tav>
                                        <p:tav tm="100000">
                                          <p:val>
                                            <p:strVal val="0-ppt_w/2"/>
                                          </p:val>
                                        </p:tav>
                                      </p:tavLst>
                                    </p:anim>
                                    <p:anim calcmode="lin" valueType="num">
                                      <p:cBhvr additive="base">
                                        <p:cTn id="39" dur="3000"/>
                                        <p:tgtEl>
                                          <p:spTgt spid="11"/>
                                        </p:tgtEl>
                                        <p:attrNameLst>
                                          <p:attrName>ppt_y</p:attrName>
                                        </p:attrNameLst>
                                      </p:cBhvr>
                                      <p:tavLst>
                                        <p:tav tm="0">
                                          <p:val>
                                            <p:strVal val="ppt_y"/>
                                          </p:val>
                                        </p:tav>
                                        <p:tav tm="100000">
                                          <p:val>
                                            <p:strVal val="ppt_y"/>
                                          </p:val>
                                        </p:tav>
                                      </p:tavLst>
                                    </p:anim>
                                    <p:set>
                                      <p:cBhvr>
                                        <p:cTn id="40" dur="1" fill="hold">
                                          <p:stCondLst>
                                            <p:cond delay="2999"/>
                                          </p:stCondLst>
                                        </p:cTn>
                                        <p:tgtEl>
                                          <p:spTgt spid="11"/>
                                        </p:tgtEl>
                                        <p:attrNameLst>
                                          <p:attrName>style.visibility</p:attrName>
                                        </p:attrNameLst>
                                      </p:cBhvr>
                                      <p:to>
                                        <p:strVal val="hidden"/>
                                      </p:to>
                                    </p:set>
                                  </p:childTnLst>
                                </p:cTn>
                              </p:par>
                              <p:par>
                                <p:cTn id="41" presetID="53" presetClass="entr" presetSubtype="0"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p:cTn id="43" dur="3000" fill="hold"/>
                                        <p:tgtEl>
                                          <p:spTgt spid="9"/>
                                        </p:tgtEl>
                                        <p:attrNameLst>
                                          <p:attrName>ppt_w</p:attrName>
                                        </p:attrNameLst>
                                      </p:cBhvr>
                                      <p:tavLst>
                                        <p:tav tm="0">
                                          <p:val>
                                            <p:fltVal val="0"/>
                                          </p:val>
                                        </p:tav>
                                        <p:tav tm="100000">
                                          <p:val>
                                            <p:strVal val="#ppt_w"/>
                                          </p:val>
                                        </p:tav>
                                      </p:tavLst>
                                    </p:anim>
                                    <p:anim calcmode="lin" valueType="num">
                                      <p:cBhvr>
                                        <p:cTn id="44" dur="3000" fill="hold"/>
                                        <p:tgtEl>
                                          <p:spTgt spid="9"/>
                                        </p:tgtEl>
                                        <p:attrNameLst>
                                          <p:attrName>ppt_h</p:attrName>
                                        </p:attrNameLst>
                                      </p:cBhvr>
                                      <p:tavLst>
                                        <p:tav tm="0">
                                          <p:val>
                                            <p:fltVal val="0"/>
                                          </p:val>
                                        </p:tav>
                                        <p:tav tm="100000">
                                          <p:val>
                                            <p:strVal val="#ppt_h"/>
                                          </p:val>
                                        </p:tav>
                                      </p:tavLst>
                                    </p:anim>
                                    <p:animEffect transition="in" filter="fade">
                                      <p:cBhvr>
                                        <p:cTn id="45" dur="3000"/>
                                        <p:tgtEl>
                                          <p:spTgt spid="9"/>
                                        </p:tgtEl>
                                      </p:cBhvr>
                                    </p:animEffect>
                                  </p:childTnLst>
                                </p:cTn>
                              </p:par>
                            </p:childTnLst>
                          </p:cTn>
                        </p:par>
                        <p:par>
                          <p:cTn id="46" fill="hold" nodeType="afterGroup">
                            <p:stCondLst>
                              <p:cond delay="3000"/>
                            </p:stCondLst>
                            <p:childTnLst>
                              <p:par>
                                <p:cTn id="47" presetID="40" presetClass="entr" presetSubtype="0" fill="hold" grpId="0" nodeType="afterEffect">
                                  <p:stCondLst>
                                    <p:cond delay="0"/>
                                  </p:stCondLst>
                                  <p:iterate type="lt">
                                    <p:tmPct val="10000"/>
                                  </p:iterate>
                                  <p:childTnLst>
                                    <p:set>
                                      <p:cBhvr>
                                        <p:cTn id="48" dur="1" fill="hold">
                                          <p:stCondLst>
                                            <p:cond delay="0"/>
                                          </p:stCondLst>
                                        </p:cTn>
                                        <p:tgtEl>
                                          <p:spTgt spid="12"/>
                                        </p:tgtEl>
                                        <p:attrNameLst>
                                          <p:attrName>style.visibility</p:attrName>
                                        </p:attrNameLst>
                                      </p:cBhvr>
                                      <p:to>
                                        <p:strVal val="visible"/>
                                      </p:to>
                                    </p:set>
                                    <p:animEffect transition="in" filter="fade">
                                      <p:cBhvr>
                                        <p:cTn id="49" dur="1000"/>
                                        <p:tgtEl>
                                          <p:spTgt spid="12"/>
                                        </p:tgtEl>
                                      </p:cBhvr>
                                    </p:animEffect>
                                    <p:anim calcmode="lin" valueType="num">
                                      <p:cBhvr>
                                        <p:cTn id="50" dur="1000" fill="hold"/>
                                        <p:tgtEl>
                                          <p:spTgt spid="12"/>
                                        </p:tgtEl>
                                        <p:attrNameLst>
                                          <p:attrName>ppt_x</p:attrName>
                                        </p:attrNameLst>
                                      </p:cBhvr>
                                      <p:tavLst>
                                        <p:tav tm="0">
                                          <p:val>
                                            <p:strVal val="#ppt_x-.1"/>
                                          </p:val>
                                        </p:tav>
                                        <p:tav tm="100000">
                                          <p:val>
                                            <p:strVal val="#ppt_x"/>
                                          </p:val>
                                        </p:tav>
                                      </p:tavLst>
                                    </p:anim>
                                    <p:anim calcmode="lin" valueType="num">
                                      <p:cBhvr>
                                        <p:cTn id="51"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ñl.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Luna"/>
          <p:cNvSpPr/>
          <p:nvPr/>
        </p:nvSpPr>
        <p:spPr>
          <a:xfrm>
            <a:off x="0" y="339725"/>
            <a:ext cx="4572000" cy="4535488"/>
          </a:xfrm>
          <a:prstGeom prst="moon">
            <a:avLst>
              <a:gd name="adj" fmla="val 34737"/>
            </a:avLst>
          </a:prstGeom>
          <a:solidFill>
            <a:schemeClr val="tx2">
              <a:lumMod val="90000"/>
              <a:alpha val="20000"/>
            </a:schemeClr>
          </a:solidFill>
          <a:ln>
            <a:solidFill>
              <a:schemeClr val="tx1">
                <a:lumMod val="50000"/>
              </a:schemeClr>
            </a:solidFill>
          </a:ln>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flipH="1">
            <a:off x="4429125" y="339725"/>
            <a:ext cx="4714875" cy="4535488"/>
          </a:xfrm>
          <a:prstGeom prst="moon">
            <a:avLst>
              <a:gd name="adj" fmla="val 31627"/>
            </a:avLst>
          </a:prstGeom>
          <a:solidFill>
            <a:schemeClr val="tx2">
              <a:lumMod val="90000"/>
              <a:alpha val="20000"/>
            </a:schemeClr>
          </a:solidFill>
          <a:ln>
            <a:solidFill>
              <a:schemeClr val="tx1">
                <a:lumMod val="50000"/>
              </a:schemeClr>
            </a:solidFill>
          </a:ln>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a:off x="0" y="339725"/>
            <a:ext cx="4572000" cy="4535488"/>
          </a:xfrm>
          <a:prstGeom prst="moon">
            <a:avLst>
              <a:gd name="adj" fmla="val 30000"/>
            </a:avLst>
          </a:prstGeom>
          <a:solidFill>
            <a:schemeClr val="tx1">
              <a:lumMod val="75000"/>
              <a:alpha val="15000"/>
            </a:schemeClr>
          </a:solidFill>
          <a:ln>
            <a:solidFill>
              <a:schemeClr val="tx1">
                <a:lumMod val="50000"/>
              </a:schemeClr>
            </a:solidFill>
          </a:ln>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flipH="1">
            <a:off x="4429125" y="339725"/>
            <a:ext cx="4714875" cy="4535488"/>
          </a:xfrm>
          <a:prstGeom prst="moon">
            <a:avLst>
              <a:gd name="adj" fmla="val 28054"/>
            </a:avLst>
          </a:prstGeom>
          <a:solidFill>
            <a:schemeClr val="tx1">
              <a:lumMod val="75000"/>
              <a:alpha val="15000"/>
            </a:schemeClr>
          </a:solidFill>
          <a:ln>
            <a:solidFill>
              <a:schemeClr val="tx1">
                <a:lumMod val="50000"/>
              </a:schemeClr>
            </a:solidFill>
          </a:ln>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1331913" y="4371975"/>
            <a:ext cx="6840537" cy="646113"/>
          </a:xfrm>
          <a:prstGeom prst="rect">
            <a:avLst/>
          </a:prstGeom>
          <a:noFill/>
        </p:spPr>
        <p:txBody>
          <a:bodyPr>
            <a:spAutoFit/>
          </a:bodyPr>
          <a:lstStyle/>
          <a:p>
            <a:pPr>
              <a:defRPr/>
            </a:pPr>
            <a:r>
              <a:rPr lang="es-ES" b="1" dirty="0">
                <a:effectLst>
                  <a:glow rad="139700">
                    <a:schemeClr val="accent2">
                      <a:satMod val="175000"/>
                      <a:alpha val="40000"/>
                    </a:schemeClr>
                  </a:glow>
                  <a:outerShdw blurRad="38100" dist="38100" dir="2700000" algn="tl">
                    <a:srgbClr val="1F497D"/>
                  </a:outerShdw>
                </a:effectLst>
              </a:rPr>
              <a:t>Durante este periodo (1939-1975) fue el centro de la mayoría de las grandes decisiones políticas españolas. </a:t>
            </a:r>
            <a:endParaRPr lang="es-ES" dirty="0">
              <a:effectLst>
                <a:glow rad="1397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1000">
        <p14:gallery dir="r"/>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3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Horizontal)">
                                      <p:cBhvr>
                                        <p:cTn id="10" dur="3000"/>
                                        <p:tgtEl>
                                          <p:spTgt spid="7"/>
                                        </p:tgtEl>
                                      </p:cBhvr>
                                    </p:animEffect>
                                  </p:childTnLst>
                                </p:cTn>
                              </p:par>
                              <p:par>
                                <p:cTn id="11" presetID="16" presetClass="entr" presetSubtype="2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inHorizontal)">
                                      <p:cBhvr>
                                        <p:cTn id="16" dur="3000"/>
                                        <p:tgtEl>
                                          <p:spTgt spid="8"/>
                                        </p:tgtEl>
                                      </p:cBhvr>
                                    </p:animEffect>
                                  </p:childTnLst>
                                </p:cTn>
                              </p:par>
                              <p:par>
                                <p:cTn id="17" presetID="8" presetClass="emph" presetSubtype="0" fill="hold" nodeType="withEffect">
                                  <p:stCondLst>
                                    <p:cond delay="0"/>
                                  </p:stCondLst>
                                  <p:childTnLst>
                                    <p:animRot by="21600000">
                                      <p:cBhvr>
                                        <p:cTn id="18" dur="3000" fill="hold"/>
                                        <p:tgtEl>
                                          <p:spTgt spid="5"/>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7"/>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6"/>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8"/>
                                        </p:tgtEl>
                                        <p:attrNameLst>
                                          <p:attrName>r</p:attrName>
                                        </p:attrNameLst>
                                      </p:cBhvr>
                                    </p:animRot>
                                  </p:childTnLst>
                                </p:cTn>
                              </p:par>
                            </p:childTnLst>
                          </p:cTn>
                        </p:par>
                        <p:par>
                          <p:cTn id="25" fill="hold" nodeType="afterGroup">
                            <p:stCondLst>
                              <p:cond delay="3000"/>
                            </p:stCondLst>
                            <p:childTnLst>
                              <p:par>
                                <p:cTn id="26" presetID="2" presetClass="exit" presetSubtype="8" fill="hold" nodeType="afterEffect">
                                  <p:stCondLst>
                                    <p:cond delay="0"/>
                                  </p:stCondLst>
                                  <p:childTnLst>
                                    <p:anim calcmode="lin" valueType="num">
                                      <p:cBhvr additive="base">
                                        <p:cTn id="27" dur="3000"/>
                                        <p:tgtEl>
                                          <p:spTgt spid="5"/>
                                        </p:tgtEl>
                                        <p:attrNameLst>
                                          <p:attrName>ppt_x</p:attrName>
                                        </p:attrNameLst>
                                      </p:cBhvr>
                                      <p:tavLst>
                                        <p:tav tm="0">
                                          <p:val>
                                            <p:strVal val="ppt_x"/>
                                          </p:val>
                                        </p:tav>
                                        <p:tav tm="100000">
                                          <p:val>
                                            <p:strVal val="0-ppt_w/2"/>
                                          </p:val>
                                        </p:tav>
                                      </p:tavLst>
                                    </p:anim>
                                    <p:anim calcmode="lin" valueType="num">
                                      <p:cBhvr additive="base">
                                        <p:cTn id="28" dur="3000"/>
                                        <p:tgtEl>
                                          <p:spTgt spid="5"/>
                                        </p:tgtEl>
                                        <p:attrNameLst>
                                          <p:attrName>ppt_y</p:attrName>
                                        </p:attrNameLst>
                                      </p:cBhvr>
                                      <p:tavLst>
                                        <p:tav tm="0">
                                          <p:val>
                                            <p:strVal val="ppt_y"/>
                                          </p:val>
                                        </p:tav>
                                        <p:tav tm="100000">
                                          <p:val>
                                            <p:strVal val="ppt_y"/>
                                          </p:val>
                                        </p:tav>
                                      </p:tavLst>
                                    </p:anim>
                                    <p:set>
                                      <p:cBhvr>
                                        <p:cTn id="29" dur="1" fill="hold">
                                          <p:stCondLst>
                                            <p:cond delay="2999"/>
                                          </p:stCondLst>
                                        </p:cTn>
                                        <p:tgtEl>
                                          <p:spTgt spid="5"/>
                                        </p:tgtEl>
                                        <p:attrNameLst>
                                          <p:attrName>style.visibility</p:attrName>
                                        </p:attrNameLst>
                                      </p:cBhvr>
                                      <p:to>
                                        <p:strVal val="hidden"/>
                                      </p:to>
                                    </p:set>
                                  </p:childTnLst>
                                </p:cTn>
                              </p:par>
                              <p:par>
                                <p:cTn id="30" presetID="2" presetClass="exit" presetSubtype="8" fill="hold" nodeType="withEffect">
                                  <p:stCondLst>
                                    <p:cond delay="0"/>
                                  </p:stCondLst>
                                  <p:childTnLst>
                                    <p:anim calcmode="lin" valueType="num">
                                      <p:cBhvr additive="base">
                                        <p:cTn id="31" dur="3000"/>
                                        <p:tgtEl>
                                          <p:spTgt spid="7"/>
                                        </p:tgtEl>
                                        <p:attrNameLst>
                                          <p:attrName>ppt_x</p:attrName>
                                        </p:attrNameLst>
                                      </p:cBhvr>
                                      <p:tavLst>
                                        <p:tav tm="0">
                                          <p:val>
                                            <p:strVal val="ppt_x"/>
                                          </p:val>
                                        </p:tav>
                                        <p:tav tm="100000">
                                          <p:val>
                                            <p:strVal val="0-ppt_w/2"/>
                                          </p:val>
                                        </p:tav>
                                      </p:tavLst>
                                    </p:anim>
                                    <p:anim calcmode="lin" valueType="num">
                                      <p:cBhvr additive="base">
                                        <p:cTn id="32" dur="3000"/>
                                        <p:tgtEl>
                                          <p:spTgt spid="7"/>
                                        </p:tgtEl>
                                        <p:attrNameLst>
                                          <p:attrName>ppt_y</p:attrName>
                                        </p:attrNameLst>
                                      </p:cBhvr>
                                      <p:tavLst>
                                        <p:tav tm="0">
                                          <p:val>
                                            <p:strVal val="ppt_y"/>
                                          </p:val>
                                        </p:tav>
                                        <p:tav tm="100000">
                                          <p:val>
                                            <p:strVal val="ppt_y"/>
                                          </p:val>
                                        </p:tav>
                                      </p:tavLst>
                                    </p:anim>
                                    <p:set>
                                      <p:cBhvr>
                                        <p:cTn id="33" dur="1" fill="hold">
                                          <p:stCondLst>
                                            <p:cond delay="2999"/>
                                          </p:stCondLst>
                                        </p:cTn>
                                        <p:tgtEl>
                                          <p:spTgt spid="7"/>
                                        </p:tgtEl>
                                        <p:attrNameLst>
                                          <p:attrName>style.visibility</p:attrName>
                                        </p:attrNameLst>
                                      </p:cBhvr>
                                      <p:to>
                                        <p:strVal val="hidden"/>
                                      </p:to>
                                    </p:set>
                                  </p:childTnLst>
                                </p:cTn>
                              </p:par>
                              <p:par>
                                <p:cTn id="34" presetID="2" presetClass="exit" presetSubtype="2" fill="hold" nodeType="withEffect">
                                  <p:stCondLst>
                                    <p:cond delay="0"/>
                                  </p:stCondLst>
                                  <p:childTnLst>
                                    <p:anim calcmode="lin" valueType="num">
                                      <p:cBhvr additive="base">
                                        <p:cTn id="35" dur="3000"/>
                                        <p:tgtEl>
                                          <p:spTgt spid="6"/>
                                        </p:tgtEl>
                                        <p:attrNameLst>
                                          <p:attrName>ppt_x</p:attrName>
                                        </p:attrNameLst>
                                      </p:cBhvr>
                                      <p:tavLst>
                                        <p:tav tm="0">
                                          <p:val>
                                            <p:strVal val="ppt_x"/>
                                          </p:val>
                                        </p:tav>
                                        <p:tav tm="100000">
                                          <p:val>
                                            <p:strVal val="1+ppt_w/2"/>
                                          </p:val>
                                        </p:tav>
                                      </p:tavLst>
                                    </p:anim>
                                    <p:anim calcmode="lin" valueType="num">
                                      <p:cBhvr additive="base">
                                        <p:cTn id="36" dur="3000"/>
                                        <p:tgtEl>
                                          <p:spTgt spid="6"/>
                                        </p:tgtEl>
                                        <p:attrNameLst>
                                          <p:attrName>ppt_y</p:attrName>
                                        </p:attrNameLst>
                                      </p:cBhvr>
                                      <p:tavLst>
                                        <p:tav tm="0">
                                          <p:val>
                                            <p:strVal val="ppt_y"/>
                                          </p:val>
                                        </p:tav>
                                        <p:tav tm="100000">
                                          <p:val>
                                            <p:strVal val="ppt_y"/>
                                          </p:val>
                                        </p:tav>
                                      </p:tavLst>
                                    </p:anim>
                                    <p:set>
                                      <p:cBhvr>
                                        <p:cTn id="37" dur="1" fill="hold">
                                          <p:stCondLst>
                                            <p:cond delay="2999"/>
                                          </p:stCondLst>
                                        </p:cTn>
                                        <p:tgtEl>
                                          <p:spTgt spid="6"/>
                                        </p:tgtEl>
                                        <p:attrNameLst>
                                          <p:attrName>style.visibility</p:attrName>
                                        </p:attrNameLst>
                                      </p:cBhvr>
                                      <p:to>
                                        <p:strVal val="hidden"/>
                                      </p:to>
                                    </p:set>
                                  </p:childTnLst>
                                </p:cTn>
                              </p:par>
                              <p:par>
                                <p:cTn id="38" presetID="2" presetClass="exit" presetSubtype="2" fill="hold" nodeType="withEffect">
                                  <p:stCondLst>
                                    <p:cond delay="0"/>
                                  </p:stCondLst>
                                  <p:childTnLst>
                                    <p:anim calcmode="lin" valueType="num">
                                      <p:cBhvr additive="base">
                                        <p:cTn id="39" dur="3000"/>
                                        <p:tgtEl>
                                          <p:spTgt spid="8"/>
                                        </p:tgtEl>
                                        <p:attrNameLst>
                                          <p:attrName>ppt_x</p:attrName>
                                        </p:attrNameLst>
                                      </p:cBhvr>
                                      <p:tavLst>
                                        <p:tav tm="0">
                                          <p:val>
                                            <p:strVal val="ppt_x"/>
                                          </p:val>
                                        </p:tav>
                                        <p:tav tm="100000">
                                          <p:val>
                                            <p:strVal val="1+ppt_w/2"/>
                                          </p:val>
                                        </p:tav>
                                      </p:tavLst>
                                    </p:anim>
                                    <p:anim calcmode="lin" valueType="num">
                                      <p:cBhvr additive="base">
                                        <p:cTn id="40" dur="3000"/>
                                        <p:tgtEl>
                                          <p:spTgt spid="8"/>
                                        </p:tgtEl>
                                        <p:attrNameLst>
                                          <p:attrName>ppt_y</p:attrName>
                                        </p:attrNameLst>
                                      </p:cBhvr>
                                      <p:tavLst>
                                        <p:tav tm="0">
                                          <p:val>
                                            <p:strVal val="ppt_y"/>
                                          </p:val>
                                        </p:tav>
                                        <p:tav tm="100000">
                                          <p:val>
                                            <p:strVal val="ppt_y"/>
                                          </p:val>
                                        </p:tav>
                                      </p:tavLst>
                                    </p:anim>
                                    <p:set>
                                      <p:cBhvr>
                                        <p:cTn id="41" dur="1" fill="hold">
                                          <p:stCondLst>
                                            <p:cond delay="2999"/>
                                          </p:stCondLst>
                                        </p:cTn>
                                        <p:tgtEl>
                                          <p:spTgt spid="8"/>
                                        </p:tgtEl>
                                        <p:attrNameLst>
                                          <p:attrName>style.visibility</p:attrName>
                                        </p:attrNameLst>
                                      </p:cBhvr>
                                      <p:to>
                                        <p:strVal val="hidden"/>
                                      </p:to>
                                    </p:set>
                                  </p:childTnLst>
                                </p:cTn>
                              </p:par>
                              <p:par>
                                <p:cTn id="42" presetID="23" presetClass="entr" presetSubtype="288"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p:cTn id="44" dur="3000" fill="hold"/>
                                        <p:tgtEl>
                                          <p:spTgt spid="4"/>
                                        </p:tgtEl>
                                        <p:attrNameLst>
                                          <p:attrName>ppt_w</p:attrName>
                                        </p:attrNameLst>
                                      </p:cBhvr>
                                      <p:tavLst>
                                        <p:tav tm="0">
                                          <p:val>
                                            <p:strVal val="4/3*#ppt_w"/>
                                          </p:val>
                                        </p:tav>
                                        <p:tav tm="100000">
                                          <p:val>
                                            <p:strVal val="#ppt_w"/>
                                          </p:val>
                                        </p:tav>
                                      </p:tavLst>
                                    </p:anim>
                                    <p:anim calcmode="lin" valueType="num">
                                      <p:cBhvr>
                                        <p:cTn id="45" dur="3000" fill="hold"/>
                                        <p:tgtEl>
                                          <p:spTgt spid="4"/>
                                        </p:tgtEl>
                                        <p:attrNameLst>
                                          <p:attrName>ppt_h</p:attrName>
                                        </p:attrNameLst>
                                      </p:cBhvr>
                                      <p:tavLst>
                                        <p:tav tm="0">
                                          <p:val>
                                            <p:strVal val="4/3*#ppt_h"/>
                                          </p:val>
                                        </p:tav>
                                        <p:tav tm="100000">
                                          <p:val>
                                            <p:strVal val="#ppt_h"/>
                                          </p:val>
                                        </p:tav>
                                      </p:tavLst>
                                    </p:anim>
                                  </p:childTnLst>
                                </p:cTn>
                              </p:par>
                              <p:par>
                                <p:cTn id="46" presetID="6" presetClass="entr" presetSubtype="32"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circle(out)">
                                      <p:cBhvr>
                                        <p:cTn id="48" dur="3000"/>
                                        <p:tgtEl>
                                          <p:spTgt spid="4"/>
                                        </p:tgtEl>
                                      </p:cBhvr>
                                    </p:animEffect>
                                  </p:childTnLst>
                                </p:cTn>
                              </p:par>
                            </p:childTnLst>
                          </p:cTn>
                        </p:par>
                        <p:par>
                          <p:cTn id="49" fill="hold" nodeType="afterGroup">
                            <p:stCondLst>
                              <p:cond delay="6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9"/>
                                        </p:tgtEl>
                                        <p:attrNameLst>
                                          <p:attrName>style.visibility</p:attrName>
                                        </p:attrNameLst>
                                      </p:cBhvr>
                                      <p:to>
                                        <p:strVal val="visible"/>
                                      </p:to>
                                    </p:set>
                                    <p:animEffect transition="in" filter="fade">
                                      <p:cBhvr>
                                        <p:cTn id="52" dur="1000"/>
                                        <p:tgtEl>
                                          <p:spTgt spid="9"/>
                                        </p:tgtEl>
                                      </p:cBhvr>
                                    </p:animEffect>
                                    <p:anim calcmode="lin" valueType="num">
                                      <p:cBhvr>
                                        <p:cTn id="53" dur="1000" fill="hold"/>
                                        <p:tgtEl>
                                          <p:spTgt spid="9"/>
                                        </p:tgtEl>
                                        <p:attrNameLst>
                                          <p:attrName>ppt_x</p:attrName>
                                        </p:attrNameLst>
                                      </p:cBhvr>
                                      <p:tavLst>
                                        <p:tav tm="0">
                                          <p:val>
                                            <p:strVal val="#ppt_x-.1"/>
                                          </p:val>
                                        </p:tav>
                                        <p:tav tm="100000">
                                          <p:val>
                                            <p:strVal val="#ppt_x"/>
                                          </p:val>
                                        </p:tav>
                                      </p:tavLst>
                                    </p:anim>
                                    <p:anim calcmode="lin" valueType="num">
                                      <p:cBhvr>
                                        <p:cTn id="5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na María\Desktop\36388.jpg"/>
          <p:cNvPicPr>
            <a:picLocks noChangeAspect="1" noChangeArrowheads="1"/>
          </p:cNvPicPr>
          <p:nvPr/>
        </p:nvPicPr>
        <p:blipFill>
          <a:blip r:embed="rId2">
            <a:extLst>
              <a:ext uri="{28A0092B-C50C-407E-A947-70E740481C1C}">
                <a14:useLocalDpi xmlns:a14="http://schemas.microsoft.com/office/drawing/2010/main" val="0"/>
              </a:ext>
            </a:extLst>
          </a:blip>
          <a:srcRect r="50000"/>
          <a:stretch>
            <a:fillRect/>
          </a:stretch>
        </p:blipFill>
        <p:spPr bwMode="auto">
          <a:xfrm>
            <a:off x="0" y="0"/>
            <a:ext cx="4572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 descr="C:\Users\Ana María\Desktop\36388.jpg"/>
          <p:cNvPicPr>
            <a:picLocks noChangeAspect="1" noChangeArrowheads="1"/>
          </p:cNvPicPr>
          <p:nvPr/>
        </p:nvPicPr>
        <p:blipFill>
          <a:blip r:embed="rId2">
            <a:extLst>
              <a:ext uri="{28A0092B-C50C-407E-A947-70E740481C1C}">
                <a14:useLocalDpi xmlns:a14="http://schemas.microsoft.com/office/drawing/2010/main" val="0"/>
              </a:ext>
            </a:extLst>
          </a:blip>
          <a:srcRect l="50000"/>
          <a:stretch>
            <a:fillRect/>
          </a:stretch>
        </p:blipFill>
        <p:spPr bwMode="auto">
          <a:xfrm>
            <a:off x="4572000" y="0"/>
            <a:ext cx="4572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1"/>
          <p:cNvSpPr>
            <a:spLocks noChangeArrowheads="1"/>
          </p:cNvSpPr>
          <p:nvPr/>
        </p:nvSpPr>
        <p:spPr bwMode="auto">
          <a:xfrm>
            <a:off x="468313" y="3943350"/>
            <a:ext cx="8340725" cy="1200150"/>
          </a:xfrm>
          <a:prstGeom prst="rect">
            <a:avLst/>
          </a:prstGeom>
          <a:noFill/>
          <a:ln w="9525">
            <a:noFill/>
            <a:miter lim="800000"/>
            <a:headEnd/>
            <a:tailEnd/>
          </a:ln>
          <a:effectLst/>
        </p:spPr>
        <p:txBody>
          <a:bodyPr anchor="ctr">
            <a:spAutoFit/>
          </a:bodyPr>
          <a:lstStyle/>
          <a:p>
            <a:pPr eaLnBrk="0" hangingPunct="0">
              <a:defRPr/>
            </a:pPr>
            <a:r>
              <a:rPr lang="es-ES" b="1" dirty="0">
                <a:effectLst>
                  <a:glow rad="139700">
                    <a:schemeClr val="accent2">
                      <a:satMod val="175000"/>
                      <a:alpha val="40000"/>
                    </a:schemeClr>
                  </a:glow>
                  <a:outerShdw blurRad="38100" dist="38100" dir="2700000" algn="tl">
                    <a:srgbClr val="1F497D"/>
                  </a:outerShdw>
                </a:effectLst>
                <a:ea typeface="PMingLiU" pitchFamily="18" charset="-120"/>
              </a:rPr>
              <a:t>Desde 1983 hasta hoy el Palacio Real de El Pardo se utiliza también como   </a:t>
            </a:r>
          </a:p>
          <a:p>
            <a:pPr eaLnBrk="0" hangingPunct="0">
              <a:defRPr/>
            </a:pPr>
            <a:r>
              <a:rPr lang="es-ES" b="1" dirty="0">
                <a:effectLst>
                  <a:glow rad="139700">
                    <a:schemeClr val="accent2">
                      <a:satMod val="175000"/>
                      <a:alpha val="40000"/>
                    </a:schemeClr>
                  </a:glow>
                  <a:outerShdw blurRad="38100" dist="38100" dir="2700000" algn="tl">
                    <a:srgbClr val="1F497D"/>
                  </a:outerShdw>
                </a:effectLst>
                <a:ea typeface="PMingLiU" pitchFamily="18" charset="-120"/>
              </a:rPr>
              <a:t>residencia de los Jefes de Estado extranjeros de visita oficial en España      </a:t>
            </a:r>
          </a:p>
          <a:p>
            <a:pPr eaLnBrk="0" hangingPunct="0">
              <a:defRPr/>
            </a:pPr>
            <a:r>
              <a:rPr lang="es-ES" b="1" dirty="0">
                <a:effectLst>
                  <a:glow rad="139700">
                    <a:schemeClr val="accent2">
                      <a:satMod val="175000"/>
                      <a:alpha val="40000"/>
                    </a:schemeClr>
                  </a:glow>
                  <a:outerShdw blurRad="38100" dist="38100" dir="2700000" algn="tl">
                    <a:srgbClr val="1F497D"/>
                  </a:outerShdw>
                </a:effectLst>
                <a:ea typeface="PMingLiU" pitchFamily="18" charset="-120"/>
              </a:rPr>
              <a:t>así como la celebración de actos oficiales y sociales, por parte de la </a:t>
            </a:r>
          </a:p>
          <a:p>
            <a:pPr eaLnBrk="0" hangingPunct="0">
              <a:defRPr/>
            </a:pPr>
            <a:r>
              <a:rPr lang="es-ES" b="1" dirty="0">
                <a:effectLst>
                  <a:glow rad="139700">
                    <a:schemeClr val="accent2">
                      <a:satMod val="175000"/>
                      <a:alpha val="40000"/>
                    </a:schemeClr>
                  </a:glow>
                  <a:outerShdw blurRad="38100" dist="38100" dir="2700000" algn="tl">
                    <a:srgbClr val="1F497D"/>
                  </a:outerShdw>
                </a:effectLst>
                <a:ea typeface="PMingLiU" pitchFamily="18" charset="-120"/>
              </a:rPr>
              <a:t>Familia Real Española.</a:t>
            </a:r>
            <a:endParaRPr lang="es-ES" dirty="0">
              <a:effectLst>
                <a:glow rad="1397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8000">
        <p14:ferris dir="l"/>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2" fill="hold" nodeType="with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slide(fromRight)">
                                      <p:cBhvr>
                                        <p:cTn id="7" dur="2000"/>
                                        <p:tgtEl>
                                          <p:spTgt spid="2050"/>
                                        </p:tgtEl>
                                      </p:cBhvr>
                                    </p:animEffect>
                                  </p:childTnLst>
                                </p:cTn>
                              </p:par>
                              <p:par>
                                <p:cTn id="8" presetID="8" presetClass="emph" presetSubtype="0" autoRev="1" fill="hold" nodeType="withEffect">
                                  <p:stCondLst>
                                    <p:cond delay="0"/>
                                  </p:stCondLst>
                                  <p:childTnLst>
                                    <p:animRot by="-1500000">
                                      <p:cBhvr>
                                        <p:cTn id="9" dur="1500" fill="hold"/>
                                        <p:tgtEl>
                                          <p:spTgt spid="2050"/>
                                        </p:tgtEl>
                                        <p:attrNameLst>
                                          <p:attrName>r</p:attrName>
                                        </p:attrNameLst>
                                      </p:cBhvr>
                                    </p:animRot>
                                  </p:childTnLst>
                                </p:cTn>
                              </p:par>
                              <p:par>
                                <p:cTn id="10" presetID="12" presetClass="entr" presetSubtype="8"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slide(fromLeft)">
                                      <p:cBhvr>
                                        <p:cTn id="12" dur="2000"/>
                                        <p:tgtEl>
                                          <p:spTgt spid="10"/>
                                        </p:tgtEl>
                                      </p:cBhvr>
                                    </p:animEffect>
                                  </p:childTnLst>
                                </p:cTn>
                              </p:par>
                              <p:par>
                                <p:cTn id="13" presetID="8" presetClass="emph" presetSubtype="0" autoRev="1" fill="hold" nodeType="withEffect">
                                  <p:stCondLst>
                                    <p:cond delay="0"/>
                                  </p:stCondLst>
                                  <p:childTnLst>
                                    <p:animRot by="1500000">
                                      <p:cBhvr>
                                        <p:cTn id="14" dur="1500" fill="hold"/>
                                        <p:tgtEl>
                                          <p:spTgt spid="10"/>
                                        </p:tgtEl>
                                        <p:attrNameLst>
                                          <p:attrName>r</p:attrName>
                                        </p:attrNameLst>
                                      </p:cBhvr>
                                    </p:animRot>
                                  </p:childTnLst>
                                </p:cTn>
                              </p:par>
                              <p:par>
                                <p:cTn id="15" presetID="2" presetClass="entr" presetSubtype="4" fill="hold" nodeType="withEffect">
                                  <p:stCondLst>
                                    <p:cond delay="0"/>
                                  </p:stCondLst>
                                  <p:childTnLst>
                                    <p:set>
                                      <p:cBhvr>
                                        <p:cTn id="16" dur="1" fill="hold">
                                          <p:stCondLst>
                                            <p:cond delay="0"/>
                                          </p:stCondLst>
                                        </p:cTn>
                                        <p:tgtEl>
                                          <p:spTgt spid="2050"/>
                                        </p:tgtEl>
                                        <p:attrNameLst>
                                          <p:attrName>style.visibility</p:attrName>
                                        </p:attrNameLst>
                                      </p:cBhvr>
                                      <p:to>
                                        <p:strVal val="visible"/>
                                      </p:to>
                                    </p:set>
                                    <p:anim calcmode="lin" valueType="num">
                                      <p:cBhvr additive="base">
                                        <p:cTn id="17" dur="3000" fill="hold"/>
                                        <p:tgtEl>
                                          <p:spTgt spid="2050"/>
                                        </p:tgtEl>
                                        <p:attrNameLst>
                                          <p:attrName>ppt_x</p:attrName>
                                        </p:attrNameLst>
                                      </p:cBhvr>
                                      <p:tavLst>
                                        <p:tav tm="0">
                                          <p:val>
                                            <p:strVal val="#ppt_x"/>
                                          </p:val>
                                        </p:tav>
                                        <p:tav tm="100000">
                                          <p:val>
                                            <p:strVal val="#ppt_x"/>
                                          </p:val>
                                        </p:tav>
                                      </p:tavLst>
                                    </p:anim>
                                    <p:anim calcmode="lin" valueType="num">
                                      <p:cBhvr additive="base">
                                        <p:cTn id="18" dur="3000" fill="hold"/>
                                        <p:tgtEl>
                                          <p:spTgt spid="2050"/>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ppt_x"/>
                                          </p:val>
                                        </p:tav>
                                        <p:tav tm="100000">
                                          <p:val>
                                            <p:strVal val="#ppt_x"/>
                                          </p:val>
                                        </p:tav>
                                      </p:tavLst>
                                    </p:anim>
                                    <p:anim calcmode="lin" valueType="num">
                                      <p:cBhvr additive="base">
                                        <p:cTn id="22" dur="3000" fill="hold"/>
                                        <p:tgtEl>
                                          <p:spTgt spid="10"/>
                                        </p:tgtEl>
                                        <p:attrNameLst>
                                          <p:attrName>ppt_y</p:attrName>
                                        </p:attrNameLst>
                                      </p:cBhvr>
                                      <p:tavLst>
                                        <p:tav tm="0">
                                          <p:val>
                                            <p:strVal val="1+#ppt_h/2"/>
                                          </p:val>
                                        </p:tav>
                                        <p:tav tm="100000">
                                          <p:val>
                                            <p:strVal val="#ppt_y"/>
                                          </p:val>
                                        </p:tav>
                                      </p:tavLst>
                                    </p:anim>
                                  </p:childTnLst>
                                </p:cTn>
                              </p:par>
                            </p:childTnLst>
                          </p:cTn>
                        </p:par>
                        <p:par>
                          <p:cTn id="23" fill="hold" nodeType="afterGroup">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www.BancodeImagenesGratuitas.com (Trenes 6).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1113"/>
            <a:ext cx="9144000" cy="512445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www.BancodeImagenesGratuitas.com (Trenes 6).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971550" y="4084638"/>
            <a:ext cx="7488238" cy="923925"/>
          </a:xfrm>
          <a:prstGeom prst="rect">
            <a:avLst/>
          </a:prstGeom>
          <a:noFill/>
        </p:spPr>
        <p:txBody>
          <a:bodyPr>
            <a:spAutoFit/>
          </a:bodyPr>
          <a:lstStyle/>
          <a:p>
            <a:pPr>
              <a:defRPr/>
            </a:pPr>
            <a:r>
              <a:rPr lang="es-ES" b="1" dirty="0">
                <a:effectLst>
                  <a:glow rad="139700">
                    <a:schemeClr val="accent2">
                      <a:satMod val="175000"/>
                      <a:alpha val="40000"/>
                    </a:schemeClr>
                  </a:glow>
                  <a:outerShdw blurRad="38100" dist="38100" dir="2700000" algn="tl">
                    <a:srgbClr val="1F497D"/>
                  </a:outerShdw>
                </a:effectLst>
              </a:rPr>
              <a:t>La parte final del recorrido transcurre por el ala más actual de palacio, que ha sido convertida en residencia para los dignatarios extranjeros invitados por el Reino de España.</a:t>
            </a:r>
            <a:endParaRPr lang="es-ES" dirty="0">
              <a:effectLst>
                <a:glow rad="1397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3000">
        <p14:ferris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2/3*#ppt_w"/>
                                          </p:val>
                                        </p:tav>
                                        <p:tav tm="100000">
                                          <p:val>
                                            <p:strVal val="#ppt_w"/>
                                          </p:val>
                                        </p:tav>
                                      </p:tavLst>
                                    </p:anim>
                                    <p:anim calcmode="lin" valueType="num">
                                      <p:cBhvr>
                                        <p:cTn id="8" dur="3000" fill="hold"/>
                                        <p:tgtEl>
                                          <p:spTgt spid="6"/>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3000"/>
                                        <p:tgtEl>
                                          <p:spTgt spid="6"/>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3000"/>
                                        <p:tgtEl>
                                          <p:spTgt spid="5"/>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3" descr="C:\Users\Ana María\Desktop\nastroenie_otdyx_otpusk_leto.jpg"/>
          <p:cNvPicPr>
            <a:picLocks noChangeAspect="1" noChangeArrowheads="1"/>
          </p:cNvPicPr>
          <p:nvPr/>
        </p:nvPicPr>
        <p:blipFill>
          <a:blip r:embed="rId2">
            <a:extLst>
              <a:ext uri="{28A0092B-C50C-407E-A947-70E740481C1C}">
                <a14:useLocalDpi xmlns:a14="http://schemas.microsoft.com/office/drawing/2010/main" val="0"/>
              </a:ext>
            </a:extLst>
          </a:blip>
          <a:srcRect r="50000" b="50000"/>
          <a:stretch>
            <a:fillRect/>
          </a:stretch>
        </p:blipFill>
        <p:spPr bwMode="auto">
          <a:xfrm>
            <a:off x="0" y="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3" descr="C:\Users\Ana María\Desktop\nastroenie_otdyx_otpusk_leto.jpg"/>
          <p:cNvPicPr>
            <a:picLocks noChangeAspect="1" noChangeArrowheads="1"/>
          </p:cNvPicPr>
          <p:nvPr/>
        </p:nvPicPr>
        <p:blipFill>
          <a:blip r:embed="rId2">
            <a:extLst>
              <a:ext uri="{28A0092B-C50C-407E-A947-70E740481C1C}">
                <a14:useLocalDpi xmlns:a14="http://schemas.microsoft.com/office/drawing/2010/main" val="0"/>
              </a:ext>
            </a:extLst>
          </a:blip>
          <a:srcRect l="50000" b="50000"/>
          <a:stretch>
            <a:fillRect/>
          </a:stretch>
        </p:blipFill>
        <p:spPr bwMode="auto">
          <a:xfrm>
            <a:off x="4572000" y="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3" descr="C:\Users\Ana María\Desktop\nastroenie_otdyx_otpusk_leto.jpg"/>
          <p:cNvPicPr>
            <a:picLocks noChangeAspect="1" noChangeArrowheads="1"/>
          </p:cNvPicPr>
          <p:nvPr/>
        </p:nvPicPr>
        <p:blipFill>
          <a:blip r:embed="rId2">
            <a:extLst>
              <a:ext uri="{28A0092B-C50C-407E-A947-70E740481C1C}">
                <a14:useLocalDpi xmlns:a14="http://schemas.microsoft.com/office/drawing/2010/main" val="0"/>
              </a:ext>
            </a:extLst>
          </a:blip>
          <a:srcRect l="50000" t="50000"/>
          <a:stretch>
            <a:fillRect/>
          </a:stretch>
        </p:blipFill>
        <p:spPr bwMode="auto">
          <a:xfrm>
            <a:off x="4572000" y="257175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3" descr="C:\Users\Ana María\Desktop\nastroenie_otdyx_otpusk_leto.jpg"/>
          <p:cNvPicPr>
            <a:picLocks noChangeAspect="1" noChangeArrowheads="1"/>
          </p:cNvPicPr>
          <p:nvPr/>
        </p:nvPicPr>
        <p:blipFill>
          <a:blip r:embed="rId2">
            <a:extLst>
              <a:ext uri="{28A0092B-C50C-407E-A947-70E740481C1C}">
                <a14:useLocalDpi xmlns:a14="http://schemas.microsoft.com/office/drawing/2010/main" val="0"/>
              </a:ext>
            </a:extLst>
          </a:blip>
          <a:srcRect t="50000" r="50000"/>
          <a:stretch>
            <a:fillRect/>
          </a:stretch>
        </p:blipFill>
        <p:spPr bwMode="auto">
          <a:xfrm>
            <a:off x="0" y="257175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900113" y="4219575"/>
            <a:ext cx="7488237" cy="923925"/>
          </a:xfrm>
          <a:prstGeom prst="rect">
            <a:avLst/>
          </a:prstGeom>
          <a:noFill/>
        </p:spPr>
        <p:txBody>
          <a:bodyPr>
            <a:spAutoFit/>
          </a:bodyPr>
          <a:lstStyle/>
          <a:p>
            <a:pPr>
              <a:defRPr/>
            </a:pPr>
            <a:r>
              <a:rPr lang="es-ES" b="1" dirty="0">
                <a:effectLst>
                  <a:glow rad="139700">
                    <a:schemeClr val="accent2">
                      <a:satMod val="175000"/>
                      <a:alpha val="40000"/>
                    </a:schemeClr>
                  </a:glow>
                  <a:outerShdw blurRad="38100" dist="38100" dir="2700000" algn="tl">
                    <a:srgbClr val="1F497D"/>
                  </a:outerShdw>
                </a:effectLst>
              </a:rPr>
              <a:t>Al final de la visita guiada al palacio se podrá acceder brevemente a la iglesia, en principio restringida salvo para los visitantes que previamente hayan realizado el recorrido. </a:t>
            </a:r>
            <a:endParaRPr lang="es-ES" dirty="0">
              <a:effectLst>
                <a:glow rad="1397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prism dir="u" isContent="1" isInverted="1"/>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nodeType="with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checkerboard(across)">
                                      <p:cBhvr>
                                        <p:cTn id="7" dur="3000"/>
                                        <p:tgtEl>
                                          <p:spTgt spid="11267"/>
                                        </p:tgtEl>
                                      </p:cBhvr>
                                    </p:animEffect>
                                  </p:childTnLst>
                                </p:cTn>
                              </p:par>
                              <p:par>
                                <p:cTn id="8" presetID="23" presetClass="entr" presetSubtype="16" fill="hold" nodeType="withEffect">
                                  <p:stCondLst>
                                    <p:cond delay="0"/>
                                  </p:stCondLst>
                                  <p:childTnLst>
                                    <p:set>
                                      <p:cBhvr>
                                        <p:cTn id="9" dur="1" fill="hold">
                                          <p:stCondLst>
                                            <p:cond delay="0"/>
                                          </p:stCondLst>
                                        </p:cTn>
                                        <p:tgtEl>
                                          <p:spTgt spid="11267"/>
                                        </p:tgtEl>
                                        <p:attrNameLst>
                                          <p:attrName>style.visibility</p:attrName>
                                        </p:attrNameLst>
                                      </p:cBhvr>
                                      <p:to>
                                        <p:strVal val="visible"/>
                                      </p:to>
                                    </p:set>
                                    <p:anim calcmode="lin" valueType="num">
                                      <p:cBhvr>
                                        <p:cTn id="10" dur="3000" fill="hold"/>
                                        <p:tgtEl>
                                          <p:spTgt spid="11267"/>
                                        </p:tgtEl>
                                        <p:attrNameLst>
                                          <p:attrName>ppt_w</p:attrName>
                                        </p:attrNameLst>
                                      </p:cBhvr>
                                      <p:tavLst>
                                        <p:tav tm="0">
                                          <p:val>
                                            <p:fltVal val="0"/>
                                          </p:val>
                                        </p:tav>
                                        <p:tav tm="100000">
                                          <p:val>
                                            <p:strVal val="#ppt_w"/>
                                          </p:val>
                                        </p:tav>
                                      </p:tavLst>
                                    </p:anim>
                                    <p:anim calcmode="lin" valueType="num">
                                      <p:cBhvr>
                                        <p:cTn id="11" dur="3000" fill="hold"/>
                                        <p:tgtEl>
                                          <p:spTgt spid="11267"/>
                                        </p:tgtEl>
                                        <p:attrNameLst>
                                          <p:attrName>ppt_h</p:attrName>
                                        </p:attrNameLst>
                                      </p:cBhvr>
                                      <p:tavLst>
                                        <p:tav tm="0">
                                          <p:val>
                                            <p:fltVal val="0"/>
                                          </p:val>
                                        </p:tav>
                                        <p:tav tm="100000">
                                          <p:val>
                                            <p:strVal val="#ppt_h"/>
                                          </p:val>
                                        </p:tav>
                                      </p:tavLst>
                                    </p:anim>
                                  </p:childTnLst>
                                </p:cTn>
                              </p:par>
                              <p:par>
                                <p:cTn id="12" presetID="5" presetClass="entr" presetSubtype="10"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checkerboard(across)">
                                      <p:cBhvr>
                                        <p:cTn id="14" dur="3000"/>
                                        <p:tgtEl>
                                          <p:spTgt spid="8"/>
                                        </p:tgtEl>
                                      </p:cBhvr>
                                    </p:animEffect>
                                  </p:childTnLst>
                                </p:cTn>
                              </p:par>
                              <p:par>
                                <p:cTn id="15" presetID="23" presetClass="entr" presetSubtype="1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3000" fill="hold"/>
                                        <p:tgtEl>
                                          <p:spTgt spid="8"/>
                                        </p:tgtEl>
                                        <p:attrNameLst>
                                          <p:attrName>ppt_w</p:attrName>
                                        </p:attrNameLst>
                                      </p:cBhvr>
                                      <p:tavLst>
                                        <p:tav tm="0">
                                          <p:val>
                                            <p:fltVal val="0"/>
                                          </p:val>
                                        </p:tav>
                                        <p:tav tm="100000">
                                          <p:val>
                                            <p:strVal val="#ppt_w"/>
                                          </p:val>
                                        </p:tav>
                                      </p:tavLst>
                                    </p:anim>
                                    <p:anim calcmode="lin" valueType="num">
                                      <p:cBhvr>
                                        <p:cTn id="18" dur="3000" fill="hold"/>
                                        <p:tgtEl>
                                          <p:spTgt spid="8"/>
                                        </p:tgtEl>
                                        <p:attrNameLst>
                                          <p:attrName>ppt_h</p:attrName>
                                        </p:attrNameLst>
                                      </p:cBhvr>
                                      <p:tavLst>
                                        <p:tav tm="0">
                                          <p:val>
                                            <p:fltVal val="0"/>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checkerboard(across)">
                                      <p:cBhvr>
                                        <p:cTn id="21" dur="3000"/>
                                        <p:tgtEl>
                                          <p:spTgt spid="11"/>
                                        </p:tgtEl>
                                      </p:cBhvr>
                                    </p:animEffect>
                                  </p:childTnLst>
                                </p:cTn>
                              </p:par>
                              <p:par>
                                <p:cTn id="22" presetID="23" presetClass="entr" presetSubtype="16"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3000" fill="hold"/>
                                        <p:tgtEl>
                                          <p:spTgt spid="11"/>
                                        </p:tgtEl>
                                        <p:attrNameLst>
                                          <p:attrName>ppt_w</p:attrName>
                                        </p:attrNameLst>
                                      </p:cBhvr>
                                      <p:tavLst>
                                        <p:tav tm="0">
                                          <p:val>
                                            <p:fltVal val="0"/>
                                          </p:val>
                                        </p:tav>
                                        <p:tav tm="100000">
                                          <p:val>
                                            <p:strVal val="#ppt_w"/>
                                          </p:val>
                                        </p:tav>
                                      </p:tavLst>
                                    </p:anim>
                                    <p:anim calcmode="lin" valueType="num">
                                      <p:cBhvr>
                                        <p:cTn id="25" dur="3000" fill="hold"/>
                                        <p:tgtEl>
                                          <p:spTgt spid="11"/>
                                        </p:tgtEl>
                                        <p:attrNameLst>
                                          <p:attrName>ppt_h</p:attrName>
                                        </p:attrNameLst>
                                      </p:cBhvr>
                                      <p:tavLst>
                                        <p:tav tm="0">
                                          <p:val>
                                            <p:fltVal val="0"/>
                                          </p:val>
                                        </p:tav>
                                        <p:tav tm="100000">
                                          <p:val>
                                            <p:strVal val="#ppt_h"/>
                                          </p:val>
                                        </p:tav>
                                      </p:tavLst>
                                    </p:anim>
                                  </p:childTnLst>
                                </p:cTn>
                              </p:par>
                              <p:par>
                                <p:cTn id="26" presetID="5" presetClass="entr" presetSubtype="10"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checkerboard(across)">
                                      <p:cBhvr>
                                        <p:cTn id="28" dur="3000"/>
                                        <p:tgtEl>
                                          <p:spTgt spid="10"/>
                                        </p:tgtEl>
                                      </p:cBhvr>
                                    </p:animEffect>
                                  </p:childTnLst>
                                </p:cTn>
                              </p:par>
                              <p:par>
                                <p:cTn id="29" presetID="23" presetClass="entr" presetSubtype="16"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3000" fill="hold"/>
                                        <p:tgtEl>
                                          <p:spTgt spid="10"/>
                                        </p:tgtEl>
                                        <p:attrNameLst>
                                          <p:attrName>ppt_w</p:attrName>
                                        </p:attrNameLst>
                                      </p:cBhvr>
                                      <p:tavLst>
                                        <p:tav tm="0">
                                          <p:val>
                                            <p:fltVal val="0"/>
                                          </p:val>
                                        </p:tav>
                                        <p:tav tm="100000">
                                          <p:val>
                                            <p:strVal val="#ppt_w"/>
                                          </p:val>
                                        </p:tav>
                                      </p:tavLst>
                                    </p:anim>
                                    <p:anim calcmode="lin" valueType="num">
                                      <p:cBhvr>
                                        <p:cTn id="32" dur="3000" fill="hold"/>
                                        <p:tgtEl>
                                          <p:spTgt spid="10"/>
                                        </p:tgtEl>
                                        <p:attrNameLst>
                                          <p:attrName>ppt_h</p:attrName>
                                        </p:attrNameLst>
                                      </p:cBhvr>
                                      <p:tavLst>
                                        <p:tav tm="0">
                                          <p:val>
                                            <p:fltVal val="0"/>
                                          </p:val>
                                        </p:tav>
                                        <p:tav tm="100000">
                                          <p:val>
                                            <p:strVal val="#ppt_h"/>
                                          </p:val>
                                        </p:tav>
                                      </p:tavLst>
                                    </p:anim>
                                  </p:childTnLst>
                                </p:cTn>
                              </p:par>
                            </p:childTnLst>
                          </p:cTn>
                        </p:par>
                        <p:par>
                          <p:cTn id="33" fill="hold" nodeType="afterGroup">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1"/>
                                          </p:val>
                                        </p:tav>
                                        <p:tav tm="100000">
                                          <p:val>
                                            <p:strVal val="#ppt_x"/>
                                          </p:val>
                                        </p:tav>
                                      </p:tavLst>
                                    </p:anim>
                                    <p:anim calcmode="lin" valueType="num">
                                      <p:cBhvr>
                                        <p:cTn id="3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1 interior del teatro del pard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51 interior del teatro del pard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1908175" y="4587875"/>
            <a:ext cx="5335588" cy="369888"/>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Sala interior del Teatro del Palacio de El Pardo.</a:t>
            </a:r>
          </a:p>
        </p:txBody>
      </p:sp>
    </p:spTree>
  </p:cSld>
  <p:clrMapOvr>
    <a:masterClrMapping/>
  </p:clrMapOvr>
  <mc:AlternateContent xmlns:mc="http://schemas.openxmlformats.org/markup-compatibility/2006">
    <mc:Choice xmlns:p14="http://schemas.microsoft.com/office/powerpoint/2010/main" Requires="p14">
      <p:transition spd="slow" p14:dur="2250" advTm="13000">
        <p14:prism dir="d" isContent="1" isInverted="1"/>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3000"/>
                                        <p:tgtEl>
                                          <p:spTgt spid="4"/>
                                        </p:tgtEl>
                                      </p:cBhvr>
                                    </p:animEffect>
                                  </p:childTnLst>
                                </p:cTn>
                              </p:par>
                              <p:par>
                                <p:cTn id="8" presetID="21"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8)">
                                      <p:cBhvr>
                                        <p:cTn id="10" dur="3000"/>
                                        <p:tgtEl>
                                          <p:spTgt spid="5"/>
                                        </p:tgtEl>
                                      </p:cBhvr>
                                    </p:animEffect>
                                  </p:childTnLst>
                                </p:cTn>
                              </p:par>
                            </p:childTnLst>
                          </p:cTn>
                        </p:par>
                        <p:par>
                          <p:cTn id="11" fill="hold" nodeType="afterGroup">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1"/>
                                          </p:val>
                                        </p:tav>
                                        <p:tav tm="100000">
                                          <p:val>
                                            <p:strVal val="#ppt_x"/>
                                          </p:val>
                                        </p:tav>
                                      </p:tavLst>
                                    </p:anim>
                                    <p:anim calcmode="lin" valueType="num">
                                      <p:cBhvr>
                                        <p:cTn id="1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13911521_75e882daa7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heurón"/>
          <p:cNvSpPr/>
          <p:nvPr/>
        </p:nvSpPr>
        <p:spPr>
          <a:xfrm>
            <a:off x="0" y="0"/>
            <a:ext cx="4643438" cy="5143500"/>
          </a:xfrm>
          <a:prstGeom prst="chevron">
            <a:avLst>
              <a:gd name="adj" fmla="val 92059"/>
            </a:avLst>
          </a:prstGeom>
          <a:solidFill>
            <a:schemeClr val="tx1">
              <a:alpha val="67000"/>
            </a:schemeClr>
          </a:solidFill>
          <a:ln>
            <a:noFill/>
          </a:ln>
          <a:effectLst/>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flipH="1">
            <a:off x="4572000" y="0"/>
            <a:ext cx="4572000" cy="5143500"/>
          </a:xfrm>
          <a:prstGeom prst="chevron">
            <a:avLst>
              <a:gd name="adj" fmla="val 92059"/>
            </a:avLst>
          </a:prstGeom>
          <a:solidFill>
            <a:schemeClr val="tx1">
              <a:alpha val="67000"/>
            </a:schemeClr>
          </a:solidFill>
          <a:ln>
            <a:noFill/>
          </a:ln>
          <a:effectLst/>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a:off x="0" y="268288"/>
            <a:ext cx="4000500" cy="4554537"/>
          </a:xfrm>
          <a:prstGeom prst="chevron">
            <a:avLst>
              <a:gd name="adj" fmla="val 92059"/>
            </a:avLst>
          </a:prstGeom>
          <a:solidFill>
            <a:schemeClr val="accent3">
              <a:lumMod val="75000"/>
              <a:alpha val="67000"/>
            </a:schemeClr>
          </a:solidFill>
          <a:ln>
            <a:noFill/>
          </a:ln>
          <a:effectLst/>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flipH="1">
            <a:off x="5072063" y="249238"/>
            <a:ext cx="4071937" cy="4625975"/>
          </a:xfrm>
          <a:prstGeom prst="chevron">
            <a:avLst>
              <a:gd name="adj" fmla="val 92059"/>
            </a:avLst>
          </a:prstGeom>
          <a:solidFill>
            <a:schemeClr val="accent3">
              <a:lumMod val="75000"/>
              <a:alpha val="67000"/>
            </a:schemeClr>
          </a:solidFill>
          <a:ln>
            <a:noFill/>
          </a:ln>
          <a:effectLst/>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a:off x="0" y="642938"/>
            <a:ext cx="3429000" cy="3751262"/>
          </a:xfrm>
          <a:prstGeom prst="chevron">
            <a:avLst>
              <a:gd name="adj" fmla="val 89740"/>
            </a:avLst>
          </a:prstGeom>
          <a:solidFill>
            <a:schemeClr val="tx1">
              <a:alpha val="67000"/>
            </a:schemeClr>
          </a:solidFill>
          <a:ln>
            <a:noFill/>
          </a:ln>
          <a:effectLst/>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flipH="1">
            <a:off x="5643563" y="588963"/>
            <a:ext cx="3500437" cy="3911600"/>
          </a:xfrm>
          <a:prstGeom prst="chevron">
            <a:avLst>
              <a:gd name="adj" fmla="val 92059"/>
            </a:avLst>
          </a:prstGeom>
          <a:solidFill>
            <a:schemeClr val="tx1">
              <a:alpha val="67000"/>
            </a:schemeClr>
          </a:solidFill>
          <a:ln>
            <a:noFill/>
          </a:ln>
          <a:effectLst/>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heurón"/>
          <p:cNvSpPr/>
          <p:nvPr/>
        </p:nvSpPr>
        <p:spPr>
          <a:xfrm>
            <a:off x="0" y="1071563"/>
            <a:ext cx="2857500" cy="2946400"/>
          </a:xfrm>
          <a:prstGeom prst="chevron">
            <a:avLst>
              <a:gd name="adj" fmla="val 88407"/>
            </a:avLst>
          </a:prstGeom>
          <a:solidFill>
            <a:schemeClr val="accent3">
              <a:lumMod val="75000"/>
              <a:alpha val="67000"/>
            </a:schemeClr>
          </a:solidFill>
          <a:ln>
            <a:noFill/>
          </a:ln>
          <a:effectLst/>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4" name="13 Cheurón"/>
          <p:cNvSpPr/>
          <p:nvPr/>
        </p:nvSpPr>
        <p:spPr>
          <a:xfrm flipH="1">
            <a:off x="6143625" y="857250"/>
            <a:ext cx="3000375" cy="3322638"/>
          </a:xfrm>
          <a:prstGeom prst="chevron">
            <a:avLst>
              <a:gd name="adj" fmla="val 90789"/>
            </a:avLst>
          </a:prstGeom>
          <a:solidFill>
            <a:schemeClr val="accent3">
              <a:lumMod val="75000"/>
              <a:alpha val="67000"/>
            </a:schemeClr>
          </a:solidFill>
          <a:ln>
            <a:noFill/>
          </a:ln>
          <a:effectLst/>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5" name="14 Cheurón"/>
          <p:cNvSpPr/>
          <p:nvPr/>
        </p:nvSpPr>
        <p:spPr>
          <a:xfrm>
            <a:off x="0" y="1393825"/>
            <a:ext cx="2286000" cy="2249488"/>
          </a:xfrm>
          <a:prstGeom prst="chevron">
            <a:avLst>
              <a:gd name="adj" fmla="val 86740"/>
            </a:avLst>
          </a:prstGeom>
          <a:solidFill>
            <a:schemeClr val="tx1">
              <a:alpha val="67000"/>
            </a:schemeClr>
          </a:solidFill>
          <a:ln>
            <a:noFill/>
          </a:ln>
          <a:effectLst/>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6" name="15 Cheurón"/>
          <p:cNvSpPr/>
          <p:nvPr/>
        </p:nvSpPr>
        <p:spPr>
          <a:xfrm flipH="1">
            <a:off x="6715125" y="1285875"/>
            <a:ext cx="2428875" cy="2465388"/>
          </a:xfrm>
          <a:prstGeom prst="chevron">
            <a:avLst>
              <a:gd name="adj" fmla="val 87353"/>
            </a:avLst>
          </a:prstGeom>
          <a:solidFill>
            <a:schemeClr val="tx1">
              <a:alpha val="67000"/>
            </a:schemeClr>
          </a:solidFill>
          <a:ln>
            <a:noFill/>
          </a:ln>
          <a:effectLst/>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7" name="16 Cheurón"/>
          <p:cNvSpPr/>
          <p:nvPr/>
        </p:nvSpPr>
        <p:spPr>
          <a:xfrm>
            <a:off x="0" y="1714500"/>
            <a:ext cx="1714500" cy="1608138"/>
          </a:xfrm>
          <a:prstGeom prst="chevron">
            <a:avLst>
              <a:gd name="adj" fmla="val 81425"/>
            </a:avLst>
          </a:prstGeom>
          <a:solidFill>
            <a:schemeClr val="accent3">
              <a:lumMod val="75000"/>
              <a:alpha val="67000"/>
            </a:schemeClr>
          </a:solidFill>
          <a:ln>
            <a:noFill/>
          </a:ln>
          <a:effectLst/>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8" name="17 Cheurón"/>
          <p:cNvSpPr/>
          <p:nvPr/>
        </p:nvSpPr>
        <p:spPr>
          <a:xfrm flipH="1">
            <a:off x="7358063" y="1660525"/>
            <a:ext cx="1785937" cy="1714500"/>
          </a:xfrm>
          <a:prstGeom prst="chevron">
            <a:avLst>
              <a:gd name="adj" fmla="val 84388"/>
            </a:avLst>
          </a:prstGeom>
          <a:solidFill>
            <a:schemeClr val="accent3">
              <a:lumMod val="75000"/>
              <a:alpha val="67000"/>
            </a:schemeClr>
          </a:solidFill>
          <a:ln>
            <a:noFill/>
          </a:ln>
          <a:effectLst/>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9" name="18 CuadroTexto"/>
          <p:cNvSpPr txBox="1"/>
          <p:nvPr/>
        </p:nvSpPr>
        <p:spPr>
          <a:xfrm>
            <a:off x="1042988" y="484188"/>
            <a:ext cx="5970587"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Jardines de la Casita del Príncipe en El Pardo</a:t>
            </a:r>
          </a:p>
        </p:txBody>
      </p:sp>
      <p:sp>
        <p:nvSpPr>
          <p:cNvPr id="20" name="19 CuadroTexto"/>
          <p:cNvSpPr txBox="1"/>
          <p:nvPr/>
        </p:nvSpPr>
        <p:spPr>
          <a:xfrm>
            <a:off x="971550" y="4084638"/>
            <a:ext cx="7632700" cy="922337"/>
          </a:xfrm>
          <a:prstGeom prst="rect">
            <a:avLst/>
          </a:prstGeom>
          <a:noFill/>
        </p:spPr>
        <p:txBody>
          <a:bodyPr>
            <a:spAutoFit/>
          </a:bodyPr>
          <a:lstStyle/>
          <a:p>
            <a:pPr>
              <a:defRPr/>
            </a:pPr>
            <a:r>
              <a:rPr lang="es-ES" b="1" dirty="0">
                <a:effectLst>
                  <a:glow rad="139700">
                    <a:schemeClr val="accent2">
                      <a:satMod val="175000"/>
                      <a:alpha val="40000"/>
                    </a:schemeClr>
                  </a:glow>
                  <a:outerShdw blurRad="38100" dist="38100" dir="2700000" algn="tl">
                    <a:srgbClr val="1F497D"/>
                  </a:outerShdw>
                </a:effectLst>
              </a:rPr>
              <a:t>También se puede visitar la Casita del Príncipe, construida por los Príncipes de Asturias Carlos IV y María Luisa de  Parma como casa de campo y retiro particular.</a:t>
            </a:r>
            <a:endParaRPr lang="es-ES" dirty="0">
              <a:effectLst>
                <a:glow rad="1397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ripple/>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Horizontal)">
                                      <p:cBhvr>
                                        <p:cTn id="7" dur="3000"/>
                                        <p:tgtEl>
                                          <p:spTgt spid="6"/>
                                        </p:tgtEl>
                                      </p:cBhvr>
                                    </p:animEffect>
                                  </p:childTnLst>
                                </p:cTn>
                              </p:par>
                              <p:par>
                                <p:cTn id="8" presetID="16" presetClass="entr" presetSubtype="2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Horizontal)">
                                      <p:cBhvr>
                                        <p:cTn id="10" dur="3000"/>
                                        <p:tgtEl>
                                          <p:spTgt spid="7"/>
                                        </p:tgtEl>
                                      </p:cBhvr>
                                    </p:animEffect>
                                  </p:childTnLst>
                                </p:cTn>
                              </p:par>
                              <p:par>
                                <p:cTn id="11" presetID="16" presetClass="entr" presetSubtype="2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Horizontal)">
                                      <p:cBhvr>
                                        <p:cTn id="13" dur="3000"/>
                                        <p:tgtEl>
                                          <p:spTgt spid="8"/>
                                        </p:tgtEl>
                                      </p:cBhvr>
                                    </p:animEffect>
                                  </p:childTnLst>
                                </p:cTn>
                              </p:par>
                              <p:par>
                                <p:cTn id="14" presetID="16" presetClass="entr" presetSubtype="26"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arn(inHorizontal)">
                                      <p:cBhvr>
                                        <p:cTn id="16" dur="3000"/>
                                        <p:tgtEl>
                                          <p:spTgt spid="9"/>
                                        </p:tgtEl>
                                      </p:cBhvr>
                                    </p:animEffect>
                                  </p:childTnLst>
                                </p:cTn>
                              </p:par>
                              <p:par>
                                <p:cTn id="17" presetID="16" presetClass="entr" presetSubtype="26"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Horizontal)">
                                      <p:cBhvr>
                                        <p:cTn id="19" dur="3000"/>
                                        <p:tgtEl>
                                          <p:spTgt spid="10"/>
                                        </p:tgtEl>
                                      </p:cBhvr>
                                    </p:animEffect>
                                  </p:childTnLst>
                                </p:cTn>
                              </p:par>
                              <p:par>
                                <p:cTn id="20" presetID="16" presetClass="entr" presetSubtype="26"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Horizontal)">
                                      <p:cBhvr>
                                        <p:cTn id="22" dur="3000"/>
                                        <p:tgtEl>
                                          <p:spTgt spid="11"/>
                                        </p:tgtEl>
                                      </p:cBhvr>
                                    </p:animEffect>
                                  </p:childTnLst>
                                </p:cTn>
                              </p:par>
                              <p:par>
                                <p:cTn id="23" presetID="16" presetClass="entr" presetSubtype="26"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arn(inHorizontal)">
                                      <p:cBhvr>
                                        <p:cTn id="25" dur="3000"/>
                                        <p:tgtEl>
                                          <p:spTgt spid="13"/>
                                        </p:tgtEl>
                                      </p:cBhvr>
                                    </p:animEffect>
                                  </p:childTnLst>
                                </p:cTn>
                              </p:par>
                              <p:par>
                                <p:cTn id="26" presetID="16" presetClass="entr" presetSubtype="26"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barn(inHorizontal)">
                                      <p:cBhvr>
                                        <p:cTn id="28" dur="3000"/>
                                        <p:tgtEl>
                                          <p:spTgt spid="15"/>
                                        </p:tgtEl>
                                      </p:cBhvr>
                                    </p:animEffect>
                                  </p:childTnLst>
                                </p:cTn>
                              </p:par>
                              <p:par>
                                <p:cTn id="29" presetID="16" presetClass="entr" presetSubtype="26"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barn(inHorizontal)">
                                      <p:cBhvr>
                                        <p:cTn id="31" dur="3000"/>
                                        <p:tgtEl>
                                          <p:spTgt spid="14"/>
                                        </p:tgtEl>
                                      </p:cBhvr>
                                    </p:animEffect>
                                  </p:childTnLst>
                                </p:cTn>
                              </p:par>
                              <p:par>
                                <p:cTn id="32" presetID="16" presetClass="entr" presetSubtype="26"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barn(inHorizontal)">
                                      <p:cBhvr>
                                        <p:cTn id="34" dur="3000"/>
                                        <p:tgtEl>
                                          <p:spTgt spid="16"/>
                                        </p:tgtEl>
                                      </p:cBhvr>
                                    </p:animEffect>
                                  </p:childTnLst>
                                </p:cTn>
                              </p:par>
                              <p:par>
                                <p:cTn id="35" presetID="16" presetClass="entr" presetSubtype="26"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barn(inHorizontal)">
                                      <p:cBhvr>
                                        <p:cTn id="37" dur="3000"/>
                                        <p:tgtEl>
                                          <p:spTgt spid="18"/>
                                        </p:tgtEl>
                                      </p:cBhvr>
                                    </p:animEffect>
                                  </p:childTnLst>
                                </p:cTn>
                              </p:par>
                              <p:par>
                                <p:cTn id="38" presetID="16" presetClass="entr" presetSubtype="26" fill="hold"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barn(inHorizontal)">
                                      <p:cBhvr>
                                        <p:cTn id="40" dur="3000"/>
                                        <p:tgtEl>
                                          <p:spTgt spid="17"/>
                                        </p:tgtEl>
                                      </p:cBhvr>
                                    </p:animEffect>
                                  </p:childTnLst>
                                </p:cTn>
                              </p:par>
                              <p:par>
                                <p:cTn id="41" presetID="8" presetClass="emph" presetSubtype="0" fill="hold" nodeType="withEffect">
                                  <p:stCondLst>
                                    <p:cond delay="0"/>
                                  </p:stCondLst>
                                  <p:childTnLst>
                                    <p:animRot by="10800000">
                                      <p:cBhvr>
                                        <p:cTn id="42" dur="3000" fill="hold"/>
                                        <p:tgtEl>
                                          <p:spTgt spid="16"/>
                                        </p:tgtEl>
                                        <p:attrNameLst>
                                          <p:attrName>r</p:attrName>
                                        </p:attrNameLst>
                                      </p:cBhvr>
                                    </p:animRot>
                                  </p:childTnLst>
                                </p:cTn>
                              </p:par>
                              <p:par>
                                <p:cTn id="43" presetID="8" presetClass="emph" presetSubtype="0" fill="hold" nodeType="withEffect">
                                  <p:stCondLst>
                                    <p:cond delay="0"/>
                                  </p:stCondLst>
                                  <p:childTnLst>
                                    <p:animRot by="-10800000">
                                      <p:cBhvr>
                                        <p:cTn id="44" dur="3000" fill="hold"/>
                                        <p:tgtEl>
                                          <p:spTgt spid="13"/>
                                        </p:tgtEl>
                                        <p:attrNameLst>
                                          <p:attrName>r</p:attrName>
                                        </p:attrNameLst>
                                      </p:cBhvr>
                                    </p:animRot>
                                  </p:childTnLst>
                                </p:cTn>
                              </p:par>
                              <p:par>
                                <p:cTn id="45" presetID="8" presetClass="emph" presetSubtype="0" fill="hold" nodeType="withEffect">
                                  <p:stCondLst>
                                    <p:cond delay="0"/>
                                  </p:stCondLst>
                                  <p:childTnLst>
                                    <p:animRot by="10800000">
                                      <p:cBhvr>
                                        <p:cTn id="46" dur="3000" fill="hold"/>
                                        <p:tgtEl>
                                          <p:spTgt spid="6"/>
                                        </p:tgtEl>
                                        <p:attrNameLst>
                                          <p:attrName>r</p:attrName>
                                        </p:attrNameLst>
                                      </p:cBhvr>
                                    </p:animRot>
                                  </p:childTnLst>
                                </p:cTn>
                              </p:par>
                              <p:par>
                                <p:cTn id="47" presetID="8" presetClass="emph" presetSubtype="0" fill="hold" nodeType="withEffect">
                                  <p:stCondLst>
                                    <p:cond delay="0"/>
                                  </p:stCondLst>
                                  <p:childTnLst>
                                    <p:animRot by="-10800000">
                                      <p:cBhvr>
                                        <p:cTn id="48" dur="3000" fill="hold"/>
                                        <p:tgtEl>
                                          <p:spTgt spid="8"/>
                                        </p:tgtEl>
                                        <p:attrNameLst>
                                          <p:attrName>r</p:attrName>
                                        </p:attrNameLst>
                                      </p:cBhvr>
                                    </p:animRot>
                                  </p:childTnLst>
                                </p:cTn>
                              </p:par>
                              <p:par>
                                <p:cTn id="49" presetID="8" presetClass="emph" presetSubtype="0" fill="hold" nodeType="withEffect">
                                  <p:stCondLst>
                                    <p:cond delay="0"/>
                                  </p:stCondLst>
                                  <p:childTnLst>
                                    <p:animRot by="10800000">
                                      <p:cBhvr>
                                        <p:cTn id="50" dur="3000" fill="hold"/>
                                        <p:tgtEl>
                                          <p:spTgt spid="10"/>
                                        </p:tgtEl>
                                        <p:attrNameLst>
                                          <p:attrName>r</p:attrName>
                                        </p:attrNameLst>
                                      </p:cBhvr>
                                    </p:animRot>
                                  </p:childTnLst>
                                </p:cTn>
                              </p:par>
                              <p:par>
                                <p:cTn id="51" presetID="8" presetClass="emph" presetSubtype="0" fill="hold" nodeType="withEffect">
                                  <p:stCondLst>
                                    <p:cond delay="0"/>
                                  </p:stCondLst>
                                  <p:childTnLst>
                                    <p:animRot by="10800000">
                                      <p:cBhvr>
                                        <p:cTn id="52" dur="3000" fill="hold"/>
                                        <p:tgtEl>
                                          <p:spTgt spid="7"/>
                                        </p:tgtEl>
                                        <p:attrNameLst>
                                          <p:attrName>r</p:attrName>
                                        </p:attrNameLst>
                                      </p:cBhvr>
                                    </p:animRot>
                                  </p:childTnLst>
                                </p:cTn>
                              </p:par>
                              <p:par>
                                <p:cTn id="53" presetID="8" presetClass="emph" presetSubtype="0" fill="hold" nodeType="withEffect">
                                  <p:stCondLst>
                                    <p:cond delay="0"/>
                                  </p:stCondLst>
                                  <p:childTnLst>
                                    <p:animRot by="-10800000">
                                      <p:cBhvr>
                                        <p:cTn id="54" dur="3000" fill="hold"/>
                                        <p:tgtEl>
                                          <p:spTgt spid="9"/>
                                        </p:tgtEl>
                                        <p:attrNameLst>
                                          <p:attrName>r</p:attrName>
                                        </p:attrNameLst>
                                      </p:cBhvr>
                                    </p:animRot>
                                  </p:childTnLst>
                                </p:cTn>
                              </p:par>
                              <p:par>
                                <p:cTn id="55" presetID="8" presetClass="emph" presetSubtype="0" fill="hold" nodeType="withEffect">
                                  <p:stCondLst>
                                    <p:cond delay="0"/>
                                  </p:stCondLst>
                                  <p:childTnLst>
                                    <p:animRot by="10800000">
                                      <p:cBhvr>
                                        <p:cTn id="56" dur="3000" fill="hold"/>
                                        <p:tgtEl>
                                          <p:spTgt spid="11"/>
                                        </p:tgtEl>
                                        <p:attrNameLst>
                                          <p:attrName>r</p:attrName>
                                        </p:attrNameLst>
                                      </p:cBhvr>
                                    </p:animRot>
                                  </p:childTnLst>
                                </p:cTn>
                              </p:par>
                              <p:par>
                                <p:cTn id="57" presetID="8" presetClass="emph" presetSubtype="0" fill="hold" nodeType="withEffect">
                                  <p:stCondLst>
                                    <p:cond delay="0"/>
                                  </p:stCondLst>
                                  <p:childTnLst>
                                    <p:animRot by="-10800000">
                                      <p:cBhvr>
                                        <p:cTn id="58" dur="3000" fill="hold"/>
                                        <p:tgtEl>
                                          <p:spTgt spid="14"/>
                                        </p:tgtEl>
                                        <p:attrNameLst>
                                          <p:attrName>r</p:attrName>
                                        </p:attrNameLst>
                                      </p:cBhvr>
                                    </p:animRot>
                                  </p:childTnLst>
                                </p:cTn>
                              </p:par>
                              <p:par>
                                <p:cTn id="59" presetID="8" presetClass="emph" presetSubtype="0" fill="hold" nodeType="withEffect">
                                  <p:stCondLst>
                                    <p:cond delay="0"/>
                                  </p:stCondLst>
                                  <p:childTnLst>
                                    <p:animRot by="10800000">
                                      <p:cBhvr>
                                        <p:cTn id="60" dur="3000" fill="hold"/>
                                        <p:tgtEl>
                                          <p:spTgt spid="15"/>
                                        </p:tgtEl>
                                        <p:attrNameLst>
                                          <p:attrName>r</p:attrName>
                                        </p:attrNameLst>
                                      </p:cBhvr>
                                    </p:animRot>
                                  </p:childTnLst>
                                </p:cTn>
                              </p:par>
                              <p:par>
                                <p:cTn id="61" presetID="8" presetClass="emph" presetSubtype="0" fill="hold" nodeType="withEffect">
                                  <p:stCondLst>
                                    <p:cond delay="0"/>
                                  </p:stCondLst>
                                  <p:childTnLst>
                                    <p:animRot by="-10800000">
                                      <p:cBhvr>
                                        <p:cTn id="62" dur="3000" fill="hold"/>
                                        <p:tgtEl>
                                          <p:spTgt spid="17"/>
                                        </p:tgtEl>
                                        <p:attrNameLst>
                                          <p:attrName>r</p:attrName>
                                        </p:attrNameLst>
                                      </p:cBhvr>
                                    </p:animRot>
                                  </p:childTnLst>
                                </p:cTn>
                              </p:par>
                              <p:par>
                                <p:cTn id="63" presetID="8" presetClass="emph" presetSubtype="0" fill="hold" nodeType="withEffect">
                                  <p:stCondLst>
                                    <p:cond delay="0"/>
                                  </p:stCondLst>
                                  <p:childTnLst>
                                    <p:animRot by="-10800000">
                                      <p:cBhvr>
                                        <p:cTn id="64" dur="3000" fill="hold"/>
                                        <p:tgtEl>
                                          <p:spTgt spid="18"/>
                                        </p:tgtEl>
                                        <p:attrNameLst>
                                          <p:attrName>r</p:attrName>
                                        </p:attrNameLst>
                                      </p:cBhvr>
                                    </p:animRot>
                                  </p:childTnLst>
                                </p:cTn>
                              </p:par>
                            </p:childTnLst>
                          </p:cTn>
                        </p:par>
                        <p:par>
                          <p:cTn id="65" fill="hold" nodeType="afterGroup">
                            <p:stCondLst>
                              <p:cond delay="3000"/>
                            </p:stCondLst>
                            <p:childTnLst>
                              <p:par>
                                <p:cTn id="66" presetID="17" presetClass="exit" presetSubtype="8" fill="hold" nodeType="afterEffect">
                                  <p:stCondLst>
                                    <p:cond delay="0"/>
                                  </p:stCondLst>
                                  <p:childTnLst>
                                    <p:anim calcmode="lin" valueType="num">
                                      <p:cBhvr>
                                        <p:cTn id="67" dur="3000"/>
                                        <p:tgtEl>
                                          <p:spTgt spid="6"/>
                                        </p:tgtEl>
                                        <p:attrNameLst>
                                          <p:attrName>ppt_x</p:attrName>
                                        </p:attrNameLst>
                                      </p:cBhvr>
                                      <p:tavLst>
                                        <p:tav tm="0">
                                          <p:val>
                                            <p:strVal val="ppt_x"/>
                                          </p:val>
                                        </p:tav>
                                        <p:tav tm="100000">
                                          <p:val>
                                            <p:strVal val="ppt_x-ppt_w/2"/>
                                          </p:val>
                                        </p:tav>
                                      </p:tavLst>
                                    </p:anim>
                                    <p:anim calcmode="lin" valueType="num">
                                      <p:cBhvr>
                                        <p:cTn id="68" dur="3000"/>
                                        <p:tgtEl>
                                          <p:spTgt spid="6"/>
                                        </p:tgtEl>
                                        <p:attrNameLst>
                                          <p:attrName>ppt_y</p:attrName>
                                        </p:attrNameLst>
                                      </p:cBhvr>
                                      <p:tavLst>
                                        <p:tav tm="0">
                                          <p:val>
                                            <p:strVal val="ppt_y"/>
                                          </p:val>
                                        </p:tav>
                                        <p:tav tm="100000">
                                          <p:val>
                                            <p:strVal val="ppt_y"/>
                                          </p:val>
                                        </p:tav>
                                      </p:tavLst>
                                    </p:anim>
                                    <p:anim calcmode="lin" valueType="num">
                                      <p:cBhvr>
                                        <p:cTn id="69" dur="3000"/>
                                        <p:tgtEl>
                                          <p:spTgt spid="6"/>
                                        </p:tgtEl>
                                        <p:attrNameLst>
                                          <p:attrName>ppt_w</p:attrName>
                                        </p:attrNameLst>
                                      </p:cBhvr>
                                      <p:tavLst>
                                        <p:tav tm="0">
                                          <p:val>
                                            <p:strVal val="ppt_w"/>
                                          </p:val>
                                        </p:tav>
                                        <p:tav tm="100000">
                                          <p:val>
                                            <p:fltVal val="0"/>
                                          </p:val>
                                        </p:tav>
                                      </p:tavLst>
                                    </p:anim>
                                    <p:anim calcmode="lin" valueType="num">
                                      <p:cBhvr>
                                        <p:cTn id="70" dur="3000"/>
                                        <p:tgtEl>
                                          <p:spTgt spid="6"/>
                                        </p:tgtEl>
                                        <p:attrNameLst>
                                          <p:attrName>ppt_h</p:attrName>
                                        </p:attrNameLst>
                                      </p:cBhvr>
                                      <p:tavLst>
                                        <p:tav tm="0">
                                          <p:val>
                                            <p:strVal val="ppt_h"/>
                                          </p:val>
                                        </p:tav>
                                        <p:tav tm="100000">
                                          <p:val>
                                            <p:strVal val="ppt_h"/>
                                          </p:val>
                                        </p:tav>
                                      </p:tavLst>
                                    </p:anim>
                                    <p:set>
                                      <p:cBhvr>
                                        <p:cTn id="71" dur="1" fill="hold">
                                          <p:stCondLst>
                                            <p:cond delay="2999"/>
                                          </p:stCondLst>
                                        </p:cTn>
                                        <p:tgtEl>
                                          <p:spTgt spid="6"/>
                                        </p:tgtEl>
                                        <p:attrNameLst>
                                          <p:attrName>style.visibility</p:attrName>
                                        </p:attrNameLst>
                                      </p:cBhvr>
                                      <p:to>
                                        <p:strVal val="hidden"/>
                                      </p:to>
                                    </p:set>
                                  </p:childTnLst>
                                </p:cTn>
                              </p:par>
                              <p:par>
                                <p:cTn id="72" presetID="17" presetClass="exit" presetSubtype="8" fill="hold" nodeType="withEffect">
                                  <p:stCondLst>
                                    <p:cond delay="0"/>
                                  </p:stCondLst>
                                  <p:childTnLst>
                                    <p:anim calcmode="lin" valueType="num">
                                      <p:cBhvr>
                                        <p:cTn id="73" dur="3000"/>
                                        <p:tgtEl>
                                          <p:spTgt spid="8"/>
                                        </p:tgtEl>
                                        <p:attrNameLst>
                                          <p:attrName>ppt_x</p:attrName>
                                        </p:attrNameLst>
                                      </p:cBhvr>
                                      <p:tavLst>
                                        <p:tav tm="0">
                                          <p:val>
                                            <p:strVal val="ppt_x"/>
                                          </p:val>
                                        </p:tav>
                                        <p:tav tm="100000">
                                          <p:val>
                                            <p:strVal val="ppt_x-ppt_w/2"/>
                                          </p:val>
                                        </p:tav>
                                      </p:tavLst>
                                    </p:anim>
                                    <p:anim calcmode="lin" valueType="num">
                                      <p:cBhvr>
                                        <p:cTn id="74" dur="3000"/>
                                        <p:tgtEl>
                                          <p:spTgt spid="8"/>
                                        </p:tgtEl>
                                        <p:attrNameLst>
                                          <p:attrName>ppt_y</p:attrName>
                                        </p:attrNameLst>
                                      </p:cBhvr>
                                      <p:tavLst>
                                        <p:tav tm="0">
                                          <p:val>
                                            <p:strVal val="ppt_y"/>
                                          </p:val>
                                        </p:tav>
                                        <p:tav tm="100000">
                                          <p:val>
                                            <p:strVal val="ppt_y"/>
                                          </p:val>
                                        </p:tav>
                                      </p:tavLst>
                                    </p:anim>
                                    <p:anim calcmode="lin" valueType="num">
                                      <p:cBhvr>
                                        <p:cTn id="75" dur="3000"/>
                                        <p:tgtEl>
                                          <p:spTgt spid="8"/>
                                        </p:tgtEl>
                                        <p:attrNameLst>
                                          <p:attrName>ppt_w</p:attrName>
                                        </p:attrNameLst>
                                      </p:cBhvr>
                                      <p:tavLst>
                                        <p:tav tm="0">
                                          <p:val>
                                            <p:strVal val="ppt_w"/>
                                          </p:val>
                                        </p:tav>
                                        <p:tav tm="100000">
                                          <p:val>
                                            <p:fltVal val="0"/>
                                          </p:val>
                                        </p:tav>
                                      </p:tavLst>
                                    </p:anim>
                                    <p:anim calcmode="lin" valueType="num">
                                      <p:cBhvr>
                                        <p:cTn id="76" dur="3000"/>
                                        <p:tgtEl>
                                          <p:spTgt spid="8"/>
                                        </p:tgtEl>
                                        <p:attrNameLst>
                                          <p:attrName>ppt_h</p:attrName>
                                        </p:attrNameLst>
                                      </p:cBhvr>
                                      <p:tavLst>
                                        <p:tav tm="0">
                                          <p:val>
                                            <p:strVal val="ppt_h"/>
                                          </p:val>
                                        </p:tav>
                                        <p:tav tm="100000">
                                          <p:val>
                                            <p:strVal val="ppt_h"/>
                                          </p:val>
                                        </p:tav>
                                      </p:tavLst>
                                    </p:anim>
                                    <p:set>
                                      <p:cBhvr>
                                        <p:cTn id="77" dur="1" fill="hold">
                                          <p:stCondLst>
                                            <p:cond delay="2999"/>
                                          </p:stCondLst>
                                        </p:cTn>
                                        <p:tgtEl>
                                          <p:spTgt spid="8"/>
                                        </p:tgtEl>
                                        <p:attrNameLst>
                                          <p:attrName>style.visibility</p:attrName>
                                        </p:attrNameLst>
                                      </p:cBhvr>
                                      <p:to>
                                        <p:strVal val="hidden"/>
                                      </p:to>
                                    </p:set>
                                  </p:childTnLst>
                                </p:cTn>
                              </p:par>
                              <p:par>
                                <p:cTn id="78" presetID="17" presetClass="exit" presetSubtype="8" fill="hold" nodeType="withEffect">
                                  <p:stCondLst>
                                    <p:cond delay="0"/>
                                  </p:stCondLst>
                                  <p:childTnLst>
                                    <p:anim calcmode="lin" valueType="num">
                                      <p:cBhvr>
                                        <p:cTn id="79" dur="3000"/>
                                        <p:tgtEl>
                                          <p:spTgt spid="10"/>
                                        </p:tgtEl>
                                        <p:attrNameLst>
                                          <p:attrName>ppt_x</p:attrName>
                                        </p:attrNameLst>
                                      </p:cBhvr>
                                      <p:tavLst>
                                        <p:tav tm="0">
                                          <p:val>
                                            <p:strVal val="ppt_x"/>
                                          </p:val>
                                        </p:tav>
                                        <p:tav tm="100000">
                                          <p:val>
                                            <p:strVal val="ppt_x-ppt_w/2"/>
                                          </p:val>
                                        </p:tav>
                                      </p:tavLst>
                                    </p:anim>
                                    <p:anim calcmode="lin" valueType="num">
                                      <p:cBhvr>
                                        <p:cTn id="80" dur="3000"/>
                                        <p:tgtEl>
                                          <p:spTgt spid="10"/>
                                        </p:tgtEl>
                                        <p:attrNameLst>
                                          <p:attrName>ppt_y</p:attrName>
                                        </p:attrNameLst>
                                      </p:cBhvr>
                                      <p:tavLst>
                                        <p:tav tm="0">
                                          <p:val>
                                            <p:strVal val="ppt_y"/>
                                          </p:val>
                                        </p:tav>
                                        <p:tav tm="100000">
                                          <p:val>
                                            <p:strVal val="ppt_y"/>
                                          </p:val>
                                        </p:tav>
                                      </p:tavLst>
                                    </p:anim>
                                    <p:anim calcmode="lin" valueType="num">
                                      <p:cBhvr>
                                        <p:cTn id="81" dur="3000"/>
                                        <p:tgtEl>
                                          <p:spTgt spid="10"/>
                                        </p:tgtEl>
                                        <p:attrNameLst>
                                          <p:attrName>ppt_w</p:attrName>
                                        </p:attrNameLst>
                                      </p:cBhvr>
                                      <p:tavLst>
                                        <p:tav tm="0">
                                          <p:val>
                                            <p:strVal val="ppt_w"/>
                                          </p:val>
                                        </p:tav>
                                        <p:tav tm="100000">
                                          <p:val>
                                            <p:fltVal val="0"/>
                                          </p:val>
                                        </p:tav>
                                      </p:tavLst>
                                    </p:anim>
                                    <p:anim calcmode="lin" valueType="num">
                                      <p:cBhvr>
                                        <p:cTn id="82" dur="3000"/>
                                        <p:tgtEl>
                                          <p:spTgt spid="10"/>
                                        </p:tgtEl>
                                        <p:attrNameLst>
                                          <p:attrName>ppt_h</p:attrName>
                                        </p:attrNameLst>
                                      </p:cBhvr>
                                      <p:tavLst>
                                        <p:tav tm="0">
                                          <p:val>
                                            <p:strVal val="ppt_h"/>
                                          </p:val>
                                        </p:tav>
                                        <p:tav tm="100000">
                                          <p:val>
                                            <p:strVal val="ppt_h"/>
                                          </p:val>
                                        </p:tav>
                                      </p:tavLst>
                                    </p:anim>
                                    <p:set>
                                      <p:cBhvr>
                                        <p:cTn id="83" dur="1" fill="hold">
                                          <p:stCondLst>
                                            <p:cond delay="2999"/>
                                          </p:stCondLst>
                                        </p:cTn>
                                        <p:tgtEl>
                                          <p:spTgt spid="10"/>
                                        </p:tgtEl>
                                        <p:attrNameLst>
                                          <p:attrName>style.visibility</p:attrName>
                                        </p:attrNameLst>
                                      </p:cBhvr>
                                      <p:to>
                                        <p:strVal val="hidden"/>
                                      </p:to>
                                    </p:set>
                                  </p:childTnLst>
                                </p:cTn>
                              </p:par>
                              <p:par>
                                <p:cTn id="84" presetID="17" presetClass="exit" presetSubtype="8" fill="hold" nodeType="withEffect">
                                  <p:stCondLst>
                                    <p:cond delay="0"/>
                                  </p:stCondLst>
                                  <p:childTnLst>
                                    <p:anim calcmode="lin" valueType="num">
                                      <p:cBhvr>
                                        <p:cTn id="85" dur="3000"/>
                                        <p:tgtEl>
                                          <p:spTgt spid="13"/>
                                        </p:tgtEl>
                                        <p:attrNameLst>
                                          <p:attrName>ppt_x</p:attrName>
                                        </p:attrNameLst>
                                      </p:cBhvr>
                                      <p:tavLst>
                                        <p:tav tm="0">
                                          <p:val>
                                            <p:strVal val="ppt_x"/>
                                          </p:val>
                                        </p:tav>
                                        <p:tav tm="100000">
                                          <p:val>
                                            <p:strVal val="ppt_x-ppt_w/2"/>
                                          </p:val>
                                        </p:tav>
                                      </p:tavLst>
                                    </p:anim>
                                    <p:anim calcmode="lin" valueType="num">
                                      <p:cBhvr>
                                        <p:cTn id="86" dur="3000"/>
                                        <p:tgtEl>
                                          <p:spTgt spid="13"/>
                                        </p:tgtEl>
                                        <p:attrNameLst>
                                          <p:attrName>ppt_y</p:attrName>
                                        </p:attrNameLst>
                                      </p:cBhvr>
                                      <p:tavLst>
                                        <p:tav tm="0">
                                          <p:val>
                                            <p:strVal val="ppt_y"/>
                                          </p:val>
                                        </p:tav>
                                        <p:tav tm="100000">
                                          <p:val>
                                            <p:strVal val="ppt_y"/>
                                          </p:val>
                                        </p:tav>
                                      </p:tavLst>
                                    </p:anim>
                                    <p:anim calcmode="lin" valueType="num">
                                      <p:cBhvr>
                                        <p:cTn id="87" dur="3000"/>
                                        <p:tgtEl>
                                          <p:spTgt spid="13"/>
                                        </p:tgtEl>
                                        <p:attrNameLst>
                                          <p:attrName>ppt_w</p:attrName>
                                        </p:attrNameLst>
                                      </p:cBhvr>
                                      <p:tavLst>
                                        <p:tav tm="0">
                                          <p:val>
                                            <p:strVal val="ppt_w"/>
                                          </p:val>
                                        </p:tav>
                                        <p:tav tm="100000">
                                          <p:val>
                                            <p:fltVal val="0"/>
                                          </p:val>
                                        </p:tav>
                                      </p:tavLst>
                                    </p:anim>
                                    <p:anim calcmode="lin" valueType="num">
                                      <p:cBhvr>
                                        <p:cTn id="88" dur="3000"/>
                                        <p:tgtEl>
                                          <p:spTgt spid="13"/>
                                        </p:tgtEl>
                                        <p:attrNameLst>
                                          <p:attrName>ppt_h</p:attrName>
                                        </p:attrNameLst>
                                      </p:cBhvr>
                                      <p:tavLst>
                                        <p:tav tm="0">
                                          <p:val>
                                            <p:strVal val="ppt_h"/>
                                          </p:val>
                                        </p:tav>
                                        <p:tav tm="100000">
                                          <p:val>
                                            <p:strVal val="ppt_h"/>
                                          </p:val>
                                        </p:tav>
                                      </p:tavLst>
                                    </p:anim>
                                    <p:set>
                                      <p:cBhvr>
                                        <p:cTn id="89" dur="1" fill="hold">
                                          <p:stCondLst>
                                            <p:cond delay="2999"/>
                                          </p:stCondLst>
                                        </p:cTn>
                                        <p:tgtEl>
                                          <p:spTgt spid="13"/>
                                        </p:tgtEl>
                                        <p:attrNameLst>
                                          <p:attrName>style.visibility</p:attrName>
                                        </p:attrNameLst>
                                      </p:cBhvr>
                                      <p:to>
                                        <p:strVal val="hidden"/>
                                      </p:to>
                                    </p:set>
                                  </p:childTnLst>
                                </p:cTn>
                              </p:par>
                              <p:par>
                                <p:cTn id="90" presetID="17" presetClass="exit" presetSubtype="8" fill="hold" nodeType="withEffect">
                                  <p:stCondLst>
                                    <p:cond delay="0"/>
                                  </p:stCondLst>
                                  <p:childTnLst>
                                    <p:anim calcmode="lin" valueType="num">
                                      <p:cBhvr>
                                        <p:cTn id="91" dur="3000"/>
                                        <p:tgtEl>
                                          <p:spTgt spid="15"/>
                                        </p:tgtEl>
                                        <p:attrNameLst>
                                          <p:attrName>ppt_x</p:attrName>
                                        </p:attrNameLst>
                                      </p:cBhvr>
                                      <p:tavLst>
                                        <p:tav tm="0">
                                          <p:val>
                                            <p:strVal val="ppt_x"/>
                                          </p:val>
                                        </p:tav>
                                        <p:tav tm="100000">
                                          <p:val>
                                            <p:strVal val="ppt_x-ppt_w/2"/>
                                          </p:val>
                                        </p:tav>
                                      </p:tavLst>
                                    </p:anim>
                                    <p:anim calcmode="lin" valueType="num">
                                      <p:cBhvr>
                                        <p:cTn id="92" dur="3000"/>
                                        <p:tgtEl>
                                          <p:spTgt spid="15"/>
                                        </p:tgtEl>
                                        <p:attrNameLst>
                                          <p:attrName>ppt_y</p:attrName>
                                        </p:attrNameLst>
                                      </p:cBhvr>
                                      <p:tavLst>
                                        <p:tav tm="0">
                                          <p:val>
                                            <p:strVal val="ppt_y"/>
                                          </p:val>
                                        </p:tav>
                                        <p:tav tm="100000">
                                          <p:val>
                                            <p:strVal val="ppt_y"/>
                                          </p:val>
                                        </p:tav>
                                      </p:tavLst>
                                    </p:anim>
                                    <p:anim calcmode="lin" valueType="num">
                                      <p:cBhvr>
                                        <p:cTn id="93" dur="3000"/>
                                        <p:tgtEl>
                                          <p:spTgt spid="15"/>
                                        </p:tgtEl>
                                        <p:attrNameLst>
                                          <p:attrName>ppt_w</p:attrName>
                                        </p:attrNameLst>
                                      </p:cBhvr>
                                      <p:tavLst>
                                        <p:tav tm="0">
                                          <p:val>
                                            <p:strVal val="ppt_w"/>
                                          </p:val>
                                        </p:tav>
                                        <p:tav tm="100000">
                                          <p:val>
                                            <p:fltVal val="0"/>
                                          </p:val>
                                        </p:tav>
                                      </p:tavLst>
                                    </p:anim>
                                    <p:anim calcmode="lin" valueType="num">
                                      <p:cBhvr>
                                        <p:cTn id="94" dur="3000"/>
                                        <p:tgtEl>
                                          <p:spTgt spid="15"/>
                                        </p:tgtEl>
                                        <p:attrNameLst>
                                          <p:attrName>ppt_h</p:attrName>
                                        </p:attrNameLst>
                                      </p:cBhvr>
                                      <p:tavLst>
                                        <p:tav tm="0">
                                          <p:val>
                                            <p:strVal val="ppt_h"/>
                                          </p:val>
                                        </p:tav>
                                        <p:tav tm="100000">
                                          <p:val>
                                            <p:strVal val="ppt_h"/>
                                          </p:val>
                                        </p:tav>
                                      </p:tavLst>
                                    </p:anim>
                                    <p:set>
                                      <p:cBhvr>
                                        <p:cTn id="95" dur="1" fill="hold">
                                          <p:stCondLst>
                                            <p:cond delay="2999"/>
                                          </p:stCondLst>
                                        </p:cTn>
                                        <p:tgtEl>
                                          <p:spTgt spid="15"/>
                                        </p:tgtEl>
                                        <p:attrNameLst>
                                          <p:attrName>style.visibility</p:attrName>
                                        </p:attrNameLst>
                                      </p:cBhvr>
                                      <p:to>
                                        <p:strVal val="hidden"/>
                                      </p:to>
                                    </p:set>
                                  </p:childTnLst>
                                </p:cTn>
                              </p:par>
                              <p:par>
                                <p:cTn id="96" presetID="17" presetClass="exit" presetSubtype="8" fill="hold" nodeType="withEffect">
                                  <p:stCondLst>
                                    <p:cond delay="0"/>
                                  </p:stCondLst>
                                  <p:childTnLst>
                                    <p:anim calcmode="lin" valueType="num">
                                      <p:cBhvr>
                                        <p:cTn id="97" dur="3000"/>
                                        <p:tgtEl>
                                          <p:spTgt spid="17"/>
                                        </p:tgtEl>
                                        <p:attrNameLst>
                                          <p:attrName>ppt_x</p:attrName>
                                        </p:attrNameLst>
                                      </p:cBhvr>
                                      <p:tavLst>
                                        <p:tav tm="0">
                                          <p:val>
                                            <p:strVal val="ppt_x"/>
                                          </p:val>
                                        </p:tav>
                                        <p:tav tm="100000">
                                          <p:val>
                                            <p:strVal val="ppt_x-ppt_w/2"/>
                                          </p:val>
                                        </p:tav>
                                      </p:tavLst>
                                    </p:anim>
                                    <p:anim calcmode="lin" valueType="num">
                                      <p:cBhvr>
                                        <p:cTn id="98" dur="3000"/>
                                        <p:tgtEl>
                                          <p:spTgt spid="17"/>
                                        </p:tgtEl>
                                        <p:attrNameLst>
                                          <p:attrName>ppt_y</p:attrName>
                                        </p:attrNameLst>
                                      </p:cBhvr>
                                      <p:tavLst>
                                        <p:tav tm="0">
                                          <p:val>
                                            <p:strVal val="ppt_y"/>
                                          </p:val>
                                        </p:tav>
                                        <p:tav tm="100000">
                                          <p:val>
                                            <p:strVal val="ppt_y"/>
                                          </p:val>
                                        </p:tav>
                                      </p:tavLst>
                                    </p:anim>
                                    <p:anim calcmode="lin" valueType="num">
                                      <p:cBhvr>
                                        <p:cTn id="99" dur="3000"/>
                                        <p:tgtEl>
                                          <p:spTgt spid="17"/>
                                        </p:tgtEl>
                                        <p:attrNameLst>
                                          <p:attrName>ppt_w</p:attrName>
                                        </p:attrNameLst>
                                      </p:cBhvr>
                                      <p:tavLst>
                                        <p:tav tm="0">
                                          <p:val>
                                            <p:strVal val="ppt_w"/>
                                          </p:val>
                                        </p:tav>
                                        <p:tav tm="100000">
                                          <p:val>
                                            <p:fltVal val="0"/>
                                          </p:val>
                                        </p:tav>
                                      </p:tavLst>
                                    </p:anim>
                                    <p:anim calcmode="lin" valueType="num">
                                      <p:cBhvr>
                                        <p:cTn id="100" dur="3000"/>
                                        <p:tgtEl>
                                          <p:spTgt spid="17"/>
                                        </p:tgtEl>
                                        <p:attrNameLst>
                                          <p:attrName>ppt_h</p:attrName>
                                        </p:attrNameLst>
                                      </p:cBhvr>
                                      <p:tavLst>
                                        <p:tav tm="0">
                                          <p:val>
                                            <p:strVal val="ppt_h"/>
                                          </p:val>
                                        </p:tav>
                                        <p:tav tm="100000">
                                          <p:val>
                                            <p:strVal val="ppt_h"/>
                                          </p:val>
                                        </p:tav>
                                      </p:tavLst>
                                    </p:anim>
                                    <p:set>
                                      <p:cBhvr>
                                        <p:cTn id="101" dur="1" fill="hold">
                                          <p:stCondLst>
                                            <p:cond delay="2999"/>
                                          </p:stCondLst>
                                        </p:cTn>
                                        <p:tgtEl>
                                          <p:spTgt spid="17"/>
                                        </p:tgtEl>
                                        <p:attrNameLst>
                                          <p:attrName>style.visibility</p:attrName>
                                        </p:attrNameLst>
                                      </p:cBhvr>
                                      <p:to>
                                        <p:strVal val="hidden"/>
                                      </p:to>
                                    </p:set>
                                  </p:childTnLst>
                                </p:cTn>
                              </p:par>
                              <p:par>
                                <p:cTn id="102" presetID="17" presetClass="exit" presetSubtype="2" fill="hold" nodeType="withEffect">
                                  <p:stCondLst>
                                    <p:cond delay="0"/>
                                  </p:stCondLst>
                                  <p:childTnLst>
                                    <p:anim calcmode="lin" valueType="num">
                                      <p:cBhvr>
                                        <p:cTn id="103" dur="3000"/>
                                        <p:tgtEl>
                                          <p:spTgt spid="7"/>
                                        </p:tgtEl>
                                        <p:attrNameLst>
                                          <p:attrName>ppt_x</p:attrName>
                                        </p:attrNameLst>
                                      </p:cBhvr>
                                      <p:tavLst>
                                        <p:tav tm="0">
                                          <p:val>
                                            <p:strVal val="ppt_x"/>
                                          </p:val>
                                        </p:tav>
                                        <p:tav tm="100000">
                                          <p:val>
                                            <p:strVal val="ppt_x+ppt_w/2"/>
                                          </p:val>
                                        </p:tav>
                                      </p:tavLst>
                                    </p:anim>
                                    <p:anim calcmode="lin" valueType="num">
                                      <p:cBhvr>
                                        <p:cTn id="104" dur="3000"/>
                                        <p:tgtEl>
                                          <p:spTgt spid="7"/>
                                        </p:tgtEl>
                                        <p:attrNameLst>
                                          <p:attrName>ppt_y</p:attrName>
                                        </p:attrNameLst>
                                      </p:cBhvr>
                                      <p:tavLst>
                                        <p:tav tm="0">
                                          <p:val>
                                            <p:strVal val="ppt_y"/>
                                          </p:val>
                                        </p:tav>
                                        <p:tav tm="100000">
                                          <p:val>
                                            <p:strVal val="ppt_y"/>
                                          </p:val>
                                        </p:tav>
                                      </p:tavLst>
                                    </p:anim>
                                    <p:anim calcmode="lin" valueType="num">
                                      <p:cBhvr>
                                        <p:cTn id="105" dur="3000"/>
                                        <p:tgtEl>
                                          <p:spTgt spid="7"/>
                                        </p:tgtEl>
                                        <p:attrNameLst>
                                          <p:attrName>ppt_w</p:attrName>
                                        </p:attrNameLst>
                                      </p:cBhvr>
                                      <p:tavLst>
                                        <p:tav tm="0">
                                          <p:val>
                                            <p:strVal val="ppt_w"/>
                                          </p:val>
                                        </p:tav>
                                        <p:tav tm="100000">
                                          <p:val>
                                            <p:fltVal val="0"/>
                                          </p:val>
                                        </p:tav>
                                      </p:tavLst>
                                    </p:anim>
                                    <p:anim calcmode="lin" valueType="num">
                                      <p:cBhvr>
                                        <p:cTn id="106" dur="3000"/>
                                        <p:tgtEl>
                                          <p:spTgt spid="7"/>
                                        </p:tgtEl>
                                        <p:attrNameLst>
                                          <p:attrName>ppt_h</p:attrName>
                                        </p:attrNameLst>
                                      </p:cBhvr>
                                      <p:tavLst>
                                        <p:tav tm="0">
                                          <p:val>
                                            <p:strVal val="ppt_h"/>
                                          </p:val>
                                        </p:tav>
                                        <p:tav tm="100000">
                                          <p:val>
                                            <p:strVal val="ppt_h"/>
                                          </p:val>
                                        </p:tav>
                                      </p:tavLst>
                                    </p:anim>
                                    <p:set>
                                      <p:cBhvr>
                                        <p:cTn id="107" dur="1" fill="hold">
                                          <p:stCondLst>
                                            <p:cond delay="2999"/>
                                          </p:stCondLst>
                                        </p:cTn>
                                        <p:tgtEl>
                                          <p:spTgt spid="7"/>
                                        </p:tgtEl>
                                        <p:attrNameLst>
                                          <p:attrName>style.visibility</p:attrName>
                                        </p:attrNameLst>
                                      </p:cBhvr>
                                      <p:to>
                                        <p:strVal val="hidden"/>
                                      </p:to>
                                    </p:set>
                                  </p:childTnLst>
                                </p:cTn>
                              </p:par>
                              <p:par>
                                <p:cTn id="108" presetID="17" presetClass="exit" presetSubtype="2" fill="hold" nodeType="withEffect">
                                  <p:stCondLst>
                                    <p:cond delay="0"/>
                                  </p:stCondLst>
                                  <p:childTnLst>
                                    <p:anim calcmode="lin" valueType="num">
                                      <p:cBhvr>
                                        <p:cTn id="109" dur="3000"/>
                                        <p:tgtEl>
                                          <p:spTgt spid="9"/>
                                        </p:tgtEl>
                                        <p:attrNameLst>
                                          <p:attrName>ppt_x</p:attrName>
                                        </p:attrNameLst>
                                      </p:cBhvr>
                                      <p:tavLst>
                                        <p:tav tm="0">
                                          <p:val>
                                            <p:strVal val="ppt_x"/>
                                          </p:val>
                                        </p:tav>
                                        <p:tav tm="100000">
                                          <p:val>
                                            <p:strVal val="ppt_x+ppt_w/2"/>
                                          </p:val>
                                        </p:tav>
                                      </p:tavLst>
                                    </p:anim>
                                    <p:anim calcmode="lin" valueType="num">
                                      <p:cBhvr>
                                        <p:cTn id="110" dur="3000"/>
                                        <p:tgtEl>
                                          <p:spTgt spid="9"/>
                                        </p:tgtEl>
                                        <p:attrNameLst>
                                          <p:attrName>ppt_y</p:attrName>
                                        </p:attrNameLst>
                                      </p:cBhvr>
                                      <p:tavLst>
                                        <p:tav tm="0">
                                          <p:val>
                                            <p:strVal val="ppt_y"/>
                                          </p:val>
                                        </p:tav>
                                        <p:tav tm="100000">
                                          <p:val>
                                            <p:strVal val="ppt_y"/>
                                          </p:val>
                                        </p:tav>
                                      </p:tavLst>
                                    </p:anim>
                                    <p:anim calcmode="lin" valueType="num">
                                      <p:cBhvr>
                                        <p:cTn id="111" dur="3000"/>
                                        <p:tgtEl>
                                          <p:spTgt spid="9"/>
                                        </p:tgtEl>
                                        <p:attrNameLst>
                                          <p:attrName>ppt_w</p:attrName>
                                        </p:attrNameLst>
                                      </p:cBhvr>
                                      <p:tavLst>
                                        <p:tav tm="0">
                                          <p:val>
                                            <p:strVal val="ppt_w"/>
                                          </p:val>
                                        </p:tav>
                                        <p:tav tm="100000">
                                          <p:val>
                                            <p:fltVal val="0"/>
                                          </p:val>
                                        </p:tav>
                                      </p:tavLst>
                                    </p:anim>
                                    <p:anim calcmode="lin" valueType="num">
                                      <p:cBhvr>
                                        <p:cTn id="112" dur="3000"/>
                                        <p:tgtEl>
                                          <p:spTgt spid="9"/>
                                        </p:tgtEl>
                                        <p:attrNameLst>
                                          <p:attrName>ppt_h</p:attrName>
                                        </p:attrNameLst>
                                      </p:cBhvr>
                                      <p:tavLst>
                                        <p:tav tm="0">
                                          <p:val>
                                            <p:strVal val="ppt_h"/>
                                          </p:val>
                                        </p:tav>
                                        <p:tav tm="100000">
                                          <p:val>
                                            <p:strVal val="ppt_h"/>
                                          </p:val>
                                        </p:tav>
                                      </p:tavLst>
                                    </p:anim>
                                    <p:set>
                                      <p:cBhvr>
                                        <p:cTn id="113" dur="1" fill="hold">
                                          <p:stCondLst>
                                            <p:cond delay="2999"/>
                                          </p:stCondLst>
                                        </p:cTn>
                                        <p:tgtEl>
                                          <p:spTgt spid="9"/>
                                        </p:tgtEl>
                                        <p:attrNameLst>
                                          <p:attrName>style.visibility</p:attrName>
                                        </p:attrNameLst>
                                      </p:cBhvr>
                                      <p:to>
                                        <p:strVal val="hidden"/>
                                      </p:to>
                                    </p:set>
                                  </p:childTnLst>
                                </p:cTn>
                              </p:par>
                              <p:par>
                                <p:cTn id="114" presetID="17" presetClass="exit" presetSubtype="2" fill="hold" nodeType="withEffect">
                                  <p:stCondLst>
                                    <p:cond delay="0"/>
                                  </p:stCondLst>
                                  <p:childTnLst>
                                    <p:anim calcmode="lin" valueType="num">
                                      <p:cBhvr>
                                        <p:cTn id="115" dur="3000"/>
                                        <p:tgtEl>
                                          <p:spTgt spid="11"/>
                                        </p:tgtEl>
                                        <p:attrNameLst>
                                          <p:attrName>ppt_x</p:attrName>
                                        </p:attrNameLst>
                                      </p:cBhvr>
                                      <p:tavLst>
                                        <p:tav tm="0">
                                          <p:val>
                                            <p:strVal val="ppt_x"/>
                                          </p:val>
                                        </p:tav>
                                        <p:tav tm="100000">
                                          <p:val>
                                            <p:strVal val="ppt_x+ppt_w/2"/>
                                          </p:val>
                                        </p:tav>
                                      </p:tavLst>
                                    </p:anim>
                                    <p:anim calcmode="lin" valueType="num">
                                      <p:cBhvr>
                                        <p:cTn id="116" dur="3000"/>
                                        <p:tgtEl>
                                          <p:spTgt spid="11"/>
                                        </p:tgtEl>
                                        <p:attrNameLst>
                                          <p:attrName>ppt_y</p:attrName>
                                        </p:attrNameLst>
                                      </p:cBhvr>
                                      <p:tavLst>
                                        <p:tav tm="0">
                                          <p:val>
                                            <p:strVal val="ppt_y"/>
                                          </p:val>
                                        </p:tav>
                                        <p:tav tm="100000">
                                          <p:val>
                                            <p:strVal val="ppt_y"/>
                                          </p:val>
                                        </p:tav>
                                      </p:tavLst>
                                    </p:anim>
                                    <p:anim calcmode="lin" valueType="num">
                                      <p:cBhvr>
                                        <p:cTn id="117" dur="3000"/>
                                        <p:tgtEl>
                                          <p:spTgt spid="11"/>
                                        </p:tgtEl>
                                        <p:attrNameLst>
                                          <p:attrName>ppt_w</p:attrName>
                                        </p:attrNameLst>
                                      </p:cBhvr>
                                      <p:tavLst>
                                        <p:tav tm="0">
                                          <p:val>
                                            <p:strVal val="ppt_w"/>
                                          </p:val>
                                        </p:tav>
                                        <p:tav tm="100000">
                                          <p:val>
                                            <p:fltVal val="0"/>
                                          </p:val>
                                        </p:tav>
                                      </p:tavLst>
                                    </p:anim>
                                    <p:anim calcmode="lin" valueType="num">
                                      <p:cBhvr>
                                        <p:cTn id="118" dur="3000"/>
                                        <p:tgtEl>
                                          <p:spTgt spid="11"/>
                                        </p:tgtEl>
                                        <p:attrNameLst>
                                          <p:attrName>ppt_h</p:attrName>
                                        </p:attrNameLst>
                                      </p:cBhvr>
                                      <p:tavLst>
                                        <p:tav tm="0">
                                          <p:val>
                                            <p:strVal val="ppt_h"/>
                                          </p:val>
                                        </p:tav>
                                        <p:tav tm="100000">
                                          <p:val>
                                            <p:strVal val="ppt_h"/>
                                          </p:val>
                                        </p:tav>
                                      </p:tavLst>
                                    </p:anim>
                                    <p:set>
                                      <p:cBhvr>
                                        <p:cTn id="119" dur="1" fill="hold">
                                          <p:stCondLst>
                                            <p:cond delay="2999"/>
                                          </p:stCondLst>
                                        </p:cTn>
                                        <p:tgtEl>
                                          <p:spTgt spid="11"/>
                                        </p:tgtEl>
                                        <p:attrNameLst>
                                          <p:attrName>style.visibility</p:attrName>
                                        </p:attrNameLst>
                                      </p:cBhvr>
                                      <p:to>
                                        <p:strVal val="hidden"/>
                                      </p:to>
                                    </p:set>
                                  </p:childTnLst>
                                </p:cTn>
                              </p:par>
                              <p:par>
                                <p:cTn id="120" presetID="17" presetClass="exit" presetSubtype="2" fill="hold" nodeType="withEffect">
                                  <p:stCondLst>
                                    <p:cond delay="0"/>
                                  </p:stCondLst>
                                  <p:childTnLst>
                                    <p:anim calcmode="lin" valueType="num">
                                      <p:cBhvr>
                                        <p:cTn id="121" dur="3000"/>
                                        <p:tgtEl>
                                          <p:spTgt spid="14"/>
                                        </p:tgtEl>
                                        <p:attrNameLst>
                                          <p:attrName>ppt_x</p:attrName>
                                        </p:attrNameLst>
                                      </p:cBhvr>
                                      <p:tavLst>
                                        <p:tav tm="0">
                                          <p:val>
                                            <p:strVal val="ppt_x"/>
                                          </p:val>
                                        </p:tav>
                                        <p:tav tm="100000">
                                          <p:val>
                                            <p:strVal val="ppt_x+ppt_w/2"/>
                                          </p:val>
                                        </p:tav>
                                      </p:tavLst>
                                    </p:anim>
                                    <p:anim calcmode="lin" valueType="num">
                                      <p:cBhvr>
                                        <p:cTn id="122" dur="3000"/>
                                        <p:tgtEl>
                                          <p:spTgt spid="14"/>
                                        </p:tgtEl>
                                        <p:attrNameLst>
                                          <p:attrName>ppt_y</p:attrName>
                                        </p:attrNameLst>
                                      </p:cBhvr>
                                      <p:tavLst>
                                        <p:tav tm="0">
                                          <p:val>
                                            <p:strVal val="ppt_y"/>
                                          </p:val>
                                        </p:tav>
                                        <p:tav tm="100000">
                                          <p:val>
                                            <p:strVal val="ppt_y"/>
                                          </p:val>
                                        </p:tav>
                                      </p:tavLst>
                                    </p:anim>
                                    <p:anim calcmode="lin" valueType="num">
                                      <p:cBhvr>
                                        <p:cTn id="123" dur="3000"/>
                                        <p:tgtEl>
                                          <p:spTgt spid="14"/>
                                        </p:tgtEl>
                                        <p:attrNameLst>
                                          <p:attrName>ppt_w</p:attrName>
                                        </p:attrNameLst>
                                      </p:cBhvr>
                                      <p:tavLst>
                                        <p:tav tm="0">
                                          <p:val>
                                            <p:strVal val="ppt_w"/>
                                          </p:val>
                                        </p:tav>
                                        <p:tav tm="100000">
                                          <p:val>
                                            <p:fltVal val="0"/>
                                          </p:val>
                                        </p:tav>
                                      </p:tavLst>
                                    </p:anim>
                                    <p:anim calcmode="lin" valueType="num">
                                      <p:cBhvr>
                                        <p:cTn id="124" dur="3000"/>
                                        <p:tgtEl>
                                          <p:spTgt spid="14"/>
                                        </p:tgtEl>
                                        <p:attrNameLst>
                                          <p:attrName>ppt_h</p:attrName>
                                        </p:attrNameLst>
                                      </p:cBhvr>
                                      <p:tavLst>
                                        <p:tav tm="0">
                                          <p:val>
                                            <p:strVal val="ppt_h"/>
                                          </p:val>
                                        </p:tav>
                                        <p:tav tm="100000">
                                          <p:val>
                                            <p:strVal val="ppt_h"/>
                                          </p:val>
                                        </p:tav>
                                      </p:tavLst>
                                    </p:anim>
                                    <p:set>
                                      <p:cBhvr>
                                        <p:cTn id="125" dur="1" fill="hold">
                                          <p:stCondLst>
                                            <p:cond delay="2999"/>
                                          </p:stCondLst>
                                        </p:cTn>
                                        <p:tgtEl>
                                          <p:spTgt spid="14"/>
                                        </p:tgtEl>
                                        <p:attrNameLst>
                                          <p:attrName>style.visibility</p:attrName>
                                        </p:attrNameLst>
                                      </p:cBhvr>
                                      <p:to>
                                        <p:strVal val="hidden"/>
                                      </p:to>
                                    </p:set>
                                  </p:childTnLst>
                                </p:cTn>
                              </p:par>
                              <p:par>
                                <p:cTn id="126" presetID="17" presetClass="exit" presetSubtype="2" fill="hold" nodeType="withEffect">
                                  <p:stCondLst>
                                    <p:cond delay="0"/>
                                  </p:stCondLst>
                                  <p:childTnLst>
                                    <p:anim calcmode="lin" valueType="num">
                                      <p:cBhvr>
                                        <p:cTn id="127" dur="3000"/>
                                        <p:tgtEl>
                                          <p:spTgt spid="16"/>
                                        </p:tgtEl>
                                        <p:attrNameLst>
                                          <p:attrName>ppt_x</p:attrName>
                                        </p:attrNameLst>
                                      </p:cBhvr>
                                      <p:tavLst>
                                        <p:tav tm="0">
                                          <p:val>
                                            <p:strVal val="ppt_x"/>
                                          </p:val>
                                        </p:tav>
                                        <p:tav tm="100000">
                                          <p:val>
                                            <p:strVal val="ppt_x+ppt_w/2"/>
                                          </p:val>
                                        </p:tav>
                                      </p:tavLst>
                                    </p:anim>
                                    <p:anim calcmode="lin" valueType="num">
                                      <p:cBhvr>
                                        <p:cTn id="128" dur="3000"/>
                                        <p:tgtEl>
                                          <p:spTgt spid="16"/>
                                        </p:tgtEl>
                                        <p:attrNameLst>
                                          <p:attrName>ppt_y</p:attrName>
                                        </p:attrNameLst>
                                      </p:cBhvr>
                                      <p:tavLst>
                                        <p:tav tm="0">
                                          <p:val>
                                            <p:strVal val="ppt_y"/>
                                          </p:val>
                                        </p:tav>
                                        <p:tav tm="100000">
                                          <p:val>
                                            <p:strVal val="ppt_y"/>
                                          </p:val>
                                        </p:tav>
                                      </p:tavLst>
                                    </p:anim>
                                    <p:anim calcmode="lin" valueType="num">
                                      <p:cBhvr>
                                        <p:cTn id="129" dur="3000"/>
                                        <p:tgtEl>
                                          <p:spTgt spid="16"/>
                                        </p:tgtEl>
                                        <p:attrNameLst>
                                          <p:attrName>ppt_w</p:attrName>
                                        </p:attrNameLst>
                                      </p:cBhvr>
                                      <p:tavLst>
                                        <p:tav tm="0">
                                          <p:val>
                                            <p:strVal val="ppt_w"/>
                                          </p:val>
                                        </p:tav>
                                        <p:tav tm="100000">
                                          <p:val>
                                            <p:fltVal val="0"/>
                                          </p:val>
                                        </p:tav>
                                      </p:tavLst>
                                    </p:anim>
                                    <p:anim calcmode="lin" valueType="num">
                                      <p:cBhvr>
                                        <p:cTn id="130" dur="3000"/>
                                        <p:tgtEl>
                                          <p:spTgt spid="16"/>
                                        </p:tgtEl>
                                        <p:attrNameLst>
                                          <p:attrName>ppt_h</p:attrName>
                                        </p:attrNameLst>
                                      </p:cBhvr>
                                      <p:tavLst>
                                        <p:tav tm="0">
                                          <p:val>
                                            <p:strVal val="ppt_h"/>
                                          </p:val>
                                        </p:tav>
                                        <p:tav tm="100000">
                                          <p:val>
                                            <p:strVal val="ppt_h"/>
                                          </p:val>
                                        </p:tav>
                                      </p:tavLst>
                                    </p:anim>
                                    <p:set>
                                      <p:cBhvr>
                                        <p:cTn id="131" dur="1" fill="hold">
                                          <p:stCondLst>
                                            <p:cond delay="2999"/>
                                          </p:stCondLst>
                                        </p:cTn>
                                        <p:tgtEl>
                                          <p:spTgt spid="16"/>
                                        </p:tgtEl>
                                        <p:attrNameLst>
                                          <p:attrName>style.visibility</p:attrName>
                                        </p:attrNameLst>
                                      </p:cBhvr>
                                      <p:to>
                                        <p:strVal val="hidden"/>
                                      </p:to>
                                    </p:set>
                                  </p:childTnLst>
                                </p:cTn>
                              </p:par>
                              <p:par>
                                <p:cTn id="132" presetID="17" presetClass="exit" presetSubtype="2" fill="hold" nodeType="withEffect">
                                  <p:stCondLst>
                                    <p:cond delay="0"/>
                                  </p:stCondLst>
                                  <p:childTnLst>
                                    <p:anim calcmode="lin" valueType="num">
                                      <p:cBhvr>
                                        <p:cTn id="133" dur="3000"/>
                                        <p:tgtEl>
                                          <p:spTgt spid="18"/>
                                        </p:tgtEl>
                                        <p:attrNameLst>
                                          <p:attrName>ppt_x</p:attrName>
                                        </p:attrNameLst>
                                      </p:cBhvr>
                                      <p:tavLst>
                                        <p:tav tm="0">
                                          <p:val>
                                            <p:strVal val="ppt_x"/>
                                          </p:val>
                                        </p:tav>
                                        <p:tav tm="100000">
                                          <p:val>
                                            <p:strVal val="ppt_x+ppt_w/2"/>
                                          </p:val>
                                        </p:tav>
                                      </p:tavLst>
                                    </p:anim>
                                    <p:anim calcmode="lin" valueType="num">
                                      <p:cBhvr>
                                        <p:cTn id="134" dur="3000"/>
                                        <p:tgtEl>
                                          <p:spTgt spid="18"/>
                                        </p:tgtEl>
                                        <p:attrNameLst>
                                          <p:attrName>ppt_y</p:attrName>
                                        </p:attrNameLst>
                                      </p:cBhvr>
                                      <p:tavLst>
                                        <p:tav tm="0">
                                          <p:val>
                                            <p:strVal val="ppt_y"/>
                                          </p:val>
                                        </p:tav>
                                        <p:tav tm="100000">
                                          <p:val>
                                            <p:strVal val="ppt_y"/>
                                          </p:val>
                                        </p:tav>
                                      </p:tavLst>
                                    </p:anim>
                                    <p:anim calcmode="lin" valueType="num">
                                      <p:cBhvr>
                                        <p:cTn id="135" dur="3000"/>
                                        <p:tgtEl>
                                          <p:spTgt spid="18"/>
                                        </p:tgtEl>
                                        <p:attrNameLst>
                                          <p:attrName>ppt_w</p:attrName>
                                        </p:attrNameLst>
                                      </p:cBhvr>
                                      <p:tavLst>
                                        <p:tav tm="0">
                                          <p:val>
                                            <p:strVal val="ppt_w"/>
                                          </p:val>
                                        </p:tav>
                                        <p:tav tm="100000">
                                          <p:val>
                                            <p:fltVal val="0"/>
                                          </p:val>
                                        </p:tav>
                                      </p:tavLst>
                                    </p:anim>
                                    <p:anim calcmode="lin" valueType="num">
                                      <p:cBhvr>
                                        <p:cTn id="136" dur="3000"/>
                                        <p:tgtEl>
                                          <p:spTgt spid="18"/>
                                        </p:tgtEl>
                                        <p:attrNameLst>
                                          <p:attrName>ppt_h</p:attrName>
                                        </p:attrNameLst>
                                      </p:cBhvr>
                                      <p:tavLst>
                                        <p:tav tm="0">
                                          <p:val>
                                            <p:strVal val="ppt_h"/>
                                          </p:val>
                                        </p:tav>
                                        <p:tav tm="100000">
                                          <p:val>
                                            <p:strVal val="ppt_h"/>
                                          </p:val>
                                        </p:tav>
                                      </p:tavLst>
                                    </p:anim>
                                    <p:set>
                                      <p:cBhvr>
                                        <p:cTn id="137" dur="1" fill="hold">
                                          <p:stCondLst>
                                            <p:cond delay="2999"/>
                                          </p:stCondLst>
                                        </p:cTn>
                                        <p:tgtEl>
                                          <p:spTgt spid="18"/>
                                        </p:tgtEl>
                                        <p:attrNameLst>
                                          <p:attrName>style.visibility</p:attrName>
                                        </p:attrNameLst>
                                      </p:cBhvr>
                                      <p:to>
                                        <p:strVal val="hidden"/>
                                      </p:to>
                                    </p:set>
                                  </p:childTnLst>
                                </p:cTn>
                              </p:par>
                              <p:par>
                                <p:cTn id="138" presetID="17" presetClass="entr" presetSubtype="10"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 calcmode="lin" valueType="num">
                                      <p:cBhvr>
                                        <p:cTn id="140" dur="3000" fill="hold"/>
                                        <p:tgtEl>
                                          <p:spTgt spid="4"/>
                                        </p:tgtEl>
                                        <p:attrNameLst>
                                          <p:attrName>ppt_w</p:attrName>
                                        </p:attrNameLst>
                                      </p:cBhvr>
                                      <p:tavLst>
                                        <p:tav tm="0">
                                          <p:val>
                                            <p:fltVal val="0"/>
                                          </p:val>
                                        </p:tav>
                                        <p:tav tm="100000">
                                          <p:val>
                                            <p:strVal val="#ppt_w"/>
                                          </p:val>
                                        </p:tav>
                                      </p:tavLst>
                                    </p:anim>
                                    <p:anim calcmode="lin" valueType="num">
                                      <p:cBhvr>
                                        <p:cTn id="141" dur="3000" fill="hold"/>
                                        <p:tgtEl>
                                          <p:spTgt spid="4"/>
                                        </p:tgtEl>
                                        <p:attrNameLst>
                                          <p:attrName>ppt_h</p:attrName>
                                        </p:attrNameLst>
                                      </p:cBhvr>
                                      <p:tavLst>
                                        <p:tav tm="0">
                                          <p:val>
                                            <p:strVal val="#ppt_h"/>
                                          </p:val>
                                        </p:tav>
                                        <p:tav tm="100000">
                                          <p:val>
                                            <p:strVal val="#ppt_h"/>
                                          </p:val>
                                        </p:tav>
                                      </p:tavLst>
                                    </p:anim>
                                  </p:childTnLst>
                                </p:cTn>
                              </p:par>
                              <p:par>
                                <p:cTn id="142" presetID="8" presetClass="entr" presetSubtype="3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Effect transition="in" filter="diamond(out)">
                                      <p:cBhvr>
                                        <p:cTn id="144" dur="3000"/>
                                        <p:tgtEl>
                                          <p:spTgt spid="4"/>
                                        </p:tgtEl>
                                      </p:cBhvr>
                                    </p:animEffect>
                                  </p:childTnLst>
                                </p:cTn>
                              </p:par>
                            </p:childTnLst>
                          </p:cTn>
                        </p:par>
                        <p:par>
                          <p:cTn id="145" fill="hold" nodeType="afterGroup">
                            <p:stCondLst>
                              <p:cond delay="6000"/>
                            </p:stCondLst>
                            <p:childTnLst>
                              <p:par>
                                <p:cTn id="146" presetID="23" presetClass="entr" presetSubtype="16" fill="hold" nodeType="afterEffect">
                                  <p:stCondLst>
                                    <p:cond delay="0"/>
                                  </p:stCondLst>
                                  <p:childTnLst>
                                    <p:set>
                                      <p:cBhvr>
                                        <p:cTn id="147" dur="1" fill="hold">
                                          <p:stCondLst>
                                            <p:cond delay="0"/>
                                          </p:stCondLst>
                                        </p:cTn>
                                        <p:tgtEl>
                                          <p:spTgt spid="19">
                                            <p:txEl>
                                              <p:pRg st="0" end="0"/>
                                            </p:txEl>
                                          </p:spTgt>
                                        </p:tgtEl>
                                        <p:attrNameLst>
                                          <p:attrName>style.visibility</p:attrName>
                                        </p:attrNameLst>
                                      </p:cBhvr>
                                      <p:to>
                                        <p:strVal val="visible"/>
                                      </p:to>
                                    </p:set>
                                    <p:anim calcmode="lin" valueType="num">
                                      <p:cBhvr>
                                        <p:cTn id="148" dur="2000" fill="hold"/>
                                        <p:tgtEl>
                                          <p:spTgt spid="19">
                                            <p:txEl>
                                              <p:pRg st="0" end="0"/>
                                            </p:txEl>
                                          </p:spTgt>
                                        </p:tgtEl>
                                        <p:attrNameLst>
                                          <p:attrName>ppt_w</p:attrName>
                                        </p:attrNameLst>
                                      </p:cBhvr>
                                      <p:tavLst>
                                        <p:tav tm="0">
                                          <p:val>
                                            <p:fltVal val="0"/>
                                          </p:val>
                                        </p:tav>
                                        <p:tav tm="100000">
                                          <p:val>
                                            <p:strVal val="#ppt_w"/>
                                          </p:val>
                                        </p:tav>
                                      </p:tavLst>
                                    </p:anim>
                                    <p:anim calcmode="lin" valueType="num">
                                      <p:cBhvr>
                                        <p:cTn id="149" dur="2000" fill="hold"/>
                                        <p:tgtEl>
                                          <p:spTgt spid="19">
                                            <p:txEl>
                                              <p:pRg st="0" end="0"/>
                                            </p:txEl>
                                          </p:spTgt>
                                        </p:tgtEl>
                                        <p:attrNameLst>
                                          <p:attrName>ppt_h</p:attrName>
                                        </p:attrNameLst>
                                      </p:cBhvr>
                                      <p:tavLst>
                                        <p:tav tm="0">
                                          <p:val>
                                            <p:fltVal val="0"/>
                                          </p:val>
                                        </p:tav>
                                        <p:tav tm="100000">
                                          <p:val>
                                            <p:strVal val="#ppt_h"/>
                                          </p:val>
                                        </p:tav>
                                      </p:tavLst>
                                    </p:anim>
                                  </p:childTnLst>
                                </p:cTn>
                              </p:par>
                            </p:childTnLst>
                          </p:cTn>
                        </p:par>
                        <p:par>
                          <p:cTn id="150" fill="hold" nodeType="afterGroup">
                            <p:stCondLst>
                              <p:cond delay="8000"/>
                            </p:stCondLst>
                            <p:childTnLst>
                              <p:par>
                                <p:cTn id="151" presetID="40" presetClass="entr" presetSubtype="0" fill="hold" grpId="0" nodeType="afterEffect">
                                  <p:stCondLst>
                                    <p:cond delay="0"/>
                                  </p:stCondLst>
                                  <p:iterate type="lt">
                                    <p:tmPct val="10000"/>
                                  </p:iterate>
                                  <p:childTnLst>
                                    <p:set>
                                      <p:cBhvr>
                                        <p:cTn id="152" dur="1" fill="hold">
                                          <p:stCondLst>
                                            <p:cond delay="0"/>
                                          </p:stCondLst>
                                        </p:cTn>
                                        <p:tgtEl>
                                          <p:spTgt spid="20"/>
                                        </p:tgtEl>
                                        <p:attrNameLst>
                                          <p:attrName>style.visibility</p:attrName>
                                        </p:attrNameLst>
                                      </p:cBhvr>
                                      <p:to>
                                        <p:strVal val="visible"/>
                                      </p:to>
                                    </p:set>
                                    <p:animEffect transition="in" filter="fade">
                                      <p:cBhvr>
                                        <p:cTn id="153" dur="1000"/>
                                        <p:tgtEl>
                                          <p:spTgt spid="20"/>
                                        </p:tgtEl>
                                      </p:cBhvr>
                                    </p:animEffect>
                                    <p:anim calcmode="lin" valueType="num">
                                      <p:cBhvr>
                                        <p:cTn id="154" dur="1000" fill="hold"/>
                                        <p:tgtEl>
                                          <p:spTgt spid="20"/>
                                        </p:tgtEl>
                                        <p:attrNameLst>
                                          <p:attrName>ppt_x</p:attrName>
                                        </p:attrNameLst>
                                      </p:cBhvr>
                                      <p:tavLst>
                                        <p:tav tm="0">
                                          <p:val>
                                            <p:strVal val="#ppt_x-.1"/>
                                          </p:val>
                                        </p:tav>
                                        <p:tav tm="100000">
                                          <p:val>
                                            <p:strVal val="#ppt_x"/>
                                          </p:val>
                                        </p:tav>
                                      </p:tavLst>
                                    </p:anim>
                                    <p:anim calcmode="lin" valueType="num">
                                      <p:cBhvr>
                                        <p:cTn id="155"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28.jpg"/>
          <p:cNvPicPr>
            <a:picLocks noChangeAspect="1"/>
          </p:cNvPicPr>
          <p:nvPr/>
        </p:nvPicPr>
        <p:blipFill>
          <a:blip r:embed="rId2">
            <a:extLst>
              <a:ext uri="{28A0092B-C50C-407E-A947-70E740481C1C}">
                <a14:useLocalDpi xmlns:a14="http://schemas.microsoft.com/office/drawing/2010/main" val="0"/>
              </a:ext>
            </a:extLst>
          </a:blip>
          <a:srcRect l="50000" t="50000"/>
          <a:stretch>
            <a:fillRect/>
          </a:stretch>
        </p:blipFill>
        <p:spPr bwMode="auto">
          <a:xfrm>
            <a:off x="4572000" y="257175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28.jpg"/>
          <p:cNvPicPr>
            <a:picLocks noChangeAspect="1"/>
          </p:cNvPicPr>
          <p:nvPr/>
        </p:nvPicPr>
        <p:blipFill>
          <a:blip r:embed="rId2">
            <a:extLst>
              <a:ext uri="{28A0092B-C50C-407E-A947-70E740481C1C}">
                <a14:useLocalDpi xmlns:a14="http://schemas.microsoft.com/office/drawing/2010/main" val="0"/>
              </a:ext>
            </a:extLst>
          </a:blip>
          <a:srcRect t="50000" r="50000"/>
          <a:stretch>
            <a:fillRect/>
          </a:stretch>
        </p:blipFill>
        <p:spPr bwMode="auto">
          <a:xfrm>
            <a:off x="0" y="257175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698" name="1 Imagen" descr="28.jpg"/>
          <p:cNvPicPr>
            <a:picLocks noGrp="1" noChangeAspect="1"/>
          </p:cNvPicPr>
          <p:nvPr isPhoto="1"/>
        </p:nvPicPr>
        <p:blipFill>
          <a:blip r:embed="rId2">
            <a:extLst>
              <a:ext uri="{28A0092B-C50C-407E-A947-70E740481C1C}">
                <a14:useLocalDpi xmlns:a14="http://schemas.microsoft.com/office/drawing/2010/main" val="0"/>
              </a:ext>
            </a:extLst>
          </a:blip>
          <a:srcRect l="50000" b="50000"/>
          <a:stretch>
            <a:fillRect/>
          </a:stretch>
        </p:blipFill>
        <p:spPr bwMode="auto">
          <a:xfrm>
            <a:off x="4572000" y="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28.jpg"/>
          <p:cNvPicPr>
            <a:picLocks noChangeAspect="1"/>
          </p:cNvPicPr>
          <p:nvPr/>
        </p:nvPicPr>
        <p:blipFill>
          <a:blip r:embed="rId2">
            <a:extLst>
              <a:ext uri="{28A0092B-C50C-407E-A947-70E740481C1C}">
                <a14:useLocalDpi xmlns:a14="http://schemas.microsoft.com/office/drawing/2010/main" val="0"/>
              </a:ext>
            </a:extLst>
          </a:blip>
          <a:srcRect r="50000" b="50000"/>
          <a:stretch>
            <a:fillRect/>
          </a:stretch>
        </p:blipFill>
        <p:spPr bwMode="auto">
          <a:xfrm>
            <a:off x="0" y="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2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1187450" y="4300538"/>
            <a:ext cx="7272338" cy="646112"/>
          </a:xfrm>
          <a:prstGeom prst="rect">
            <a:avLst/>
          </a:prstGeom>
          <a:noFill/>
        </p:spPr>
        <p:txBody>
          <a:bodyPr>
            <a:spAutoFit/>
          </a:bodyPr>
          <a:lstStyle/>
          <a:p>
            <a:pPr>
              <a:defRPr/>
            </a:pPr>
            <a:r>
              <a:rPr lang="es-ES" b="1" dirty="0">
                <a:effectLst>
                  <a:glow rad="139700">
                    <a:schemeClr val="accent2">
                      <a:satMod val="175000"/>
                      <a:alpha val="40000"/>
                    </a:schemeClr>
                  </a:glow>
                  <a:outerShdw blurRad="38100" dist="38100" dir="2700000" algn="tl">
                    <a:srgbClr val="1F497D"/>
                  </a:outerShdw>
                </a:effectLst>
              </a:rPr>
              <a:t>Ésta fue concebida en 1784 por el arquitecto Juan de Villanueva como un pabellón sencillo de una sola planta con jardín.</a:t>
            </a:r>
            <a:endParaRPr lang="es-ES" dirty="0">
              <a:effectLst>
                <a:glow rad="1397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18000">
        <p14:glitte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nodeType="withEffect">
                                  <p:stCondLst>
                                    <p:cond delay="0"/>
                                  </p:stCondLst>
                                  <p:childTnLst>
                                    <p:set>
                                      <p:cBhvr>
                                        <p:cTn id="6" dur="1" fill="hold">
                                          <p:stCondLst>
                                            <p:cond delay="0"/>
                                          </p:stCondLst>
                                        </p:cTn>
                                        <p:tgtEl>
                                          <p:spTgt spid="29698"/>
                                        </p:tgtEl>
                                        <p:attrNameLst>
                                          <p:attrName>style.visibility</p:attrName>
                                        </p:attrNameLst>
                                      </p:cBhvr>
                                      <p:to>
                                        <p:strVal val="visible"/>
                                      </p:to>
                                    </p:set>
                                    <p:animEffect transition="in" filter="plus(in)">
                                      <p:cBhvr>
                                        <p:cTn id="7" dur="3000"/>
                                        <p:tgtEl>
                                          <p:spTgt spid="29698"/>
                                        </p:tgtEl>
                                      </p:cBhvr>
                                    </p:animEffect>
                                  </p:childTnLst>
                                </p:cTn>
                              </p:par>
                              <p:par>
                                <p:cTn id="8" presetID="1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plus(in)">
                                      <p:cBhvr>
                                        <p:cTn id="10" dur="3000"/>
                                        <p:tgtEl>
                                          <p:spTgt spid="3"/>
                                        </p:tgtEl>
                                      </p:cBhvr>
                                    </p:animEffect>
                                  </p:childTnLst>
                                </p:cTn>
                              </p:par>
                              <p:par>
                                <p:cTn id="11" presetID="1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in)">
                                      <p:cBhvr>
                                        <p:cTn id="13" dur="3000"/>
                                        <p:tgtEl>
                                          <p:spTgt spid="4"/>
                                        </p:tgtEl>
                                      </p:cBhvr>
                                    </p:animEffect>
                                  </p:childTnLst>
                                </p:cTn>
                              </p:par>
                              <p:par>
                                <p:cTn id="14" presetID="13" presetClass="entr" presetSubtype="16"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plus(in)">
                                      <p:cBhvr>
                                        <p:cTn id="16" dur="3000"/>
                                        <p:tgtEl>
                                          <p:spTgt spid="5"/>
                                        </p:tgtEl>
                                      </p:cBhvr>
                                    </p:animEffect>
                                  </p:childTnLst>
                                </p:cTn>
                              </p:par>
                              <p:par>
                                <p:cTn id="17" presetID="8" presetClass="emph" presetSubtype="0" fill="hold" nodeType="withEffect">
                                  <p:stCondLst>
                                    <p:cond delay="0"/>
                                  </p:stCondLst>
                                  <p:childTnLst>
                                    <p:animRot by="21600000">
                                      <p:cBhvr>
                                        <p:cTn id="18" dur="3000" fill="hold"/>
                                        <p:tgtEl>
                                          <p:spTgt spid="6"/>
                                        </p:tgtEl>
                                        <p:attrNameLst>
                                          <p:attrName>r</p:attrName>
                                        </p:attrNameLst>
                                      </p:cBhvr>
                                    </p:animRot>
                                  </p:childTnLst>
                                </p:cTn>
                              </p:par>
                              <p:par>
                                <p:cTn id="19" presetID="22" presetClass="exit" presetSubtype="2" fill="hold" nodeType="withEffect">
                                  <p:stCondLst>
                                    <p:cond delay="0"/>
                                  </p:stCondLst>
                                  <p:childTnLst>
                                    <p:animEffect transition="out" filter="wipe(right)">
                                      <p:cBhvr>
                                        <p:cTn id="20" dur="3000"/>
                                        <p:tgtEl>
                                          <p:spTgt spid="6"/>
                                        </p:tgtEl>
                                      </p:cBhvr>
                                    </p:animEffect>
                                    <p:set>
                                      <p:cBhvr>
                                        <p:cTn id="21" dur="1" fill="hold">
                                          <p:stCondLst>
                                            <p:cond delay="2999"/>
                                          </p:stCondLst>
                                        </p:cTn>
                                        <p:tgtEl>
                                          <p:spTgt spid="6"/>
                                        </p:tgtEl>
                                        <p:attrNameLst>
                                          <p:attrName>style.visibility</p:attrName>
                                        </p:attrNameLst>
                                      </p:cBhvr>
                                      <p:to>
                                        <p:strVal val="hidden"/>
                                      </p:to>
                                    </p:set>
                                  </p:childTnLst>
                                </p:cTn>
                              </p:par>
                              <p:par>
                                <p:cTn id="22" presetID="54" presetClass="exit" presetSubtype="0" decel="100000" fill="hold" nodeType="withEffect">
                                  <p:stCondLst>
                                    <p:cond delay="0"/>
                                  </p:stCondLst>
                                  <p:childTnLst>
                                    <p:anim calcmode="lin" valueType="num">
                                      <p:cBhvr>
                                        <p:cTn id="23" dur="3000"/>
                                        <p:tgtEl>
                                          <p:spTgt spid="6"/>
                                        </p:tgtEl>
                                        <p:attrNameLst>
                                          <p:attrName>ppt_w</p:attrName>
                                        </p:attrNameLst>
                                      </p:cBhvr>
                                      <p:tavLst>
                                        <p:tav tm="0">
                                          <p:val>
                                            <p:strVal val="ppt_w"/>
                                          </p:val>
                                        </p:tav>
                                        <p:tav tm="100000">
                                          <p:val>
                                            <p:strVal val="ppt_w*0.05"/>
                                          </p:val>
                                        </p:tav>
                                      </p:tavLst>
                                    </p:anim>
                                    <p:anim calcmode="lin" valueType="num">
                                      <p:cBhvr>
                                        <p:cTn id="24" dur="3000"/>
                                        <p:tgtEl>
                                          <p:spTgt spid="6"/>
                                        </p:tgtEl>
                                        <p:attrNameLst>
                                          <p:attrName>ppt_h</p:attrName>
                                        </p:attrNameLst>
                                      </p:cBhvr>
                                      <p:tavLst>
                                        <p:tav tm="0">
                                          <p:val>
                                            <p:strVal val="ppt_h"/>
                                          </p:val>
                                        </p:tav>
                                        <p:tav tm="100000">
                                          <p:val>
                                            <p:strVal val="ppt_h"/>
                                          </p:val>
                                        </p:tav>
                                      </p:tavLst>
                                    </p:anim>
                                    <p:anim calcmode="lin" valueType="num">
                                      <p:cBhvr>
                                        <p:cTn id="25" dur="3000"/>
                                        <p:tgtEl>
                                          <p:spTgt spid="6"/>
                                        </p:tgtEl>
                                        <p:attrNameLst>
                                          <p:attrName>ppt_x</p:attrName>
                                        </p:attrNameLst>
                                      </p:cBhvr>
                                      <p:tavLst>
                                        <p:tav tm="0">
                                          <p:val>
                                            <p:strVal val="ppt_x"/>
                                          </p:val>
                                        </p:tav>
                                        <p:tav tm="100000">
                                          <p:val>
                                            <p:strVal val="ppt_x-.2"/>
                                          </p:val>
                                        </p:tav>
                                      </p:tavLst>
                                    </p:anim>
                                    <p:anim calcmode="lin" valueType="num">
                                      <p:cBhvr>
                                        <p:cTn id="26" dur="3000"/>
                                        <p:tgtEl>
                                          <p:spTgt spid="6"/>
                                        </p:tgtEl>
                                        <p:attrNameLst>
                                          <p:attrName>ppt_y</p:attrName>
                                        </p:attrNameLst>
                                      </p:cBhvr>
                                      <p:tavLst>
                                        <p:tav tm="0">
                                          <p:val>
                                            <p:strVal val="ppt_y"/>
                                          </p:val>
                                        </p:tav>
                                        <p:tav tm="100000">
                                          <p:val>
                                            <p:strVal val="ppt_y"/>
                                          </p:val>
                                        </p:tav>
                                      </p:tavLst>
                                    </p:anim>
                                    <p:animEffect transition="out" filter="fade">
                                      <p:cBhvr>
                                        <p:cTn id="27" dur="3000"/>
                                        <p:tgtEl>
                                          <p:spTgt spid="6"/>
                                        </p:tgtEl>
                                      </p:cBhvr>
                                    </p:animEffect>
                                    <p:set>
                                      <p:cBhvr>
                                        <p:cTn id="28" dur="1" fill="hold">
                                          <p:stCondLst>
                                            <p:cond delay="2999"/>
                                          </p:stCondLst>
                                        </p:cTn>
                                        <p:tgtEl>
                                          <p:spTgt spid="6"/>
                                        </p:tgtEl>
                                        <p:attrNameLst>
                                          <p:attrName>style.visibility</p:attrName>
                                        </p:attrNameLst>
                                      </p:cBhvr>
                                      <p:to>
                                        <p:strVal val="hidden"/>
                                      </p:to>
                                    </p:set>
                                  </p:childTnLst>
                                </p:cTn>
                              </p:par>
                            </p:childTnLst>
                          </p:cTn>
                        </p:par>
                        <p:par>
                          <p:cTn id="29" fill="hold" nodeType="afterGroup">
                            <p:stCondLst>
                              <p:cond delay="3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1"/>
                                          </p:val>
                                        </p:tav>
                                        <p:tav tm="100000">
                                          <p:val>
                                            <p:strVal val="#ppt_x"/>
                                          </p:val>
                                        </p:tav>
                                      </p:tavLst>
                                    </p:anim>
                                    <p:anim calcmode="lin" valueType="num">
                                      <p:cBhvr>
                                        <p:cTn id="3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7235825" y="0"/>
            <a:ext cx="1908175" cy="5143500"/>
          </a:xfrm>
          <a:prstGeom prst="rect">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0" scaled="1"/>
            <a:tileRect/>
          </a:gradFill>
          <a:ln>
            <a:noFill/>
          </a:ln>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2052" name="5 Imagen" descr="alma-tadem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08175" y="0"/>
            <a:ext cx="532765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8 Rectángulo"/>
          <p:cNvSpPr/>
          <p:nvPr/>
        </p:nvSpPr>
        <p:spPr>
          <a:xfrm>
            <a:off x="1908175" y="0"/>
            <a:ext cx="5327650" cy="5143500"/>
          </a:xfrm>
          <a:prstGeom prst="rect">
            <a:avLst/>
          </a:prstGeom>
          <a:solidFill>
            <a:schemeClr val="tx1">
              <a:lumMod val="75000"/>
              <a:alpha val="67000"/>
            </a:schemeClr>
          </a:solidFill>
          <a:ln>
            <a:noFill/>
          </a:ln>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0" y="0"/>
            <a:ext cx="1908175" cy="5143500"/>
          </a:xfrm>
          <a:prstGeom prst="rect">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10800000" scaled="1"/>
            <a:tileRect/>
          </a:gradFill>
          <a:ln>
            <a:noFill/>
          </a:ln>
          <a:scene3d>
            <a:camera prst="orthographicFront"/>
            <a:lightRig rig="threePt" dir="t"/>
          </a:scene3d>
          <a:sp3d>
            <a:bevelT w="266700" h="1397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2051050" y="4516438"/>
            <a:ext cx="5113338" cy="36830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Fuente ornamental en la Casita del Príncipe.</a:t>
            </a:r>
          </a:p>
        </p:txBody>
      </p:sp>
    </p:spTree>
  </p:cSld>
  <p:clrMapOvr>
    <a:masterClrMapping/>
  </p:clrMapOvr>
  <mc:AlternateContent xmlns:mc="http://schemas.openxmlformats.org/markup-compatibility/2006">
    <mc:Choice xmlns:p14="http://schemas.microsoft.com/office/powerpoint/2010/main" Requires="p14">
      <p:transition spd="slow" p14:dur="2500" advTm="12000">
        <p14:glitter dir="u"/>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xit" presetSubtype="0" fill="hold" nodeType="withEffect">
                                  <p:stCondLst>
                                    <p:cond delay="0"/>
                                  </p:stCondLst>
                                  <p:childTnLst>
                                    <p:animEffect transition="out" filter="wedge">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16" presetClass="entr" presetSubtype="21" fill="hold" nodeType="withEffect">
                                  <p:stCondLst>
                                    <p:cond delay="0"/>
                                  </p:stCondLst>
                                  <p:childTnLst>
                                    <p:set>
                                      <p:cBhvr>
                                        <p:cTn id="9" dur="1" fill="hold">
                                          <p:stCondLst>
                                            <p:cond delay="0"/>
                                          </p:stCondLst>
                                        </p:cTn>
                                        <p:tgtEl>
                                          <p:spTgt spid="2052"/>
                                        </p:tgtEl>
                                        <p:attrNameLst>
                                          <p:attrName>style.visibility</p:attrName>
                                        </p:attrNameLst>
                                      </p:cBhvr>
                                      <p:to>
                                        <p:strVal val="visible"/>
                                      </p:to>
                                    </p:set>
                                    <p:animEffect transition="in" filter="barn(inVertical)">
                                      <p:cBhvr>
                                        <p:cTn id="10" dur="3000"/>
                                        <p:tgtEl>
                                          <p:spTgt spid="2052"/>
                                        </p:tgtEl>
                                      </p:cBhvr>
                                    </p:animEffect>
                                  </p:childTnLst>
                                </p:cTn>
                              </p:par>
                              <p:par>
                                <p:cTn id="11" presetID="23" presetClass="entr" presetSubtype="272" fill="hold" nodeType="withEffect">
                                  <p:stCondLst>
                                    <p:cond delay="0"/>
                                  </p:stCondLst>
                                  <p:childTnLst>
                                    <p:set>
                                      <p:cBhvr>
                                        <p:cTn id="12" dur="1" fill="hold">
                                          <p:stCondLst>
                                            <p:cond delay="0"/>
                                          </p:stCondLst>
                                        </p:cTn>
                                        <p:tgtEl>
                                          <p:spTgt spid="2052"/>
                                        </p:tgtEl>
                                        <p:attrNameLst>
                                          <p:attrName>style.visibility</p:attrName>
                                        </p:attrNameLst>
                                      </p:cBhvr>
                                      <p:to>
                                        <p:strVal val="visible"/>
                                      </p:to>
                                    </p:set>
                                    <p:anim calcmode="lin" valueType="num">
                                      <p:cBhvr>
                                        <p:cTn id="13" dur="3000" fill="hold"/>
                                        <p:tgtEl>
                                          <p:spTgt spid="2052"/>
                                        </p:tgtEl>
                                        <p:attrNameLst>
                                          <p:attrName>ppt_w</p:attrName>
                                        </p:attrNameLst>
                                      </p:cBhvr>
                                      <p:tavLst>
                                        <p:tav tm="0">
                                          <p:val>
                                            <p:strVal val="2/3*#ppt_w"/>
                                          </p:val>
                                        </p:tav>
                                        <p:tav tm="100000">
                                          <p:val>
                                            <p:strVal val="#ppt_w"/>
                                          </p:val>
                                        </p:tav>
                                      </p:tavLst>
                                    </p:anim>
                                    <p:anim calcmode="lin" valueType="num">
                                      <p:cBhvr>
                                        <p:cTn id="14" dur="3000" fill="hold"/>
                                        <p:tgtEl>
                                          <p:spTgt spid="2052"/>
                                        </p:tgtEl>
                                        <p:attrNameLst>
                                          <p:attrName>ppt_h</p:attrName>
                                        </p:attrNameLst>
                                      </p:cBhvr>
                                      <p:tavLst>
                                        <p:tav tm="0">
                                          <p:val>
                                            <p:strVal val="2/3*#ppt_h"/>
                                          </p:val>
                                        </p:tav>
                                        <p:tav tm="100000">
                                          <p:val>
                                            <p:strVal val="#ppt_h"/>
                                          </p:val>
                                        </p:tav>
                                      </p:tavLst>
                                    </p:anim>
                                  </p:childTnLst>
                                </p:cTn>
                              </p:par>
                              <p:par>
                                <p:cTn id="15" presetID="20"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edge">
                                      <p:cBhvr>
                                        <p:cTn id="17" dur="3000"/>
                                        <p:tgtEl>
                                          <p:spTgt spid="4"/>
                                        </p:tgtEl>
                                      </p:cBhvr>
                                    </p:animEffect>
                                  </p:childTnLst>
                                </p:cTn>
                              </p:par>
                              <p:par>
                                <p:cTn id="18" presetID="3" presetClass="entr" presetSubtype="10"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horizontal)">
                                      <p:cBhvr>
                                        <p:cTn id="20" dur="3000"/>
                                        <p:tgtEl>
                                          <p:spTgt spid="4"/>
                                        </p:tgtEl>
                                      </p:cBhvr>
                                    </p:animEffect>
                                  </p:childTnLst>
                                </p:cTn>
                              </p:par>
                              <p:par>
                                <p:cTn id="21" presetID="20" presetClass="entr" presetSubtype="0"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edge">
                                      <p:cBhvr>
                                        <p:cTn id="23" dur="3000"/>
                                        <p:tgtEl>
                                          <p:spTgt spid="6"/>
                                        </p:tgtEl>
                                      </p:cBhvr>
                                    </p:animEffect>
                                  </p:childTnLst>
                                </p:cTn>
                              </p:par>
                              <p:par>
                                <p:cTn id="24" presetID="3" presetClass="entr" presetSubtype="10"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blinds(horizontal)">
                                      <p:cBhvr>
                                        <p:cTn id="26" dur="3000"/>
                                        <p:tgtEl>
                                          <p:spTgt spid="6"/>
                                        </p:tgtEl>
                                      </p:cBhvr>
                                    </p:animEffect>
                                  </p:childTnLst>
                                </p:cTn>
                              </p:par>
                            </p:childTnLst>
                          </p:cTn>
                        </p:par>
                        <p:par>
                          <p:cTn id="27" fill="hold" nodeType="afterGroup">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1"/>
                                          </p:val>
                                        </p:tav>
                                        <p:tav tm="100000">
                                          <p:val>
                                            <p:strVal val="#ppt_x"/>
                                          </p:val>
                                        </p:tav>
                                      </p:tavLst>
                                    </p:anim>
                                    <p:anim calcmode="lin" valueType="num">
                                      <p:cBhvr>
                                        <p:cTn id="3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antiguo-716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38738"/>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tren-antiguo-716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29213"/>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tren-antiguo-716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763"/>
            <a:ext cx="9144000" cy="5138737"/>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1042988" y="3795713"/>
            <a:ext cx="7704137"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1F497D"/>
                  </a:outerShdw>
                </a:effectLst>
              </a:rPr>
              <a:t>Inicialmente, la Casita del Príncipe estaba unida por su lado oriental con el Palacio Real de El Pardo, a través de una avenida arbolada (concretamente, de tilos), que salvaba los 400 metros de distancia que separa a ambos edificios.</a:t>
            </a:r>
            <a:endParaRPr lang="es-ES" dirty="0">
              <a:effectLst>
                <a:glow rad="101600">
                  <a:srgbClr val="C00000">
                    <a:alpha val="60000"/>
                  </a:srgbClr>
                </a:glow>
                <a:outerShdw blurRad="38100" dist="38100" dir="2700000" algn="tl">
                  <a:srgbClr val="1F497D"/>
                </a:outerShdw>
              </a:effectLst>
            </a:endParaRPr>
          </a:p>
        </p:txBody>
      </p:sp>
      <p:sp>
        <p:nvSpPr>
          <p:cNvPr id="8" name="7 CuadroTexto"/>
          <p:cNvSpPr txBox="1"/>
          <p:nvPr/>
        </p:nvSpPr>
        <p:spPr>
          <a:xfrm>
            <a:off x="1331913" y="411163"/>
            <a:ext cx="5354637"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Casita del Príncipe o Infante de El Pardo</a:t>
            </a:r>
          </a:p>
        </p:txBody>
      </p:sp>
    </p:spTree>
  </p:cSld>
  <p:clrMapOvr>
    <a:masterClrMapping/>
  </p:clrMapOvr>
  <mc:AlternateContent xmlns:mc="http://schemas.openxmlformats.org/markup-compatibility/2006">
    <mc:Choice xmlns:p14="http://schemas.microsoft.com/office/powerpoint/2010/main" Requires="p14">
      <p:transition spd="slow" p14:dur="2500" advTm="31000">
        <p14:honeycomb/>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3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fltVal val="0"/>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3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fltVal val="0"/>
                                          </p:val>
                                        </p:tav>
                                      </p:tavLst>
                                    </p:anim>
                                    <p:set>
                                      <p:cBhvr>
                                        <p:cTn id="15" dur="1" fill="hold">
                                          <p:stCondLst>
                                            <p:cond delay="2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3000"/>
                                        <p:tgtEl>
                                          <p:spTgt spid="4"/>
                                        </p:tgtEl>
                                      </p:cBhvr>
                                    </p:animEffect>
                                  </p:childTnLst>
                                </p:cTn>
                              </p:par>
                            </p:childTnLst>
                          </p:cTn>
                        </p:par>
                        <p:par>
                          <p:cTn id="26" fill="hold" nodeType="afterGroup">
                            <p:stCondLst>
                              <p:cond delay="3000"/>
                            </p:stCondLst>
                            <p:childTnLst>
                              <p:par>
                                <p:cTn id="27" presetID="23" presetClass="entr" presetSubtype="16" fill="hold" nodeType="afterEffect">
                                  <p:stCondLst>
                                    <p:cond delay="0"/>
                                  </p:stCondLst>
                                  <p:childTnLst>
                                    <p:set>
                                      <p:cBhvr>
                                        <p:cTn id="28" dur="1" fill="hold">
                                          <p:stCondLst>
                                            <p:cond delay="0"/>
                                          </p:stCondLst>
                                        </p:cTn>
                                        <p:tgtEl>
                                          <p:spTgt spid="8">
                                            <p:txEl>
                                              <p:pRg st="0" end="0"/>
                                            </p:txEl>
                                          </p:spTgt>
                                        </p:tgtEl>
                                        <p:attrNameLst>
                                          <p:attrName>style.visibility</p:attrName>
                                        </p:attrNameLst>
                                      </p:cBhvr>
                                      <p:to>
                                        <p:strVal val="visible"/>
                                      </p:to>
                                    </p:set>
                                    <p:anim calcmode="lin" valueType="num">
                                      <p:cBhvr>
                                        <p:cTn id="29" dur="2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30" dur="2000" fill="hold"/>
                                        <p:tgtEl>
                                          <p:spTgt spid="8">
                                            <p:txEl>
                                              <p:pRg st="0" end="0"/>
                                            </p:txEl>
                                          </p:spTgt>
                                        </p:tgtEl>
                                        <p:attrNameLst>
                                          <p:attrName>ppt_h</p:attrName>
                                        </p:attrNameLst>
                                      </p:cBhvr>
                                      <p:tavLst>
                                        <p:tav tm="0">
                                          <p:val>
                                            <p:fltVal val="0"/>
                                          </p:val>
                                        </p:tav>
                                        <p:tav tm="100000">
                                          <p:val>
                                            <p:strVal val="#ppt_h"/>
                                          </p:val>
                                        </p:tav>
                                      </p:tavLst>
                                    </p:anim>
                                  </p:childTnLst>
                                </p:cTn>
                              </p:par>
                            </p:childTnLst>
                          </p:cTn>
                        </p:par>
                        <p:par>
                          <p:cTn id="31" fill="hold" nodeType="afterGroup">
                            <p:stCondLst>
                              <p:cond delay="5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fade">
                                      <p:cBhvr>
                                        <p:cTn id="34" dur="1000"/>
                                        <p:tgtEl>
                                          <p:spTgt spid="7"/>
                                        </p:tgtEl>
                                      </p:cBhvr>
                                    </p:animEffect>
                                    <p:anim calcmode="lin" valueType="num">
                                      <p:cBhvr>
                                        <p:cTn id="35" dur="1000" fill="hold"/>
                                        <p:tgtEl>
                                          <p:spTgt spid="7"/>
                                        </p:tgtEl>
                                        <p:attrNameLst>
                                          <p:attrName>ppt_x</p:attrName>
                                        </p:attrNameLst>
                                      </p:cBhvr>
                                      <p:tavLst>
                                        <p:tav tm="0">
                                          <p:val>
                                            <p:strVal val="#ppt_x-.1"/>
                                          </p:val>
                                        </p:tav>
                                        <p:tav tm="100000">
                                          <p:val>
                                            <p:strVal val="#ppt_x"/>
                                          </p:val>
                                        </p:tav>
                                      </p:tavLst>
                                    </p:anim>
                                    <p:anim calcmode="lin" valueType="num">
                                      <p:cBhvr>
                                        <p:cTn id="3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Color 0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Color 0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Color 0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1"/>
          <p:cNvSpPr>
            <a:spLocks noChangeArrowheads="1"/>
          </p:cNvSpPr>
          <p:nvPr/>
        </p:nvSpPr>
        <p:spPr bwMode="auto">
          <a:xfrm>
            <a:off x="827088" y="4011613"/>
            <a:ext cx="7777162" cy="923925"/>
          </a:xfrm>
          <a:prstGeom prst="rect">
            <a:avLst/>
          </a:prstGeom>
          <a:noFill/>
          <a:ln w="9525">
            <a:noFill/>
            <a:miter lim="800000"/>
            <a:headEnd/>
            <a:tailEnd/>
          </a:ln>
          <a:effectLst/>
        </p:spPr>
        <p:txBody>
          <a:bodyPr anchor="ctr">
            <a:spAutoFit/>
          </a:bodyPr>
          <a:lstStyle/>
          <a:p>
            <a:pPr eaLnBrk="0" hangingPunct="0">
              <a:defRPr/>
            </a:pPr>
            <a:r>
              <a:rPr lang="es-ES" b="1" dirty="0">
                <a:effectLst>
                  <a:glow rad="101600">
                    <a:srgbClr val="C00000">
                      <a:alpha val="60000"/>
                    </a:srgbClr>
                  </a:glow>
                  <a:outerShdw blurRad="38100" dist="38100" dir="2700000" algn="tl">
                    <a:srgbClr val="1F497D"/>
                  </a:outerShdw>
                </a:effectLst>
                <a:ea typeface="PMingLiU" pitchFamily="18" charset="-120"/>
              </a:rPr>
              <a:t>En su punto central, se ha colocado una fuente, reconstrucción de la </a:t>
            </a:r>
          </a:p>
          <a:p>
            <a:pPr eaLnBrk="0" hangingPunct="0">
              <a:defRPr/>
            </a:pPr>
            <a:r>
              <a:rPr lang="es-ES" b="1" dirty="0">
                <a:effectLst>
                  <a:glow rad="101600">
                    <a:srgbClr val="C00000">
                      <a:alpha val="60000"/>
                    </a:srgbClr>
                  </a:glow>
                  <a:outerShdw blurRad="38100" dist="38100" dir="2700000" algn="tl">
                    <a:srgbClr val="1F497D"/>
                  </a:outerShdw>
                </a:effectLst>
                <a:ea typeface="PMingLiU" pitchFamily="18" charset="-120"/>
              </a:rPr>
              <a:t>primitiva en lo que respecta a su base y a sus caños, si bien no ha sido posible recuperar el grupo escultórico que había anteriormente.</a:t>
            </a:r>
            <a:endParaRPr lang="es-ES"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5000">
        <p:split orient="vert"/>
      </p:transition>
    </mc:Choice>
    <mc:Fallback>
      <p:transition spd="slow" advTm="25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4" fill="hold" nodeType="withEffect">
                                  <p:stCondLst>
                                    <p:cond delay="0"/>
                                  </p:stCondLst>
                                  <p:childTnLst>
                                    <p:animEffect transition="out" filter="wheel(4)">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50" presetClass="entr" presetSubtype="0" decel="10000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ppt_w</p:attrName>
                                        </p:attrNameLst>
                                      </p:cBhvr>
                                      <p:tavLst>
                                        <p:tav tm="0">
                                          <p:val>
                                            <p:strVal val="#ppt_w+.3"/>
                                          </p:val>
                                        </p:tav>
                                        <p:tav tm="100000">
                                          <p:val>
                                            <p:strVal val="#ppt_w"/>
                                          </p:val>
                                        </p:tav>
                                      </p:tavLst>
                                    </p:anim>
                                    <p:anim calcmode="lin" valueType="num">
                                      <p:cBhvr>
                                        <p:cTn id="14" dur="3000" fill="hold"/>
                                        <p:tgtEl>
                                          <p:spTgt spid="7"/>
                                        </p:tgtEl>
                                        <p:attrNameLst>
                                          <p:attrName>ppt_h</p:attrName>
                                        </p:attrNameLst>
                                      </p:cBhvr>
                                      <p:tavLst>
                                        <p:tav tm="0">
                                          <p:val>
                                            <p:strVal val="#ppt_h"/>
                                          </p:val>
                                        </p:tav>
                                        <p:tav tm="100000">
                                          <p:val>
                                            <p:strVal val="#ppt_h"/>
                                          </p:val>
                                        </p:tav>
                                      </p:tavLst>
                                    </p:anim>
                                    <p:animEffect transition="in" filter="fade">
                                      <p:cBhvr>
                                        <p:cTn id="15" dur="3000"/>
                                        <p:tgtEl>
                                          <p:spTgt spid="7"/>
                                        </p:tgtEl>
                                      </p:cBhvr>
                                    </p:animEffect>
                                  </p:childTnLst>
                                </p:cTn>
                              </p:par>
                            </p:childTnLst>
                          </p:cTn>
                        </p:par>
                        <p:par>
                          <p:cTn id="16" fill="hold" nodeType="afterGroup">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1"/>
                                          </p:val>
                                        </p:tav>
                                        <p:tav tm="100000">
                                          <p:val>
                                            <p:strVal val="#ppt_x"/>
                                          </p:val>
                                        </p:tav>
                                      </p:tavLst>
                                    </p:anim>
                                    <p:anim calcmode="lin" valueType="num">
                                      <p:cBhvr>
                                        <p:cTn id="21"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playa_con_palmera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CuadroTexto"/>
          <p:cNvSpPr txBox="1"/>
          <p:nvPr/>
        </p:nvSpPr>
        <p:spPr>
          <a:xfrm>
            <a:off x="900113" y="1203325"/>
            <a:ext cx="4341812"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Interior de la Casita del Príncipe</a:t>
            </a:r>
          </a:p>
        </p:txBody>
      </p:sp>
      <p:sp>
        <p:nvSpPr>
          <p:cNvPr id="4" name="3 CuadroTexto"/>
          <p:cNvSpPr txBox="1"/>
          <p:nvPr/>
        </p:nvSpPr>
        <p:spPr>
          <a:xfrm>
            <a:off x="1042988" y="4219575"/>
            <a:ext cx="7632700" cy="923925"/>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1F497D"/>
                  </a:outerShdw>
                </a:effectLst>
              </a:rPr>
              <a:t>No sólo este paseo ha sido eliminado, sino que el recinto ajardinado y silvestre que se extendía junto a la parte posterior del Palacio lo ocupan en la actualidad distintos acuartelamientos militares.</a:t>
            </a:r>
            <a:endParaRPr lang="es-ES"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9000">
        <p:wipe/>
      </p:transition>
    </mc:Choice>
    <mc:Fallback>
      <p:transition spd="slow" advTm="29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fltVal val="0"/>
                                          </p:val>
                                        </p:tav>
                                        <p:tav tm="100000">
                                          <p:val>
                                            <p:strVal val="#ppt_w"/>
                                          </p:val>
                                        </p:tav>
                                      </p:tavLst>
                                    </p:anim>
                                    <p:anim calcmode="lin" valueType="num">
                                      <p:cBhvr>
                                        <p:cTn id="8" dur="4000" fill="hold"/>
                                        <p:tgtEl>
                                          <p:spTgt spid="2"/>
                                        </p:tgtEl>
                                        <p:attrNameLst>
                                          <p:attrName>ppt_h</p:attrName>
                                        </p:attrNameLst>
                                      </p:cBhvr>
                                      <p:tavLst>
                                        <p:tav tm="0">
                                          <p:val>
                                            <p:fltVal val="0"/>
                                          </p:val>
                                        </p:tav>
                                        <p:tav tm="100000">
                                          <p:val>
                                            <p:strVal val="#ppt_h"/>
                                          </p:val>
                                        </p:tav>
                                      </p:tavLst>
                                    </p:anim>
                                  </p:childTnLst>
                                </p:cTn>
                              </p:par>
                              <p:par>
                                <p:cTn id="9" presetID="2" presetClass="entr" presetSubtype="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3000" fill="hold"/>
                                        <p:tgtEl>
                                          <p:spTgt spid="2"/>
                                        </p:tgtEl>
                                        <p:attrNameLst>
                                          <p:attrName>ppt_x</p:attrName>
                                        </p:attrNameLst>
                                      </p:cBhvr>
                                      <p:tavLst>
                                        <p:tav tm="0">
                                          <p:val>
                                            <p:strVal val="1+#ppt_w/2"/>
                                          </p:val>
                                        </p:tav>
                                        <p:tav tm="100000">
                                          <p:val>
                                            <p:strVal val="#ppt_x"/>
                                          </p:val>
                                        </p:tav>
                                      </p:tavLst>
                                    </p:anim>
                                    <p:anim calcmode="lin" valueType="num">
                                      <p:cBhvr additive="base">
                                        <p:cTn id="12" dur="3000" fill="hold"/>
                                        <p:tgtEl>
                                          <p:spTgt spid="2"/>
                                        </p:tgtEl>
                                        <p:attrNameLst>
                                          <p:attrName>ppt_y</p:attrName>
                                        </p:attrNameLst>
                                      </p:cBhvr>
                                      <p:tavLst>
                                        <p:tav tm="0">
                                          <p:val>
                                            <p:strVal val="#ppt_y"/>
                                          </p:val>
                                        </p:tav>
                                        <p:tav tm="100000">
                                          <p:val>
                                            <p:strVal val="#ppt_y"/>
                                          </p:val>
                                        </p:tav>
                                      </p:tavLst>
                                    </p:anim>
                                  </p:childTnLst>
                                </p:cTn>
                              </p:par>
                              <p:par>
                                <p:cTn id="13" presetID="5" presetClass="entr" presetSubtype="5" fill="hold" nodeType="withEffect">
                                  <p:stCondLst>
                                    <p:cond delay="2500"/>
                                  </p:stCondLst>
                                  <p:childTnLst>
                                    <p:set>
                                      <p:cBhvr>
                                        <p:cTn id="14" dur="1" fill="hold">
                                          <p:stCondLst>
                                            <p:cond delay="0"/>
                                          </p:stCondLst>
                                        </p:cTn>
                                        <p:tgtEl>
                                          <p:spTgt spid="2"/>
                                        </p:tgtEl>
                                        <p:attrNameLst>
                                          <p:attrName>style.visibility</p:attrName>
                                        </p:attrNameLst>
                                      </p:cBhvr>
                                      <p:to>
                                        <p:strVal val="visible"/>
                                      </p:to>
                                    </p:set>
                                    <p:animEffect transition="in" filter="checkerboard(down)">
                                      <p:cBhvr>
                                        <p:cTn id="15" dur="2000"/>
                                        <p:tgtEl>
                                          <p:spTgt spid="2"/>
                                        </p:tgtEl>
                                      </p:cBhvr>
                                    </p:animEffect>
                                  </p:childTnLst>
                                </p:cTn>
                              </p:par>
                            </p:childTnLst>
                          </p:cTn>
                        </p:par>
                        <p:par>
                          <p:cTn id="16" fill="hold" nodeType="afterGroup">
                            <p:stCondLst>
                              <p:cond delay="4500"/>
                            </p:stCondLst>
                            <p:childTnLst>
                              <p:par>
                                <p:cTn id="17" presetID="23" presetClass="entr" presetSubtype="16"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2000" fill="hold"/>
                                        <p:tgtEl>
                                          <p:spTgt spid="3"/>
                                        </p:tgtEl>
                                        <p:attrNameLst>
                                          <p:attrName>ppt_w</p:attrName>
                                        </p:attrNameLst>
                                      </p:cBhvr>
                                      <p:tavLst>
                                        <p:tav tm="0">
                                          <p:val>
                                            <p:fltVal val="0"/>
                                          </p:val>
                                        </p:tav>
                                        <p:tav tm="100000">
                                          <p:val>
                                            <p:strVal val="#ppt_w"/>
                                          </p:val>
                                        </p:tav>
                                      </p:tavLst>
                                    </p:anim>
                                    <p:anim calcmode="lin" valueType="num">
                                      <p:cBhvr>
                                        <p:cTn id="20" dur="2000" fill="hold"/>
                                        <p:tgtEl>
                                          <p:spTgt spid="3"/>
                                        </p:tgtEl>
                                        <p:attrNameLst>
                                          <p:attrName>ppt_h</p:attrName>
                                        </p:attrNameLst>
                                      </p:cBhvr>
                                      <p:tavLst>
                                        <p:tav tm="0">
                                          <p:val>
                                            <p:fltVal val="0"/>
                                          </p:val>
                                        </p:tav>
                                        <p:tav tm="100000">
                                          <p:val>
                                            <p:strVal val="#ppt_h"/>
                                          </p:val>
                                        </p:tav>
                                      </p:tavLst>
                                    </p:anim>
                                  </p:childTnLst>
                                </p:cTn>
                              </p:par>
                            </p:childTnLst>
                          </p:cTn>
                        </p:par>
                        <p:par>
                          <p:cTn id="21" fill="hold" nodeType="afterGroup">
                            <p:stCondLst>
                              <p:cond delay="6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19 Imagen" descr="60 Francisco Bayeu. Fresco. Techo del Comedor de la Casita del Príncipe de El Pardo 1788.jpg"/>
          <p:cNvPicPr>
            <a:picLocks noChangeAspect="1"/>
          </p:cNvPicPr>
          <p:nvPr/>
        </p:nvPicPr>
        <p:blipFill>
          <a:blip r:embed="rId2">
            <a:extLst>
              <a:ext uri="{28A0092B-C50C-407E-A947-70E740481C1C}">
                <a14:useLocalDpi xmlns:a14="http://schemas.microsoft.com/office/drawing/2010/main" val="0"/>
              </a:ext>
            </a:extLst>
          </a:blip>
          <a:srcRect r="94099"/>
          <a:stretch>
            <a:fillRect/>
          </a:stretch>
        </p:blipFill>
        <p:spPr bwMode="auto">
          <a:xfrm>
            <a:off x="0" y="0"/>
            <a:ext cx="53975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20 Imagen" descr="60 Francisco Bayeu. Fresco. Techo del Comedor de la Casita del Príncipe de El Pardo 1788.jpg"/>
          <p:cNvPicPr>
            <a:picLocks noChangeAspect="1"/>
          </p:cNvPicPr>
          <p:nvPr/>
        </p:nvPicPr>
        <p:blipFill>
          <a:blip r:embed="rId2">
            <a:extLst>
              <a:ext uri="{28A0092B-C50C-407E-A947-70E740481C1C}">
                <a14:useLocalDpi xmlns:a14="http://schemas.microsoft.com/office/drawing/2010/main" val="0"/>
              </a:ext>
            </a:extLst>
          </a:blip>
          <a:srcRect l="5901" r="87801"/>
          <a:stretch>
            <a:fillRect/>
          </a:stretch>
        </p:blipFill>
        <p:spPr bwMode="auto">
          <a:xfrm>
            <a:off x="539750" y="0"/>
            <a:ext cx="576263"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21 Imagen" descr="60 Francisco Bayeu. Fresco. Techo del Comedor de la Casita del Príncipe de El Pardo 1788.jpg"/>
          <p:cNvPicPr>
            <a:picLocks noChangeAspect="1"/>
          </p:cNvPicPr>
          <p:nvPr/>
        </p:nvPicPr>
        <p:blipFill>
          <a:blip r:embed="rId2">
            <a:extLst>
              <a:ext uri="{28A0092B-C50C-407E-A947-70E740481C1C}">
                <a14:useLocalDpi xmlns:a14="http://schemas.microsoft.com/office/drawing/2010/main" val="0"/>
              </a:ext>
            </a:extLst>
          </a:blip>
          <a:srcRect l="12199" r="81500"/>
          <a:stretch>
            <a:fillRect/>
          </a:stretch>
        </p:blipFill>
        <p:spPr bwMode="auto">
          <a:xfrm>
            <a:off x="1116013" y="0"/>
            <a:ext cx="576262"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22 Imagen" descr="60 Francisco Bayeu. Fresco. Techo del Comedor de la Casita del Príncipe de El Pardo 1788.jpg"/>
          <p:cNvPicPr>
            <a:picLocks noChangeAspect="1"/>
          </p:cNvPicPr>
          <p:nvPr/>
        </p:nvPicPr>
        <p:blipFill>
          <a:blip r:embed="rId2">
            <a:extLst>
              <a:ext uri="{28A0092B-C50C-407E-A947-70E740481C1C}">
                <a14:useLocalDpi xmlns:a14="http://schemas.microsoft.com/office/drawing/2010/main" val="0"/>
              </a:ext>
            </a:extLst>
          </a:blip>
          <a:srcRect l="18500" r="75200"/>
          <a:stretch>
            <a:fillRect/>
          </a:stretch>
        </p:blipFill>
        <p:spPr bwMode="auto">
          <a:xfrm>
            <a:off x="1692275" y="0"/>
            <a:ext cx="576263"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23 Imagen" descr="60 Francisco Bayeu. Fresco. Techo del Comedor de la Casita del Príncipe de El Pardo 1788.jpg"/>
          <p:cNvPicPr>
            <a:picLocks noChangeAspect="1"/>
          </p:cNvPicPr>
          <p:nvPr/>
        </p:nvPicPr>
        <p:blipFill>
          <a:blip r:embed="rId2">
            <a:extLst>
              <a:ext uri="{28A0092B-C50C-407E-A947-70E740481C1C}">
                <a14:useLocalDpi xmlns:a14="http://schemas.microsoft.com/office/drawing/2010/main" val="0"/>
              </a:ext>
            </a:extLst>
          </a:blip>
          <a:srcRect l="24800" r="68900"/>
          <a:stretch>
            <a:fillRect/>
          </a:stretch>
        </p:blipFill>
        <p:spPr bwMode="auto">
          <a:xfrm>
            <a:off x="2268538" y="0"/>
            <a:ext cx="574675"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24 Imagen" descr="60 Francisco Bayeu. Fresco. Techo del Comedor de la Casita del Príncipe de El Pardo 1788.jpg"/>
          <p:cNvPicPr>
            <a:picLocks noChangeAspect="1"/>
          </p:cNvPicPr>
          <p:nvPr/>
        </p:nvPicPr>
        <p:blipFill>
          <a:blip r:embed="rId2">
            <a:extLst>
              <a:ext uri="{28A0092B-C50C-407E-A947-70E740481C1C}">
                <a14:useLocalDpi xmlns:a14="http://schemas.microsoft.com/office/drawing/2010/main" val="0"/>
              </a:ext>
            </a:extLst>
          </a:blip>
          <a:srcRect l="31100" r="62601"/>
          <a:stretch>
            <a:fillRect/>
          </a:stretch>
        </p:blipFill>
        <p:spPr bwMode="auto">
          <a:xfrm>
            <a:off x="2843213" y="0"/>
            <a:ext cx="576262"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25 Imagen" descr="60 Francisco Bayeu. Fresco. Techo del Comedor de la Casita del Príncipe de El Pardo 1788.jpg"/>
          <p:cNvPicPr>
            <a:picLocks noChangeAspect="1"/>
          </p:cNvPicPr>
          <p:nvPr/>
        </p:nvPicPr>
        <p:blipFill>
          <a:blip r:embed="rId2">
            <a:extLst>
              <a:ext uri="{28A0092B-C50C-407E-A947-70E740481C1C}">
                <a14:useLocalDpi xmlns:a14="http://schemas.microsoft.com/office/drawing/2010/main" val="0"/>
              </a:ext>
            </a:extLst>
          </a:blip>
          <a:srcRect l="37399" r="56300"/>
          <a:stretch>
            <a:fillRect/>
          </a:stretch>
        </p:blipFill>
        <p:spPr bwMode="auto">
          <a:xfrm>
            <a:off x="3419475" y="0"/>
            <a:ext cx="576263"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26 Imagen" descr="60 Francisco Bayeu. Fresco. Techo del Comedor de la Casita del Príncipe de El Pardo 1788.jpg"/>
          <p:cNvPicPr>
            <a:picLocks noChangeAspect="1"/>
          </p:cNvPicPr>
          <p:nvPr/>
        </p:nvPicPr>
        <p:blipFill>
          <a:blip r:embed="rId2">
            <a:extLst>
              <a:ext uri="{28A0092B-C50C-407E-A947-70E740481C1C}">
                <a14:useLocalDpi xmlns:a14="http://schemas.microsoft.com/office/drawing/2010/main" val="0"/>
              </a:ext>
            </a:extLst>
          </a:blip>
          <a:srcRect l="43700" r="50000"/>
          <a:stretch>
            <a:fillRect/>
          </a:stretch>
        </p:blipFill>
        <p:spPr bwMode="auto">
          <a:xfrm>
            <a:off x="3995738" y="0"/>
            <a:ext cx="576262"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27 Imagen" descr="60 Francisco Bayeu. Fresco. Techo del Comedor de la Casita del Príncipe de El Pardo 1788.jpg"/>
          <p:cNvPicPr>
            <a:picLocks noChangeAspect="1"/>
          </p:cNvPicPr>
          <p:nvPr/>
        </p:nvPicPr>
        <p:blipFill>
          <a:blip r:embed="rId2">
            <a:extLst>
              <a:ext uri="{28A0092B-C50C-407E-A947-70E740481C1C}">
                <a14:useLocalDpi xmlns:a14="http://schemas.microsoft.com/office/drawing/2010/main" val="0"/>
              </a:ext>
            </a:extLst>
          </a:blip>
          <a:srcRect l="50000" r="43700"/>
          <a:stretch>
            <a:fillRect/>
          </a:stretch>
        </p:blipFill>
        <p:spPr bwMode="auto">
          <a:xfrm>
            <a:off x="4572000" y="0"/>
            <a:ext cx="576263"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29 Imagen" descr="60 Francisco Bayeu. Fresco. Techo del Comedor de la Casita del Príncipe de El Pardo 1788.jpg"/>
          <p:cNvPicPr>
            <a:picLocks noChangeAspect="1"/>
          </p:cNvPicPr>
          <p:nvPr/>
        </p:nvPicPr>
        <p:blipFill>
          <a:blip r:embed="rId2">
            <a:extLst>
              <a:ext uri="{28A0092B-C50C-407E-A947-70E740481C1C}">
                <a14:useLocalDpi xmlns:a14="http://schemas.microsoft.com/office/drawing/2010/main" val="0"/>
              </a:ext>
            </a:extLst>
          </a:blip>
          <a:srcRect l="56300" r="37399"/>
          <a:stretch>
            <a:fillRect/>
          </a:stretch>
        </p:blipFill>
        <p:spPr bwMode="auto">
          <a:xfrm>
            <a:off x="5148263" y="0"/>
            <a:ext cx="576262"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30 Imagen" descr="60 Francisco Bayeu. Fresco. Techo del Comedor de la Casita del Príncipe de El Pardo 1788.jpg"/>
          <p:cNvPicPr>
            <a:picLocks noChangeAspect="1"/>
          </p:cNvPicPr>
          <p:nvPr/>
        </p:nvPicPr>
        <p:blipFill>
          <a:blip r:embed="rId2">
            <a:extLst>
              <a:ext uri="{28A0092B-C50C-407E-A947-70E740481C1C}">
                <a14:useLocalDpi xmlns:a14="http://schemas.microsoft.com/office/drawing/2010/main" val="0"/>
              </a:ext>
            </a:extLst>
          </a:blip>
          <a:srcRect l="62601" r="31100"/>
          <a:stretch>
            <a:fillRect/>
          </a:stretch>
        </p:blipFill>
        <p:spPr bwMode="auto">
          <a:xfrm>
            <a:off x="5724525" y="0"/>
            <a:ext cx="576263"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31 Imagen" descr="60 Francisco Bayeu. Fresco. Techo del Comedor de la Casita del Príncipe de El Pardo 1788.jpg"/>
          <p:cNvPicPr>
            <a:picLocks noChangeAspect="1"/>
          </p:cNvPicPr>
          <p:nvPr/>
        </p:nvPicPr>
        <p:blipFill>
          <a:blip r:embed="rId2">
            <a:extLst>
              <a:ext uri="{28A0092B-C50C-407E-A947-70E740481C1C}">
                <a14:useLocalDpi xmlns:a14="http://schemas.microsoft.com/office/drawing/2010/main" val="0"/>
              </a:ext>
            </a:extLst>
          </a:blip>
          <a:srcRect l="68900" r="24800"/>
          <a:stretch>
            <a:fillRect/>
          </a:stretch>
        </p:blipFill>
        <p:spPr bwMode="auto">
          <a:xfrm>
            <a:off x="6300788" y="0"/>
            <a:ext cx="574675"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32 Imagen" descr="60 Francisco Bayeu. Fresco. Techo del Comedor de la Casita del Príncipe de El Pardo 1788.jpg"/>
          <p:cNvPicPr>
            <a:picLocks noChangeAspect="1"/>
          </p:cNvPicPr>
          <p:nvPr/>
        </p:nvPicPr>
        <p:blipFill>
          <a:blip r:embed="rId2">
            <a:extLst>
              <a:ext uri="{28A0092B-C50C-407E-A947-70E740481C1C}">
                <a14:useLocalDpi xmlns:a14="http://schemas.microsoft.com/office/drawing/2010/main" val="0"/>
              </a:ext>
            </a:extLst>
          </a:blip>
          <a:srcRect l="75200" r="18500"/>
          <a:stretch>
            <a:fillRect/>
          </a:stretch>
        </p:blipFill>
        <p:spPr bwMode="auto">
          <a:xfrm>
            <a:off x="6875463" y="0"/>
            <a:ext cx="576262"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33 Imagen" descr="60 Francisco Bayeu. Fresco. Techo del Comedor de la Casita del Príncipe de El Pardo 1788.jpg"/>
          <p:cNvPicPr>
            <a:picLocks noChangeAspect="1"/>
          </p:cNvPicPr>
          <p:nvPr/>
        </p:nvPicPr>
        <p:blipFill>
          <a:blip r:embed="rId2">
            <a:extLst>
              <a:ext uri="{28A0092B-C50C-407E-A947-70E740481C1C}">
                <a14:useLocalDpi xmlns:a14="http://schemas.microsoft.com/office/drawing/2010/main" val="0"/>
              </a:ext>
            </a:extLst>
          </a:blip>
          <a:srcRect l="80713" r="13776"/>
          <a:stretch>
            <a:fillRect/>
          </a:stretch>
        </p:blipFill>
        <p:spPr bwMode="auto">
          <a:xfrm>
            <a:off x="7380288" y="0"/>
            <a:ext cx="504825"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34 Imagen" descr="60 Francisco Bayeu. Fresco. Techo del Comedor de la Casita del Príncipe de El Pardo 1788.jpg"/>
          <p:cNvPicPr>
            <a:picLocks noChangeAspect="1"/>
          </p:cNvPicPr>
          <p:nvPr/>
        </p:nvPicPr>
        <p:blipFill>
          <a:blip r:embed="rId2">
            <a:extLst>
              <a:ext uri="{28A0092B-C50C-407E-A947-70E740481C1C}">
                <a14:useLocalDpi xmlns:a14="http://schemas.microsoft.com/office/drawing/2010/main" val="0"/>
              </a:ext>
            </a:extLst>
          </a:blip>
          <a:srcRect l="86224" r="6688"/>
          <a:stretch>
            <a:fillRect/>
          </a:stretch>
        </p:blipFill>
        <p:spPr bwMode="auto">
          <a:xfrm>
            <a:off x="7885113" y="0"/>
            <a:ext cx="6477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35 Imagen" descr="60 Francisco Bayeu. Fresco. Techo del Comedor de la Casita del Príncipe de El Pardo 1788.jpg"/>
          <p:cNvPicPr>
            <a:picLocks noChangeAspect="1"/>
          </p:cNvPicPr>
          <p:nvPr/>
        </p:nvPicPr>
        <p:blipFill>
          <a:blip r:embed="rId2">
            <a:extLst>
              <a:ext uri="{28A0092B-C50C-407E-A947-70E740481C1C}">
                <a14:useLocalDpi xmlns:a14="http://schemas.microsoft.com/office/drawing/2010/main" val="0"/>
              </a:ext>
            </a:extLst>
          </a:blip>
          <a:srcRect l="93314"/>
          <a:stretch>
            <a:fillRect/>
          </a:stretch>
        </p:blipFill>
        <p:spPr bwMode="auto">
          <a:xfrm>
            <a:off x="8532813" y="0"/>
            <a:ext cx="611187"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17 CuadroTexto"/>
          <p:cNvSpPr txBox="1"/>
          <p:nvPr/>
        </p:nvSpPr>
        <p:spPr>
          <a:xfrm>
            <a:off x="323850" y="484188"/>
            <a:ext cx="7127875" cy="400050"/>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Fresco en el techo del comedor de Francisco </a:t>
            </a:r>
            <a:r>
              <a:rPr lang="es-ES" sz="20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Bayeu</a:t>
            </a:r>
            <a:endPar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
        <p:nvSpPr>
          <p:cNvPr id="19" name="18 CuadroTexto"/>
          <p:cNvSpPr txBox="1"/>
          <p:nvPr/>
        </p:nvSpPr>
        <p:spPr>
          <a:xfrm>
            <a:off x="539750" y="3665538"/>
            <a:ext cx="7991475" cy="1477962"/>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1F497D"/>
                  </a:outerShdw>
                </a:effectLst>
              </a:rPr>
              <a:t>El austero exterior del edificio no permite adivinar que, una vez dentro, nos vamos a encontrar con una exquisita decoración. Se mantiene la ornamentación primitiva de las bóvedas y de las paredes, que, gracias a que el palacete apenas fue utilizado, permanece prácticamente igual que cuando fue realizada.</a:t>
            </a:r>
            <a:endParaRPr lang="es-ES"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43000">
        <p:wipe dir="r"/>
      </p:transition>
    </mc:Choice>
    <mc:Fallback>
      <p:transition spd="slow" advTm="43000">
        <p:wipe dir="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withEffect">
                                  <p:stCondLst>
                                    <p:cond delay="0"/>
                                  </p:stCondLst>
                                  <p:childTnLst>
                                    <p:animRot by="21600000">
                                      <p:cBhvr>
                                        <p:cTn id="6" dur="1000" fill="hold"/>
                                        <p:tgtEl>
                                          <p:spTgt spid="20"/>
                                        </p:tgtEl>
                                        <p:attrNameLst>
                                          <p:attrName>r</p:attrName>
                                        </p:attrNameLst>
                                      </p:cBhvr>
                                    </p:animRot>
                                  </p:childTnLst>
                                </p:cTn>
                              </p:par>
                              <p:par>
                                <p:cTn id="7" presetID="23" presetClass="entr" presetSubtype="16" fill="hold" nodeType="withEffect">
                                  <p:stCondLst>
                                    <p:cond delay="0"/>
                                  </p:stCondLst>
                                  <p:childTnLst>
                                    <p:set>
                                      <p:cBhvr>
                                        <p:cTn id="8" dur="1" fill="hold">
                                          <p:stCondLst>
                                            <p:cond delay="0"/>
                                          </p:stCondLst>
                                        </p:cTn>
                                        <p:tgtEl>
                                          <p:spTgt spid="20"/>
                                        </p:tgtEl>
                                        <p:attrNameLst>
                                          <p:attrName>style.visibility</p:attrName>
                                        </p:attrNameLst>
                                      </p:cBhvr>
                                      <p:to>
                                        <p:strVal val="visible"/>
                                      </p:to>
                                    </p:set>
                                    <p:anim calcmode="lin" valueType="num">
                                      <p:cBhvr>
                                        <p:cTn id="9" dur="2000" fill="hold"/>
                                        <p:tgtEl>
                                          <p:spTgt spid="20"/>
                                        </p:tgtEl>
                                        <p:attrNameLst>
                                          <p:attrName>ppt_w</p:attrName>
                                        </p:attrNameLst>
                                      </p:cBhvr>
                                      <p:tavLst>
                                        <p:tav tm="0">
                                          <p:val>
                                            <p:fltVal val="0"/>
                                          </p:val>
                                        </p:tav>
                                        <p:tav tm="100000">
                                          <p:val>
                                            <p:strVal val="#ppt_w"/>
                                          </p:val>
                                        </p:tav>
                                      </p:tavLst>
                                    </p:anim>
                                    <p:anim calcmode="lin" valueType="num">
                                      <p:cBhvr>
                                        <p:cTn id="10" dur="2000" fill="hold"/>
                                        <p:tgtEl>
                                          <p:spTgt spid="20"/>
                                        </p:tgtEl>
                                        <p:attrNameLst>
                                          <p:attrName>ppt_h</p:attrName>
                                        </p:attrNameLst>
                                      </p:cBhvr>
                                      <p:tavLst>
                                        <p:tav tm="0">
                                          <p:val>
                                            <p:fltVal val="0"/>
                                          </p:val>
                                        </p:tav>
                                        <p:tav tm="100000">
                                          <p:val>
                                            <p:strVal val="#ppt_h"/>
                                          </p:val>
                                        </p:tav>
                                      </p:tavLst>
                                    </p:anim>
                                  </p:childTnLst>
                                </p:cTn>
                              </p:par>
                              <p:par>
                                <p:cTn id="11" presetID="8" presetClass="emph" presetSubtype="0" fill="hold" nodeType="withEffect">
                                  <p:stCondLst>
                                    <p:cond delay="100"/>
                                  </p:stCondLst>
                                  <p:childTnLst>
                                    <p:animRot by="21600000">
                                      <p:cBhvr>
                                        <p:cTn id="12" dur="1000" fill="hold"/>
                                        <p:tgtEl>
                                          <p:spTgt spid="21"/>
                                        </p:tgtEl>
                                        <p:attrNameLst>
                                          <p:attrName>r</p:attrName>
                                        </p:attrNameLst>
                                      </p:cBhvr>
                                    </p:animRot>
                                  </p:childTnLst>
                                </p:cTn>
                              </p:par>
                              <p:par>
                                <p:cTn id="13" presetID="23" presetClass="entr" presetSubtype="16" fill="hold" nodeType="withEffect">
                                  <p:stCondLst>
                                    <p:cond delay="100"/>
                                  </p:stCondLst>
                                  <p:childTnLst>
                                    <p:set>
                                      <p:cBhvr>
                                        <p:cTn id="14" dur="1" fill="hold">
                                          <p:stCondLst>
                                            <p:cond delay="0"/>
                                          </p:stCondLst>
                                        </p:cTn>
                                        <p:tgtEl>
                                          <p:spTgt spid="21"/>
                                        </p:tgtEl>
                                        <p:attrNameLst>
                                          <p:attrName>style.visibility</p:attrName>
                                        </p:attrNameLst>
                                      </p:cBhvr>
                                      <p:to>
                                        <p:strVal val="visible"/>
                                      </p:to>
                                    </p:set>
                                    <p:anim calcmode="lin" valueType="num">
                                      <p:cBhvr>
                                        <p:cTn id="15" dur="2000" fill="hold"/>
                                        <p:tgtEl>
                                          <p:spTgt spid="21"/>
                                        </p:tgtEl>
                                        <p:attrNameLst>
                                          <p:attrName>ppt_w</p:attrName>
                                        </p:attrNameLst>
                                      </p:cBhvr>
                                      <p:tavLst>
                                        <p:tav tm="0">
                                          <p:val>
                                            <p:fltVal val="0"/>
                                          </p:val>
                                        </p:tav>
                                        <p:tav tm="100000">
                                          <p:val>
                                            <p:strVal val="#ppt_w"/>
                                          </p:val>
                                        </p:tav>
                                      </p:tavLst>
                                    </p:anim>
                                    <p:anim calcmode="lin" valueType="num">
                                      <p:cBhvr>
                                        <p:cTn id="16" dur="2000" fill="hold"/>
                                        <p:tgtEl>
                                          <p:spTgt spid="21"/>
                                        </p:tgtEl>
                                        <p:attrNameLst>
                                          <p:attrName>ppt_h</p:attrName>
                                        </p:attrNameLst>
                                      </p:cBhvr>
                                      <p:tavLst>
                                        <p:tav tm="0">
                                          <p:val>
                                            <p:fltVal val="0"/>
                                          </p:val>
                                        </p:tav>
                                        <p:tav tm="100000">
                                          <p:val>
                                            <p:strVal val="#ppt_h"/>
                                          </p:val>
                                        </p:tav>
                                      </p:tavLst>
                                    </p:anim>
                                  </p:childTnLst>
                                </p:cTn>
                              </p:par>
                              <p:par>
                                <p:cTn id="17" presetID="8" presetClass="emph" presetSubtype="0" fill="hold" nodeType="withEffect">
                                  <p:stCondLst>
                                    <p:cond delay="200"/>
                                  </p:stCondLst>
                                  <p:childTnLst>
                                    <p:animRot by="21600000">
                                      <p:cBhvr>
                                        <p:cTn id="18" dur="1000" fill="hold"/>
                                        <p:tgtEl>
                                          <p:spTgt spid="22"/>
                                        </p:tgtEl>
                                        <p:attrNameLst>
                                          <p:attrName>r</p:attrName>
                                        </p:attrNameLst>
                                      </p:cBhvr>
                                    </p:animRot>
                                  </p:childTnLst>
                                </p:cTn>
                              </p:par>
                              <p:par>
                                <p:cTn id="19" presetID="23" presetClass="entr" presetSubtype="16" fill="hold" nodeType="withEffect">
                                  <p:stCondLst>
                                    <p:cond delay="200"/>
                                  </p:stCondLst>
                                  <p:childTnLst>
                                    <p:set>
                                      <p:cBhvr>
                                        <p:cTn id="20" dur="1" fill="hold">
                                          <p:stCondLst>
                                            <p:cond delay="0"/>
                                          </p:stCondLst>
                                        </p:cTn>
                                        <p:tgtEl>
                                          <p:spTgt spid="22"/>
                                        </p:tgtEl>
                                        <p:attrNameLst>
                                          <p:attrName>style.visibility</p:attrName>
                                        </p:attrNameLst>
                                      </p:cBhvr>
                                      <p:to>
                                        <p:strVal val="visible"/>
                                      </p:to>
                                    </p:set>
                                    <p:anim calcmode="lin" valueType="num">
                                      <p:cBhvr>
                                        <p:cTn id="21" dur="2000" fill="hold"/>
                                        <p:tgtEl>
                                          <p:spTgt spid="22"/>
                                        </p:tgtEl>
                                        <p:attrNameLst>
                                          <p:attrName>ppt_w</p:attrName>
                                        </p:attrNameLst>
                                      </p:cBhvr>
                                      <p:tavLst>
                                        <p:tav tm="0">
                                          <p:val>
                                            <p:fltVal val="0"/>
                                          </p:val>
                                        </p:tav>
                                        <p:tav tm="100000">
                                          <p:val>
                                            <p:strVal val="#ppt_w"/>
                                          </p:val>
                                        </p:tav>
                                      </p:tavLst>
                                    </p:anim>
                                    <p:anim calcmode="lin" valueType="num">
                                      <p:cBhvr>
                                        <p:cTn id="22" dur="2000" fill="hold"/>
                                        <p:tgtEl>
                                          <p:spTgt spid="22"/>
                                        </p:tgtEl>
                                        <p:attrNameLst>
                                          <p:attrName>ppt_h</p:attrName>
                                        </p:attrNameLst>
                                      </p:cBhvr>
                                      <p:tavLst>
                                        <p:tav tm="0">
                                          <p:val>
                                            <p:fltVal val="0"/>
                                          </p:val>
                                        </p:tav>
                                        <p:tav tm="100000">
                                          <p:val>
                                            <p:strVal val="#ppt_h"/>
                                          </p:val>
                                        </p:tav>
                                      </p:tavLst>
                                    </p:anim>
                                  </p:childTnLst>
                                </p:cTn>
                              </p:par>
                              <p:par>
                                <p:cTn id="23" presetID="8" presetClass="emph" presetSubtype="0" fill="hold" nodeType="withEffect">
                                  <p:stCondLst>
                                    <p:cond delay="300"/>
                                  </p:stCondLst>
                                  <p:childTnLst>
                                    <p:animRot by="21600000">
                                      <p:cBhvr>
                                        <p:cTn id="24" dur="1000" fill="hold"/>
                                        <p:tgtEl>
                                          <p:spTgt spid="23"/>
                                        </p:tgtEl>
                                        <p:attrNameLst>
                                          <p:attrName>r</p:attrName>
                                        </p:attrNameLst>
                                      </p:cBhvr>
                                    </p:animRot>
                                  </p:childTnLst>
                                </p:cTn>
                              </p:par>
                              <p:par>
                                <p:cTn id="25" presetID="23" presetClass="entr" presetSubtype="16" fill="hold" nodeType="withEffect">
                                  <p:stCondLst>
                                    <p:cond delay="300"/>
                                  </p:stCondLst>
                                  <p:childTnLst>
                                    <p:set>
                                      <p:cBhvr>
                                        <p:cTn id="26" dur="1" fill="hold">
                                          <p:stCondLst>
                                            <p:cond delay="0"/>
                                          </p:stCondLst>
                                        </p:cTn>
                                        <p:tgtEl>
                                          <p:spTgt spid="23"/>
                                        </p:tgtEl>
                                        <p:attrNameLst>
                                          <p:attrName>style.visibility</p:attrName>
                                        </p:attrNameLst>
                                      </p:cBhvr>
                                      <p:to>
                                        <p:strVal val="visible"/>
                                      </p:to>
                                    </p:set>
                                    <p:anim calcmode="lin" valueType="num">
                                      <p:cBhvr>
                                        <p:cTn id="27" dur="2000" fill="hold"/>
                                        <p:tgtEl>
                                          <p:spTgt spid="23"/>
                                        </p:tgtEl>
                                        <p:attrNameLst>
                                          <p:attrName>ppt_w</p:attrName>
                                        </p:attrNameLst>
                                      </p:cBhvr>
                                      <p:tavLst>
                                        <p:tav tm="0">
                                          <p:val>
                                            <p:fltVal val="0"/>
                                          </p:val>
                                        </p:tav>
                                        <p:tav tm="100000">
                                          <p:val>
                                            <p:strVal val="#ppt_w"/>
                                          </p:val>
                                        </p:tav>
                                      </p:tavLst>
                                    </p:anim>
                                    <p:anim calcmode="lin" valueType="num">
                                      <p:cBhvr>
                                        <p:cTn id="28" dur="2000" fill="hold"/>
                                        <p:tgtEl>
                                          <p:spTgt spid="23"/>
                                        </p:tgtEl>
                                        <p:attrNameLst>
                                          <p:attrName>ppt_h</p:attrName>
                                        </p:attrNameLst>
                                      </p:cBhvr>
                                      <p:tavLst>
                                        <p:tav tm="0">
                                          <p:val>
                                            <p:fltVal val="0"/>
                                          </p:val>
                                        </p:tav>
                                        <p:tav tm="100000">
                                          <p:val>
                                            <p:strVal val="#ppt_h"/>
                                          </p:val>
                                        </p:tav>
                                      </p:tavLst>
                                    </p:anim>
                                  </p:childTnLst>
                                </p:cTn>
                              </p:par>
                              <p:par>
                                <p:cTn id="29" presetID="8" presetClass="emph" presetSubtype="0" fill="hold" nodeType="withEffect">
                                  <p:stCondLst>
                                    <p:cond delay="400"/>
                                  </p:stCondLst>
                                  <p:childTnLst>
                                    <p:animRot by="21600000">
                                      <p:cBhvr>
                                        <p:cTn id="30" dur="1000" fill="hold"/>
                                        <p:tgtEl>
                                          <p:spTgt spid="24"/>
                                        </p:tgtEl>
                                        <p:attrNameLst>
                                          <p:attrName>r</p:attrName>
                                        </p:attrNameLst>
                                      </p:cBhvr>
                                    </p:animRot>
                                  </p:childTnLst>
                                </p:cTn>
                              </p:par>
                              <p:par>
                                <p:cTn id="31" presetID="23" presetClass="entr" presetSubtype="16" fill="hold" nodeType="withEffect">
                                  <p:stCondLst>
                                    <p:cond delay="400"/>
                                  </p:stCondLst>
                                  <p:childTnLst>
                                    <p:set>
                                      <p:cBhvr>
                                        <p:cTn id="32" dur="1" fill="hold">
                                          <p:stCondLst>
                                            <p:cond delay="0"/>
                                          </p:stCondLst>
                                        </p:cTn>
                                        <p:tgtEl>
                                          <p:spTgt spid="24"/>
                                        </p:tgtEl>
                                        <p:attrNameLst>
                                          <p:attrName>style.visibility</p:attrName>
                                        </p:attrNameLst>
                                      </p:cBhvr>
                                      <p:to>
                                        <p:strVal val="visible"/>
                                      </p:to>
                                    </p:set>
                                    <p:anim calcmode="lin" valueType="num">
                                      <p:cBhvr>
                                        <p:cTn id="33" dur="2000" fill="hold"/>
                                        <p:tgtEl>
                                          <p:spTgt spid="24"/>
                                        </p:tgtEl>
                                        <p:attrNameLst>
                                          <p:attrName>ppt_w</p:attrName>
                                        </p:attrNameLst>
                                      </p:cBhvr>
                                      <p:tavLst>
                                        <p:tav tm="0">
                                          <p:val>
                                            <p:fltVal val="0"/>
                                          </p:val>
                                        </p:tav>
                                        <p:tav tm="100000">
                                          <p:val>
                                            <p:strVal val="#ppt_w"/>
                                          </p:val>
                                        </p:tav>
                                      </p:tavLst>
                                    </p:anim>
                                    <p:anim calcmode="lin" valueType="num">
                                      <p:cBhvr>
                                        <p:cTn id="34" dur="2000" fill="hold"/>
                                        <p:tgtEl>
                                          <p:spTgt spid="24"/>
                                        </p:tgtEl>
                                        <p:attrNameLst>
                                          <p:attrName>ppt_h</p:attrName>
                                        </p:attrNameLst>
                                      </p:cBhvr>
                                      <p:tavLst>
                                        <p:tav tm="0">
                                          <p:val>
                                            <p:fltVal val="0"/>
                                          </p:val>
                                        </p:tav>
                                        <p:tav tm="100000">
                                          <p:val>
                                            <p:strVal val="#ppt_h"/>
                                          </p:val>
                                        </p:tav>
                                      </p:tavLst>
                                    </p:anim>
                                  </p:childTnLst>
                                </p:cTn>
                              </p:par>
                              <p:par>
                                <p:cTn id="35" presetID="8" presetClass="emph" presetSubtype="0" fill="hold" nodeType="withEffect">
                                  <p:stCondLst>
                                    <p:cond delay="500"/>
                                  </p:stCondLst>
                                  <p:childTnLst>
                                    <p:animRot by="21600000">
                                      <p:cBhvr>
                                        <p:cTn id="36" dur="1000" fill="hold"/>
                                        <p:tgtEl>
                                          <p:spTgt spid="25"/>
                                        </p:tgtEl>
                                        <p:attrNameLst>
                                          <p:attrName>r</p:attrName>
                                        </p:attrNameLst>
                                      </p:cBhvr>
                                    </p:animRot>
                                  </p:childTnLst>
                                </p:cTn>
                              </p:par>
                              <p:par>
                                <p:cTn id="37" presetID="23" presetClass="entr" presetSubtype="16" fill="hold" nodeType="withEffect">
                                  <p:stCondLst>
                                    <p:cond delay="500"/>
                                  </p:stCondLst>
                                  <p:childTnLst>
                                    <p:set>
                                      <p:cBhvr>
                                        <p:cTn id="38" dur="1" fill="hold">
                                          <p:stCondLst>
                                            <p:cond delay="0"/>
                                          </p:stCondLst>
                                        </p:cTn>
                                        <p:tgtEl>
                                          <p:spTgt spid="25"/>
                                        </p:tgtEl>
                                        <p:attrNameLst>
                                          <p:attrName>style.visibility</p:attrName>
                                        </p:attrNameLst>
                                      </p:cBhvr>
                                      <p:to>
                                        <p:strVal val="visible"/>
                                      </p:to>
                                    </p:set>
                                    <p:anim calcmode="lin" valueType="num">
                                      <p:cBhvr>
                                        <p:cTn id="39" dur="2000" fill="hold"/>
                                        <p:tgtEl>
                                          <p:spTgt spid="25"/>
                                        </p:tgtEl>
                                        <p:attrNameLst>
                                          <p:attrName>ppt_w</p:attrName>
                                        </p:attrNameLst>
                                      </p:cBhvr>
                                      <p:tavLst>
                                        <p:tav tm="0">
                                          <p:val>
                                            <p:fltVal val="0"/>
                                          </p:val>
                                        </p:tav>
                                        <p:tav tm="100000">
                                          <p:val>
                                            <p:strVal val="#ppt_w"/>
                                          </p:val>
                                        </p:tav>
                                      </p:tavLst>
                                    </p:anim>
                                    <p:anim calcmode="lin" valueType="num">
                                      <p:cBhvr>
                                        <p:cTn id="40" dur="2000" fill="hold"/>
                                        <p:tgtEl>
                                          <p:spTgt spid="25"/>
                                        </p:tgtEl>
                                        <p:attrNameLst>
                                          <p:attrName>ppt_h</p:attrName>
                                        </p:attrNameLst>
                                      </p:cBhvr>
                                      <p:tavLst>
                                        <p:tav tm="0">
                                          <p:val>
                                            <p:fltVal val="0"/>
                                          </p:val>
                                        </p:tav>
                                        <p:tav tm="100000">
                                          <p:val>
                                            <p:strVal val="#ppt_h"/>
                                          </p:val>
                                        </p:tav>
                                      </p:tavLst>
                                    </p:anim>
                                  </p:childTnLst>
                                </p:cTn>
                              </p:par>
                              <p:par>
                                <p:cTn id="41" presetID="8" presetClass="emph" presetSubtype="0" fill="hold" nodeType="withEffect">
                                  <p:stCondLst>
                                    <p:cond delay="600"/>
                                  </p:stCondLst>
                                  <p:childTnLst>
                                    <p:animRot by="21600000">
                                      <p:cBhvr>
                                        <p:cTn id="42" dur="1000" fill="hold"/>
                                        <p:tgtEl>
                                          <p:spTgt spid="26"/>
                                        </p:tgtEl>
                                        <p:attrNameLst>
                                          <p:attrName>r</p:attrName>
                                        </p:attrNameLst>
                                      </p:cBhvr>
                                    </p:animRot>
                                  </p:childTnLst>
                                </p:cTn>
                              </p:par>
                              <p:par>
                                <p:cTn id="43" presetID="23" presetClass="entr" presetSubtype="16" fill="hold" nodeType="withEffect">
                                  <p:stCondLst>
                                    <p:cond delay="600"/>
                                  </p:stCondLst>
                                  <p:childTnLst>
                                    <p:set>
                                      <p:cBhvr>
                                        <p:cTn id="44" dur="1" fill="hold">
                                          <p:stCondLst>
                                            <p:cond delay="0"/>
                                          </p:stCondLst>
                                        </p:cTn>
                                        <p:tgtEl>
                                          <p:spTgt spid="26"/>
                                        </p:tgtEl>
                                        <p:attrNameLst>
                                          <p:attrName>style.visibility</p:attrName>
                                        </p:attrNameLst>
                                      </p:cBhvr>
                                      <p:to>
                                        <p:strVal val="visible"/>
                                      </p:to>
                                    </p:set>
                                    <p:anim calcmode="lin" valueType="num">
                                      <p:cBhvr>
                                        <p:cTn id="45" dur="2000" fill="hold"/>
                                        <p:tgtEl>
                                          <p:spTgt spid="26"/>
                                        </p:tgtEl>
                                        <p:attrNameLst>
                                          <p:attrName>ppt_w</p:attrName>
                                        </p:attrNameLst>
                                      </p:cBhvr>
                                      <p:tavLst>
                                        <p:tav tm="0">
                                          <p:val>
                                            <p:fltVal val="0"/>
                                          </p:val>
                                        </p:tav>
                                        <p:tav tm="100000">
                                          <p:val>
                                            <p:strVal val="#ppt_w"/>
                                          </p:val>
                                        </p:tav>
                                      </p:tavLst>
                                    </p:anim>
                                    <p:anim calcmode="lin" valueType="num">
                                      <p:cBhvr>
                                        <p:cTn id="46" dur="2000" fill="hold"/>
                                        <p:tgtEl>
                                          <p:spTgt spid="26"/>
                                        </p:tgtEl>
                                        <p:attrNameLst>
                                          <p:attrName>ppt_h</p:attrName>
                                        </p:attrNameLst>
                                      </p:cBhvr>
                                      <p:tavLst>
                                        <p:tav tm="0">
                                          <p:val>
                                            <p:fltVal val="0"/>
                                          </p:val>
                                        </p:tav>
                                        <p:tav tm="100000">
                                          <p:val>
                                            <p:strVal val="#ppt_h"/>
                                          </p:val>
                                        </p:tav>
                                      </p:tavLst>
                                    </p:anim>
                                  </p:childTnLst>
                                </p:cTn>
                              </p:par>
                              <p:par>
                                <p:cTn id="47" presetID="8" presetClass="emph" presetSubtype="0" fill="hold" nodeType="withEffect">
                                  <p:stCondLst>
                                    <p:cond delay="700"/>
                                  </p:stCondLst>
                                  <p:childTnLst>
                                    <p:animRot by="21600000">
                                      <p:cBhvr>
                                        <p:cTn id="48" dur="1000" fill="hold"/>
                                        <p:tgtEl>
                                          <p:spTgt spid="27"/>
                                        </p:tgtEl>
                                        <p:attrNameLst>
                                          <p:attrName>r</p:attrName>
                                        </p:attrNameLst>
                                      </p:cBhvr>
                                    </p:animRot>
                                  </p:childTnLst>
                                </p:cTn>
                              </p:par>
                              <p:par>
                                <p:cTn id="49" presetID="23" presetClass="entr" presetSubtype="16" fill="hold" nodeType="withEffect">
                                  <p:stCondLst>
                                    <p:cond delay="700"/>
                                  </p:stCondLst>
                                  <p:childTnLst>
                                    <p:set>
                                      <p:cBhvr>
                                        <p:cTn id="50" dur="1" fill="hold">
                                          <p:stCondLst>
                                            <p:cond delay="0"/>
                                          </p:stCondLst>
                                        </p:cTn>
                                        <p:tgtEl>
                                          <p:spTgt spid="27"/>
                                        </p:tgtEl>
                                        <p:attrNameLst>
                                          <p:attrName>style.visibility</p:attrName>
                                        </p:attrNameLst>
                                      </p:cBhvr>
                                      <p:to>
                                        <p:strVal val="visible"/>
                                      </p:to>
                                    </p:set>
                                    <p:anim calcmode="lin" valueType="num">
                                      <p:cBhvr>
                                        <p:cTn id="51" dur="2000" fill="hold"/>
                                        <p:tgtEl>
                                          <p:spTgt spid="27"/>
                                        </p:tgtEl>
                                        <p:attrNameLst>
                                          <p:attrName>ppt_w</p:attrName>
                                        </p:attrNameLst>
                                      </p:cBhvr>
                                      <p:tavLst>
                                        <p:tav tm="0">
                                          <p:val>
                                            <p:fltVal val="0"/>
                                          </p:val>
                                        </p:tav>
                                        <p:tav tm="100000">
                                          <p:val>
                                            <p:strVal val="#ppt_w"/>
                                          </p:val>
                                        </p:tav>
                                      </p:tavLst>
                                    </p:anim>
                                    <p:anim calcmode="lin" valueType="num">
                                      <p:cBhvr>
                                        <p:cTn id="52" dur="2000" fill="hold"/>
                                        <p:tgtEl>
                                          <p:spTgt spid="27"/>
                                        </p:tgtEl>
                                        <p:attrNameLst>
                                          <p:attrName>ppt_h</p:attrName>
                                        </p:attrNameLst>
                                      </p:cBhvr>
                                      <p:tavLst>
                                        <p:tav tm="0">
                                          <p:val>
                                            <p:fltVal val="0"/>
                                          </p:val>
                                        </p:tav>
                                        <p:tav tm="100000">
                                          <p:val>
                                            <p:strVal val="#ppt_h"/>
                                          </p:val>
                                        </p:tav>
                                      </p:tavLst>
                                    </p:anim>
                                  </p:childTnLst>
                                </p:cTn>
                              </p:par>
                              <p:par>
                                <p:cTn id="53" presetID="8" presetClass="emph" presetSubtype="0" fill="hold" nodeType="withEffect">
                                  <p:stCondLst>
                                    <p:cond delay="800"/>
                                  </p:stCondLst>
                                  <p:childTnLst>
                                    <p:animRot by="21600000">
                                      <p:cBhvr>
                                        <p:cTn id="54" dur="1000" fill="hold"/>
                                        <p:tgtEl>
                                          <p:spTgt spid="28"/>
                                        </p:tgtEl>
                                        <p:attrNameLst>
                                          <p:attrName>r</p:attrName>
                                        </p:attrNameLst>
                                      </p:cBhvr>
                                    </p:animRot>
                                  </p:childTnLst>
                                </p:cTn>
                              </p:par>
                              <p:par>
                                <p:cTn id="55" presetID="23" presetClass="entr" presetSubtype="16" fill="hold" nodeType="withEffect">
                                  <p:stCondLst>
                                    <p:cond delay="800"/>
                                  </p:stCondLst>
                                  <p:childTnLst>
                                    <p:set>
                                      <p:cBhvr>
                                        <p:cTn id="56" dur="1" fill="hold">
                                          <p:stCondLst>
                                            <p:cond delay="0"/>
                                          </p:stCondLst>
                                        </p:cTn>
                                        <p:tgtEl>
                                          <p:spTgt spid="28"/>
                                        </p:tgtEl>
                                        <p:attrNameLst>
                                          <p:attrName>style.visibility</p:attrName>
                                        </p:attrNameLst>
                                      </p:cBhvr>
                                      <p:to>
                                        <p:strVal val="visible"/>
                                      </p:to>
                                    </p:set>
                                    <p:anim calcmode="lin" valueType="num">
                                      <p:cBhvr>
                                        <p:cTn id="57" dur="2000" fill="hold"/>
                                        <p:tgtEl>
                                          <p:spTgt spid="28"/>
                                        </p:tgtEl>
                                        <p:attrNameLst>
                                          <p:attrName>ppt_w</p:attrName>
                                        </p:attrNameLst>
                                      </p:cBhvr>
                                      <p:tavLst>
                                        <p:tav tm="0">
                                          <p:val>
                                            <p:fltVal val="0"/>
                                          </p:val>
                                        </p:tav>
                                        <p:tav tm="100000">
                                          <p:val>
                                            <p:strVal val="#ppt_w"/>
                                          </p:val>
                                        </p:tav>
                                      </p:tavLst>
                                    </p:anim>
                                    <p:anim calcmode="lin" valueType="num">
                                      <p:cBhvr>
                                        <p:cTn id="58" dur="2000" fill="hold"/>
                                        <p:tgtEl>
                                          <p:spTgt spid="28"/>
                                        </p:tgtEl>
                                        <p:attrNameLst>
                                          <p:attrName>ppt_h</p:attrName>
                                        </p:attrNameLst>
                                      </p:cBhvr>
                                      <p:tavLst>
                                        <p:tav tm="0">
                                          <p:val>
                                            <p:fltVal val="0"/>
                                          </p:val>
                                        </p:tav>
                                        <p:tav tm="100000">
                                          <p:val>
                                            <p:strVal val="#ppt_h"/>
                                          </p:val>
                                        </p:tav>
                                      </p:tavLst>
                                    </p:anim>
                                  </p:childTnLst>
                                </p:cTn>
                              </p:par>
                              <p:par>
                                <p:cTn id="59" presetID="8" presetClass="emph" presetSubtype="0" fill="hold" nodeType="withEffect">
                                  <p:stCondLst>
                                    <p:cond delay="900"/>
                                  </p:stCondLst>
                                  <p:childTnLst>
                                    <p:animRot by="21600000">
                                      <p:cBhvr>
                                        <p:cTn id="60" dur="1000" fill="hold"/>
                                        <p:tgtEl>
                                          <p:spTgt spid="30"/>
                                        </p:tgtEl>
                                        <p:attrNameLst>
                                          <p:attrName>r</p:attrName>
                                        </p:attrNameLst>
                                      </p:cBhvr>
                                    </p:animRot>
                                  </p:childTnLst>
                                </p:cTn>
                              </p:par>
                              <p:par>
                                <p:cTn id="61" presetID="23" presetClass="entr" presetSubtype="16" fill="hold" nodeType="withEffect">
                                  <p:stCondLst>
                                    <p:cond delay="900"/>
                                  </p:stCondLst>
                                  <p:childTnLst>
                                    <p:set>
                                      <p:cBhvr>
                                        <p:cTn id="62" dur="1" fill="hold">
                                          <p:stCondLst>
                                            <p:cond delay="0"/>
                                          </p:stCondLst>
                                        </p:cTn>
                                        <p:tgtEl>
                                          <p:spTgt spid="30"/>
                                        </p:tgtEl>
                                        <p:attrNameLst>
                                          <p:attrName>style.visibility</p:attrName>
                                        </p:attrNameLst>
                                      </p:cBhvr>
                                      <p:to>
                                        <p:strVal val="visible"/>
                                      </p:to>
                                    </p:set>
                                    <p:anim calcmode="lin" valueType="num">
                                      <p:cBhvr>
                                        <p:cTn id="63" dur="2000" fill="hold"/>
                                        <p:tgtEl>
                                          <p:spTgt spid="30"/>
                                        </p:tgtEl>
                                        <p:attrNameLst>
                                          <p:attrName>ppt_w</p:attrName>
                                        </p:attrNameLst>
                                      </p:cBhvr>
                                      <p:tavLst>
                                        <p:tav tm="0">
                                          <p:val>
                                            <p:fltVal val="0"/>
                                          </p:val>
                                        </p:tav>
                                        <p:tav tm="100000">
                                          <p:val>
                                            <p:strVal val="#ppt_w"/>
                                          </p:val>
                                        </p:tav>
                                      </p:tavLst>
                                    </p:anim>
                                    <p:anim calcmode="lin" valueType="num">
                                      <p:cBhvr>
                                        <p:cTn id="64" dur="2000" fill="hold"/>
                                        <p:tgtEl>
                                          <p:spTgt spid="30"/>
                                        </p:tgtEl>
                                        <p:attrNameLst>
                                          <p:attrName>ppt_h</p:attrName>
                                        </p:attrNameLst>
                                      </p:cBhvr>
                                      <p:tavLst>
                                        <p:tav tm="0">
                                          <p:val>
                                            <p:fltVal val="0"/>
                                          </p:val>
                                        </p:tav>
                                        <p:tav tm="100000">
                                          <p:val>
                                            <p:strVal val="#ppt_h"/>
                                          </p:val>
                                        </p:tav>
                                      </p:tavLst>
                                    </p:anim>
                                  </p:childTnLst>
                                </p:cTn>
                              </p:par>
                              <p:par>
                                <p:cTn id="65" presetID="8" presetClass="emph" presetSubtype="0" fill="hold" nodeType="withEffect">
                                  <p:stCondLst>
                                    <p:cond delay="1000"/>
                                  </p:stCondLst>
                                  <p:childTnLst>
                                    <p:animRot by="21600000">
                                      <p:cBhvr>
                                        <p:cTn id="66" dur="1000" fill="hold"/>
                                        <p:tgtEl>
                                          <p:spTgt spid="31"/>
                                        </p:tgtEl>
                                        <p:attrNameLst>
                                          <p:attrName>r</p:attrName>
                                        </p:attrNameLst>
                                      </p:cBhvr>
                                    </p:animRot>
                                  </p:childTnLst>
                                </p:cTn>
                              </p:par>
                              <p:par>
                                <p:cTn id="67" presetID="23" presetClass="entr" presetSubtype="16" fill="hold" nodeType="withEffect">
                                  <p:stCondLst>
                                    <p:cond delay="1000"/>
                                  </p:stCondLst>
                                  <p:childTnLst>
                                    <p:set>
                                      <p:cBhvr>
                                        <p:cTn id="68" dur="1" fill="hold">
                                          <p:stCondLst>
                                            <p:cond delay="0"/>
                                          </p:stCondLst>
                                        </p:cTn>
                                        <p:tgtEl>
                                          <p:spTgt spid="31"/>
                                        </p:tgtEl>
                                        <p:attrNameLst>
                                          <p:attrName>style.visibility</p:attrName>
                                        </p:attrNameLst>
                                      </p:cBhvr>
                                      <p:to>
                                        <p:strVal val="visible"/>
                                      </p:to>
                                    </p:set>
                                    <p:anim calcmode="lin" valueType="num">
                                      <p:cBhvr>
                                        <p:cTn id="69" dur="2000" fill="hold"/>
                                        <p:tgtEl>
                                          <p:spTgt spid="31"/>
                                        </p:tgtEl>
                                        <p:attrNameLst>
                                          <p:attrName>ppt_w</p:attrName>
                                        </p:attrNameLst>
                                      </p:cBhvr>
                                      <p:tavLst>
                                        <p:tav tm="0">
                                          <p:val>
                                            <p:fltVal val="0"/>
                                          </p:val>
                                        </p:tav>
                                        <p:tav tm="100000">
                                          <p:val>
                                            <p:strVal val="#ppt_w"/>
                                          </p:val>
                                        </p:tav>
                                      </p:tavLst>
                                    </p:anim>
                                    <p:anim calcmode="lin" valueType="num">
                                      <p:cBhvr>
                                        <p:cTn id="70" dur="2000" fill="hold"/>
                                        <p:tgtEl>
                                          <p:spTgt spid="31"/>
                                        </p:tgtEl>
                                        <p:attrNameLst>
                                          <p:attrName>ppt_h</p:attrName>
                                        </p:attrNameLst>
                                      </p:cBhvr>
                                      <p:tavLst>
                                        <p:tav tm="0">
                                          <p:val>
                                            <p:fltVal val="0"/>
                                          </p:val>
                                        </p:tav>
                                        <p:tav tm="100000">
                                          <p:val>
                                            <p:strVal val="#ppt_h"/>
                                          </p:val>
                                        </p:tav>
                                      </p:tavLst>
                                    </p:anim>
                                  </p:childTnLst>
                                </p:cTn>
                              </p:par>
                              <p:par>
                                <p:cTn id="71" presetID="8" presetClass="emph" presetSubtype="0" fill="hold" nodeType="withEffect">
                                  <p:stCondLst>
                                    <p:cond delay="1100"/>
                                  </p:stCondLst>
                                  <p:childTnLst>
                                    <p:animRot by="21600000">
                                      <p:cBhvr>
                                        <p:cTn id="72" dur="1000" fill="hold"/>
                                        <p:tgtEl>
                                          <p:spTgt spid="32"/>
                                        </p:tgtEl>
                                        <p:attrNameLst>
                                          <p:attrName>r</p:attrName>
                                        </p:attrNameLst>
                                      </p:cBhvr>
                                    </p:animRot>
                                  </p:childTnLst>
                                </p:cTn>
                              </p:par>
                              <p:par>
                                <p:cTn id="73" presetID="23" presetClass="entr" presetSubtype="16" fill="hold" nodeType="withEffect">
                                  <p:stCondLst>
                                    <p:cond delay="1100"/>
                                  </p:stCondLst>
                                  <p:childTnLst>
                                    <p:set>
                                      <p:cBhvr>
                                        <p:cTn id="74" dur="1" fill="hold">
                                          <p:stCondLst>
                                            <p:cond delay="0"/>
                                          </p:stCondLst>
                                        </p:cTn>
                                        <p:tgtEl>
                                          <p:spTgt spid="32"/>
                                        </p:tgtEl>
                                        <p:attrNameLst>
                                          <p:attrName>style.visibility</p:attrName>
                                        </p:attrNameLst>
                                      </p:cBhvr>
                                      <p:to>
                                        <p:strVal val="visible"/>
                                      </p:to>
                                    </p:set>
                                    <p:anim calcmode="lin" valueType="num">
                                      <p:cBhvr>
                                        <p:cTn id="75" dur="2000" fill="hold"/>
                                        <p:tgtEl>
                                          <p:spTgt spid="32"/>
                                        </p:tgtEl>
                                        <p:attrNameLst>
                                          <p:attrName>ppt_w</p:attrName>
                                        </p:attrNameLst>
                                      </p:cBhvr>
                                      <p:tavLst>
                                        <p:tav tm="0">
                                          <p:val>
                                            <p:fltVal val="0"/>
                                          </p:val>
                                        </p:tav>
                                        <p:tav tm="100000">
                                          <p:val>
                                            <p:strVal val="#ppt_w"/>
                                          </p:val>
                                        </p:tav>
                                      </p:tavLst>
                                    </p:anim>
                                    <p:anim calcmode="lin" valueType="num">
                                      <p:cBhvr>
                                        <p:cTn id="76" dur="2000" fill="hold"/>
                                        <p:tgtEl>
                                          <p:spTgt spid="32"/>
                                        </p:tgtEl>
                                        <p:attrNameLst>
                                          <p:attrName>ppt_h</p:attrName>
                                        </p:attrNameLst>
                                      </p:cBhvr>
                                      <p:tavLst>
                                        <p:tav tm="0">
                                          <p:val>
                                            <p:fltVal val="0"/>
                                          </p:val>
                                        </p:tav>
                                        <p:tav tm="100000">
                                          <p:val>
                                            <p:strVal val="#ppt_h"/>
                                          </p:val>
                                        </p:tav>
                                      </p:tavLst>
                                    </p:anim>
                                  </p:childTnLst>
                                </p:cTn>
                              </p:par>
                              <p:par>
                                <p:cTn id="77" presetID="8" presetClass="emph" presetSubtype="0" fill="hold" nodeType="withEffect">
                                  <p:stCondLst>
                                    <p:cond delay="1200"/>
                                  </p:stCondLst>
                                  <p:childTnLst>
                                    <p:animRot by="21600000">
                                      <p:cBhvr>
                                        <p:cTn id="78" dur="1000" fill="hold"/>
                                        <p:tgtEl>
                                          <p:spTgt spid="33"/>
                                        </p:tgtEl>
                                        <p:attrNameLst>
                                          <p:attrName>r</p:attrName>
                                        </p:attrNameLst>
                                      </p:cBhvr>
                                    </p:animRot>
                                  </p:childTnLst>
                                </p:cTn>
                              </p:par>
                              <p:par>
                                <p:cTn id="79" presetID="23" presetClass="entr" presetSubtype="16" fill="hold" nodeType="withEffect">
                                  <p:stCondLst>
                                    <p:cond delay="1200"/>
                                  </p:stCondLst>
                                  <p:childTnLst>
                                    <p:set>
                                      <p:cBhvr>
                                        <p:cTn id="80" dur="1" fill="hold">
                                          <p:stCondLst>
                                            <p:cond delay="0"/>
                                          </p:stCondLst>
                                        </p:cTn>
                                        <p:tgtEl>
                                          <p:spTgt spid="33"/>
                                        </p:tgtEl>
                                        <p:attrNameLst>
                                          <p:attrName>style.visibility</p:attrName>
                                        </p:attrNameLst>
                                      </p:cBhvr>
                                      <p:to>
                                        <p:strVal val="visible"/>
                                      </p:to>
                                    </p:set>
                                    <p:anim calcmode="lin" valueType="num">
                                      <p:cBhvr>
                                        <p:cTn id="81" dur="2000" fill="hold"/>
                                        <p:tgtEl>
                                          <p:spTgt spid="33"/>
                                        </p:tgtEl>
                                        <p:attrNameLst>
                                          <p:attrName>ppt_w</p:attrName>
                                        </p:attrNameLst>
                                      </p:cBhvr>
                                      <p:tavLst>
                                        <p:tav tm="0">
                                          <p:val>
                                            <p:fltVal val="0"/>
                                          </p:val>
                                        </p:tav>
                                        <p:tav tm="100000">
                                          <p:val>
                                            <p:strVal val="#ppt_w"/>
                                          </p:val>
                                        </p:tav>
                                      </p:tavLst>
                                    </p:anim>
                                    <p:anim calcmode="lin" valueType="num">
                                      <p:cBhvr>
                                        <p:cTn id="82" dur="2000" fill="hold"/>
                                        <p:tgtEl>
                                          <p:spTgt spid="33"/>
                                        </p:tgtEl>
                                        <p:attrNameLst>
                                          <p:attrName>ppt_h</p:attrName>
                                        </p:attrNameLst>
                                      </p:cBhvr>
                                      <p:tavLst>
                                        <p:tav tm="0">
                                          <p:val>
                                            <p:fltVal val="0"/>
                                          </p:val>
                                        </p:tav>
                                        <p:tav tm="100000">
                                          <p:val>
                                            <p:strVal val="#ppt_h"/>
                                          </p:val>
                                        </p:tav>
                                      </p:tavLst>
                                    </p:anim>
                                  </p:childTnLst>
                                </p:cTn>
                              </p:par>
                              <p:par>
                                <p:cTn id="83" presetID="8" presetClass="emph" presetSubtype="0" fill="hold" nodeType="withEffect">
                                  <p:stCondLst>
                                    <p:cond delay="1300"/>
                                  </p:stCondLst>
                                  <p:childTnLst>
                                    <p:animRot by="21600000">
                                      <p:cBhvr>
                                        <p:cTn id="84" dur="1000" fill="hold"/>
                                        <p:tgtEl>
                                          <p:spTgt spid="34"/>
                                        </p:tgtEl>
                                        <p:attrNameLst>
                                          <p:attrName>r</p:attrName>
                                        </p:attrNameLst>
                                      </p:cBhvr>
                                    </p:animRot>
                                  </p:childTnLst>
                                </p:cTn>
                              </p:par>
                              <p:par>
                                <p:cTn id="85" presetID="23" presetClass="entr" presetSubtype="16" fill="hold" nodeType="withEffect">
                                  <p:stCondLst>
                                    <p:cond delay="1300"/>
                                  </p:stCondLst>
                                  <p:childTnLst>
                                    <p:set>
                                      <p:cBhvr>
                                        <p:cTn id="86" dur="1" fill="hold">
                                          <p:stCondLst>
                                            <p:cond delay="0"/>
                                          </p:stCondLst>
                                        </p:cTn>
                                        <p:tgtEl>
                                          <p:spTgt spid="34"/>
                                        </p:tgtEl>
                                        <p:attrNameLst>
                                          <p:attrName>style.visibility</p:attrName>
                                        </p:attrNameLst>
                                      </p:cBhvr>
                                      <p:to>
                                        <p:strVal val="visible"/>
                                      </p:to>
                                    </p:set>
                                    <p:anim calcmode="lin" valueType="num">
                                      <p:cBhvr>
                                        <p:cTn id="87" dur="2000" fill="hold"/>
                                        <p:tgtEl>
                                          <p:spTgt spid="34"/>
                                        </p:tgtEl>
                                        <p:attrNameLst>
                                          <p:attrName>ppt_w</p:attrName>
                                        </p:attrNameLst>
                                      </p:cBhvr>
                                      <p:tavLst>
                                        <p:tav tm="0">
                                          <p:val>
                                            <p:fltVal val="0"/>
                                          </p:val>
                                        </p:tav>
                                        <p:tav tm="100000">
                                          <p:val>
                                            <p:strVal val="#ppt_w"/>
                                          </p:val>
                                        </p:tav>
                                      </p:tavLst>
                                    </p:anim>
                                    <p:anim calcmode="lin" valueType="num">
                                      <p:cBhvr>
                                        <p:cTn id="88" dur="2000" fill="hold"/>
                                        <p:tgtEl>
                                          <p:spTgt spid="34"/>
                                        </p:tgtEl>
                                        <p:attrNameLst>
                                          <p:attrName>ppt_h</p:attrName>
                                        </p:attrNameLst>
                                      </p:cBhvr>
                                      <p:tavLst>
                                        <p:tav tm="0">
                                          <p:val>
                                            <p:fltVal val="0"/>
                                          </p:val>
                                        </p:tav>
                                        <p:tav tm="100000">
                                          <p:val>
                                            <p:strVal val="#ppt_h"/>
                                          </p:val>
                                        </p:tav>
                                      </p:tavLst>
                                    </p:anim>
                                  </p:childTnLst>
                                </p:cTn>
                              </p:par>
                              <p:par>
                                <p:cTn id="89" presetID="8" presetClass="emph" presetSubtype="0" fill="hold" nodeType="withEffect">
                                  <p:stCondLst>
                                    <p:cond delay="1400"/>
                                  </p:stCondLst>
                                  <p:childTnLst>
                                    <p:animRot by="21600000">
                                      <p:cBhvr>
                                        <p:cTn id="90" dur="1000" fill="hold"/>
                                        <p:tgtEl>
                                          <p:spTgt spid="35"/>
                                        </p:tgtEl>
                                        <p:attrNameLst>
                                          <p:attrName>r</p:attrName>
                                        </p:attrNameLst>
                                      </p:cBhvr>
                                    </p:animRot>
                                  </p:childTnLst>
                                </p:cTn>
                              </p:par>
                              <p:par>
                                <p:cTn id="91" presetID="23" presetClass="entr" presetSubtype="16" fill="hold" nodeType="withEffect">
                                  <p:stCondLst>
                                    <p:cond delay="1400"/>
                                  </p:stCondLst>
                                  <p:childTnLst>
                                    <p:set>
                                      <p:cBhvr>
                                        <p:cTn id="92" dur="1" fill="hold">
                                          <p:stCondLst>
                                            <p:cond delay="0"/>
                                          </p:stCondLst>
                                        </p:cTn>
                                        <p:tgtEl>
                                          <p:spTgt spid="35"/>
                                        </p:tgtEl>
                                        <p:attrNameLst>
                                          <p:attrName>style.visibility</p:attrName>
                                        </p:attrNameLst>
                                      </p:cBhvr>
                                      <p:to>
                                        <p:strVal val="visible"/>
                                      </p:to>
                                    </p:set>
                                    <p:anim calcmode="lin" valueType="num">
                                      <p:cBhvr>
                                        <p:cTn id="93" dur="2000" fill="hold"/>
                                        <p:tgtEl>
                                          <p:spTgt spid="35"/>
                                        </p:tgtEl>
                                        <p:attrNameLst>
                                          <p:attrName>ppt_w</p:attrName>
                                        </p:attrNameLst>
                                      </p:cBhvr>
                                      <p:tavLst>
                                        <p:tav tm="0">
                                          <p:val>
                                            <p:fltVal val="0"/>
                                          </p:val>
                                        </p:tav>
                                        <p:tav tm="100000">
                                          <p:val>
                                            <p:strVal val="#ppt_w"/>
                                          </p:val>
                                        </p:tav>
                                      </p:tavLst>
                                    </p:anim>
                                    <p:anim calcmode="lin" valueType="num">
                                      <p:cBhvr>
                                        <p:cTn id="94" dur="2000" fill="hold"/>
                                        <p:tgtEl>
                                          <p:spTgt spid="35"/>
                                        </p:tgtEl>
                                        <p:attrNameLst>
                                          <p:attrName>ppt_h</p:attrName>
                                        </p:attrNameLst>
                                      </p:cBhvr>
                                      <p:tavLst>
                                        <p:tav tm="0">
                                          <p:val>
                                            <p:fltVal val="0"/>
                                          </p:val>
                                        </p:tav>
                                        <p:tav tm="100000">
                                          <p:val>
                                            <p:strVal val="#ppt_h"/>
                                          </p:val>
                                        </p:tav>
                                      </p:tavLst>
                                    </p:anim>
                                  </p:childTnLst>
                                </p:cTn>
                              </p:par>
                              <p:par>
                                <p:cTn id="95" presetID="8" presetClass="emph" presetSubtype="0" fill="hold" nodeType="withEffect">
                                  <p:stCondLst>
                                    <p:cond delay="1500"/>
                                  </p:stCondLst>
                                  <p:childTnLst>
                                    <p:animRot by="21600000">
                                      <p:cBhvr>
                                        <p:cTn id="96" dur="1000" fill="hold"/>
                                        <p:tgtEl>
                                          <p:spTgt spid="36"/>
                                        </p:tgtEl>
                                        <p:attrNameLst>
                                          <p:attrName>r</p:attrName>
                                        </p:attrNameLst>
                                      </p:cBhvr>
                                    </p:animRot>
                                  </p:childTnLst>
                                </p:cTn>
                              </p:par>
                              <p:par>
                                <p:cTn id="97" presetID="23" presetClass="entr" presetSubtype="16" fill="hold" nodeType="withEffect">
                                  <p:stCondLst>
                                    <p:cond delay="1500"/>
                                  </p:stCondLst>
                                  <p:childTnLst>
                                    <p:set>
                                      <p:cBhvr>
                                        <p:cTn id="98" dur="1" fill="hold">
                                          <p:stCondLst>
                                            <p:cond delay="0"/>
                                          </p:stCondLst>
                                        </p:cTn>
                                        <p:tgtEl>
                                          <p:spTgt spid="36"/>
                                        </p:tgtEl>
                                        <p:attrNameLst>
                                          <p:attrName>style.visibility</p:attrName>
                                        </p:attrNameLst>
                                      </p:cBhvr>
                                      <p:to>
                                        <p:strVal val="visible"/>
                                      </p:to>
                                    </p:set>
                                    <p:anim calcmode="lin" valueType="num">
                                      <p:cBhvr>
                                        <p:cTn id="99" dur="2000" fill="hold"/>
                                        <p:tgtEl>
                                          <p:spTgt spid="36"/>
                                        </p:tgtEl>
                                        <p:attrNameLst>
                                          <p:attrName>ppt_w</p:attrName>
                                        </p:attrNameLst>
                                      </p:cBhvr>
                                      <p:tavLst>
                                        <p:tav tm="0">
                                          <p:val>
                                            <p:fltVal val="0"/>
                                          </p:val>
                                        </p:tav>
                                        <p:tav tm="100000">
                                          <p:val>
                                            <p:strVal val="#ppt_w"/>
                                          </p:val>
                                        </p:tav>
                                      </p:tavLst>
                                    </p:anim>
                                    <p:anim calcmode="lin" valueType="num">
                                      <p:cBhvr>
                                        <p:cTn id="100" dur="2000" fill="hold"/>
                                        <p:tgtEl>
                                          <p:spTgt spid="36"/>
                                        </p:tgtEl>
                                        <p:attrNameLst>
                                          <p:attrName>ppt_h</p:attrName>
                                        </p:attrNameLst>
                                      </p:cBhvr>
                                      <p:tavLst>
                                        <p:tav tm="0">
                                          <p:val>
                                            <p:fltVal val="0"/>
                                          </p:val>
                                        </p:tav>
                                        <p:tav tm="100000">
                                          <p:val>
                                            <p:strVal val="#ppt_h"/>
                                          </p:val>
                                        </p:tav>
                                      </p:tavLst>
                                    </p:anim>
                                  </p:childTnLst>
                                </p:cTn>
                              </p:par>
                            </p:childTnLst>
                          </p:cTn>
                        </p:par>
                        <p:par>
                          <p:cTn id="101" fill="hold" nodeType="afterGroup">
                            <p:stCondLst>
                              <p:cond delay="3500"/>
                            </p:stCondLst>
                            <p:childTnLst>
                              <p:par>
                                <p:cTn id="102" presetID="56" presetClass="entr" presetSubtype="0" fill="hold" grpId="0" nodeType="afterEffect">
                                  <p:stCondLst>
                                    <p:cond delay="0"/>
                                  </p:stCondLst>
                                  <p:iterate type="lt">
                                    <p:tmPct val="10000"/>
                                  </p:iterate>
                                  <p:childTnLst>
                                    <p:set>
                                      <p:cBhvr>
                                        <p:cTn id="103" dur="1" fill="hold">
                                          <p:stCondLst>
                                            <p:cond delay="0"/>
                                          </p:stCondLst>
                                        </p:cTn>
                                        <p:tgtEl>
                                          <p:spTgt spid="18"/>
                                        </p:tgtEl>
                                        <p:attrNameLst>
                                          <p:attrName>style.visibility</p:attrName>
                                        </p:attrNameLst>
                                      </p:cBhvr>
                                      <p:to>
                                        <p:strVal val="visible"/>
                                      </p:to>
                                    </p:set>
                                    <p:anim by="(-#ppt_w*2)" calcmode="lin" valueType="num">
                                      <p:cBhvr rctx="PPT">
                                        <p:cTn id="104" dur="500" autoRev="1" fill="hold">
                                          <p:stCondLst>
                                            <p:cond delay="0"/>
                                          </p:stCondLst>
                                        </p:cTn>
                                        <p:tgtEl>
                                          <p:spTgt spid="18"/>
                                        </p:tgtEl>
                                        <p:attrNameLst>
                                          <p:attrName>ppt_w</p:attrName>
                                        </p:attrNameLst>
                                      </p:cBhvr>
                                    </p:anim>
                                    <p:anim by="(#ppt_w*0.50)" calcmode="lin" valueType="num">
                                      <p:cBhvr>
                                        <p:cTn id="105" dur="500" decel="50000" autoRev="1" fill="hold">
                                          <p:stCondLst>
                                            <p:cond delay="0"/>
                                          </p:stCondLst>
                                        </p:cTn>
                                        <p:tgtEl>
                                          <p:spTgt spid="18"/>
                                        </p:tgtEl>
                                        <p:attrNameLst>
                                          <p:attrName>ppt_x</p:attrName>
                                        </p:attrNameLst>
                                      </p:cBhvr>
                                    </p:anim>
                                    <p:anim from="(-#ppt_h/2)" to="(#ppt_y)" calcmode="lin" valueType="num">
                                      <p:cBhvr>
                                        <p:cTn id="106" dur="1000" fill="hold">
                                          <p:stCondLst>
                                            <p:cond delay="0"/>
                                          </p:stCondLst>
                                        </p:cTn>
                                        <p:tgtEl>
                                          <p:spTgt spid="18"/>
                                        </p:tgtEl>
                                        <p:attrNameLst>
                                          <p:attrName>ppt_y</p:attrName>
                                        </p:attrNameLst>
                                      </p:cBhvr>
                                    </p:anim>
                                    <p:animRot by="21600000">
                                      <p:cBhvr>
                                        <p:cTn id="107" dur="1000" fill="hold">
                                          <p:stCondLst>
                                            <p:cond delay="0"/>
                                          </p:stCondLst>
                                        </p:cTn>
                                        <p:tgtEl>
                                          <p:spTgt spid="18"/>
                                        </p:tgtEl>
                                        <p:attrNameLst>
                                          <p:attrName>r</p:attrName>
                                        </p:attrNameLst>
                                      </p:cBhvr>
                                    </p:animRot>
                                  </p:childTnLst>
                                </p:cTn>
                              </p:par>
                            </p:childTnLst>
                          </p:cTn>
                        </p:par>
                        <p:par>
                          <p:cTn id="108" fill="hold" nodeType="afterGroup">
                            <p:stCondLst>
                              <p:cond delay="8500"/>
                            </p:stCondLst>
                            <p:childTnLst>
                              <p:par>
                                <p:cTn id="109" presetID="40" presetClass="entr" presetSubtype="0" fill="hold" grpId="0" nodeType="afterEffect">
                                  <p:stCondLst>
                                    <p:cond delay="500"/>
                                  </p:stCondLst>
                                  <p:iterate type="lt">
                                    <p:tmPct val="10000"/>
                                  </p:iterate>
                                  <p:childTnLst>
                                    <p:set>
                                      <p:cBhvr>
                                        <p:cTn id="110" dur="1" fill="hold">
                                          <p:stCondLst>
                                            <p:cond delay="0"/>
                                          </p:stCondLst>
                                        </p:cTn>
                                        <p:tgtEl>
                                          <p:spTgt spid="19"/>
                                        </p:tgtEl>
                                        <p:attrNameLst>
                                          <p:attrName>style.visibility</p:attrName>
                                        </p:attrNameLst>
                                      </p:cBhvr>
                                      <p:to>
                                        <p:strVal val="visible"/>
                                      </p:to>
                                    </p:set>
                                    <p:animEffect transition="in" filter="fade">
                                      <p:cBhvr>
                                        <p:cTn id="111" dur="1000"/>
                                        <p:tgtEl>
                                          <p:spTgt spid="19"/>
                                        </p:tgtEl>
                                      </p:cBhvr>
                                    </p:animEffect>
                                    <p:anim calcmode="lin" valueType="num">
                                      <p:cBhvr>
                                        <p:cTn id="112" dur="1000" fill="hold"/>
                                        <p:tgtEl>
                                          <p:spTgt spid="19"/>
                                        </p:tgtEl>
                                        <p:attrNameLst>
                                          <p:attrName>ppt_x</p:attrName>
                                        </p:attrNameLst>
                                      </p:cBhvr>
                                      <p:tavLst>
                                        <p:tav tm="0">
                                          <p:val>
                                            <p:strVal val="#ppt_x-.1"/>
                                          </p:val>
                                        </p:tav>
                                        <p:tav tm="100000">
                                          <p:val>
                                            <p:strVal val="#ppt_x"/>
                                          </p:val>
                                        </p:tav>
                                      </p:tavLst>
                                    </p:anim>
                                    <p:anim calcmode="lin" valueType="num">
                                      <p:cBhvr>
                                        <p:cTn id="113"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692275" y="195263"/>
            <a:ext cx="5688013" cy="792162"/>
          </a:xfrm>
          <a:prstGeom prst="rect">
            <a:avLst/>
          </a:prstGeom>
        </p:spPr>
        <p:txBody>
          <a:bodyPr wrap="none" fromWordArt="1">
            <a:prstTxWarp prst="textCanUp">
              <a:avLst>
                <a:gd name="adj" fmla="val 73718"/>
              </a:avLst>
            </a:prstTxWarp>
            <a:scene3d>
              <a:camera prst="legacyPerspectiveBottom"/>
              <a:lightRig rig="legacyHarsh3" dir="t"/>
            </a:scene3d>
            <a:sp3d extrusionH="887400" prstMaterial="legacyMatte">
              <a:extrusionClr>
                <a:srgbClr val="FF6600"/>
              </a:extrusionClr>
            </a:sp3d>
          </a:bodyPr>
          <a:lstStyle/>
          <a:p>
            <a:pPr algn="ctr"/>
            <a:r>
              <a:rPr lang="es-ES" sz="3600" kern="10">
                <a:ln w="9525">
                  <a:round/>
                  <a:headEnd/>
                  <a:tailEnd/>
                </a:ln>
                <a:gradFill rotWithShape="1">
                  <a:gsLst>
                    <a:gs pos="0">
                      <a:srgbClr val="FFE701"/>
                    </a:gs>
                    <a:gs pos="100000">
                      <a:srgbClr val="FE3E02"/>
                    </a:gs>
                  </a:gsLst>
                  <a:lin ang="5400000" scaled="1"/>
                </a:gradFill>
                <a:latin typeface="High Tower Text"/>
              </a:rPr>
              <a:t> Música Enlazada </a:t>
            </a:r>
          </a:p>
        </p:txBody>
      </p:sp>
      <p:sp>
        <p:nvSpPr>
          <p:cNvPr id="78851" name="WordArt 3"/>
          <p:cNvSpPr>
            <a:spLocks noChangeArrowheads="1" noChangeShapeType="1" noTextEdit="1"/>
          </p:cNvSpPr>
          <p:nvPr/>
        </p:nvSpPr>
        <p:spPr bwMode="auto">
          <a:xfrm>
            <a:off x="1835150" y="987425"/>
            <a:ext cx="5040313" cy="719138"/>
          </a:xfrm>
          <a:prstGeom prst="rect">
            <a:avLst/>
          </a:prstGeom>
        </p:spPr>
        <p:txBody>
          <a:bodyPr wrap="none" fromWordArt="1">
            <a:prstTxWarp prst="textDeflateBottom">
              <a:avLst>
                <a:gd name="adj" fmla="val 76472"/>
              </a:avLst>
            </a:prstTxWarp>
            <a:scene3d>
              <a:camera prst="legacyPerspectiveBottom"/>
              <a:lightRig rig="legacyNormal3" dir="t"/>
            </a:scene3d>
            <a:sp3d extrusionH="887400" prstMaterial="legacyMatte">
              <a:extrusionClr>
                <a:srgbClr val="939676"/>
              </a:extrusionClr>
            </a:sp3d>
          </a:bodyPr>
          <a:lstStyle/>
          <a:p>
            <a:pPr algn="ctr"/>
            <a:r>
              <a:rPr lang="es-ES" sz="3600" kern="10">
                <a:ln w="9525">
                  <a:round/>
                  <a:headEnd/>
                  <a:tailEnd/>
                </a:ln>
                <a:gradFill rotWithShape="1">
                  <a:gsLst>
                    <a:gs pos="0">
                      <a:srgbClr val="707070"/>
                    </a:gs>
                    <a:gs pos="50000">
                      <a:srgbClr val="FFFFFF"/>
                    </a:gs>
                    <a:gs pos="100000">
                      <a:srgbClr val="707070"/>
                    </a:gs>
                  </a:gsLst>
                  <a:lin ang="2700000" scaled="1"/>
                </a:gradFill>
                <a:latin typeface="High Tower Text"/>
              </a:rPr>
              <a:t> Títulos: </a:t>
            </a:r>
          </a:p>
        </p:txBody>
      </p:sp>
      <p:sp>
        <p:nvSpPr>
          <p:cNvPr id="78852" name="WordArt 4"/>
          <p:cNvSpPr>
            <a:spLocks noChangeArrowheads="1" noChangeShapeType="1" noTextEdit="1"/>
          </p:cNvSpPr>
          <p:nvPr/>
        </p:nvSpPr>
        <p:spPr bwMode="auto">
          <a:xfrm>
            <a:off x="1403350" y="1924050"/>
            <a:ext cx="6264275" cy="5937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CanUp">
              <a:avLst>
                <a:gd name="adj" fmla="val 72727"/>
              </a:avLst>
            </a:prstTxWarp>
          </a:bodyPr>
          <a:lstStyle/>
          <a:p>
            <a:pPr algn="ctr"/>
            <a:r>
              <a:rPr lang="es-ES" sz="3600" kern="10">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 El Amor Brujo (Falla) </a:t>
            </a:r>
          </a:p>
        </p:txBody>
      </p:sp>
      <p:sp>
        <p:nvSpPr>
          <p:cNvPr id="78854" name="WordArt 6"/>
          <p:cNvSpPr>
            <a:spLocks noChangeArrowheads="1" noChangeShapeType="1" noTextEdit="1"/>
          </p:cNvSpPr>
          <p:nvPr/>
        </p:nvSpPr>
        <p:spPr bwMode="auto">
          <a:xfrm>
            <a:off x="395536" y="3363838"/>
            <a:ext cx="7560840" cy="647749"/>
          </a:xfrm>
          <a:prstGeom prst="rect">
            <a:avLst/>
          </a:prstGeom>
        </p:spPr>
        <p:txBody>
          <a:bodyPr wrap="none" fromWordArt="1">
            <a:prstTxWarp prst="textChevron">
              <a:avLst>
                <a:gd name="adj" fmla="val 0"/>
              </a:avLst>
            </a:prstTxWarp>
          </a:bodyPr>
          <a:lstStyle/>
          <a:p>
            <a:pPr algn="ctr">
              <a:defRPr/>
            </a:pPr>
            <a:r>
              <a:rPr lang="es-ES" sz="28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Arial Narrow"/>
              </a:rPr>
              <a:t>  </a:t>
            </a:r>
            <a:r>
              <a:rPr lang="es-ES" sz="2800" kern="10" dirty="0">
                <a:ln w="19050">
                  <a:noFill/>
                  <a:round/>
                  <a:headEnd/>
                  <a:tailEnd/>
                </a:ln>
                <a:gradFill rotWithShape="1">
                  <a:gsLst>
                    <a:gs pos="0">
                      <a:schemeClr val="tx1"/>
                    </a:gs>
                    <a:gs pos="100000">
                      <a:schemeClr val="folHlink"/>
                    </a:gs>
                  </a:gsLst>
                  <a:path path="rect">
                    <a:fillToRect r="100000" b="100000"/>
                  </a:path>
                </a:gradFill>
                <a:latin typeface="Arial Narrow"/>
              </a:rPr>
              <a:t>- Aída, Marcha Triunfal  - ( Verdi – dirige: García Asensio )   </a:t>
            </a:r>
          </a:p>
        </p:txBody>
      </p:sp>
      <p:sp>
        <p:nvSpPr>
          <p:cNvPr id="78855" name="WordArt 7"/>
          <p:cNvSpPr>
            <a:spLocks noChangeArrowheads="1" noChangeShapeType="1" noTextEdit="1"/>
          </p:cNvSpPr>
          <p:nvPr/>
        </p:nvSpPr>
        <p:spPr bwMode="auto">
          <a:xfrm>
            <a:off x="900113" y="4227513"/>
            <a:ext cx="6264275" cy="6858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de-DE" sz="3600" kern="10">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 - Vals del beso (Johann Strauss) </a:t>
            </a:r>
            <a:endParaRPr lang="es-ES" sz="3600" kern="10">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endParaRPr>
          </a:p>
        </p:txBody>
      </p:sp>
      <p:sp>
        <p:nvSpPr>
          <p:cNvPr id="82954" name="WordArt 10"/>
          <p:cNvSpPr>
            <a:spLocks noChangeArrowheads="1" noChangeShapeType="1" noTextEdit="1"/>
          </p:cNvSpPr>
          <p:nvPr/>
        </p:nvSpPr>
        <p:spPr bwMode="auto">
          <a:xfrm>
            <a:off x="1187450" y="2571750"/>
            <a:ext cx="6048375" cy="6191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s-ES" sz="3600" kern="10">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 Marcha Persa </a:t>
            </a:r>
          </a:p>
        </p:txBody>
      </p:sp>
    </p:spTree>
  </p:cSld>
  <p:clrMapOvr>
    <a:masterClrMapping/>
  </p:clrMapOvr>
  <mc:AlternateContent xmlns:mc="http://schemas.openxmlformats.org/markup-compatibility/2006">
    <mc:Choice xmlns:p14="http://schemas.microsoft.com/office/powerpoint/2010/main" Requires="p14">
      <p:transition spd="slow" p14:dur="2000" advTm="21000">
        <p14:warp dir="in"/>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grpId="0" nodeType="withEffect">
                                  <p:stCondLst>
                                    <p:cond delay="0"/>
                                  </p:stCondLst>
                                  <p:childTnLst>
                                    <p:set>
                                      <p:cBhvr>
                                        <p:cTn id="6" dur="1" fill="hold">
                                          <p:stCondLst>
                                            <p:cond delay="0"/>
                                          </p:stCondLst>
                                        </p:cTn>
                                        <p:tgtEl>
                                          <p:spTgt spid="78850"/>
                                        </p:tgtEl>
                                        <p:attrNameLst>
                                          <p:attrName>style.visibility</p:attrName>
                                        </p:attrNameLst>
                                      </p:cBhvr>
                                      <p:to>
                                        <p:strVal val="visible"/>
                                      </p:to>
                                    </p:set>
                                    <p:animEffect transition="in" filter="fade">
                                      <p:cBhvr>
                                        <p:cTn id="7" dur="2000"/>
                                        <p:tgtEl>
                                          <p:spTgt spid="78850"/>
                                        </p:tgtEl>
                                      </p:cBhvr>
                                    </p:animEffect>
                                    <p:anim calcmode="lin" valueType="num">
                                      <p:cBhvr>
                                        <p:cTn id="8" dur="2000" fill="hold"/>
                                        <p:tgtEl>
                                          <p:spTgt spid="78850"/>
                                        </p:tgtEl>
                                        <p:attrNameLst>
                                          <p:attrName>ppt_x</p:attrName>
                                        </p:attrNameLst>
                                      </p:cBhvr>
                                      <p:tavLst>
                                        <p:tav tm="0">
                                          <p:val>
                                            <p:strVal val="#ppt_x"/>
                                          </p:val>
                                        </p:tav>
                                        <p:tav tm="100000">
                                          <p:val>
                                            <p:strVal val="#ppt_x"/>
                                          </p:val>
                                        </p:tav>
                                      </p:tavLst>
                                    </p:anim>
                                    <p:anim calcmode="lin" valueType="num">
                                      <p:cBhvr>
                                        <p:cTn id="9" dur="2000" fill="hold"/>
                                        <p:tgtEl>
                                          <p:spTgt spid="78850"/>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19" presetClass="entr" presetSubtype="10" fill="hold" grpId="0" nodeType="afterEffect">
                                  <p:stCondLst>
                                    <p:cond delay="500"/>
                                  </p:stCondLst>
                                  <p:childTnLst>
                                    <p:set>
                                      <p:cBhvr>
                                        <p:cTn id="12" dur="1" fill="hold">
                                          <p:stCondLst>
                                            <p:cond delay="0"/>
                                          </p:stCondLst>
                                        </p:cTn>
                                        <p:tgtEl>
                                          <p:spTgt spid="78851"/>
                                        </p:tgtEl>
                                        <p:attrNameLst>
                                          <p:attrName>style.visibility</p:attrName>
                                        </p:attrNameLst>
                                      </p:cBhvr>
                                      <p:to>
                                        <p:strVal val="visible"/>
                                      </p:to>
                                    </p:set>
                                    <p:anim calcmode="lin" valueType="num">
                                      <p:cBhvr>
                                        <p:cTn id="13" dur="2000" fill="hold"/>
                                        <p:tgtEl>
                                          <p:spTgt spid="78851"/>
                                        </p:tgtEl>
                                        <p:attrNameLst>
                                          <p:attrName>ppt_w</p:attrName>
                                        </p:attrNameLst>
                                      </p:cBhvr>
                                      <p:tavLst>
                                        <p:tav tm="0" fmla="#ppt_w*sin(2.5*pi*$)">
                                          <p:val>
                                            <p:fltVal val="0"/>
                                          </p:val>
                                        </p:tav>
                                        <p:tav tm="100000">
                                          <p:val>
                                            <p:fltVal val="1"/>
                                          </p:val>
                                        </p:tav>
                                      </p:tavLst>
                                    </p:anim>
                                    <p:anim calcmode="lin" valueType="num">
                                      <p:cBhvr>
                                        <p:cTn id="14" dur="2000" fill="hold"/>
                                        <p:tgtEl>
                                          <p:spTgt spid="78851"/>
                                        </p:tgtEl>
                                        <p:attrNameLst>
                                          <p:attrName>ppt_h</p:attrName>
                                        </p:attrNameLst>
                                      </p:cBhvr>
                                      <p:tavLst>
                                        <p:tav tm="0">
                                          <p:val>
                                            <p:strVal val="#ppt_h"/>
                                          </p:val>
                                        </p:tav>
                                        <p:tav tm="100000">
                                          <p:val>
                                            <p:strVal val="#ppt_h"/>
                                          </p:val>
                                        </p:tav>
                                      </p:tavLst>
                                    </p:anim>
                                  </p:childTnLst>
                                </p:cTn>
                              </p:par>
                              <p:par>
                                <p:cTn id="15" presetID="7" presetClass="entr" presetSubtype="4" fill="hold" grpId="1" nodeType="withEffect">
                                  <p:stCondLst>
                                    <p:cond delay="500"/>
                                  </p:stCondLst>
                                  <p:childTnLst>
                                    <p:set>
                                      <p:cBhvr>
                                        <p:cTn id="16" dur="1" fill="hold">
                                          <p:stCondLst>
                                            <p:cond delay="0"/>
                                          </p:stCondLst>
                                        </p:cTn>
                                        <p:tgtEl>
                                          <p:spTgt spid="78851"/>
                                        </p:tgtEl>
                                        <p:attrNameLst>
                                          <p:attrName>style.visibility</p:attrName>
                                        </p:attrNameLst>
                                      </p:cBhvr>
                                      <p:to>
                                        <p:strVal val="visible"/>
                                      </p:to>
                                    </p:set>
                                    <p:anim calcmode="lin" valueType="num">
                                      <p:cBhvr additive="base">
                                        <p:cTn id="17" dur="2000" fill="hold"/>
                                        <p:tgtEl>
                                          <p:spTgt spid="78851"/>
                                        </p:tgtEl>
                                        <p:attrNameLst>
                                          <p:attrName>ppt_x</p:attrName>
                                        </p:attrNameLst>
                                      </p:cBhvr>
                                      <p:tavLst>
                                        <p:tav tm="0">
                                          <p:val>
                                            <p:strVal val="#ppt_x"/>
                                          </p:val>
                                        </p:tav>
                                        <p:tav tm="100000">
                                          <p:val>
                                            <p:strVal val="#ppt_x"/>
                                          </p:val>
                                        </p:tav>
                                      </p:tavLst>
                                    </p:anim>
                                    <p:anim calcmode="lin" valueType="num">
                                      <p:cBhvr additive="base">
                                        <p:cTn id="18" dur="2000" fill="hold"/>
                                        <p:tgtEl>
                                          <p:spTgt spid="78851"/>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4500"/>
                            </p:stCondLst>
                            <p:childTnLst>
                              <p:par>
                                <p:cTn id="20" presetID="47" presetClass="entr" presetSubtype="0" fill="hold" grpId="0" nodeType="afterEffect">
                                  <p:stCondLst>
                                    <p:cond delay="500"/>
                                  </p:stCondLst>
                                  <p:childTnLst>
                                    <p:set>
                                      <p:cBhvr>
                                        <p:cTn id="21" dur="1" fill="hold">
                                          <p:stCondLst>
                                            <p:cond delay="0"/>
                                          </p:stCondLst>
                                        </p:cTn>
                                        <p:tgtEl>
                                          <p:spTgt spid="78852"/>
                                        </p:tgtEl>
                                        <p:attrNameLst>
                                          <p:attrName>style.visibility</p:attrName>
                                        </p:attrNameLst>
                                      </p:cBhvr>
                                      <p:to>
                                        <p:strVal val="visible"/>
                                      </p:to>
                                    </p:set>
                                    <p:animEffect transition="in" filter="fade">
                                      <p:cBhvr>
                                        <p:cTn id="22" dur="2000"/>
                                        <p:tgtEl>
                                          <p:spTgt spid="78852"/>
                                        </p:tgtEl>
                                      </p:cBhvr>
                                    </p:animEffect>
                                    <p:anim calcmode="lin" valueType="num">
                                      <p:cBhvr>
                                        <p:cTn id="23" dur="2000" fill="hold"/>
                                        <p:tgtEl>
                                          <p:spTgt spid="78852"/>
                                        </p:tgtEl>
                                        <p:attrNameLst>
                                          <p:attrName>ppt_x</p:attrName>
                                        </p:attrNameLst>
                                      </p:cBhvr>
                                      <p:tavLst>
                                        <p:tav tm="0">
                                          <p:val>
                                            <p:strVal val="#ppt_x"/>
                                          </p:val>
                                        </p:tav>
                                        <p:tav tm="100000">
                                          <p:val>
                                            <p:strVal val="#ppt_x"/>
                                          </p:val>
                                        </p:tav>
                                      </p:tavLst>
                                    </p:anim>
                                    <p:anim calcmode="lin" valueType="num">
                                      <p:cBhvr>
                                        <p:cTn id="24" dur="2000" fill="hold"/>
                                        <p:tgtEl>
                                          <p:spTgt spid="78852"/>
                                        </p:tgtEl>
                                        <p:attrNameLst>
                                          <p:attrName>ppt_y</p:attrName>
                                        </p:attrNameLst>
                                      </p:cBhvr>
                                      <p:tavLst>
                                        <p:tav tm="0">
                                          <p:val>
                                            <p:strVal val="#ppt_y-.1"/>
                                          </p:val>
                                        </p:tav>
                                        <p:tav tm="100000">
                                          <p:val>
                                            <p:strVal val="#ppt_y"/>
                                          </p:val>
                                        </p:tav>
                                      </p:tavLst>
                                    </p:anim>
                                  </p:childTnLst>
                                </p:cTn>
                              </p:par>
                            </p:childTnLst>
                          </p:cTn>
                        </p:par>
                        <p:par>
                          <p:cTn id="25" fill="hold" nodeType="afterGroup">
                            <p:stCondLst>
                              <p:cond delay="7000"/>
                            </p:stCondLst>
                            <p:childTnLst>
                              <p:par>
                                <p:cTn id="26" presetID="23" presetClass="entr" presetSubtype="16" fill="hold" grpId="0" nodeType="afterEffect">
                                  <p:stCondLst>
                                    <p:cond delay="500"/>
                                  </p:stCondLst>
                                  <p:childTnLst>
                                    <p:set>
                                      <p:cBhvr>
                                        <p:cTn id="27" dur="1" fill="hold">
                                          <p:stCondLst>
                                            <p:cond delay="0"/>
                                          </p:stCondLst>
                                        </p:cTn>
                                        <p:tgtEl>
                                          <p:spTgt spid="82954"/>
                                        </p:tgtEl>
                                        <p:attrNameLst>
                                          <p:attrName>style.visibility</p:attrName>
                                        </p:attrNameLst>
                                      </p:cBhvr>
                                      <p:to>
                                        <p:strVal val="visible"/>
                                      </p:to>
                                    </p:set>
                                    <p:anim calcmode="lin" valueType="num">
                                      <p:cBhvr>
                                        <p:cTn id="28" dur="2000" fill="hold"/>
                                        <p:tgtEl>
                                          <p:spTgt spid="82954"/>
                                        </p:tgtEl>
                                        <p:attrNameLst>
                                          <p:attrName>ppt_w</p:attrName>
                                        </p:attrNameLst>
                                      </p:cBhvr>
                                      <p:tavLst>
                                        <p:tav tm="0">
                                          <p:val>
                                            <p:fltVal val="0"/>
                                          </p:val>
                                        </p:tav>
                                        <p:tav tm="100000">
                                          <p:val>
                                            <p:strVal val="#ppt_w"/>
                                          </p:val>
                                        </p:tav>
                                      </p:tavLst>
                                    </p:anim>
                                    <p:anim calcmode="lin" valueType="num">
                                      <p:cBhvr>
                                        <p:cTn id="29" dur="2000" fill="hold"/>
                                        <p:tgtEl>
                                          <p:spTgt spid="82954"/>
                                        </p:tgtEl>
                                        <p:attrNameLst>
                                          <p:attrName>ppt_h</p:attrName>
                                        </p:attrNameLst>
                                      </p:cBhvr>
                                      <p:tavLst>
                                        <p:tav tm="0">
                                          <p:val>
                                            <p:fltVal val="0"/>
                                          </p:val>
                                        </p:tav>
                                        <p:tav tm="100000">
                                          <p:val>
                                            <p:strVal val="#ppt_h"/>
                                          </p:val>
                                        </p:tav>
                                      </p:tavLst>
                                    </p:anim>
                                  </p:childTnLst>
                                </p:cTn>
                              </p:par>
                            </p:childTnLst>
                          </p:cTn>
                        </p:par>
                        <p:par>
                          <p:cTn id="30" fill="hold" nodeType="afterGroup">
                            <p:stCondLst>
                              <p:cond delay="9500"/>
                            </p:stCondLst>
                            <p:childTnLst>
                              <p:par>
                                <p:cTn id="31" presetID="42" presetClass="entr" presetSubtype="0" fill="hold" nodeType="afterEffect">
                                  <p:stCondLst>
                                    <p:cond delay="500"/>
                                  </p:stCondLst>
                                  <p:childTnLst>
                                    <p:set>
                                      <p:cBhvr>
                                        <p:cTn id="32" dur="1" fill="hold">
                                          <p:stCondLst>
                                            <p:cond delay="0"/>
                                          </p:stCondLst>
                                        </p:cTn>
                                        <p:tgtEl>
                                          <p:spTgt spid="78854"/>
                                        </p:tgtEl>
                                        <p:attrNameLst>
                                          <p:attrName>style.visibility</p:attrName>
                                        </p:attrNameLst>
                                      </p:cBhvr>
                                      <p:to>
                                        <p:strVal val="visible"/>
                                      </p:to>
                                    </p:set>
                                    <p:animEffect transition="in" filter="fade">
                                      <p:cBhvr>
                                        <p:cTn id="33" dur="2000"/>
                                        <p:tgtEl>
                                          <p:spTgt spid="78854"/>
                                        </p:tgtEl>
                                      </p:cBhvr>
                                    </p:animEffect>
                                    <p:anim calcmode="lin" valueType="num">
                                      <p:cBhvr>
                                        <p:cTn id="34" dur="2000" fill="hold"/>
                                        <p:tgtEl>
                                          <p:spTgt spid="78854"/>
                                        </p:tgtEl>
                                        <p:attrNameLst>
                                          <p:attrName>ppt_x</p:attrName>
                                        </p:attrNameLst>
                                      </p:cBhvr>
                                      <p:tavLst>
                                        <p:tav tm="0">
                                          <p:val>
                                            <p:strVal val="#ppt_x"/>
                                          </p:val>
                                        </p:tav>
                                        <p:tav tm="100000">
                                          <p:val>
                                            <p:strVal val="#ppt_x"/>
                                          </p:val>
                                        </p:tav>
                                      </p:tavLst>
                                    </p:anim>
                                    <p:anim calcmode="lin" valueType="num">
                                      <p:cBhvr>
                                        <p:cTn id="35" dur="2000" fill="hold"/>
                                        <p:tgtEl>
                                          <p:spTgt spid="78854"/>
                                        </p:tgtEl>
                                        <p:attrNameLst>
                                          <p:attrName>ppt_y</p:attrName>
                                        </p:attrNameLst>
                                      </p:cBhvr>
                                      <p:tavLst>
                                        <p:tav tm="0">
                                          <p:val>
                                            <p:strVal val="#ppt_y+.1"/>
                                          </p:val>
                                        </p:tav>
                                        <p:tav tm="100000">
                                          <p:val>
                                            <p:strVal val="#ppt_y"/>
                                          </p:val>
                                        </p:tav>
                                      </p:tavLst>
                                    </p:anim>
                                  </p:childTnLst>
                                </p:cTn>
                              </p:par>
                            </p:childTnLst>
                          </p:cTn>
                        </p:par>
                        <p:par>
                          <p:cTn id="36" fill="hold" nodeType="afterGroup">
                            <p:stCondLst>
                              <p:cond delay="12000"/>
                            </p:stCondLst>
                            <p:childTnLst>
                              <p:par>
                                <p:cTn id="37" presetID="10" presetClass="entr" presetSubtype="0" fill="hold" grpId="0" nodeType="afterEffect">
                                  <p:stCondLst>
                                    <p:cond delay="500"/>
                                  </p:stCondLst>
                                  <p:childTnLst>
                                    <p:set>
                                      <p:cBhvr>
                                        <p:cTn id="38" dur="1" fill="hold">
                                          <p:stCondLst>
                                            <p:cond delay="0"/>
                                          </p:stCondLst>
                                        </p:cTn>
                                        <p:tgtEl>
                                          <p:spTgt spid="78855"/>
                                        </p:tgtEl>
                                        <p:attrNameLst>
                                          <p:attrName>style.visibility</p:attrName>
                                        </p:attrNameLst>
                                      </p:cBhvr>
                                      <p:to>
                                        <p:strVal val="visible"/>
                                      </p:to>
                                    </p:set>
                                    <p:animEffect transition="in" filter="fade">
                                      <p:cBhvr>
                                        <p:cTn id="39" dur="2000"/>
                                        <p:tgtEl>
                                          <p:spTgt spid="788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0" grpId="0" animBg="1"/>
      <p:bldP spid="78851" grpId="0" animBg="1"/>
      <p:bldP spid="78851" grpId="1" animBg="1"/>
      <p:bldP spid="78852" grpId="0" animBg="1"/>
      <p:bldP spid="78855" grpId="0" animBg="1"/>
      <p:bldP spid="82954"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65538"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scene3d>
            <a:camera prst="orthographicFront"/>
            <a:lightRig rig="threePt" dir="t"/>
          </a:scene3d>
          <a:sp3d>
            <a:bevelT w="266700" h="139700" prst="softRound"/>
          </a:sp3d>
        </p:spPr>
        <p:txBody>
          <a:bodyPr wrap="none" anchor="ctr"/>
          <a:lstStyle/>
          <a:p>
            <a:endParaRPr lang="es-ES">
              <a:solidFill>
                <a:srgbClr val="000000"/>
              </a:solidFill>
            </a:endParaRPr>
          </a:p>
        </p:txBody>
      </p:sp>
      <p:sp>
        <p:nvSpPr>
          <p:cNvPr id="65539" name="Rectangle 5"/>
          <p:cNvSpPr>
            <a:spLocks noChangeArrowheads="1"/>
          </p:cNvSpPr>
          <p:nvPr/>
        </p:nvSpPr>
        <p:spPr bwMode="auto">
          <a:xfrm>
            <a:off x="0" y="1371600"/>
            <a:ext cx="9144000" cy="3771900"/>
          </a:xfrm>
          <a:prstGeom prst="rect">
            <a:avLst/>
          </a:prstGeom>
          <a:solidFill>
            <a:srgbClr val="B6E8FC"/>
          </a:solidFill>
          <a:ln>
            <a:noFill/>
          </a:ln>
          <a:scene3d>
            <a:camera prst="orthographicFront"/>
            <a:lightRig rig="threePt" dir="t"/>
          </a:scene3d>
          <a:sp3d>
            <a:bevelT w="266700" h="139700" prst="softRound"/>
          </a:sp3d>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s-ES">
              <a:solidFill>
                <a:srgbClr val="000000"/>
              </a:solidFill>
            </a:endParaRPr>
          </a:p>
        </p:txBody>
      </p:sp>
      <p:pic>
        <p:nvPicPr>
          <p:cNvPr id="65540"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171575"/>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5541" name="Text Box 8"/>
          <p:cNvSpPr txBox="1">
            <a:spLocks noChangeArrowheads="1"/>
          </p:cNvSpPr>
          <p:nvPr/>
        </p:nvSpPr>
        <p:spPr bwMode="auto">
          <a:xfrm>
            <a:off x="0" y="1428750"/>
            <a:ext cx="9144000" cy="2370138"/>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65542" name="Text Box 11"/>
          <p:cNvSpPr txBox="1">
            <a:spLocks noChangeArrowheads="1"/>
          </p:cNvSpPr>
          <p:nvPr/>
        </p:nvSpPr>
        <p:spPr bwMode="auto">
          <a:xfrm>
            <a:off x="1143000" y="3543300"/>
            <a:ext cx="2667000" cy="189230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eaLnBrk="1" hangingPunct="1">
              <a:spcBef>
                <a:spcPct val="50000"/>
              </a:spcBef>
            </a:pPr>
            <a:endParaRPr lang="es-ES" b="1">
              <a:solidFill>
                <a:srgbClr val="0066FF"/>
              </a:solidFill>
            </a:endParaRPr>
          </a:p>
        </p:txBody>
      </p:sp>
      <p:pic>
        <p:nvPicPr>
          <p:cNvPr id="65543"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4"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5"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6"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7"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8"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ln>
            <a:noFill/>
          </a:ln>
          <a:scene3d>
            <a:camera prst="orthographicFront"/>
            <a:lightRig rig="threePt" dir="t"/>
          </a:scene3d>
          <a:sp3d>
            <a:bevelT w="266700" h="139700" prst="softRound"/>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250">
        <p:split orient="vert"/>
      </p:transition>
    </mc:Choice>
    <mc:Fallback>
      <p:transition spd="slow">
        <p:split orient="vert"/>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0.2"/>
</p:tagLst>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2328</TotalTime>
  <Words>1705</Words>
  <Application>Microsoft Office PowerPoint</Application>
  <PresentationFormat>Presentación en pantalla (16:9)</PresentationFormat>
  <Paragraphs>101</Paragraphs>
  <Slides>62</Slides>
  <Notes>0</Notes>
  <HiddenSlides>0</HiddenSlides>
  <MMClips>0</MMClips>
  <ScaleCrop>false</ScaleCrop>
  <HeadingPairs>
    <vt:vector size="6" baseType="variant">
      <vt:variant>
        <vt:lpstr>Fuentes usadas</vt:lpstr>
      </vt:variant>
      <vt:variant>
        <vt:i4>9</vt:i4>
      </vt:variant>
      <vt:variant>
        <vt:lpstr>Tema</vt:lpstr>
      </vt:variant>
      <vt:variant>
        <vt:i4>2</vt:i4>
      </vt:variant>
      <vt:variant>
        <vt:lpstr>Títulos de diapositiva</vt:lpstr>
      </vt:variant>
      <vt:variant>
        <vt:i4>62</vt:i4>
      </vt:variant>
    </vt:vector>
  </HeadingPairs>
  <TitlesOfParts>
    <vt:vector size="73" baseType="lpstr">
      <vt:lpstr>Arial</vt:lpstr>
      <vt:lpstr>Calibri</vt:lpstr>
      <vt:lpstr>Arial Black</vt:lpstr>
      <vt:lpstr>High Tower Text</vt:lpstr>
      <vt:lpstr>Lucida Calligraphy</vt:lpstr>
      <vt:lpstr>Lucida Bright</vt:lpstr>
      <vt:lpstr>PMingLiU</vt:lpstr>
      <vt:lpstr>Times New Roman</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Papa</cp:lastModifiedBy>
  <cp:revision>232</cp:revision>
  <dcterms:created xsi:type="dcterms:W3CDTF">2016-04-08T14:15:22Z</dcterms:created>
  <dcterms:modified xsi:type="dcterms:W3CDTF">2023-02-23T20:43:12Z</dcterms:modified>
</cp:coreProperties>
</file>