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7" r:id="rId3"/>
    <p:sldId id="257" r:id="rId4"/>
    <p:sldId id="258" r:id="rId5"/>
    <p:sldId id="259" r:id="rId6"/>
    <p:sldId id="260" r:id="rId7"/>
    <p:sldId id="261" r:id="rId8"/>
    <p:sldId id="262" r:id="rId9"/>
    <p:sldId id="263" r:id="rId10"/>
    <p:sldId id="264" r:id="rId11"/>
    <p:sldId id="329" r:id="rId12"/>
    <p:sldId id="266" r:id="rId13"/>
    <p:sldId id="267" r:id="rId14"/>
    <p:sldId id="268" r:id="rId15"/>
    <p:sldId id="269" r:id="rId16"/>
    <p:sldId id="270" r:id="rId17"/>
    <p:sldId id="271" r:id="rId18"/>
    <p:sldId id="330" r:id="rId19"/>
    <p:sldId id="273" r:id="rId20"/>
    <p:sldId id="274" r:id="rId21"/>
    <p:sldId id="275" r:id="rId22"/>
    <p:sldId id="276" r:id="rId23"/>
    <p:sldId id="277" r:id="rId24"/>
    <p:sldId id="278" r:id="rId25"/>
    <p:sldId id="279" r:id="rId26"/>
    <p:sldId id="331"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332" r:id="rId45"/>
    <p:sldId id="299" r:id="rId46"/>
    <p:sldId id="300" r:id="rId47"/>
    <p:sldId id="301" r:id="rId48"/>
    <p:sldId id="302" r:id="rId49"/>
    <p:sldId id="303" r:id="rId50"/>
    <p:sldId id="304" r:id="rId51"/>
    <p:sldId id="333" r:id="rId52"/>
    <p:sldId id="306" r:id="rId53"/>
    <p:sldId id="307" r:id="rId54"/>
    <p:sldId id="308" r:id="rId55"/>
    <p:sldId id="309" r:id="rId56"/>
    <p:sldId id="310" r:id="rId57"/>
    <p:sldId id="311" r:id="rId58"/>
    <p:sldId id="312" r:id="rId59"/>
    <p:sldId id="313" r:id="rId60"/>
    <p:sldId id="334" r:id="rId61"/>
    <p:sldId id="315" r:id="rId62"/>
    <p:sldId id="316" r:id="rId63"/>
    <p:sldId id="317" r:id="rId64"/>
    <p:sldId id="318" r:id="rId65"/>
    <p:sldId id="319" r:id="rId66"/>
    <p:sldId id="320" r:id="rId67"/>
    <p:sldId id="321" r:id="rId68"/>
    <p:sldId id="322" r:id="rId69"/>
    <p:sldId id="323" r:id="rId70"/>
    <p:sldId id="335" r:id="rId7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vc4+E6GR7gOcDZOqWFGGA==" hashData="h2Nis6LANARVwaIx8PEjGILMkZg="/>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34" autoAdjust="0"/>
    <p:restoredTop sz="94660"/>
  </p:normalViewPr>
  <p:slideViewPr>
    <p:cSldViewPr snapToGrid="0">
      <p:cViewPr varScale="1">
        <p:scale>
          <a:sx n="27" d="100"/>
          <a:sy n="27" d="100"/>
        </p:scale>
        <p:origin x="-96" y="-11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2214388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2893508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3770273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2120071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1489400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2820067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3655953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3682019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441053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3181424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35872092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1DD069-D976-4364-B560-4AF55A8EAC2B}" type="datetimeFigureOut">
              <a:rPr lang="es-CO" smtClean="0"/>
              <a:pPr/>
              <a:t>26/08/2016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49FA5F-D0CF-427A-8903-E77FAC6936EB}" type="slidenum">
              <a:rPr lang="es-CO" smtClean="0"/>
              <a:pPr/>
              <a:t>‹Nº›</a:t>
            </a:fld>
            <a:endParaRPr lang="es-CO"/>
          </a:p>
        </p:txBody>
      </p:sp>
    </p:spTree>
    <p:extLst>
      <p:ext uri="{BB962C8B-B14F-4D97-AF65-F5344CB8AC3E}">
        <p14:creationId xmlns:p14="http://schemas.microsoft.com/office/powerpoint/2010/main" xmlns="" val="201594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155576" y="1255059"/>
            <a:ext cx="6096000" cy="4247317"/>
          </a:xfrm>
          <a:prstGeom prst="rect">
            <a:avLst/>
          </a:prstGeom>
        </p:spPr>
        <p:txBody>
          <a:bodyPr>
            <a:spAutoFit/>
          </a:bodyPr>
          <a:lstStyle/>
          <a:p>
            <a:pPr algn="ctr"/>
            <a:r>
              <a:rPr lang="es-CO" b="1" i="1" dirty="0" smtClean="0"/>
              <a:t>Paisajes del Altiplano</a:t>
            </a:r>
            <a:endParaRPr lang="es-CO" b="1" i="1" dirty="0"/>
          </a:p>
          <a:p>
            <a:pPr algn="ctr"/>
            <a:r>
              <a:rPr lang="es-CO" i="1" dirty="0" smtClean="0"/>
              <a:t>Una gigantesca región con una altura promedio de 4000 msnm  en el corazón de Sudamérica, capaz de contener el lago navegable más alto del mundo, el salar más grande del mundo, lagos colorados, verdes, salares, paisajes que parecen lunares, y hasta islas en un “mar blanco</a:t>
            </a:r>
          </a:p>
          <a:p>
            <a:pPr algn="ctr"/>
            <a:r>
              <a:rPr lang="es-CO" i="1" dirty="0" smtClean="0"/>
              <a:t>Una depresión gigantesca entre montañas y volcanes rellenada durante miles de años por materiales erosionados que conformaron un paisaje con condiciones por demás particulares: sitios extremadamente áridos donde la vida no sólo está presente en formas curiosas, sino que además sobrevive en condiciones extremas entre lagos, pantanos, salares y </a:t>
            </a:r>
            <a:r>
              <a:rPr lang="es-CO" i="1" dirty="0" err="1" smtClean="0"/>
              <a:t>geisers</a:t>
            </a:r>
            <a:r>
              <a:rPr lang="es-CO" i="1" dirty="0" smtClean="0"/>
              <a:t> custodiados por volcanes. Repasamos 10 paisajes del Altiplano de los Andes Centrales, una colección de lugares que cuesta creer que existen</a:t>
            </a:r>
            <a:endParaRPr lang="es-CO" i="1" dirty="0"/>
          </a:p>
        </p:txBody>
      </p:sp>
      <p:sp>
        <p:nvSpPr>
          <p:cNvPr id="4" name="CuadroTexto 3"/>
          <p:cNvSpPr txBox="1"/>
          <p:nvPr/>
        </p:nvSpPr>
        <p:spPr>
          <a:xfrm>
            <a:off x="8752310" y="5626190"/>
            <a:ext cx="1934308"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Y la Amo-Instrumental</a:t>
            </a:r>
            <a:endParaRPr lang="es-CO" sz="1000" b="1" i="1" dirty="0"/>
          </a:p>
        </p:txBody>
      </p:sp>
      <p:pic>
        <p:nvPicPr>
          <p:cNvPr id="5" name="Y_la_Amo_Instrument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28391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83048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19609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11536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17009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22581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94446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4900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66441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443654" y="2413337"/>
            <a:ext cx="5304692" cy="2031325"/>
          </a:xfrm>
          <a:prstGeom prst="rect">
            <a:avLst/>
          </a:prstGeom>
        </p:spPr>
        <p:txBody>
          <a:bodyPr wrap="square">
            <a:spAutoFit/>
          </a:bodyPr>
          <a:lstStyle/>
          <a:p>
            <a:pPr algn="ctr"/>
            <a:r>
              <a:rPr lang="es-CO" b="1" i="1" dirty="0" smtClean="0"/>
              <a:t>Una isla entre un mar de sal (Isla </a:t>
            </a:r>
            <a:r>
              <a:rPr lang="es-CO" b="1" i="1" dirty="0" err="1" smtClean="0"/>
              <a:t>Incahuasi</a:t>
            </a:r>
            <a:r>
              <a:rPr lang="es-CO" b="1" i="1" dirty="0" smtClean="0"/>
              <a:t>, Bolivia)</a:t>
            </a:r>
          </a:p>
          <a:p>
            <a:pPr algn="ctr"/>
            <a:r>
              <a:rPr lang="es-CO" i="1" dirty="0" smtClean="0"/>
              <a:t>Hay islas en lagos, en lagunas, en el mar. Pero la </a:t>
            </a:r>
            <a:r>
              <a:rPr lang="es-CO" b="1" i="1" dirty="0" smtClean="0"/>
              <a:t>isla</a:t>
            </a:r>
            <a:r>
              <a:rPr lang="es-CO" i="1" dirty="0" smtClean="0"/>
              <a:t> </a:t>
            </a:r>
            <a:r>
              <a:rPr lang="es-CO" b="1" i="1" dirty="0" err="1" smtClean="0"/>
              <a:t>Incahuasi</a:t>
            </a:r>
            <a:r>
              <a:rPr lang="es-CO" b="1" i="1" dirty="0" smtClean="0"/>
              <a:t> </a:t>
            </a:r>
            <a:r>
              <a:rPr lang="es-CO" i="1" dirty="0" smtClean="0"/>
              <a:t>no entra en ninguno de tales parámetros, ya que es una porción de tierra en medio de un mar de sal (en el salar de Uyuni). Rodeada por una “marea” blanca, la isla destaca por sus cactus gigantes, de hasta 10 metros de altura y por sus vistas hacia el salar</a:t>
            </a:r>
            <a:endParaRPr lang="es-CO" i="1" dirty="0"/>
          </a:p>
        </p:txBody>
      </p:sp>
    </p:spTree>
    <p:extLst>
      <p:ext uri="{BB962C8B-B14F-4D97-AF65-F5344CB8AC3E}">
        <p14:creationId xmlns:p14="http://schemas.microsoft.com/office/powerpoint/2010/main" xmlns="" val="20639747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4557" y="0"/>
            <a:ext cx="12336557" cy="6858000"/>
          </a:xfrm>
          <a:prstGeom prst="rect">
            <a:avLst/>
          </a:prstGeom>
        </p:spPr>
      </p:pic>
    </p:spTree>
    <p:extLst>
      <p:ext uri="{BB962C8B-B14F-4D97-AF65-F5344CB8AC3E}">
        <p14:creationId xmlns:p14="http://schemas.microsoft.com/office/powerpoint/2010/main" xmlns="" val="16466338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7307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79932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08354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51963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6628" y="0"/>
            <a:ext cx="12318627" cy="6858000"/>
          </a:xfrm>
          <a:prstGeom prst="rect">
            <a:avLst/>
          </a:prstGeom>
        </p:spPr>
      </p:pic>
    </p:spTree>
    <p:extLst>
      <p:ext uri="{BB962C8B-B14F-4D97-AF65-F5344CB8AC3E}">
        <p14:creationId xmlns:p14="http://schemas.microsoft.com/office/powerpoint/2010/main" xmlns="" val="16255915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487615" y="2274838"/>
            <a:ext cx="5216769" cy="2308324"/>
          </a:xfrm>
          <a:prstGeom prst="rect">
            <a:avLst/>
          </a:prstGeom>
        </p:spPr>
        <p:txBody>
          <a:bodyPr wrap="square">
            <a:spAutoFit/>
          </a:bodyPr>
          <a:lstStyle/>
          <a:p>
            <a:pPr algn="ctr"/>
            <a:r>
              <a:rPr lang="es-CO" b="1" i="1" dirty="0" smtClean="0"/>
              <a:t>Un valle que parece lunar (Valle de la Luna, Chile)</a:t>
            </a:r>
          </a:p>
          <a:p>
            <a:pPr algn="ctr"/>
            <a:r>
              <a:rPr lang="es-CO" i="1" dirty="0" smtClean="0"/>
              <a:t>La zona de San Pedro de Atacama es un </a:t>
            </a:r>
            <a:r>
              <a:rPr lang="es-CO" b="1" i="1" dirty="0" smtClean="0"/>
              <a:t>paraíso en versión desértica</a:t>
            </a:r>
            <a:r>
              <a:rPr lang="es-CO" i="1" dirty="0" smtClean="0"/>
              <a:t>, un sitio árido donde los parámetros paisajísticos a los que estamos acostumbrados deben olvidarse. Entre maravillas áridas, el Valle de la Luna es ideal para conocer al atardecer, donde se acentúan sus tonalidades y contrastes con formaciones de sal, dunas y elevaciones con formas caprichosas:</a:t>
            </a:r>
            <a:endParaRPr lang="es-CO" i="1" dirty="0"/>
          </a:p>
        </p:txBody>
      </p:sp>
    </p:spTree>
    <p:extLst>
      <p:ext uri="{BB962C8B-B14F-4D97-AF65-F5344CB8AC3E}">
        <p14:creationId xmlns:p14="http://schemas.microsoft.com/office/powerpoint/2010/main" xmlns="" val="34485869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54585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49709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92816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54533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63491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69371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8711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255227" y="889843"/>
            <a:ext cx="7681546" cy="5078313"/>
          </a:xfrm>
          <a:prstGeom prst="rect">
            <a:avLst/>
          </a:prstGeom>
        </p:spPr>
        <p:txBody>
          <a:bodyPr wrap="square">
            <a:spAutoFit/>
          </a:bodyPr>
          <a:lstStyle/>
          <a:p>
            <a:pPr algn="ctr"/>
            <a:r>
              <a:rPr lang="es-CO" i="1" dirty="0" smtClean="0"/>
              <a:t>Cuando imaginamos un paraíso, casi siempre pensamos en cientos de islas salpicando un mar caribeño en medio de un clima tropical, o imaginamos un sitio remoto en Oceanía con mar turquesa, o en rincones del planeta donde el mar alcanza tonalidades inverosímiles. Imaginamos palmeras, tumbonas sobre arena blanca, explorar un rincón de playa escondido. Ahora, olvidemos todo lo anterior, y pensemos en un paraíso desértico. Les propongo recorrer un auténtico paraíso donde escasea el agua, o donde al menos, el agua permite pequeños milagros, y para ello, nos trasladamos virtualmente hasta el norte de Chile</a:t>
            </a:r>
          </a:p>
          <a:p>
            <a:pPr algn="ctr"/>
            <a:r>
              <a:rPr lang="es-CO" i="1" dirty="0" smtClean="0"/>
              <a:t>Lo que sigue son paisajes inclasificables en cuanto su estereotipo de belleza, lagos en medio de salares, estanques a varios miles de metros de altura en donde esperaríamos no encontrar nada, y en cambio, encontraremos cientos (o miles) de flamencos. Paisajes desolados entre cordilleras de volcanes, en donde de repente, afloran aguas termales y manantiales que permiten el milagro de dar vida. Y todo en medio de tonalidades rojizas, sal (mucha sal), valles con aspectos “lunares”, estanques de agua extensos que se pueden cruzar caminando. La zona del desierto de Atacama encuentra en los alrededores del pueblo de San Pedro, algunos de los paisajes áridos más bonitos del planeta, tanto como para no dudar en calificarlos como un paraíso</a:t>
            </a:r>
            <a:endParaRPr lang="es-CO" i="1" dirty="0"/>
          </a:p>
        </p:txBody>
      </p:sp>
    </p:spTree>
    <p:extLst>
      <p:ext uri="{BB962C8B-B14F-4D97-AF65-F5344CB8AC3E}">
        <p14:creationId xmlns:p14="http://schemas.microsoft.com/office/powerpoint/2010/main" xmlns="" val="635378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32728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42095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94798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72282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59046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64121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97188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48609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70722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12811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59904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43441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913390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2063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7811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15968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32701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109546" y="2413337"/>
            <a:ext cx="5972908" cy="2031325"/>
          </a:xfrm>
          <a:prstGeom prst="rect">
            <a:avLst/>
          </a:prstGeom>
        </p:spPr>
        <p:txBody>
          <a:bodyPr wrap="square">
            <a:spAutoFit/>
          </a:bodyPr>
          <a:lstStyle/>
          <a:p>
            <a:pPr algn="ctr"/>
            <a:r>
              <a:rPr lang="es-CO" i="1" dirty="0" smtClean="0"/>
              <a:t> </a:t>
            </a:r>
            <a:r>
              <a:rPr lang="es-CO" b="1" i="1" dirty="0" smtClean="0"/>
              <a:t>Un lago donde se puede “levitar” (Laguna Cejar, Chile)</a:t>
            </a:r>
          </a:p>
          <a:p>
            <a:pPr algn="ctr"/>
            <a:r>
              <a:rPr lang="es-CO" i="1" dirty="0" smtClean="0"/>
              <a:t>También cerca de San Pedro de Atacama, se encuentra Laguna Cejar, una cavidad en el desierto tapada de agua de altísima salinidad donde al intentar sumergirnos flotaremos con una inusual facilidad. Rodeada de cristales de sal y volcanes, el agua turquesa invita a disfrutar del efecto de flotación, incluso superior al que se produce en el Mar Muerto.</a:t>
            </a:r>
            <a:endParaRPr lang="es-CO" i="1" dirty="0"/>
          </a:p>
        </p:txBody>
      </p:sp>
    </p:spTree>
    <p:extLst>
      <p:ext uri="{BB962C8B-B14F-4D97-AF65-F5344CB8AC3E}">
        <p14:creationId xmlns:p14="http://schemas.microsoft.com/office/powerpoint/2010/main" xmlns="" val="39936013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60498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432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89037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16729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118643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95085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171092" y="2551837"/>
            <a:ext cx="5849815" cy="1754326"/>
          </a:xfrm>
          <a:prstGeom prst="rect">
            <a:avLst/>
          </a:prstGeom>
        </p:spPr>
        <p:txBody>
          <a:bodyPr wrap="square">
            <a:spAutoFit/>
          </a:bodyPr>
          <a:lstStyle/>
          <a:p>
            <a:pPr algn="ctr"/>
            <a:r>
              <a:rPr lang="es-CO" b="1" i="1" dirty="0" smtClean="0"/>
              <a:t>Una laguna Colorada (Bolivia)</a:t>
            </a:r>
          </a:p>
          <a:p>
            <a:pPr algn="ctr"/>
            <a:r>
              <a:rPr lang="es-CO" i="1" dirty="0" smtClean="0"/>
              <a:t>En la Reserva Nacional de Fauna Andina se encuentra Laguna Colorada, con una gran superficie entre volcanes, flamencos y lagunas que conforman un panorama increíble por su coloración, a causa de los minerales, y por su fauna, sobre todo abundante en la especie de flamencos andinos</a:t>
            </a:r>
            <a:endParaRPr lang="es-CO" i="1" dirty="0"/>
          </a:p>
        </p:txBody>
      </p:sp>
    </p:spTree>
    <p:extLst>
      <p:ext uri="{BB962C8B-B14F-4D97-AF65-F5344CB8AC3E}">
        <p14:creationId xmlns:p14="http://schemas.microsoft.com/office/powerpoint/2010/main" xmlns="" val="14988122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458162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908753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96669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562050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789155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032457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84101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14380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241431" y="2551837"/>
            <a:ext cx="5709138" cy="1754326"/>
          </a:xfrm>
          <a:prstGeom prst="rect">
            <a:avLst/>
          </a:prstGeom>
        </p:spPr>
        <p:txBody>
          <a:bodyPr wrap="square">
            <a:spAutoFit/>
          </a:bodyPr>
          <a:lstStyle/>
          <a:p>
            <a:pPr algn="ctr"/>
            <a:r>
              <a:rPr lang="es-CO" b="1" i="1" dirty="0" smtClean="0"/>
              <a:t>Un campo de </a:t>
            </a:r>
            <a:r>
              <a:rPr lang="es-CO" b="1" i="1" dirty="0" err="1" smtClean="0"/>
              <a:t>geisers</a:t>
            </a:r>
            <a:r>
              <a:rPr lang="es-CO" b="1" i="1" dirty="0" smtClean="0"/>
              <a:t> (Tatio, Chile)</a:t>
            </a:r>
          </a:p>
          <a:p>
            <a:pPr algn="ctr"/>
            <a:r>
              <a:rPr lang="es-CO" i="1" dirty="0" smtClean="0"/>
              <a:t>Son más de 80 </a:t>
            </a:r>
            <a:r>
              <a:rPr lang="es-CO" i="1" dirty="0" err="1" smtClean="0"/>
              <a:t>géisers</a:t>
            </a:r>
            <a:r>
              <a:rPr lang="es-CO" i="1" dirty="0" smtClean="0"/>
              <a:t> activos, ubicados al norte de Chile y a 4.320 metros sobre el nivel del mar, Tatio es uno de los destinos más visitados y el grupo más grande de </a:t>
            </a:r>
            <a:r>
              <a:rPr lang="es-CO" i="1" dirty="0" err="1" smtClean="0"/>
              <a:t>géisers</a:t>
            </a:r>
            <a:r>
              <a:rPr lang="es-CO" i="1" dirty="0" smtClean="0"/>
              <a:t> en todo el hemisferio sur. Un sitio que hay que visitar antes del amanecer para poder observar en todo su esplendor.</a:t>
            </a:r>
            <a:endParaRPr lang="es-CO" i="1" dirty="0"/>
          </a:p>
        </p:txBody>
      </p:sp>
    </p:spTree>
    <p:extLst>
      <p:ext uri="{BB962C8B-B14F-4D97-AF65-F5344CB8AC3E}">
        <p14:creationId xmlns:p14="http://schemas.microsoft.com/office/powerpoint/2010/main" xmlns="" val="61209274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34283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53058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27047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04461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37205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33398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406911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082300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257580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102</TotalTime>
  <Words>777</Words>
  <Application>Microsoft Office PowerPoint</Application>
  <PresentationFormat>Personalizado</PresentationFormat>
  <Paragraphs>20</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2016-08-01T19:31:44Z</dcterms:created>
  <dcterms:modified xsi:type="dcterms:W3CDTF">2016-08-25T22:23:21Z</dcterms:modified>
</cp:coreProperties>
</file>