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2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314" r:id="rId61"/>
    <p:sldId id="315" r:id="rId62"/>
    <p:sldId id="316" r:id="rId63"/>
    <p:sldId id="317" r:id="rId64"/>
    <p:sldId id="318" r:id="rId65"/>
    <p:sldId id="319" r:id="rId66"/>
    <p:sldId id="320" r:id="rId67"/>
    <p:sldId id="321" r:id="rId68"/>
    <p:sldId id="322" r:id="rId69"/>
    <p:sldId id="323" r:id="rId70"/>
    <p:sldId id="324" r:id="rId71"/>
    <p:sldId id="325" r:id="rId72"/>
    <p:sldId id="326" r:id="rId73"/>
    <p:sldId id="327" r:id="rId74"/>
    <p:sldId id="328" r:id="rId75"/>
    <p:sldId id="329" r:id="rId76"/>
    <p:sldId id="330" r:id="rId77"/>
    <p:sldId id="331" r:id="rId78"/>
    <p:sldId id="333" r:id="rId79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/2H/DaO4SucSdzPChKoHFw==" hashData="TW5IKA8uIbaAFd21a/bhnTapCOs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6" autoAdjust="0"/>
    <p:restoredTop sz="94660"/>
  </p:normalViewPr>
  <p:slideViewPr>
    <p:cSldViewPr snapToGrid="0">
      <p:cViewPr varScale="1">
        <p:scale>
          <a:sx n="38" d="100"/>
          <a:sy n="38" d="100"/>
        </p:scale>
        <p:origin x="-126" y="-168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DA983-822A-4E8A-A241-FB9C80A419B5}" type="datetimeFigureOut">
              <a:rPr lang="es-CO" smtClean="0"/>
              <a:pPr/>
              <a:t>31/08/2016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786F3-47F8-4C32-93BA-A759B3A269A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7393042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DA983-822A-4E8A-A241-FB9C80A419B5}" type="datetimeFigureOut">
              <a:rPr lang="es-CO" smtClean="0"/>
              <a:pPr/>
              <a:t>31/08/2016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786F3-47F8-4C32-93BA-A759B3A269A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0932580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DA983-822A-4E8A-A241-FB9C80A419B5}" type="datetimeFigureOut">
              <a:rPr lang="es-CO" smtClean="0"/>
              <a:pPr/>
              <a:t>31/08/2016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786F3-47F8-4C32-93BA-A759B3A269A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5045919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DA983-822A-4E8A-A241-FB9C80A419B5}" type="datetimeFigureOut">
              <a:rPr lang="es-CO" smtClean="0"/>
              <a:pPr/>
              <a:t>31/08/2016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786F3-47F8-4C32-93BA-A759B3A269A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5180926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DA983-822A-4E8A-A241-FB9C80A419B5}" type="datetimeFigureOut">
              <a:rPr lang="es-CO" smtClean="0"/>
              <a:pPr/>
              <a:t>31/08/2016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786F3-47F8-4C32-93BA-A759B3A269A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9151001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DA983-822A-4E8A-A241-FB9C80A419B5}" type="datetimeFigureOut">
              <a:rPr lang="es-CO" smtClean="0"/>
              <a:pPr/>
              <a:t>31/08/2016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786F3-47F8-4C32-93BA-A759B3A269A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107975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DA983-822A-4E8A-A241-FB9C80A419B5}" type="datetimeFigureOut">
              <a:rPr lang="es-CO" smtClean="0"/>
              <a:pPr/>
              <a:t>31/08/2016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786F3-47F8-4C32-93BA-A759B3A269A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6994464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DA983-822A-4E8A-A241-FB9C80A419B5}" type="datetimeFigureOut">
              <a:rPr lang="es-CO" smtClean="0"/>
              <a:pPr/>
              <a:t>31/08/2016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786F3-47F8-4C32-93BA-A759B3A269A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2360737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DA983-822A-4E8A-A241-FB9C80A419B5}" type="datetimeFigureOut">
              <a:rPr lang="es-CO" smtClean="0"/>
              <a:pPr/>
              <a:t>31/08/2016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786F3-47F8-4C32-93BA-A759B3A269A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6478462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DA983-822A-4E8A-A241-FB9C80A419B5}" type="datetimeFigureOut">
              <a:rPr lang="es-CO" smtClean="0"/>
              <a:pPr/>
              <a:t>31/08/2016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786F3-47F8-4C32-93BA-A759B3A269A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1794118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DA983-822A-4E8A-A241-FB9C80A419B5}" type="datetimeFigureOut">
              <a:rPr lang="es-CO" smtClean="0"/>
              <a:pPr/>
              <a:t>31/08/2016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786F3-47F8-4C32-93BA-A759B3A269A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12148879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7DA983-822A-4E8A-A241-FB9C80A419B5}" type="datetimeFigureOut">
              <a:rPr lang="es-CO" smtClean="0"/>
              <a:pPr/>
              <a:t>31/08/2016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8786F3-47F8-4C32-93BA-A759B3A269A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4818905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wav"/><Relationship Id="rId6" Type="http://schemas.openxmlformats.org/officeDocument/2006/relationships/image" Target="../media/image2.png"/><Relationship Id="rId5" Type="http://schemas.microsoft.com/office/2007/relationships/media" Target="../media/media1.wav"/><Relationship Id="rId4" Type="http://schemas.openxmlformats.org/officeDocument/2006/relationships/hyperlink" Target="http://www.visitmexico.com/es/retiro-en-los-cabos-mexico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9.png"/><Relationship Id="rId10" Type="http://schemas.openxmlformats.org/officeDocument/2006/relationships/image" Target="../media/image8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423094" y="612844"/>
            <a:ext cx="9345811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i="1" dirty="0"/>
              <a:t>Baja California Sur </a:t>
            </a:r>
            <a:endParaRPr lang="es-CO" b="1" i="1" dirty="0" smtClean="0"/>
          </a:p>
          <a:p>
            <a:pPr algn="ctr"/>
            <a:r>
              <a:rPr lang="es-CO" i="1" dirty="0" smtClean="0"/>
              <a:t>Es </a:t>
            </a:r>
            <a:r>
              <a:rPr lang="es-CO" i="1" dirty="0"/>
              <a:t>uno de los </a:t>
            </a:r>
            <a:r>
              <a:rPr lang="es-CO" i="1" dirty="0" smtClean="0"/>
              <a:t>31 </a:t>
            </a:r>
            <a:r>
              <a:rPr lang="es-CO" i="1" dirty="0"/>
              <a:t>estados que junto con la Ciudad de México conforman las entidades federativas que constituyen a México. Se divide en 5 municipios y su capital es La Paz</a:t>
            </a:r>
            <a:r>
              <a:rPr lang="es-CO" i="1" dirty="0" smtClean="0"/>
              <a:t>.</a:t>
            </a:r>
          </a:p>
          <a:p>
            <a:pPr algn="ctr"/>
            <a:r>
              <a:rPr lang="es-CO" i="1" dirty="0"/>
              <a:t>Rodeado por aguas del Golfo de California </a:t>
            </a:r>
            <a:r>
              <a:rPr lang="es-CO" b="1" i="1" dirty="0"/>
              <a:t>—</a:t>
            </a:r>
            <a:r>
              <a:rPr lang="es-CO" i="1" dirty="0"/>
              <a:t>también conocido como Mar de Cortés</a:t>
            </a:r>
            <a:r>
              <a:rPr lang="es-CO" b="1" i="1" dirty="0"/>
              <a:t>—</a:t>
            </a:r>
            <a:r>
              <a:rPr lang="es-CO" i="1" dirty="0"/>
              <a:t> y el Océano Pacífico, Baja California Sur se ubica en la parte noroeste de la República Mexicana, donde la suavidad del mar contrasta con la dureza del desierto</a:t>
            </a:r>
            <a:r>
              <a:rPr lang="es-CO" i="1" dirty="0" smtClean="0"/>
              <a:t>. Asentada </a:t>
            </a:r>
            <a:r>
              <a:rPr lang="es-CO" i="1" dirty="0"/>
              <a:t>en la zona sur de la península de Baja California, esta entidad es hogar de bellos paisajes naturales en los que los visitantes pueden realizar actividades en contacto con la naturaleza</a:t>
            </a:r>
            <a:r>
              <a:rPr lang="es-CO" i="1" dirty="0" smtClean="0"/>
              <a:t>. En </a:t>
            </a:r>
            <a:r>
              <a:rPr lang="es-CO" i="1" dirty="0"/>
              <a:t>la punta de la península de Baja California se encuentra una región que guarda una interesante dualidad: Los Cabos. ¿Cuál es esa dicotomía? A este destino turístico lo distinguen dos personalidades que son dramáticamente diferentes. Por un lado, el tranquilo San José del Cabo mantiene la apariencia y el aire de un auténtico pueblo mexicano. Calles empedradas, restaurantes íntimos y boutiques son parte de su encanto. Por otro lado, el estridente </a:t>
            </a:r>
            <a:r>
              <a:rPr lang="es-CO" i="1" dirty="0">
                <a:hlinkClick r:id="rId4"/>
              </a:rPr>
              <a:t>Cabo San Lucas</a:t>
            </a:r>
            <a:r>
              <a:rPr lang="es-CO" i="1" dirty="0"/>
              <a:t>, ubicado al otro lado del "Corredor", es el lugar perfecto para la fiesta, con animados bares y glamorosos centros comerciales cercanos a la marina.</a:t>
            </a:r>
          </a:p>
          <a:p>
            <a:pPr algn="ctr"/>
            <a:r>
              <a:rPr lang="es-CO" i="1" dirty="0"/>
              <a:t>A Los Cabos se le conoce como "El fin de la tierra" ya que es la última porción de terreno de la Península de Baja California, este vasto y generoso territorio que comparten México y Estados Unidos. Es precisamente por su proximidad con este país que Los Cabos denota una gran influencia del estilo de vida estadounidense, en términos de servicios urbanos y centros comerciales. Sin embargo, se mantiene ese encanto del pueblo donde se unen el mar de Cortés y las montañas</a:t>
            </a:r>
          </a:p>
          <a:p>
            <a:pPr algn="ctr"/>
            <a:endParaRPr lang="es-CO" i="1" dirty="0"/>
          </a:p>
        </p:txBody>
      </p:sp>
      <p:sp>
        <p:nvSpPr>
          <p:cNvPr id="2" name="CuadroTexto 1"/>
          <p:cNvSpPr txBox="1"/>
          <p:nvPr/>
        </p:nvSpPr>
        <p:spPr>
          <a:xfrm>
            <a:off x="10584267" y="5843692"/>
            <a:ext cx="13029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000" b="1" i="1" dirty="0" smtClean="0"/>
              <a:t>Creó: Jeremías</a:t>
            </a:r>
          </a:p>
          <a:p>
            <a:pPr algn="ctr"/>
            <a:r>
              <a:rPr lang="es-CO" sz="1000" b="1" i="1" dirty="0" smtClean="0"/>
              <a:t>Para: mis </a:t>
            </a:r>
            <a:r>
              <a:rPr lang="es-CO" sz="1000" b="1" i="1" dirty="0" err="1" smtClean="0"/>
              <a:t>pps</a:t>
            </a:r>
            <a:r>
              <a:rPr lang="es-CO" sz="1000" b="1" i="1" dirty="0" smtClean="0"/>
              <a:t> </a:t>
            </a:r>
          </a:p>
          <a:p>
            <a:pPr algn="ctr"/>
            <a:r>
              <a:rPr lang="es-CO" sz="1000" b="1" i="1" dirty="0" smtClean="0"/>
              <a:t>Música: Malagueña-Pepe Romero</a:t>
            </a:r>
            <a:endParaRPr lang="es-CO" sz="1000" b="1" i="1" dirty="0"/>
          </a:p>
        </p:txBody>
      </p:sp>
      <p:pic>
        <p:nvPicPr>
          <p:cNvPr id="5" name="Malague_a_-_Pepe_Romero_-_Better_Quality_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5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894309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59978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272642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06304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995449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05174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143737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379590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982278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7608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897708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3312831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358848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410360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5820188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8418784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8295901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2994392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9915734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1513516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4451340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2165626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9029569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4382484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5400452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6793202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2104753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9550271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6314775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0665337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428994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669080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1515282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0301196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0407160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9401542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3879025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0287515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2824375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2723671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8322549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8215315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6147987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0354692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2243028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1242568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95522389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83058784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70710086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" y="70338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11369961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33783064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23266034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83483470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20362404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72804942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83802919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67202625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17438340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76976544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38417283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19990520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2182575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32413547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55041349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71933643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7179329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292069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47153421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43297054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13756178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9629078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56731099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0220064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03950847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66328046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92268870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01735036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2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</TotalTime>
  <Words>71</Words>
  <Application>Microsoft Office PowerPoint</Application>
  <PresentationFormat>Personalizado</PresentationFormat>
  <Paragraphs>9</Paragraphs>
  <Slides>77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77</vt:i4>
      </vt:variant>
    </vt:vector>
  </HeadingPairs>
  <TitlesOfParts>
    <vt:vector size="79" baseType="lpstr">
      <vt:lpstr>Tema de Office</vt:lpstr>
      <vt:lpstr>1_Diseño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10</cp:revision>
  <dcterms:created xsi:type="dcterms:W3CDTF">2016-08-27T18:49:00Z</dcterms:created>
  <dcterms:modified xsi:type="dcterms:W3CDTF">2016-08-31T18:13:00Z</dcterms:modified>
</cp:coreProperties>
</file>