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7"/>
  </p:notesMasterIdLst>
  <p:sldIdLst>
    <p:sldId id="479" r:id="rId3"/>
    <p:sldId id="525" r:id="rId4"/>
    <p:sldId id="336" r:id="rId5"/>
    <p:sldId id="441" r:id="rId6"/>
    <p:sldId id="482" r:id="rId7"/>
    <p:sldId id="484" r:id="rId8"/>
    <p:sldId id="486" r:id="rId9"/>
    <p:sldId id="488" r:id="rId10"/>
    <p:sldId id="443" r:id="rId11"/>
    <p:sldId id="451" r:id="rId12"/>
    <p:sldId id="496" r:id="rId13"/>
    <p:sldId id="491" r:id="rId14"/>
    <p:sldId id="449" r:id="rId15"/>
    <p:sldId id="511" r:id="rId16"/>
    <p:sldId id="490" r:id="rId17"/>
    <p:sldId id="469" r:id="rId18"/>
    <p:sldId id="463" r:id="rId19"/>
    <p:sldId id="485" r:id="rId20"/>
    <p:sldId id="487" r:id="rId21"/>
    <p:sldId id="444" r:id="rId22"/>
    <p:sldId id="445" r:id="rId23"/>
    <p:sldId id="489" r:id="rId24"/>
    <p:sldId id="492" r:id="rId25"/>
    <p:sldId id="493" r:id="rId26"/>
    <p:sldId id="494" r:id="rId27"/>
    <p:sldId id="495" r:id="rId28"/>
    <p:sldId id="497" r:id="rId29"/>
    <p:sldId id="498" r:id="rId30"/>
    <p:sldId id="461" r:id="rId31"/>
    <p:sldId id="502" r:id="rId32"/>
    <p:sldId id="455" r:id="rId33"/>
    <p:sldId id="499" r:id="rId34"/>
    <p:sldId id="456" r:id="rId35"/>
    <p:sldId id="458" r:id="rId36"/>
    <p:sldId id="457" r:id="rId37"/>
    <p:sldId id="500" r:id="rId38"/>
    <p:sldId id="501" r:id="rId39"/>
    <p:sldId id="464" r:id="rId40"/>
    <p:sldId id="503" r:id="rId41"/>
    <p:sldId id="504" r:id="rId42"/>
    <p:sldId id="474" r:id="rId43"/>
    <p:sldId id="505" r:id="rId44"/>
    <p:sldId id="476" r:id="rId45"/>
    <p:sldId id="518" r:id="rId46"/>
    <p:sldId id="508" r:id="rId47"/>
    <p:sldId id="509" r:id="rId48"/>
    <p:sldId id="506" r:id="rId49"/>
    <p:sldId id="507" r:id="rId50"/>
    <p:sldId id="510" r:id="rId51"/>
    <p:sldId id="513" r:id="rId52"/>
    <p:sldId id="515" r:id="rId53"/>
    <p:sldId id="516" r:id="rId54"/>
    <p:sldId id="514" r:id="rId55"/>
    <p:sldId id="521" r:id="rId56"/>
    <p:sldId id="519" r:id="rId57"/>
    <p:sldId id="512" r:id="rId58"/>
    <p:sldId id="522" r:id="rId59"/>
    <p:sldId id="523" r:id="rId60"/>
    <p:sldId id="517" r:id="rId61"/>
    <p:sldId id="520" r:id="rId62"/>
    <p:sldId id="524" r:id="rId63"/>
    <p:sldId id="526" r:id="rId64"/>
    <p:sldId id="480" r:id="rId65"/>
    <p:sldId id="527" r:id="rId6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bhDmN8P3cFZSgcl75/Ruw==" hashData="Ra7MJ1AewCGP3u9gcRTvpjamqW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27" autoAdjust="0"/>
    <p:restoredTop sz="96338" autoAdjust="0"/>
  </p:normalViewPr>
  <p:slideViewPr>
    <p:cSldViewPr>
      <p:cViewPr>
        <p:scale>
          <a:sx n="60" d="100"/>
          <a:sy n="60" d="100"/>
        </p:scale>
        <p:origin x="576"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27/09/2024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27/09/2024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27/09/2024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27/09/2024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27/09/2024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27/09/2024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27/09/2024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27/09/2024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27/09/2024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27/09/2024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27/09/2024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27/09/2024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088702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27/09/2024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406122408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latin typeface="Times New Roman"/>
                <a:cs typeface="Times New Roman"/>
              </a:rPr>
              <a:t>Nessie</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El Monstruo del Lago Ness ( Leyendas )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 Lago Ness.jpg"/>
          <p:cNvPicPr>
            <a:picLocks noChangeAspect="1"/>
          </p:cNvPicPr>
          <p:nvPr/>
        </p:nvPicPr>
        <p:blipFill>
          <a:blip r:embed="rId2" cstate="print"/>
          <a:stretch>
            <a:fillRect/>
          </a:stretch>
        </p:blipFill>
        <p:spPr>
          <a:xfrm>
            <a:off x="0" y="0"/>
            <a:ext cx="9144000" cy="5697252"/>
          </a:xfrm>
          <a:prstGeom prst="rect">
            <a:avLst/>
          </a:prstGeom>
        </p:spPr>
      </p:pic>
      <p:sp>
        <p:nvSpPr>
          <p:cNvPr id="6" name="5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1259632" y="0"/>
            <a:ext cx="5928165" cy="895536"/>
          </a:xfrm>
          <a:prstGeom prst="rect">
            <a:avLst/>
          </a:prstGeom>
          <a:noFill/>
        </p:spPr>
        <p:txBody>
          <a:bodyPr wrap="none" lIns="91440" tIns="45720" rIns="91440" bIns="45720">
            <a:prstTxWarp prst="textDeflateTop">
              <a:avLst>
                <a:gd name="adj" fmla="val 25242"/>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El lago </a:t>
            </a:r>
            <a:r>
              <a:rPr lang="es-ES" sz="5400" b="1" cap="all" spc="0" dirty="0" err="1"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ness</a:t>
            </a: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a:t>
            </a:r>
            <a:endParaRPr lang="es-ES" sz="5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251520" y="1020550"/>
            <a:ext cx="8712968" cy="2215991"/>
          </a:xfrm>
          <a:prstGeom prst="rect">
            <a:avLst/>
          </a:prstGeom>
          <a:noFill/>
        </p:spPr>
        <p:txBody>
          <a:bodyPr wrap="square" rtlCol="0">
            <a:spAutoFit/>
          </a:bodyPr>
          <a:lstStyle/>
          <a:p>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Al oeste de las </a:t>
            </a:r>
            <a:r>
              <a:rPr lang="es-ES" sz="23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Highlands</a:t>
            </a:r>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 te espera el lago con más volumen de agua de todo el Reino Unido, o como lo denominan los escoceses: el </a:t>
            </a:r>
            <a:r>
              <a:rPr lang="es-ES" sz="23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Loch</a:t>
            </a:r>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 Ness. Sus majestuosas vistas te sorprenderán, pero este famoso lago aún guarda un misterio más interesante: la leyenda de </a:t>
            </a:r>
            <a:r>
              <a:rPr lang="es-ES" sz="23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Nessie</a:t>
            </a:r>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 el monstruo del Lago Ness.</a:t>
            </a:r>
            <a:endParaRPr lang="es-ES" sz="23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51520" y="3361556"/>
            <a:ext cx="8496944" cy="1862048"/>
          </a:xfrm>
          <a:prstGeom prst="rect">
            <a:avLst/>
          </a:prstGeom>
          <a:noFill/>
        </p:spPr>
        <p:txBody>
          <a:bodyPr wrap="square" rtlCol="0">
            <a:spAutoFit/>
          </a:bodyPr>
          <a:lstStyle/>
          <a:p>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famoso </a:t>
            </a:r>
            <a:r>
              <a:rPr lang="es-ES" sz="23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Loch</a:t>
            </a:r>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 Ness se extiende a lo largo de 37 km por una hendidura geológica (Great Glen) que comprende desde Fort </a:t>
            </a:r>
            <a:r>
              <a:rPr lang="es-ES" sz="23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Augustus</a:t>
            </a:r>
            <a:r>
              <a:rPr lang="es-ES" sz="2300" i="1" dirty="0" smtClean="0">
                <a:effectLst>
                  <a:glow rad="101600">
                    <a:srgbClr val="C00000">
                      <a:alpha val="60000"/>
                    </a:srgbClr>
                  </a:glow>
                  <a:outerShdw blurRad="38100" dist="38100" dir="2700000" algn="tl">
                    <a:srgbClr val="000000">
                      <a:alpha val="43137"/>
                    </a:srgbClr>
                  </a:outerShdw>
                </a:effectLst>
                <a:latin typeface="Lucida Bright" pitchFamily="18" charset="0"/>
              </a:rPr>
              <a:t> hasta prácticamente la ciudad de Inverness. Este lago, al igual que otros con los que está conectado, se originó a partir de un antiguo glaciar.</a:t>
            </a:r>
            <a:endParaRPr lang="es-ES" sz="23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5000">
        <p:wipe/>
      </p:transition>
    </mc:Choice>
    <mc:Fallback xmlns="">
      <p:transition spd="slow" advTm="5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74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origen de esta leyenda se remonta al año 565, cuando se cree que el misionero irlandés Columba de </a:t>
            </a:r>
            <a:r>
              <a:rPr lang="es-ES" i="1" dirty="0">
                <a:effectLst>
                  <a:glow rad="101600">
                    <a:srgbClr val="C00000">
                      <a:alpha val="60000"/>
                    </a:srgbClr>
                  </a:glow>
                  <a:outerShdw blurRad="38100" dist="38100" dir="2700000" algn="tl">
                    <a:srgbClr val="000000">
                      <a:alpha val="43137"/>
                    </a:srgbClr>
                  </a:outerShdw>
                </a:effectLst>
              </a:rPr>
              <a:t>L</a:t>
            </a:r>
            <a:r>
              <a:rPr lang="es-ES" i="1" dirty="0" smtClean="0">
                <a:effectLst>
                  <a:glow rad="101600">
                    <a:srgbClr val="C00000">
                      <a:alpha val="60000"/>
                    </a:srgbClr>
                  </a:glow>
                  <a:outerShdw blurRad="38100" dist="38100" dir="2700000" algn="tl">
                    <a:srgbClr val="000000">
                      <a:alpha val="43137"/>
                    </a:srgbClr>
                  </a:outerShdw>
                </a:effectLst>
              </a:rPr>
              <a:t>ona </a:t>
            </a:r>
            <a:r>
              <a:rPr lang="es-ES" i="1" dirty="0" smtClean="0">
                <a:effectLst>
                  <a:glow rad="101600">
                    <a:srgbClr val="C00000">
                      <a:alpha val="60000"/>
                    </a:srgbClr>
                  </a:glow>
                  <a:outerShdw blurRad="38100" dist="38100" dir="2700000" algn="tl">
                    <a:srgbClr val="000000">
                      <a:alpha val="43137"/>
                    </a:srgbClr>
                  </a:outerShdw>
                </a:effectLst>
              </a:rPr>
              <a:t>se encontró con una bestia en el río Ness.  Siglos más tarde, en el año 1933, el periódico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Invesness</a:t>
            </a:r>
            <a:r>
              <a:rPr lang="es-ES" i="1" dirty="0" smtClean="0">
                <a:effectLst>
                  <a:glow rad="101600">
                    <a:srgbClr val="C00000">
                      <a:alpha val="60000"/>
                    </a:srgbClr>
                  </a:glow>
                  <a:outerShdw blurRad="38100" dist="38100" dir="2700000" algn="tl">
                    <a:srgbClr val="000000">
                      <a:alpha val="43137"/>
                    </a:srgbClr>
                  </a:outerShdw>
                </a:effectLst>
              </a:rPr>
              <a:t> Courier, se hizo eco del avistamiento de “una criatura parecida a una ballena” en las aguas del lago.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vortex dir="r"/>
        <p:sndAc>
          <p:stSnd loop="1">
            <p:snd r:embed="rId2" name="Variadas.wav"/>
          </p:stSnd>
        </p:sndAc>
      </p:transition>
    </mc:Choice>
    <mc:Fallback xmlns="">
      <p:transition spd="slow" advTm="36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23" presetClass="exit" presetSubtype="16" fill="hold" nodeType="withEffect">
                                  <p:stCondLst>
                                    <p:cond delay="1500"/>
                                  </p:stCondLst>
                                  <p:childTnLst>
                                    <p:anim calcmode="lin" valueType="num">
                                      <p:cBhvr>
                                        <p:cTn id="16" dur="4000"/>
                                        <p:tgtEl>
                                          <p:spTgt spid="4"/>
                                        </p:tgtEl>
                                        <p:attrNameLst>
                                          <p:attrName>ppt_w</p:attrName>
                                        </p:attrNameLst>
                                      </p:cBhvr>
                                      <p:tavLst>
                                        <p:tav tm="0">
                                          <p:val>
                                            <p:strVal val="ppt_w"/>
                                          </p:val>
                                        </p:tav>
                                        <p:tav tm="100000">
                                          <p:val>
                                            <p:strVal val="4*ppt_w"/>
                                          </p:val>
                                        </p:tav>
                                      </p:tavLst>
                                    </p:anim>
                                    <p:anim calcmode="lin" valueType="num">
                                      <p:cBhvr>
                                        <p:cTn id="17" dur="4000"/>
                                        <p:tgtEl>
                                          <p:spTgt spid="4"/>
                                        </p:tgtEl>
                                        <p:attrNameLst>
                                          <p:attrName>ppt_h</p:attrName>
                                        </p:attrNameLst>
                                      </p:cBhvr>
                                      <p:tavLst>
                                        <p:tav tm="0">
                                          <p:val>
                                            <p:strVal val="ppt_h"/>
                                          </p:val>
                                        </p:tav>
                                        <p:tav tm="100000">
                                          <p:val>
                                            <p:strVal val="4*ppt_h"/>
                                          </p:val>
                                        </p:tav>
                                      </p:tavLst>
                                    </p:anim>
                                    <p:set>
                                      <p:cBhvr>
                                        <p:cTn id="18" dur="1" fill="hold">
                                          <p:stCondLst>
                                            <p:cond delay="3999"/>
                                          </p:stCondLst>
                                        </p:cTn>
                                        <p:tgtEl>
                                          <p:spTgt spid="4"/>
                                        </p:tgtEl>
                                        <p:attrNameLst>
                                          <p:attrName>style.visibility</p:attrName>
                                        </p:attrNameLst>
                                      </p:cBhvr>
                                      <p:to>
                                        <p:strVal val="hidden"/>
                                      </p:to>
                                    </p:set>
                                  </p:childTnLst>
                                </p:cTn>
                              </p:par>
                              <p:par>
                                <p:cTn id="19" presetID="10" presetClass="entr" presetSubtype="0" fill="hold" nodeType="withEffect">
                                  <p:stCondLst>
                                    <p:cond delay="15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1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5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616986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616986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no adelantemos acontecimientos y empecemos por el principio, por una de las ciudades con más encanto del país: </a:t>
            </a:r>
            <a:r>
              <a:rPr lang="es-ES" b="1" i="1" dirty="0" smtClean="0">
                <a:effectLst>
                  <a:glow rad="101600">
                    <a:srgbClr val="C00000">
                      <a:alpha val="60000"/>
                    </a:srgbClr>
                  </a:glow>
                  <a:outerShdw blurRad="38100" dist="38100" dir="2700000" algn="tl">
                    <a:srgbClr val="000000">
                      <a:alpha val="43137"/>
                    </a:srgbClr>
                  </a:outerShdw>
                </a:effectLst>
              </a:rPr>
              <a:t>Inverness, la capital de las </a:t>
            </a:r>
            <a:r>
              <a:rPr lang="es-ES" b="1" i="1" dirty="0" err="1" smtClean="0">
                <a:effectLst>
                  <a:glow rad="101600">
                    <a:srgbClr val="C00000">
                      <a:alpha val="60000"/>
                    </a:srgbClr>
                  </a:glow>
                  <a:outerShdw blurRad="38100" dist="38100" dir="2700000" algn="tl">
                    <a:srgbClr val="000000">
                      <a:alpha val="43137"/>
                    </a:srgbClr>
                  </a:outerShdw>
                </a:effectLst>
              </a:rPr>
              <a:t>Highlands</a:t>
            </a:r>
            <a:r>
              <a:rPr lang="es-ES" i="1" dirty="0" smtClean="0">
                <a:effectLst>
                  <a:glow rad="101600">
                    <a:srgbClr val="C00000">
                      <a:alpha val="60000"/>
                    </a:srgbClr>
                  </a:glow>
                  <a:outerShdw blurRad="38100" dist="38100" dir="2700000" algn="tl">
                    <a:srgbClr val="000000">
                      <a:alpha val="43137"/>
                    </a:srgbClr>
                  </a:outerShdw>
                </a:effectLst>
              </a:rPr>
              <a:t>. Está situada en la desembocadura del lago Ness y es una ciudad perfecta para perderse por sus callejuelas.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Inverness es un condado del centro de Escocia que, principalmente, es conocido por albergar el famoso lago Ness y a la misteriosa criatura que, supuestamente, vive en su interior. Sin embargo, merece la pena conocer esta localidad, aunque sea de pasada.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uno de los sitios más recurridos por los turistas para hacer las </a:t>
            </a:r>
            <a:r>
              <a:rPr lang="es-ES" b="1" i="1" dirty="0" smtClean="0">
                <a:effectLst>
                  <a:glow rad="101600">
                    <a:srgbClr val="C00000">
                      <a:alpha val="60000"/>
                    </a:srgbClr>
                  </a:glow>
                  <a:outerShdw blurRad="38100" dist="38100" dir="2700000" algn="tl">
                    <a:srgbClr val="000000">
                      <a:alpha val="43137"/>
                    </a:srgbClr>
                  </a:outerShdw>
                </a:effectLst>
              </a:rPr>
              <a:t>compras de </a:t>
            </a:r>
            <a:r>
              <a:rPr lang="es-ES" b="1" i="1" dirty="0" err="1" smtClean="0">
                <a:effectLst>
                  <a:glow rad="101600">
                    <a:srgbClr val="C00000">
                      <a:alpha val="60000"/>
                    </a:srgbClr>
                  </a:glow>
                  <a:outerShdw blurRad="38100" dist="38100" dir="2700000" algn="tl">
                    <a:srgbClr val="000000">
                      <a:alpha val="43137"/>
                    </a:srgbClr>
                  </a:outerShdw>
                </a:effectLst>
              </a:rPr>
              <a:t>souvenirs</a:t>
            </a:r>
            <a:r>
              <a:rPr lang="es-ES" i="1" dirty="0" smtClean="0">
                <a:effectLst>
                  <a:glow rad="101600">
                    <a:srgbClr val="C00000">
                      <a:alpha val="60000"/>
                    </a:srgbClr>
                  </a:glow>
                  <a:outerShdw blurRad="38100" dist="38100" dir="2700000" algn="tl">
                    <a:srgbClr val="000000">
                      <a:alpha val="43137"/>
                    </a:srgbClr>
                  </a:outerShdw>
                </a:effectLst>
              </a:rPr>
              <a:t>. A pesar de las reducidas dimensiones de la ciudad de    Inverness, las compras son una de sus mayores fuente de ingresos.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xit" presetSubtype="272" fill="hold" nodeType="withEffect">
                                  <p:stCondLst>
                                    <p:cond delay="1500"/>
                                  </p:stCondLst>
                                  <p:childTnLst>
                                    <p:anim calcmode="lin" valueType="num">
                                      <p:cBhvr>
                                        <p:cTn id="13" dur="4000"/>
                                        <p:tgtEl>
                                          <p:spTgt spid="8"/>
                                        </p:tgtEl>
                                        <p:attrNameLst>
                                          <p:attrName>ppt_w</p:attrName>
                                        </p:attrNameLst>
                                      </p:cBhvr>
                                      <p:tavLst>
                                        <p:tav tm="0">
                                          <p:val>
                                            <p:strVal val="ppt_w"/>
                                          </p:val>
                                        </p:tav>
                                        <p:tav tm="100000">
                                          <p:val>
                                            <p:strVal val="4/3*ppt_w"/>
                                          </p:val>
                                        </p:tav>
                                      </p:tavLst>
                                    </p:anim>
                                    <p:anim calcmode="lin" valueType="num">
                                      <p:cBhvr>
                                        <p:cTn id="14" dur="4000"/>
                                        <p:tgtEl>
                                          <p:spTgt spid="8"/>
                                        </p:tgtEl>
                                        <p:attrNameLst>
                                          <p:attrName>ppt_h</p:attrName>
                                        </p:attrNameLst>
                                      </p:cBhvr>
                                      <p:tavLst>
                                        <p:tav tm="0">
                                          <p:val>
                                            <p:strVal val="ppt_h"/>
                                          </p:val>
                                        </p:tav>
                                        <p:tav tm="100000">
                                          <p:val>
                                            <p:strVal val="4/3*ppt_h"/>
                                          </p:val>
                                        </p:tav>
                                      </p:tavLst>
                                    </p:anim>
                                    <p:set>
                                      <p:cBhvr>
                                        <p:cTn id="15" dur="1" fill="hold">
                                          <p:stCondLst>
                                            <p:cond delay="3999"/>
                                          </p:stCondLst>
                                        </p:cTn>
                                        <p:tgtEl>
                                          <p:spTgt spid="8"/>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4/3*#ppt_w"/>
                                          </p:val>
                                        </p:tav>
                                        <p:tav tm="100000">
                                          <p:val>
                                            <p:strVal val="#ppt_w"/>
                                          </p:val>
                                        </p:tav>
                                      </p:tavLst>
                                    </p:anim>
                                    <p:anim calcmode="lin" valueType="num">
                                      <p:cBhvr>
                                        <p:cTn id="19" dur="4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15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4000"/>
                                        <p:tgtEl>
                                          <p:spTgt spid="7"/>
                                        </p:tgtEl>
                                      </p:cBhvr>
                                    </p:animEffect>
                                    <p:anim calcmode="lin" valueType="num">
                                      <p:cBhvr>
                                        <p:cTn id="23" dur="4000" fill="hold"/>
                                        <p:tgtEl>
                                          <p:spTgt spid="7"/>
                                        </p:tgtEl>
                                        <p:attrNameLst>
                                          <p:attrName>ppt_x</p:attrName>
                                        </p:attrNameLst>
                                      </p:cBhvr>
                                      <p:tavLst>
                                        <p:tav tm="0">
                                          <p:val>
                                            <p:strVal val="#ppt_x"/>
                                          </p:val>
                                        </p:tav>
                                        <p:tav tm="100000">
                                          <p:val>
                                            <p:strVal val="#ppt_x"/>
                                          </p:val>
                                        </p:tav>
                                      </p:tavLst>
                                    </p:anim>
                                    <p:anim calcmode="lin" valueType="num">
                                      <p:cBhvr>
                                        <p:cTn id="24" dur="4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5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8467"/>
            <a:ext cx="9144000" cy="5698066"/>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8467"/>
            <a:ext cx="9144000" cy="5698066"/>
          </a:xfrm>
          <a:prstGeom prst="rect">
            <a:avLst/>
          </a:prstGeom>
          <a:noFill/>
          <a:ln w="9525">
            <a:noFill/>
            <a:miter lim="800000"/>
            <a:headEnd/>
            <a:tailEnd/>
          </a:ln>
        </p:spPr>
      </p:pic>
      <p:sp>
        <p:nvSpPr>
          <p:cNvPr id="4" name="3 CuadroTexto"/>
          <p:cNvSpPr txBox="1"/>
          <p:nvPr/>
        </p:nvSpPr>
        <p:spPr>
          <a:xfrm>
            <a:off x="68356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calle principal de esta localidad está peatonalizada, lo que favorece el tránsito de peatones de uno a otro comercio.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circle/>
      </p:transition>
    </mc:Choice>
    <mc:Fallback xmlns="">
      <p:transition spd="slow" advTm="21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3)">
                                      <p:cBhvr>
                                        <p:cTn id="7" dur="4000"/>
                                        <p:tgtEl>
                                          <p:spTgt spid="12"/>
                                        </p:tgtEl>
                                      </p:cBhvr>
                                    </p:animEffect>
                                  </p:childTnLst>
                                </p:cTn>
                              </p:par>
                              <p:par>
                                <p:cTn id="8" presetID="23" presetClass="entr" presetSubtype="27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2/3*#ppt_w"/>
                                          </p:val>
                                        </p:tav>
                                        <p:tav tm="100000">
                                          <p:val>
                                            <p:strVal val="#ppt_w"/>
                                          </p:val>
                                        </p:tav>
                                      </p:tavLst>
                                    </p:anim>
                                    <p:anim calcmode="lin" valueType="num">
                                      <p:cBhvr>
                                        <p:cTn id="11" dur="4000" fill="hold"/>
                                        <p:tgtEl>
                                          <p:spTgt spid="12"/>
                                        </p:tgtEl>
                                        <p:attrNameLst>
                                          <p:attrName>ppt_h</p:attrName>
                                        </p:attrNameLst>
                                      </p:cBhvr>
                                      <p:tavLst>
                                        <p:tav tm="0">
                                          <p:val>
                                            <p:strVal val="2/3*#ppt_h"/>
                                          </p:val>
                                        </p:tav>
                                        <p:tav tm="100000">
                                          <p:val>
                                            <p:strVal val="#ppt_h"/>
                                          </p:val>
                                        </p:tav>
                                      </p:tavLst>
                                    </p:anim>
                                  </p:childTnLst>
                                </p:cTn>
                              </p:par>
                              <p:par>
                                <p:cTn id="12" presetID="47" presetClass="entr" presetSubtype="0"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pequeños establecimientos de artesanía, se puede encontrar de todo: desde las grandes tiendas de ropa o calzado hasta un centro comercial en toda regla.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diamond/>
      </p:transition>
    </mc:Choice>
    <mc:Fallback xmlns="">
      <p:transition spd="slow" advTm="24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2/3*#ppt_w"/>
                                          </p:val>
                                        </p:tav>
                                        <p:tav tm="100000">
                                          <p:val>
                                            <p:strVal val="#ppt_w"/>
                                          </p:val>
                                        </p:tav>
                                      </p:tavLst>
                                    </p:anim>
                                    <p:anim calcmode="lin" valueType="num">
                                      <p:cBhvr>
                                        <p:cTn id="8" dur="4000" fill="hold"/>
                                        <p:tgtEl>
                                          <p:spTgt spid="2"/>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3" y="-1588"/>
            <a:ext cx="9143999"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uno de los espacios más bonitos y transitados de Inverness es su mercado: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Victorian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Market</a:t>
            </a:r>
            <a:r>
              <a:rPr lang="es-ES" i="1" dirty="0" smtClean="0">
                <a:effectLst>
                  <a:glow rad="101600">
                    <a:srgbClr val="C00000">
                      <a:alpha val="60000"/>
                    </a:srgbClr>
                  </a:glow>
                  <a:outerShdw blurRad="38100" dist="38100" dir="2700000" algn="tl">
                    <a:srgbClr val="000000">
                      <a:alpha val="43137"/>
                    </a:srgbClr>
                  </a:outerShdw>
                </a:effectLst>
              </a:rPr>
              <a:t>, que se ha convertido en todo un referente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zoom dir="in"/>
      </p:transition>
    </mc:Choice>
    <mc:Fallback xmlns="">
      <p:transition spd="slow" advTm="24000">
        <p:zoom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5"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capital de las Tierras Altas, </a:t>
            </a:r>
            <a:r>
              <a:rPr lang="es-ES" b="1" i="1" dirty="0" smtClean="0">
                <a:effectLst>
                  <a:glow rad="101600">
                    <a:srgbClr val="C00000">
                      <a:alpha val="60000"/>
                    </a:srgbClr>
                  </a:glow>
                  <a:outerShdw blurRad="38100" dist="38100" dir="2700000" algn="tl">
                    <a:srgbClr val="000000">
                      <a:alpha val="43137"/>
                    </a:srgbClr>
                  </a:outerShdw>
                </a:effectLst>
              </a:rPr>
              <a:t>Inverness, Escocia</a:t>
            </a:r>
            <a:r>
              <a:rPr lang="es-ES" i="1" dirty="0" smtClean="0">
                <a:effectLst>
                  <a:glow rad="101600">
                    <a:srgbClr val="C00000">
                      <a:alpha val="60000"/>
                    </a:srgbClr>
                  </a:glow>
                  <a:outerShdw blurRad="38100" dist="38100" dir="2700000" algn="tl">
                    <a:srgbClr val="000000">
                      <a:alpha val="43137"/>
                    </a:srgbClr>
                  </a:outerShdw>
                </a:effectLst>
              </a:rPr>
              <a:t>, es una de las ciudades que mejor funden la leyenda y la historia. A lo largo de los siglos, Inverness ha sido testigo privilegiado de las grandes leyendas escocesas, desde el misterio del lago Ness hasta la ambición y la tragedia de </a:t>
            </a:r>
            <a:r>
              <a:rPr lang="es-ES" i="1" dirty="0" err="1" smtClean="0">
                <a:effectLst>
                  <a:glow rad="101600">
                    <a:srgbClr val="C00000">
                      <a:alpha val="60000"/>
                    </a:srgbClr>
                  </a:glow>
                  <a:outerShdw blurRad="38100" dist="38100" dir="2700000" algn="tl">
                    <a:srgbClr val="000000">
                      <a:alpha val="43137"/>
                    </a:srgbClr>
                  </a:outerShdw>
                </a:effectLst>
              </a:rPr>
              <a:t>MacBeth</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zoom/>
      </p:transition>
    </mc:Choice>
    <mc:Fallback xmlns="">
      <p:transition spd="slow" advTm="36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7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2/3*#ppt_w"/>
                                          </p:val>
                                        </p:tav>
                                        <p:tav tm="100000">
                                          <p:val>
                                            <p:strVal val="#ppt_w"/>
                                          </p:val>
                                        </p:tav>
                                      </p:tavLst>
                                    </p:anim>
                                    <p:anim calcmode="lin" valueType="num">
                                      <p:cBhvr>
                                        <p:cTn id="13" dur="4000" fill="hold"/>
                                        <p:tgtEl>
                                          <p:spTgt spid="4"/>
                                        </p:tgtEl>
                                        <p:attrNameLst>
                                          <p:attrName>ppt_h</p:attrName>
                                        </p:attrNameLst>
                                      </p:cBhvr>
                                      <p:tavLst>
                                        <p:tav tm="0">
                                          <p:val>
                                            <p:strVal val="2/3*#ppt_h"/>
                                          </p:val>
                                        </p:tav>
                                        <p:tav tm="100000">
                                          <p:val>
                                            <p:strVal val="#ppt_h"/>
                                          </p:val>
                                        </p:tav>
                                      </p:tavLst>
                                    </p:anim>
                                  </p:childTnLst>
                                </p:cTn>
                              </p:par>
                              <p:par>
                                <p:cTn id="14" presetID="42" presetClass="entr" presetSubtype="0" fill="hold" nodeType="withEffect">
                                  <p:stCondLst>
                                    <p:cond delay="15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anim calcmode="lin" valueType="num">
                                      <p:cBhvr>
                                        <p:cTn id="17" dur="4000" fill="hold"/>
                                        <p:tgtEl>
                                          <p:spTgt spid="15"/>
                                        </p:tgtEl>
                                        <p:attrNameLst>
                                          <p:attrName>ppt_x</p:attrName>
                                        </p:attrNameLst>
                                      </p:cBhvr>
                                      <p:tavLst>
                                        <p:tav tm="0">
                                          <p:val>
                                            <p:strVal val="#ppt_x"/>
                                          </p:val>
                                        </p:tav>
                                        <p:tav tm="100000">
                                          <p:val>
                                            <p:strVal val="#ppt_x"/>
                                          </p:val>
                                        </p:tav>
                                      </p:tavLst>
                                    </p:anim>
                                    <p:anim calcmode="lin" valueType="num">
                                      <p:cBhvr>
                                        <p:cTn id="18" dur="4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5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4000" fill="hold"/>
                                        <p:tgtEl>
                                          <p:spTgt spid="15"/>
                                        </p:tgtEl>
                                        <p:attrNameLst>
                                          <p:attrName>ppt_w</p:attrName>
                                        </p:attrNameLst>
                                      </p:cBhvr>
                                      <p:tavLst>
                                        <p:tav tm="0">
                                          <p:val>
                                            <p:strVal val="4/3*#ppt_w"/>
                                          </p:val>
                                        </p:tav>
                                        <p:tav tm="100000">
                                          <p:val>
                                            <p:strVal val="#ppt_w"/>
                                          </p:val>
                                        </p:tav>
                                      </p:tavLst>
                                    </p:anim>
                                    <p:anim calcmode="lin" valueType="num">
                                      <p:cBhvr>
                                        <p:cTn id="22" dur="4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que más destaca de toda la ciudad es el </a:t>
            </a:r>
            <a:r>
              <a:rPr lang="es-ES" b="1" i="1" dirty="0" smtClean="0">
                <a:effectLst>
                  <a:glow rad="101600">
                    <a:srgbClr val="C00000">
                      <a:alpha val="60000"/>
                    </a:srgbClr>
                  </a:glow>
                  <a:outerShdw blurRad="38100" dist="38100" dir="2700000" algn="tl">
                    <a:srgbClr val="000000">
                      <a:alpha val="43137"/>
                    </a:srgbClr>
                  </a:outerShdw>
                </a:effectLst>
              </a:rPr>
              <a:t>Castillo de Inverness</a:t>
            </a:r>
            <a:r>
              <a:rPr lang="es-ES" i="1" dirty="0" smtClean="0">
                <a:effectLst>
                  <a:glow rad="101600">
                    <a:srgbClr val="C00000">
                      <a:alpha val="60000"/>
                    </a:srgbClr>
                  </a:glow>
                  <a:outerShdw blurRad="38100" dist="38100" dir="2700000" algn="tl">
                    <a:srgbClr val="000000">
                      <a:alpha val="43137"/>
                    </a:srgbClr>
                  </a:outerShdw>
                </a:effectLst>
              </a:rPr>
              <a:t>, que domina toda la ciudad desde lo alto de una colina. Aunque su rojizo aspecto actual es del siglo XIX, antiguamente en el mismo lugar se levantaba una fortaleza medieval, donde residían los reyes escoceses de la Edad Media.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6000">
        <p15:prstTrans prst="peelOff"/>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4000"/>
                                        <p:tgtEl>
                                          <p:spTgt spid="4"/>
                                        </p:tgtEl>
                                      </p:cBhvr>
                                    </p:animEffect>
                                  </p:childTnLst>
                                </p:cTn>
                              </p:par>
                              <p:par>
                                <p:cTn id="13" presetID="42" presetClass="entr" presetSubtype="0" fill="hold" nodeType="withEffect">
                                  <p:stCondLst>
                                    <p:cond delay="15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4000"/>
                                        <p:tgtEl>
                                          <p:spTgt spid="35"/>
                                        </p:tgtEl>
                                      </p:cBhvr>
                                    </p:animEffect>
                                    <p:anim calcmode="lin" valueType="num">
                                      <p:cBhvr>
                                        <p:cTn id="16" dur="4000" fill="hold"/>
                                        <p:tgtEl>
                                          <p:spTgt spid="35"/>
                                        </p:tgtEl>
                                        <p:attrNameLst>
                                          <p:attrName>ppt_x</p:attrName>
                                        </p:attrNameLst>
                                      </p:cBhvr>
                                      <p:tavLst>
                                        <p:tav tm="0">
                                          <p:val>
                                            <p:strVal val="#ppt_x"/>
                                          </p:val>
                                        </p:tav>
                                        <p:tav tm="100000">
                                          <p:val>
                                            <p:strVal val="#ppt_x"/>
                                          </p:val>
                                        </p:tav>
                                      </p:tavLst>
                                    </p:anim>
                                    <p:anim calcmode="lin" valueType="num">
                                      <p:cBhvr>
                                        <p:cTn id="17" dur="4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4000" fill="hold"/>
                                        <p:tgtEl>
                                          <p:spTgt spid="35"/>
                                        </p:tgtEl>
                                        <p:attrNameLst>
                                          <p:attrName>ppt_w</p:attrName>
                                        </p:attrNameLst>
                                      </p:cBhvr>
                                      <p:tavLst>
                                        <p:tav tm="0">
                                          <p:val>
                                            <p:strVal val="4/3*#ppt_w"/>
                                          </p:val>
                                        </p:tav>
                                        <p:tav tm="100000">
                                          <p:val>
                                            <p:strVal val="#ppt_w"/>
                                          </p:val>
                                        </p:tav>
                                      </p:tavLst>
                                    </p:anim>
                                    <p:anim calcmode="lin" valueType="num">
                                      <p:cBhvr>
                                        <p:cTn id="21" dur="4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Catedral de San Andrés es otro de los lugares que ver en Inverness. Este templo, que al igual que el Castillo también data del siglo XIX, se engloba dentro de un estilo neogótico.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42"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anim calcmode="lin" valueType="num">
                                      <p:cBhvr>
                                        <p:cTn id="18" dur="4000" fill="hold"/>
                                        <p:tgtEl>
                                          <p:spTgt spid="16"/>
                                        </p:tgtEl>
                                        <p:attrNameLst>
                                          <p:attrName>ppt_x</p:attrName>
                                        </p:attrNameLst>
                                      </p:cBhvr>
                                      <p:tavLst>
                                        <p:tav tm="0">
                                          <p:val>
                                            <p:strVal val="#ppt_x"/>
                                          </p:val>
                                        </p:tav>
                                        <p:tav tm="100000">
                                          <p:val>
                                            <p:strVal val="#ppt_x"/>
                                          </p:val>
                                        </p:tav>
                                      </p:tavLst>
                                    </p:anim>
                                    <p:anim calcmode="lin" valueType="num">
                                      <p:cBhvr>
                                        <p:cTn id="19" dur="4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1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1" y="-3968"/>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mezcla entre la abundante vegetación, que parece proteger la catedral, y las deliciosas vidrieras que decoran sus ventanas es una auténtica delicia. Se trata además de la catedral más septentrional de toda la isla de Gran Bretaña.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50" presetClass="entr" presetSubtype="0" decel="100000" fill="hold" nodeType="withEffect">
                                  <p:stCondLst>
                                    <p:cond delay="1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ppt_w+.3"/>
                                          </p:val>
                                        </p:tav>
                                        <p:tav tm="100000">
                                          <p:val>
                                            <p:strVal val="#ppt_w"/>
                                          </p:val>
                                        </p:tav>
                                      </p:tavLst>
                                    </p:anim>
                                    <p:anim calcmode="lin" valueType="num">
                                      <p:cBhvr>
                                        <p:cTn id="19" dur="4000" fill="hold"/>
                                        <p:tgtEl>
                                          <p:spTgt spid="15"/>
                                        </p:tgtEl>
                                        <p:attrNameLst>
                                          <p:attrName>ppt_h</p:attrName>
                                        </p:attrNameLst>
                                      </p:cBhvr>
                                      <p:tavLst>
                                        <p:tav tm="0">
                                          <p:val>
                                            <p:strVal val="#ppt_h"/>
                                          </p:val>
                                        </p:tav>
                                        <p:tav tm="100000">
                                          <p:val>
                                            <p:strVal val="#ppt_h"/>
                                          </p:val>
                                        </p:tav>
                                      </p:tavLst>
                                    </p:anim>
                                    <p:animEffect transition="in" filter="fade">
                                      <p:cBhvr>
                                        <p:cTn id="20" dur="4000"/>
                                        <p:tgtEl>
                                          <p:spTgt spid="15"/>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3" y="5555"/>
            <a:ext cx="9143998" cy="5714999"/>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afueras de la ciudad se encuentra el famoso </a:t>
            </a:r>
            <a:r>
              <a:rPr lang="es-ES" b="1" i="1" dirty="0" smtClean="0">
                <a:effectLst>
                  <a:glow rad="101600">
                    <a:srgbClr val="C00000">
                      <a:alpha val="60000"/>
                    </a:srgbClr>
                  </a:glow>
                  <a:outerShdw blurRad="38100" dist="38100" dir="2700000" algn="tl">
                    <a:srgbClr val="000000">
                      <a:alpha val="43137"/>
                    </a:srgbClr>
                  </a:outerShdw>
                </a:effectLst>
              </a:rPr>
              <a:t>Castillo de </a:t>
            </a:r>
            <a:r>
              <a:rPr lang="es-ES" b="1" i="1" dirty="0" err="1" smtClean="0">
                <a:effectLst>
                  <a:glow rad="101600">
                    <a:srgbClr val="C00000">
                      <a:alpha val="60000"/>
                    </a:srgbClr>
                  </a:glow>
                  <a:outerShdw blurRad="38100" dist="38100" dir="2700000" algn="tl">
                    <a:srgbClr val="000000">
                      <a:alpha val="43137"/>
                    </a:srgbClr>
                  </a:outerShdw>
                </a:effectLst>
              </a:rPr>
              <a:t>Cawdor</a:t>
            </a:r>
            <a:r>
              <a:rPr lang="es-ES" i="1" dirty="0" smtClean="0">
                <a:effectLst>
                  <a:glow rad="101600">
                    <a:srgbClr val="C00000">
                      <a:alpha val="60000"/>
                    </a:srgbClr>
                  </a:glow>
                  <a:outerShdw blurRad="38100" dist="38100" dir="2700000" algn="tl">
                    <a:srgbClr val="000000">
                      <a:alpha val="43137"/>
                    </a:srgbClr>
                  </a:outerShdw>
                </a:effectLst>
              </a:rPr>
              <a:t>. Un lugar emblemático, ya que parte del </a:t>
            </a:r>
            <a:r>
              <a:rPr lang="es-ES" i="1" dirty="0" err="1" smtClean="0">
                <a:effectLst>
                  <a:glow rad="101600">
                    <a:srgbClr val="C00000">
                      <a:alpha val="60000"/>
                    </a:srgbClr>
                  </a:glow>
                  <a:outerShdw blurRad="38100" dist="38100" dir="2700000" algn="tl">
                    <a:srgbClr val="000000">
                      <a:alpha val="43137"/>
                    </a:srgbClr>
                  </a:outerShdw>
                </a:effectLst>
              </a:rPr>
              <a:t>MacBeth</a:t>
            </a:r>
            <a:r>
              <a:rPr lang="es-ES" i="1" dirty="0" smtClean="0">
                <a:effectLst>
                  <a:glow rad="101600">
                    <a:srgbClr val="C00000">
                      <a:alpha val="60000"/>
                    </a:srgbClr>
                  </a:glow>
                  <a:outerShdw blurRad="38100" dist="38100" dir="2700000" algn="tl">
                    <a:srgbClr val="000000">
                      <a:alpha val="43137"/>
                    </a:srgbClr>
                  </a:outerShdw>
                </a:effectLst>
              </a:rPr>
              <a:t> de Shakespeare tiene lugar entre sus muros. Aunque realmente el </a:t>
            </a:r>
            <a:r>
              <a:rPr lang="es-ES" i="1" dirty="0" err="1" smtClean="0">
                <a:effectLst>
                  <a:glow rad="101600">
                    <a:srgbClr val="C00000">
                      <a:alpha val="60000"/>
                    </a:srgbClr>
                  </a:glow>
                  <a:outerShdw blurRad="38100" dist="38100" dir="2700000" algn="tl">
                    <a:srgbClr val="000000">
                      <a:alpha val="43137"/>
                    </a:srgbClr>
                  </a:outerShdw>
                </a:effectLst>
              </a:rPr>
              <a:t>MacBeth</a:t>
            </a:r>
            <a:r>
              <a:rPr lang="es-ES" i="1" dirty="0" smtClean="0">
                <a:effectLst>
                  <a:glow rad="101600">
                    <a:srgbClr val="C00000">
                      <a:alpha val="60000"/>
                    </a:srgbClr>
                  </a:glow>
                  <a:outerShdw blurRad="38100" dist="38100" dir="2700000" algn="tl">
                    <a:srgbClr val="000000">
                      <a:alpha val="43137"/>
                    </a:srgbClr>
                  </a:outerShdw>
                </a:effectLst>
              </a:rPr>
              <a:t> histórico vivió cuatro siglos antes de la construcción del Castillo de </a:t>
            </a:r>
            <a:r>
              <a:rPr lang="es-ES" i="1" dirty="0" err="1" smtClean="0">
                <a:effectLst>
                  <a:glow rad="101600">
                    <a:srgbClr val="C00000">
                      <a:alpha val="60000"/>
                    </a:srgbClr>
                  </a:glow>
                  <a:outerShdw blurRad="38100" dist="38100" dir="2700000" algn="tl">
                    <a:srgbClr val="000000">
                      <a:alpha val="43137"/>
                    </a:srgbClr>
                  </a:outerShdw>
                </a:effectLst>
              </a:rPr>
              <a:t>Cawdor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dir="r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resta para nada interés a la visita, ya que se trata de uno de los castillos mejor conservados de toda Escocia. Disfrutar entre sus muros y jardines de una porción viva de la historia escocesa y uno de los monumentos favoritos de las Tierras Altas, es la mejor opción.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wedge/>
      </p:transition>
    </mc:Choice>
    <mc:Fallback xmlns="">
      <p:transition spd="slow" advTm="33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par>
                                <p:cTn id="12" presetID="52" presetClass="entr" presetSubtype="0" fill="hold" nodeType="withEffect">
                                  <p:stCondLst>
                                    <p:cond delay="15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15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4000" fill="hold"/>
                                        <p:tgtEl>
                                          <p:spTgt spid="10"/>
                                        </p:tgtEl>
                                        <p:attrNameLst>
                                          <p:attrName>ppt_w</p:attrName>
                                        </p:attrNameLst>
                                      </p:cBhvr>
                                      <p:tavLst>
                                        <p:tav tm="0">
                                          <p:val>
                                            <p:strVal val="4/3*#ppt_w"/>
                                          </p:val>
                                        </p:tav>
                                        <p:tav tm="100000">
                                          <p:val>
                                            <p:strVal val="#ppt_w"/>
                                          </p:val>
                                        </p:tav>
                                      </p:tavLst>
                                    </p:anim>
                                    <p:anim calcmode="lin" valueType="num">
                                      <p:cBhvr>
                                        <p:cTn id="20" dur="4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excursión imprescindible que se puede hacer desde Inverness es al famoso </a:t>
            </a:r>
            <a:r>
              <a:rPr lang="es-ES" b="1" i="1" dirty="0" smtClean="0">
                <a:effectLst>
                  <a:glow rad="101600">
                    <a:srgbClr val="C00000">
                      <a:alpha val="60000"/>
                    </a:srgbClr>
                  </a:glow>
                  <a:outerShdw blurRad="38100" dist="38100" dir="2700000" algn="tl">
                    <a:srgbClr val="000000">
                      <a:alpha val="43137"/>
                    </a:srgbClr>
                  </a:outerShdw>
                </a:effectLst>
              </a:rPr>
              <a:t>lago Ness</a:t>
            </a:r>
            <a:r>
              <a:rPr lang="es-ES" i="1" dirty="0" smtClean="0">
                <a:effectLst>
                  <a:glow rad="101600">
                    <a:srgbClr val="C00000">
                      <a:alpha val="60000"/>
                    </a:srgbClr>
                  </a:glow>
                  <a:outerShdw blurRad="38100" dist="38100" dir="2700000" algn="tl">
                    <a:srgbClr val="000000">
                      <a:alpha val="43137"/>
                    </a:srgbClr>
                  </a:outerShdw>
                </a:effectLst>
              </a:rPr>
              <a:t>, hogar del famoso y misterioso monstruo. Se vea o no 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lo que es seguro es que se podrá disfrutar de un paisaje espectacular.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2" presetClass="entr" presetSubtype="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interminables prados y colinas cubiertas de verde. También se podrá visitar el </a:t>
            </a:r>
            <a:r>
              <a:rPr lang="es-ES" b="1" i="1" dirty="0" smtClean="0">
                <a:effectLst>
                  <a:glow rad="101600">
                    <a:srgbClr val="C00000">
                      <a:alpha val="60000"/>
                    </a:srgbClr>
                  </a:glow>
                  <a:outerShdw blurRad="38100" dist="38100" dir="2700000" algn="tl">
                    <a:srgbClr val="000000">
                      <a:alpha val="43137"/>
                    </a:srgbClr>
                  </a:outerShdw>
                </a:effectLst>
              </a:rPr>
              <a:t>Castillo de </a:t>
            </a:r>
            <a:r>
              <a:rPr lang="es-ES" b="1" i="1" dirty="0" err="1" smtClean="0">
                <a:effectLst>
                  <a:glow rad="101600">
                    <a:srgbClr val="C00000">
                      <a:alpha val="60000"/>
                    </a:srgbClr>
                  </a:glow>
                  <a:outerShdw blurRad="38100" dist="38100" dir="2700000" algn="tl">
                    <a:srgbClr val="000000">
                      <a:alpha val="43137"/>
                    </a:srgbClr>
                  </a:outerShdw>
                </a:effectLst>
              </a:rPr>
              <a:t>Urquhart</a:t>
            </a:r>
            <a:r>
              <a:rPr lang="es-ES" i="1" dirty="0" smtClean="0">
                <a:effectLst>
                  <a:glow rad="101600">
                    <a:srgbClr val="C00000">
                      <a:alpha val="60000"/>
                    </a:srgbClr>
                  </a:glow>
                  <a:outerShdw blurRad="38100" dist="38100" dir="2700000" algn="tl">
                    <a:srgbClr val="000000">
                      <a:alpha val="43137"/>
                    </a:srgbClr>
                  </a:outerShdw>
                </a:effectLst>
              </a:rPr>
              <a:t>, unas pintorescas ruinas junto al lago que  permiten disfrutar del bello entorno. ¡Vamos allá!</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blinds dir="vert"/>
      </p:transition>
    </mc:Choice>
    <mc:Fallback xmlns="">
      <p:transition spd="slow" advTm="27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0"/>
                                        <p:tgtEl>
                                          <p:spTgt spid="6"/>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0"/>
            <a:ext cx="9156716"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357" y="0"/>
            <a:ext cx="915671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07063"/>
          </a:xfrm>
          <a:prstGeom prst="rect">
            <a:avLst/>
          </a:prstGeom>
          <a:noFill/>
          <a:ln w="9525">
            <a:noFill/>
            <a:miter lim="800000"/>
            <a:headEnd/>
            <a:tailEnd/>
          </a:ln>
        </p:spPr>
      </p:pic>
      <p:sp>
        <p:nvSpPr>
          <p:cNvPr id="5" name="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famoso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se extiende a lo largo de 37 km por una hendidura geológica (Great Glen) que comprende desde Fort </a:t>
            </a:r>
            <a:r>
              <a:rPr lang="es-ES" i="1" dirty="0" err="1" smtClean="0">
                <a:effectLst>
                  <a:glow rad="101600">
                    <a:srgbClr val="C00000">
                      <a:alpha val="60000"/>
                    </a:srgbClr>
                  </a:glow>
                  <a:outerShdw blurRad="38100" dist="38100" dir="2700000" algn="tl">
                    <a:srgbClr val="000000">
                      <a:alpha val="43137"/>
                    </a:srgbClr>
                  </a:outerShdw>
                </a:effectLst>
              </a:rPr>
              <a:t>Augustus</a:t>
            </a:r>
            <a:r>
              <a:rPr lang="es-ES" i="1" dirty="0" smtClean="0">
                <a:effectLst>
                  <a:glow rad="101600">
                    <a:srgbClr val="C00000">
                      <a:alpha val="60000"/>
                    </a:srgbClr>
                  </a:glow>
                  <a:outerShdw blurRad="38100" dist="38100" dir="2700000" algn="tl">
                    <a:srgbClr val="000000">
                      <a:alpha val="43137"/>
                    </a:srgbClr>
                  </a:outerShdw>
                </a:effectLst>
              </a:rPr>
              <a:t> hasta prácticamente la ciudad de Inverness. Este lago, al igual que otros con los que está conectado, se originó a partir de un antiguo glaciar.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blinds dir="vert"/>
      </p:transition>
    </mc:Choice>
    <mc:Fallback xmlns="">
      <p:transition spd="slow" advTm="3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anim calcmode="lin" valueType="num">
                                      <p:cBhvr>
                                        <p:cTn id="12" dur="4000" fill="hold"/>
                                        <p:tgtEl>
                                          <p:spTgt spid="4"/>
                                        </p:tgtEl>
                                        <p:attrNameLst>
                                          <p:attrName>ppt_x</p:attrName>
                                        </p:attrNameLst>
                                      </p:cBhvr>
                                      <p:tavLst>
                                        <p:tav tm="0">
                                          <p:val>
                                            <p:fltVal val="0.5"/>
                                          </p:val>
                                        </p:tav>
                                        <p:tav tm="100000">
                                          <p:val>
                                            <p:strVal val="#ppt_x"/>
                                          </p:val>
                                        </p:tav>
                                      </p:tavLst>
                                    </p:anim>
                                    <p:anim calcmode="lin" valueType="num">
                                      <p:cBhvr>
                                        <p:cTn id="13" dur="4000" fill="hold"/>
                                        <p:tgtEl>
                                          <p:spTgt spid="4"/>
                                        </p:tgtEl>
                                        <p:attrNameLst>
                                          <p:attrName>ppt_y</p:attrName>
                                        </p:attrNameLst>
                                      </p:cBhvr>
                                      <p:tavLst>
                                        <p:tav tm="0">
                                          <p:val>
                                            <p:fltVal val="0.5"/>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childTnLst>
                                </p:cTn>
                              </p:par>
                              <p:par>
                                <p:cTn id="17" presetID="10" presetClass="entr" presetSubtype="0" fill="hold" nodeType="withEffect">
                                  <p:stCondLst>
                                    <p:cond delay="15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4000"/>
                                        <p:tgtEl>
                                          <p:spTgt spid="16"/>
                                        </p:tgtEl>
                                      </p:cBhvr>
                                    </p:animEffect>
                                  </p:childTnLst>
                                </p:cTn>
                              </p:par>
                              <p:par>
                                <p:cTn id="20" presetID="23" presetClass="entr" presetSubtype="288" fill="hold" nodeType="withEffect">
                                  <p:stCondLst>
                                    <p:cond delay="1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fama llegó a prácticamente todo el mundo durante la década de los treinta del siglo pasado, gracias a las supuestas apariciones de un </a:t>
            </a:r>
            <a:r>
              <a:rPr lang="es-ES" i="1" dirty="0" err="1" smtClean="0">
                <a:effectLst>
                  <a:glow rad="101600">
                    <a:srgbClr val="C00000">
                      <a:alpha val="60000"/>
                    </a:srgbClr>
                  </a:glow>
                  <a:outerShdw blurRad="38100" dist="38100" dir="2700000" algn="tl">
                    <a:srgbClr val="000000">
                      <a:alpha val="43137"/>
                    </a:srgbClr>
                  </a:outerShdw>
                </a:effectLst>
              </a:rPr>
              <a:t>plesiosáurio</a:t>
            </a:r>
            <a:r>
              <a:rPr lang="es-ES" i="1" dirty="0" smtClean="0">
                <a:effectLst>
                  <a:glow rad="101600">
                    <a:srgbClr val="C00000">
                      <a:alpha val="60000"/>
                    </a:srgbClr>
                  </a:glow>
                  <a:outerShdw blurRad="38100" dist="38100" dir="2700000" algn="tl">
                    <a:srgbClr val="000000">
                      <a:alpha val="43137"/>
                    </a:srgbClr>
                  </a:outerShdw>
                </a:effectLst>
              </a:rPr>
              <a:t> que pudo haber sobrevivido hasta nuestros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lugareños cuentan que lo avistaron en numerosas ocasiones y hasta le hicieron fotografías. Con el paso del tiempo, llamaron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al monstruo del Lago Ness y este se convirtió en uno de los mayores reclamos de Escocia.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9000">
        <p15:prstTrans prst="wind"/>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7"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es mucho más que el célebre monstruo: su ribera posee una flora y fauna extraordinaria y su patrimonio histórico tampoco se queda atrás. Son varias las poblaciones que merecen una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23" presetClass="entr" presetSubtype="288" fill="hold" nodeType="withEffect">
                                  <p:stCondLst>
                                    <p:cond delay="15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4/3*#ppt_w"/>
                                          </p:val>
                                        </p:tav>
                                        <p:tav tm="100000">
                                          <p:val>
                                            <p:strVal val="#ppt_w"/>
                                          </p:val>
                                        </p:tav>
                                      </p:tavLst>
                                    </p:anim>
                                    <p:anim calcmode="lin" valueType="num">
                                      <p:cBhvr>
                                        <p:cTn id="19" dur="4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5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1"/>
            <a:ext cx="9144000" cy="5715001"/>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ellas podrás visitar el castillo de </a:t>
            </a:r>
            <a:r>
              <a:rPr lang="es-ES" i="1" dirty="0" err="1" smtClean="0">
                <a:effectLst>
                  <a:glow rad="101600">
                    <a:srgbClr val="C00000">
                      <a:alpha val="60000"/>
                    </a:srgbClr>
                  </a:glow>
                  <a:outerShdw blurRad="38100" dist="38100" dir="2700000" algn="tl">
                    <a:srgbClr val="000000">
                      <a:alpha val="43137"/>
                    </a:srgbClr>
                  </a:outerShdw>
                </a:effectLst>
              </a:rPr>
              <a:t>Urquhart</a:t>
            </a:r>
            <a:r>
              <a:rPr lang="es-ES" i="1" dirty="0" smtClean="0">
                <a:effectLst>
                  <a:glow rad="101600">
                    <a:srgbClr val="C00000">
                      <a:alpha val="60000"/>
                    </a:srgbClr>
                  </a:glow>
                  <a:outerShdw blurRad="38100" dist="38100" dir="2700000" algn="tl">
                    <a:srgbClr val="000000">
                      <a:alpha val="43137"/>
                    </a:srgbClr>
                  </a:outerShdw>
                </a:effectLst>
              </a:rPr>
              <a:t>,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Centre &amp; </a:t>
            </a:r>
            <a:r>
              <a:rPr lang="es-ES" i="1" dirty="0" err="1" smtClean="0">
                <a:effectLst>
                  <a:glow rad="101600">
                    <a:srgbClr val="C00000">
                      <a:alpha val="60000"/>
                    </a:srgbClr>
                  </a:glow>
                  <a:outerShdw blurRad="38100" dist="38100" dir="2700000" algn="tl">
                    <a:srgbClr val="000000">
                      <a:alpha val="43137"/>
                    </a:srgbClr>
                  </a:outerShdw>
                </a:effectLst>
              </a:rPr>
              <a:t>Exhibition</a:t>
            </a:r>
            <a:r>
              <a:rPr lang="es-ES" i="1" dirty="0" smtClean="0">
                <a:effectLst>
                  <a:glow rad="101600">
                    <a:srgbClr val="C00000">
                      <a:alpha val="60000"/>
                    </a:srgbClr>
                  </a:glow>
                  <a:outerShdw blurRad="38100" dist="38100" dir="2700000" algn="tl">
                    <a:srgbClr val="000000">
                      <a:alpha val="43137"/>
                    </a:srgbClr>
                  </a:outerShdw>
                </a:effectLst>
              </a:rPr>
              <a:t> y hasta hacer alguna excursión por el Lago Ness con las múltiples empresas que ofrecen este servicio.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6000">
        <p14:shred pattern="rectang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4000"/>
                                        <p:tgtEl>
                                          <p:spTgt spid="10"/>
                                        </p:tgtEl>
                                      </p:cBhvr>
                                    </p:animEffect>
                                    <p:anim calcmode="lin" valueType="num">
                                      <p:cBhvr>
                                        <p:cTn id="12" dur="4000" fill="hold"/>
                                        <p:tgtEl>
                                          <p:spTgt spid="10"/>
                                        </p:tgtEl>
                                        <p:attrNameLst>
                                          <p:attrName>ppt_x</p:attrName>
                                        </p:attrNameLst>
                                      </p:cBhvr>
                                      <p:tavLst>
                                        <p:tav tm="0">
                                          <p:val>
                                            <p:strVal val="#ppt_x"/>
                                          </p:val>
                                        </p:tav>
                                        <p:tav tm="100000">
                                          <p:val>
                                            <p:strVal val="#ppt_x"/>
                                          </p:val>
                                        </p:tav>
                                      </p:tavLst>
                                    </p:anim>
                                    <p:anim calcmode="lin" valueType="num">
                                      <p:cBhvr>
                                        <p:cTn id="13" dur="4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1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4000"/>
                                        <p:tgtEl>
                                          <p:spTgt spid="8"/>
                                        </p:tgtEl>
                                      </p:cBhvr>
                                    </p:animEffect>
                                    <p:anim calcmode="lin" valueType="num">
                                      <p:cBhvr>
                                        <p:cTn id="17" dur="4000" fill="hold"/>
                                        <p:tgtEl>
                                          <p:spTgt spid="8"/>
                                        </p:tgtEl>
                                        <p:attrNameLst>
                                          <p:attrName>ppt_x</p:attrName>
                                        </p:attrNameLst>
                                      </p:cBhvr>
                                      <p:tavLst>
                                        <p:tav tm="0">
                                          <p:val>
                                            <p:strVal val="#ppt_x"/>
                                          </p:val>
                                        </p:tav>
                                        <p:tav tm="100000">
                                          <p:val>
                                            <p:strVal val="#ppt_x"/>
                                          </p:val>
                                        </p:tav>
                                      </p:tavLst>
                                    </p:anim>
                                    <p:anim calcmode="lin" valueType="num">
                                      <p:cBhvr>
                                        <p:cTn id="18" dur="4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p:val>
                                            <p:strVal val="4/3*#ppt_w"/>
                                          </p:val>
                                        </p:tav>
                                        <p:tav tm="100000">
                                          <p:val>
                                            <p:strVal val="#ppt_w"/>
                                          </p:val>
                                        </p:tav>
                                      </p:tavLst>
                                    </p:anim>
                                    <p:anim calcmode="lin" valueType="num">
                                      <p:cBhvr>
                                        <p:cTn id="22" dur="4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 y="-4864"/>
            <a:ext cx="9143999"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3009" name="Rectangle 1"/>
          <p:cNvSpPr>
            <a:spLocks noChangeArrowheads="1"/>
          </p:cNvSpPr>
          <p:nvPr/>
        </p:nvSpPr>
        <p:spPr bwMode="auto">
          <a:xfrm>
            <a:off x="323528" y="4657700"/>
            <a:ext cx="853244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Navegar por el Lago Ness es una buena manera de empezar a conocer el paisaje y quién sabe, igual hasta de ver a </a:t>
            </a:r>
            <a:r>
              <a:rPr kumimoji="0" lang="es-ES"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desde su propio hábitat.</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Hoy en día, son muchas las empresas que ofrecen sus servicios desde varios puertos. </a:t>
            </a:r>
          </a:p>
        </p:txBody>
      </p:sp>
      <p:sp>
        <p:nvSpPr>
          <p:cNvPr id="43010" name="AutoShape 2" descr="😉"/>
          <p:cNvSpPr>
            <a:spLocks noChangeAspect="1" noChangeArrowheads="1"/>
          </p:cNvSpPr>
          <p:nvPr/>
        </p:nvSpPr>
        <p:spPr bwMode="auto">
          <a:xfrm>
            <a:off x="10539413" y="841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dir="ou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15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5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3009"/>
                                        </p:tgtEl>
                                        <p:attrNameLst>
                                          <p:attrName>style.visibility</p:attrName>
                                        </p:attrNameLst>
                                      </p:cBhvr>
                                      <p:to>
                                        <p:strVal val="visible"/>
                                      </p:to>
                                    </p:set>
                                    <p:animEffect transition="in" filter="fade">
                                      <p:cBhvr>
                                        <p:cTn id="28" dur="1000"/>
                                        <p:tgtEl>
                                          <p:spTgt spid="43009"/>
                                        </p:tgtEl>
                                      </p:cBhvr>
                                    </p:animEffect>
                                    <p:anim calcmode="lin" valueType="num">
                                      <p:cBhvr>
                                        <p:cTn id="29" dur="1000" fill="hold"/>
                                        <p:tgtEl>
                                          <p:spTgt spid="43009"/>
                                        </p:tgtEl>
                                        <p:attrNameLst>
                                          <p:attrName>ppt_x</p:attrName>
                                        </p:attrNameLst>
                                      </p:cBhvr>
                                      <p:tavLst>
                                        <p:tav tm="0">
                                          <p:val>
                                            <p:strVal val="#ppt_x-.1"/>
                                          </p:val>
                                        </p:tav>
                                        <p:tav tm="100000">
                                          <p:val>
                                            <p:strVal val="#ppt_x"/>
                                          </p:val>
                                        </p:tav>
                                      </p:tavLst>
                                    </p:anim>
                                    <p:anim calcmode="lin" valueType="num">
                                      <p:cBhvr>
                                        <p:cTn id="30" dur="1000" fill="hold"/>
                                        <p:tgtEl>
                                          <p:spTgt spid="430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0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4629"/>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Guardando el debido respeto 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el castillo de </a:t>
            </a:r>
            <a:r>
              <a:rPr lang="es-ES" i="1" dirty="0" err="1" smtClean="0">
                <a:effectLst>
                  <a:glow rad="101600">
                    <a:srgbClr val="C00000">
                      <a:alpha val="60000"/>
                    </a:srgbClr>
                  </a:glow>
                  <a:outerShdw blurRad="38100" dist="38100" dir="2700000" algn="tl">
                    <a:srgbClr val="000000">
                      <a:alpha val="43137"/>
                    </a:srgbClr>
                  </a:outerShdw>
                </a:effectLst>
              </a:rPr>
              <a:t>Urquhart</a:t>
            </a:r>
            <a:r>
              <a:rPr lang="es-ES" i="1" dirty="0" smtClean="0">
                <a:effectLst>
                  <a:glow rad="101600">
                    <a:srgbClr val="C00000">
                      <a:alpha val="60000"/>
                    </a:srgbClr>
                  </a:glow>
                  <a:outerShdw blurRad="38100" dist="38100" dir="2700000" algn="tl">
                    <a:srgbClr val="000000">
                      <a:alpha val="43137"/>
                    </a:srgbClr>
                  </a:outerShdw>
                </a:effectLst>
              </a:rPr>
              <a:t> es una de las mayores atracciones del Lago Ness. Se encuentra en la orilla oeste y vigila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desde el siglo XIII. Eso sí, la primera referencia histórica de ocupación data del siglo 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4000"/>
                                        <p:tgtEl>
                                          <p:spTgt spid="7"/>
                                        </p:tgtEl>
                                      </p:cBhvr>
                                    </p:animEffect>
                                    <p:anim calcmode="lin" valueType="num">
                                      <p:cBhvr>
                                        <p:cTn id="19" dur="4000" fill="hold"/>
                                        <p:tgtEl>
                                          <p:spTgt spid="7"/>
                                        </p:tgtEl>
                                        <p:attrNameLst>
                                          <p:attrName>ppt_x</p:attrName>
                                        </p:attrNameLst>
                                      </p:cBhvr>
                                      <p:tavLst>
                                        <p:tav tm="0">
                                          <p:val>
                                            <p:strVal val="#ppt_x"/>
                                          </p:val>
                                        </p:tav>
                                        <p:tav tm="100000">
                                          <p:val>
                                            <p:strVal val="#ppt_x"/>
                                          </p:val>
                                        </p:tav>
                                      </p:tavLst>
                                    </p:anim>
                                    <p:anim calcmode="lin" valueType="num">
                                      <p:cBhvr>
                                        <p:cTn id="20" dur="4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238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los que construyeron el castillo fueron los miembros de la familia </a:t>
            </a:r>
            <a:r>
              <a:rPr lang="es-ES" i="1" dirty="0" err="1" smtClean="0">
                <a:effectLst>
                  <a:glow rad="101600">
                    <a:srgbClr val="C00000">
                      <a:alpha val="60000"/>
                    </a:srgbClr>
                  </a:glow>
                  <a:outerShdw blurRad="38100" dist="38100" dir="2700000" algn="tl">
                    <a:srgbClr val="000000">
                      <a:alpha val="43137"/>
                    </a:srgbClr>
                  </a:outerShdw>
                </a:effectLst>
              </a:rPr>
              <a:t>Durward</a:t>
            </a:r>
            <a:r>
              <a:rPr lang="es-ES" i="1" dirty="0" smtClean="0">
                <a:effectLst>
                  <a:glow rad="101600">
                    <a:srgbClr val="C00000">
                      <a:alpha val="60000"/>
                    </a:srgbClr>
                  </a:glow>
                  <a:outerShdw blurRad="38100" dist="38100" dir="2700000" algn="tl">
                    <a:srgbClr val="000000">
                      <a:alpha val="43137"/>
                    </a:srgbClr>
                  </a:outerShdw>
                </a:effectLst>
              </a:rPr>
              <a:t> allá por 1229. A partir de ese momento, se irían sucediendo numerosos dueños, puesto que sería asediado, capturado, perdido y recuperado en innumerables ocasiones.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ppt_w*0.70"/>
                                          </p:val>
                                        </p:tav>
                                        <p:tav tm="100000">
                                          <p:val>
                                            <p:strVal val="#ppt_w"/>
                                          </p:val>
                                        </p:tav>
                                      </p:tavLst>
                                    </p:anim>
                                    <p:anim calcmode="lin" valueType="num">
                                      <p:cBhvr>
                                        <p:cTn id="8" dur="4000" fill="hold"/>
                                        <p:tgtEl>
                                          <p:spTgt spid="7"/>
                                        </p:tgtEl>
                                        <p:attrNameLst>
                                          <p:attrName>ppt_h</p:attrName>
                                        </p:attrNameLst>
                                      </p:cBhvr>
                                      <p:tavLst>
                                        <p:tav tm="0">
                                          <p:val>
                                            <p:strVal val="#ppt_h"/>
                                          </p:val>
                                        </p:tav>
                                        <p:tav tm="100000">
                                          <p:val>
                                            <p:strVal val="#ppt_h"/>
                                          </p:val>
                                        </p:tav>
                                      </p:tavLst>
                                    </p:anim>
                                    <p:animEffect transition="in" filter="fade">
                                      <p:cBhvr>
                                        <p:cTn id="9" dur="4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4000"/>
                                        <p:tgtEl>
                                          <p:spTgt spid="7"/>
                                        </p:tgtEl>
                                      </p:cBhvr>
                                    </p:animEffect>
                                    <p:anim calcmode="lin" valueType="num">
                                      <p:cBhvr>
                                        <p:cTn id="13" dur="4000" fill="hold"/>
                                        <p:tgtEl>
                                          <p:spTgt spid="7"/>
                                        </p:tgtEl>
                                        <p:attrNameLst>
                                          <p:attrName>ppt_x</p:attrName>
                                        </p:attrNameLst>
                                      </p:cBhvr>
                                      <p:tavLst>
                                        <p:tav tm="0">
                                          <p:val>
                                            <p:strVal val="#ppt_x"/>
                                          </p:val>
                                        </p:tav>
                                        <p:tav tm="100000">
                                          <p:val>
                                            <p:strVal val="#ppt_x"/>
                                          </p:val>
                                        </p:tav>
                                      </p:tavLst>
                                    </p:anim>
                                    <p:anim calcmode="lin" valueType="num">
                                      <p:cBhvr>
                                        <p:cTn id="14" dur="4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528" fill="hold" nodeType="withEffect">
                                  <p:stCondLst>
                                    <p:cond delay="1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fltVal val="0"/>
                                          </p:val>
                                        </p:tav>
                                        <p:tav tm="100000">
                                          <p:val>
                                            <p:strVal val="#ppt_w"/>
                                          </p:val>
                                        </p:tav>
                                      </p:tavLst>
                                    </p:anim>
                                    <p:anim calcmode="lin" valueType="num">
                                      <p:cBhvr>
                                        <p:cTn id="21" dur="4000" fill="hold"/>
                                        <p:tgtEl>
                                          <p:spTgt spid="4"/>
                                        </p:tgtEl>
                                        <p:attrNameLst>
                                          <p:attrName>ppt_h</p:attrName>
                                        </p:attrNameLst>
                                      </p:cBhvr>
                                      <p:tavLst>
                                        <p:tav tm="0">
                                          <p:val>
                                            <p:fltVal val="0"/>
                                          </p:val>
                                        </p:tav>
                                        <p:tav tm="100000">
                                          <p:val>
                                            <p:strVal val="#ppt_h"/>
                                          </p:val>
                                        </p:tav>
                                      </p:tavLst>
                                    </p:anim>
                                    <p:anim calcmode="lin" valueType="num">
                                      <p:cBhvr>
                                        <p:cTn id="22" dur="4000" fill="hold"/>
                                        <p:tgtEl>
                                          <p:spTgt spid="4"/>
                                        </p:tgtEl>
                                        <p:attrNameLst>
                                          <p:attrName>ppt_x</p:attrName>
                                        </p:attrNameLst>
                                      </p:cBhvr>
                                      <p:tavLst>
                                        <p:tav tm="0">
                                          <p:val>
                                            <p:fltVal val="0.5"/>
                                          </p:val>
                                        </p:tav>
                                        <p:tav tm="100000">
                                          <p:val>
                                            <p:strVal val="#ppt_x"/>
                                          </p:val>
                                        </p:tav>
                                      </p:tavLst>
                                    </p:anim>
                                    <p:anim calcmode="lin" valueType="num">
                                      <p:cBhvr>
                                        <p:cTn id="23" dur="4000" fill="hold"/>
                                        <p:tgtEl>
                                          <p:spTgt spid="4"/>
                                        </p:tgtEl>
                                        <p:attrNameLst>
                                          <p:attrName>ppt_y</p:attrName>
                                        </p:attrNameLst>
                                      </p:cBhvr>
                                      <p:tavLst>
                                        <p:tav tm="0">
                                          <p:val>
                                            <p:fltVal val="0.5"/>
                                          </p:val>
                                        </p:tav>
                                        <p:tav tm="100000">
                                          <p:val>
                                            <p:strVal val="#ppt_y"/>
                                          </p:val>
                                        </p:tav>
                                      </p:tavLst>
                                    </p:anim>
                                  </p:childTnLst>
                                </p:cTn>
                              </p:par>
                              <p:par>
                                <p:cTn id="24" presetID="10" presetClass="entr" presetSubtype="0" fill="hold" nodeType="withEffect">
                                  <p:stCondLst>
                                    <p:cond delay="10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4000"/>
                                        <p:tgtEl>
                                          <p:spTgt spid="16"/>
                                        </p:tgtEl>
                                      </p:cBhvr>
                                    </p:animEffect>
                                  </p:childTnLst>
                                </p:cTn>
                              </p:par>
                              <p:par>
                                <p:cTn id="27" presetID="23" presetClass="entr" presetSubtype="288" fill="hold" nodeType="withEffect">
                                  <p:stCondLst>
                                    <p:cond delay="10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4000" fill="hold"/>
                                        <p:tgtEl>
                                          <p:spTgt spid="16"/>
                                        </p:tgtEl>
                                        <p:attrNameLst>
                                          <p:attrName>ppt_w</p:attrName>
                                        </p:attrNameLst>
                                      </p:cBhvr>
                                      <p:tavLst>
                                        <p:tav tm="0">
                                          <p:val>
                                            <p:strVal val="4/3*#ppt_w"/>
                                          </p:val>
                                        </p:tav>
                                        <p:tav tm="100000">
                                          <p:val>
                                            <p:strVal val="#ppt_w"/>
                                          </p:val>
                                        </p:tav>
                                      </p:tavLst>
                                    </p:anim>
                                    <p:anim calcmode="lin" valueType="num">
                                      <p:cBhvr>
                                        <p:cTn id="30" dur="4000" fill="hold"/>
                                        <p:tgtEl>
                                          <p:spTgt spid="16"/>
                                        </p:tgtEl>
                                        <p:attrNameLst>
                                          <p:attrName>ppt_h</p:attrName>
                                        </p:attrNameLst>
                                      </p:cBhvr>
                                      <p:tavLst>
                                        <p:tav tm="0">
                                          <p:val>
                                            <p:strVal val="4/3*#ppt_h"/>
                                          </p:val>
                                        </p:tav>
                                        <p:tav tm="100000">
                                          <p:val>
                                            <p:strVal val="#ppt_h"/>
                                          </p:val>
                                        </p:tav>
                                      </p:tavLst>
                                    </p:anim>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4999"/>
          </a:xfrm>
          <a:prstGeom prst="rect">
            <a:avLst/>
          </a:prstGeom>
          <a:noFill/>
          <a:ln w="9525">
            <a:noFill/>
            <a:miter lim="800000"/>
            <a:headEnd/>
            <a:tailEnd/>
          </a:ln>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destruido en 1692 por las tropas inglesas a fin de evitar que los jacobitas se hiciesen con él. Hoy en día está en ruinas, formando un complejo arquitectónico que, gracias a su localización exclusiva (asomándose al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se convierte en un espacio muy agradable para visitar.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4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4000"/>
                                        <p:tgtEl>
                                          <p:spTgt spid="18"/>
                                        </p:tgtEl>
                                      </p:cBhvr>
                                    </p:animEffect>
                                  </p:childTnLst>
                                </p:cTn>
                              </p:par>
                              <p:par>
                                <p:cTn id="11" presetID="42" presetClass="entr" presetSubtype="0" fill="hold" nodeType="withEffect">
                                  <p:stCondLst>
                                    <p:cond delay="15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4000"/>
                                        <p:tgtEl>
                                          <p:spTgt spid="17"/>
                                        </p:tgtEl>
                                      </p:cBhvr>
                                    </p:animEffect>
                                    <p:anim calcmode="lin" valueType="num">
                                      <p:cBhvr>
                                        <p:cTn id="14" dur="4000" fill="hold"/>
                                        <p:tgtEl>
                                          <p:spTgt spid="17"/>
                                        </p:tgtEl>
                                        <p:attrNameLst>
                                          <p:attrName>ppt_x</p:attrName>
                                        </p:attrNameLst>
                                      </p:cBhvr>
                                      <p:tavLst>
                                        <p:tav tm="0">
                                          <p:val>
                                            <p:strVal val="#ppt_x"/>
                                          </p:val>
                                        </p:tav>
                                        <p:tav tm="100000">
                                          <p:val>
                                            <p:strVal val="#ppt_x"/>
                                          </p:val>
                                        </p:tav>
                                      </p:tavLst>
                                    </p:anim>
                                    <p:anim calcmode="lin" valueType="num">
                                      <p:cBhvr>
                                        <p:cTn id="15" dur="4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15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4000" fill="hold"/>
                                        <p:tgtEl>
                                          <p:spTgt spid="17"/>
                                        </p:tgtEl>
                                        <p:attrNameLst>
                                          <p:attrName>ppt_w</p:attrName>
                                        </p:attrNameLst>
                                      </p:cBhvr>
                                      <p:tavLst>
                                        <p:tav tm="0">
                                          <p:val>
                                            <p:strVal val="4/3*#ppt_w"/>
                                          </p:val>
                                        </p:tav>
                                        <p:tav tm="100000">
                                          <p:val>
                                            <p:strVal val="#ppt_w"/>
                                          </p:val>
                                        </p:tav>
                                      </p:tavLst>
                                    </p:anim>
                                    <p:anim calcmode="lin" valueType="num">
                                      <p:cBhvr>
                                        <p:cTn id="19" dur="4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5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945732"/>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en cuanto estés allí, te percatarás del incesante ajetreo de visitantes que llegan en autobús o en cruceros hasta sus inmediaciones.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checker/>
      </p:transition>
    </mc:Choice>
    <mc:Fallback xmlns="">
      <p:transition spd="slow" advTm="2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47" presetClass="entr" presetSubtype="0" fill="hold" nodeType="withEffect">
                                  <p:stCondLst>
                                    <p:cond delay="1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4000"/>
                                        <p:tgtEl>
                                          <p:spTgt spid="7"/>
                                        </p:tgtEl>
                                      </p:cBhvr>
                                    </p:animEffec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4/3*#ppt_w"/>
                                          </p:val>
                                        </p:tav>
                                        <p:tav tm="100000">
                                          <p:val>
                                            <p:strVal val="#ppt_w"/>
                                          </p:val>
                                        </p:tav>
                                      </p:tavLst>
                                    </p:anim>
                                    <p:anim calcmode="lin" valueType="num">
                                      <p:cBhvr>
                                        <p:cTn id="21" dur="4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0" y="1"/>
            <a:ext cx="9144000" cy="5714999"/>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mejor opción para visitar el Castillo de </a:t>
            </a:r>
            <a:r>
              <a:rPr lang="es-ES" i="1" dirty="0" err="1" smtClean="0">
                <a:effectLst>
                  <a:glow rad="101600">
                    <a:srgbClr val="C00000">
                      <a:alpha val="60000"/>
                    </a:srgbClr>
                  </a:glow>
                  <a:outerShdw blurRad="38100" dist="38100" dir="2700000" algn="tl">
                    <a:srgbClr val="000000">
                      <a:alpha val="43137"/>
                    </a:srgbClr>
                  </a:outerShdw>
                </a:effectLst>
              </a:rPr>
              <a:t>Urquhart</a:t>
            </a:r>
            <a:r>
              <a:rPr lang="es-ES" i="1" dirty="0" smtClean="0">
                <a:effectLst>
                  <a:glow rad="101600">
                    <a:srgbClr val="C00000">
                      <a:alpha val="60000"/>
                    </a:srgbClr>
                  </a:glow>
                  <a:outerShdw blurRad="38100" dist="38100" dir="2700000" algn="tl">
                    <a:srgbClr val="000000">
                      <a:alpha val="43137"/>
                    </a:srgbClr>
                  </a:outerShdw>
                </a:effectLst>
              </a:rPr>
              <a:t> es hacerlo desde Inverness. Ya sea en crucero o en transporte público, llegarás bastante pronto. Los autobuses salen en diferentes intervalos de tiempo hacia el castillo.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ppt_x"/>
                                          </p:val>
                                        </p:tav>
                                        <p:tav tm="100000">
                                          <p:val>
                                            <p:strVal val="#ppt_x"/>
                                          </p:val>
                                        </p:tav>
                                      </p:tavLst>
                                    </p:anim>
                                    <p:anim calcmode="lin" valueType="num">
                                      <p:cBhvr additive="base">
                                        <p:cTn id="11" dur="4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000" fill="hold"/>
                                        <p:tgtEl>
                                          <p:spTgt spid="13"/>
                                        </p:tgtEl>
                                        <p:attrNameLst>
                                          <p:attrName>ppt_w</p:attrName>
                                        </p:attrNameLst>
                                      </p:cBhvr>
                                      <p:tavLst>
                                        <p:tav tm="0">
                                          <p:val>
                                            <p:strVal val="4/3*#ppt_w"/>
                                          </p:val>
                                        </p:tav>
                                        <p:tav tm="100000">
                                          <p:val>
                                            <p:strVal val="#ppt_w"/>
                                          </p:val>
                                        </p:tav>
                                      </p:tavLst>
                                    </p:anim>
                                    <p:anim calcmode="lin" valueType="num">
                                      <p:cBhvr>
                                        <p:cTn id="15" dur="4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4000"/>
                                        <p:tgtEl>
                                          <p:spTgt spid="13"/>
                                        </p:tgtEl>
                                      </p:cBhvr>
                                    </p:animEffect>
                                    <p:anim calcmode="lin" valueType="num">
                                      <p:cBhvr>
                                        <p:cTn id="19" dur="4000" fill="hold"/>
                                        <p:tgtEl>
                                          <p:spTgt spid="13"/>
                                        </p:tgtEl>
                                        <p:attrNameLst>
                                          <p:attrName>ppt_x</p:attrName>
                                        </p:attrNameLst>
                                      </p:cBhvr>
                                      <p:tavLst>
                                        <p:tav tm="0">
                                          <p:val>
                                            <p:strVal val="#ppt_x"/>
                                          </p:val>
                                        </p:tav>
                                        <p:tav tm="100000">
                                          <p:val>
                                            <p:strVal val="#ppt_x"/>
                                          </p:val>
                                        </p:tav>
                                      </p:tavLst>
                                    </p:anim>
                                    <p:anim calcmode="lin" valueType="num">
                                      <p:cBhvr>
                                        <p:cTn id="20" dur="4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Centre &amp; </a:t>
            </a:r>
            <a:r>
              <a:rPr lang="es-ES" i="1" dirty="0" err="1" smtClean="0">
                <a:effectLst>
                  <a:glow rad="101600">
                    <a:srgbClr val="C00000">
                      <a:alpha val="60000"/>
                    </a:srgbClr>
                  </a:glow>
                  <a:outerShdw blurRad="38100" dist="38100" dir="2700000" algn="tl">
                    <a:srgbClr val="000000">
                      <a:alpha val="43137"/>
                    </a:srgbClr>
                  </a:outerShdw>
                </a:effectLst>
              </a:rPr>
              <a:t>Exhibition</a:t>
            </a:r>
            <a:r>
              <a:rPr lang="es-ES" i="1" dirty="0" smtClean="0">
                <a:effectLst>
                  <a:glow rad="101600">
                    <a:srgbClr val="C00000">
                      <a:alpha val="60000"/>
                    </a:srgbClr>
                  </a:glow>
                  <a:outerShdw blurRad="38100" dist="38100" dir="2700000" algn="tl">
                    <a:srgbClr val="000000">
                      <a:alpha val="43137"/>
                    </a:srgbClr>
                  </a:outerShdw>
                </a:effectLst>
              </a:rPr>
              <a:t> fue fundado en 1980, pero fue reformado en el año 2000. Está situado en </a:t>
            </a:r>
            <a:r>
              <a:rPr lang="es-ES" i="1" dirty="0" err="1" smtClean="0">
                <a:effectLst>
                  <a:glow rad="101600">
                    <a:srgbClr val="C00000">
                      <a:alpha val="60000"/>
                    </a:srgbClr>
                  </a:glow>
                  <a:outerShdw blurRad="38100" dist="38100" dir="2700000" algn="tl">
                    <a:srgbClr val="000000">
                      <a:alpha val="43137"/>
                    </a:srgbClr>
                  </a:outerShdw>
                </a:effectLst>
              </a:rPr>
              <a:t>Drumnadrochit</a:t>
            </a:r>
            <a:r>
              <a:rPr lang="es-ES" i="1" dirty="0" smtClean="0">
                <a:effectLst>
                  <a:glow rad="101600">
                    <a:srgbClr val="C00000">
                      <a:alpha val="60000"/>
                    </a:srgbClr>
                  </a:glow>
                  <a:outerShdw blurRad="38100" dist="38100" dir="2700000" algn="tl">
                    <a:srgbClr val="000000">
                      <a:alpha val="43137"/>
                    </a:srgbClr>
                  </a:outerShdw>
                </a:effectLst>
              </a:rPr>
              <a:t>, muy cerca del Castillo de </a:t>
            </a:r>
            <a:r>
              <a:rPr lang="es-ES" i="1" dirty="0" err="1" smtClean="0">
                <a:effectLst>
                  <a:glow rad="101600">
                    <a:srgbClr val="C00000">
                      <a:alpha val="60000"/>
                    </a:srgbClr>
                  </a:glow>
                  <a:outerShdw blurRad="38100" dist="38100" dir="2700000" algn="tl">
                    <a:srgbClr val="000000">
                      <a:alpha val="43137"/>
                    </a:srgbClr>
                  </a:outerShdw>
                </a:effectLst>
              </a:rPr>
              <a:t>Urquhart</a:t>
            </a:r>
            <a:r>
              <a:rPr lang="es-ES" i="1" dirty="0" smtClean="0">
                <a:effectLst>
                  <a:glow rad="101600">
                    <a:srgbClr val="C00000">
                      <a:alpha val="60000"/>
                    </a:srgbClr>
                  </a:glow>
                  <a:outerShdw blurRad="38100" dist="38100" dir="2700000" algn="tl">
                    <a:srgbClr val="000000">
                      <a:alpha val="43137"/>
                    </a:srgbClr>
                  </a:outerShdw>
                </a:effectLst>
              </a:rPr>
              <a:t>. En su interior, podrás encontrar una gran variedad de exposiciones.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9000">
        <p15:prstTrans prst="curtains"/>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15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50" presetClass="entr" presetSubtype="0" decel="100000" fill="hold" nodeType="withEffect">
                                  <p:stCondLst>
                                    <p:cond delay="15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ppt_w+.3"/>
                                          </p:val>
                                        </p:tav>
                                        <p:tav tm="100000">
                                          <p:val>
                                            <p:strVal val="#ppt_w"/>
                                          </p:val>
                                        </p:tav>
                                      </p:tavLst>
                                    </p:anim>
                                    <p:anim calcmode="lin" valueType="num">
                                      <p:cBhvr>
                                        <p:cTn id="21" dur="4000" fill="hold"/>
                                        <p:tgtEl>
                                          <p:spTgt spid="15"/>
                                        </p:tgtEl>
                                        <p:attrNameLst>
                                          <p:attrName>ppt_h</p:attrName>
                                        </p:attrNameLst>
                                      </p:cBhvr>
                                      <p:tavLst>
                                        <p:tav tm="0">
                                          <p:val>
                                            <p:strVal val="#ppt_h"/>
                                          </p:val>
                                        </p:tav>
                                        <p:tav tm="100000">
                                          <p:val>
                                            <p:strVal val="#ppt_h"/>
                                          </p:val>
                                        </p:tav>
                                      </p:tavLst>
                                    </p:anim>
                                    <p:animEffect transition="in" filter="fade">
                                      <p:cBhvr>
                                        <p:cTn id="22" dur="4000"/>
                                        <p:tgtEl>
                                          <p:spTgt spid="15"/>
                                        </p:tgtEl>
                                      </p:cBhvr>
                                    </p:animEffect>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Centre &amp; </a:t>
            </a:r>
            <a:r>
              <a:rPr lang="es-ES" i="1" dirty="0" err="1" smtClean="0">
                <a:effectLst>
                  <a:glow rad="101600">
                    <a:srgbClr val="C00000">
                      <a:alpha val="60000"/>
                    </a:srgbClr>
                  </a:glow>
                  <a:outerShdw blurRad="38100" dist="38100" dir="2700000" algn="tl">
                    <a:srgbClr val="000000">
                      <a:alpha val="43137"/>
                    </a:srgbClr>
                  </a:outerShdw>
                </a:effectLst>
              </a:rPr>
              <a:t>Exhibition</a:t>
            </a:r>
            <a:r>
              <a:rPr lang="es-ES" i="1" dirty="0" smtClean="0">
                <a:effectLst>
                  <a:glow rad="101600">
                    <a:srgbClr val="C00000">
                      <a:alpha val="60000"/>
                    </a:srgbClr>
                  </a:glow>
                  <a:outerShdw blurRad="38100" dist="38100" dir="2700000" algn="tl">
                    <a:srgbClr val="000000">
                      <a:alpha val="43137"/>
                    </a:srgbClr>
                  </a:outerShdw>
                </a:effectLst>
              </a:rPr>
              <a:t>, podrás conocer el pasado geológico del lago y la biodiversidad que atesora. Además, los paneles informativos están traducidos a once idiomas, por lo que no te perderás nada de nada.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cover/>
      </p:transition>
    </mc:Choice>
    <mc:Fallback xmlns="">
      <p:transition spd="slow" advTm="29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2380"/>
            <a:ext cx="9143999"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0" y="-1587"/>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buena referencia para saber el clima en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es la temperatura de Inverness, que es una de las poblaciones más cercanas. No hay que olvidar  que,          aunque la extensión del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es importante, los principales atractivos se encuentran al norte, a pocos kilómetros de Inverness.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cover/>
      </p:transition>
    </mc:Choice>
    <mc:Fallback xmlns="">
      <p:transition spd="slow" advTm="35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7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2/3*#ppt_w"/>
                                          </p:val>
                                        </p:tav>
                                        <p:tav tm="100000">
                                          <p:val>
                                            <p:strVal val="#ppt_w"/>
                                          </p:val>
                                        </p:tav>
                                      </p:tavLst>
                                    </p:anim>
                                    <p:anim calcmode="lin" valueType="num">
                                      <p:cBhvr>
                                        <p:cTn id="11" dur="4000" fill="hold"/>
                                        <p:tgtEl>
                                          <p:spTgt spid="15"/>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1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entre todas las leyendas de Escocia, seguramente la leyenda del monstruo del lago Ness sea la más conocida.  Y es que ya son muchos los que se han acercado hasta el </a:t>
            </a:r>
            <a:r>
              <a:rPr lang="es-ES" i="1" dirty="0" err="1" smtClean="0">
                <a:effectLst>
                  <a:glow rad="101600">
                    <a:srgbClr val="C00000">
                      <a:alpha val="60000"/>
                    </a:srgbClr>
                  </a:glow>
                  <a:outerShdw blurRad="38100" dist="38100" dir="2700000" algn="tl">
                    <a:srgbClr val="000000">
                      <a:alpha val="43137"/>
                    </a:srgbClr>
                  </a:outerShdw>
                </a:effectLst>
              </a:rPr>
              <a:t>Loch</a:t>
            </a:r>
            <a:r>
              <a:rPr lang="es-ES" i="1" dirty="0" smtClean="0">
                <a:effectLst>
                  <a:glow rad="101600">
                    <a:srgbClr val="C00000">
                      <a:alpha val="60000"/>
                    </a:srgbClr>
                  </a:glow>
                  <a:outerShdw blurRad="38100" dist="38100" dir="2700000" algn="tl">
                    <a:srgbClr val="000000">
                      <a:alpha val="43137"/>
                    </a:srgbClr>
                  </a:outerShdw>
                </a:effectLst>
              </a:rPr>
              <a:t> Ness con la intención de avistar 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entre sus oscuras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pull/>
      </p:transition>
    </mc:Choice>
    <mc:Fallback xmlns="">
      <p:transition spd="slow" advTm="3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par>
                                <p:cTn id="12" presetID="42" presetClass="entr" presetSubtype="0" fill="hold" nodeType="withEffect">
                                  <p:stCondLst>
                                    <p:cond delay="1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4000"/>
                                        <p:tgtEl>
                                          <p:spTgt spid="8"/>
                                        </p:tgtEl>
                                      </p:cBhvr>
                                    </p:animEffect>
                                    <p:anim calcmode="lin" valueType="num">
                                      <p:cBhvr>
                                        <p:cTn id="15" dur="4000" fill="hold"/>
                                        <p:tgtEl>
                                          <p:spTgt spid="8"/>
                                        </p:tgtEl>
                                        <p:attrNameLst>
                                          <p:attrName>ppt_x</p:attrName>
                                        </p:attrNameLst>
                                      </p:cBhvr>
                                      <p:tavLst>
                                        <p:tav tm="0">
                                          <p:val>
                                            <p:strVal val="#ppt_x"/>
                                          </p:val>
                                        </p:tav>
                                        <p:tav tm="100000">
                                          <p:val>
                                            <p:strVal val="#ppt_x"/>
                                          </p:val>
                                        </p:tav>
                                      </p:tavLst>
                                    </p:anim>
                                    <p:anim calcmode="lin" valueType="num">
                                      <p:cBhvr>
                                        <p:cTn id="16" dur="4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4/3*#ppt_w"/>
                                          </p:val>
                                        </p:tav>
                                        <p:tav tm="100000">
                                          <p:val>
                                            <p:strVal val="#ppt_w"/>
                                          </p:val>
                                        </p:tav>
                                      </p:tavLst>
                                    </p:anim>
                                    <p:anim calcmode="lin" valueType="num">
                                      <p:cBhvr>
                                        <p:cTn id="20" dur="4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Admítelo. A ti también te gustaría poder verlo surgir de entre las aguas de este profundo lago en Inverness con su cuello alargado y sus grandes dimensiones.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pull/>
      </p:transition>
    </mc:Choice>
    <mc:Fallback xmlns="">
      <p:transition spd="slow" advTm="2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childTnLst>
                                </p:cTn>
                              </p:par>
                              <p:par>
                                <p:cTn id="16" presetID="50" presetClass="entr" presetSubtype="0" decel="100000" fill="hold" nodeType="withEffect">
                                  <p:stCondLst>
                                    <p:cond delay="15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4000" fill="hold"/>
                                        <p:tgtEl>
                                          <p:spTgt spid="16"/>
                                        </p:tgtEl>
                                        <p:attrNameLst>
                                          <p:attrName>ppt_w</p:attrName>
                                        </p:attrNameLst>
                                      </p:cBhvr>
                                      <p:tavLst>
                                        <p:tav tm="0">
                                          <p:val>
                                            <p:strVal val="#ppt_w+.3"/>
                                          </p:val>
                                        </p:tav>
                                        <p:tav tm="100000">
                                          <p:val>
                                            <p:strVal val="#ppt_w"/>
                                          </p:val>
                                        </p:tav>
                                      </p:tavLst>
                                    </p:anim>
                                    <p:anim calcmode="lin" valueType="num">
                                      <p:cBhvr>
                                        <p:cTn id="19" dur="4000" fill="hold"/>
                                        <p:tgtEl>
                                          <p:spTgt spid="16"/>
                                        </p:tgtEl>
                                        <p:attrNameLst>
                                          <p:attrName>ppt_h</p:attrName>
                                        </p:attrNameLst>
                                      </p:cBhvr>
                                      <p:tavLst>
                                        <p:tav tm="0">
                                          <p:val>
                                            <p:strVal val="#ppt_h"/>
                                          </p:val>
                                        </p:tav>
                                        <p:tav tm="100000">
                                          <p:val>
                                            <p:strVal val="#ppt_h"/>
                                          </p:val>
                                        </p:tav>
                                      </p:tavLst>
                                    </p:anim>
                                    <p:animEffect transition="in" filter="fade">
                                      <p:cBhvr>
                                        <p:cTn id="20" dur="4000"/>
                                        <p:tgtEl>
                                          <p:spTgt spid="16"/>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verdad es que no sabemos si en un viaje por Escocia nos encontraríamos  con esta legendaria criatura marina, pero lo que sí es cierto es, que su historia y su entorno no nos dejarán para nada indiferentes.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anim calcmode="lin" valueType="num">
                                      <p:cBhvr>
                                        <p:cTn id="16" dur="4000" fill="hold"/>
                                        <p:tgtEl>
                                          <p:spTgt spid="16"/>
                                        </p:tgtEl>
                                        <p:attrNameLst>
                                          <p:attrName>ppt_x</p:attrName>
                                        </p:attrNameLst>
                                      </p:cBhvr>
                                      <p:tavLst>
                                        <p:tav tm="0">
                                          <p:val>
                                            <p:strVal val="#ppt_x"/>
                                          </p:val>
                                        </p:tav>
                                        <p:tav tm="100000">
                                          <p:val>
                                            <p:strVal val="#ppt_x"/>
                                          </p:val>
                                        </p:tav>
                                      </p:tavLst>
                                    </p:anim>
                                    <p:anim calcmode="lin" valueType="num">
                                      <p:cBhvr>
                                        <p:cTn id="17" dur="4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gran incógnita que aún se mantiene en nuestros días. Hay quienes se definen como firmes defensores de su existencia y quienes se empeñan en encontrar explicaciones a los múltiples avistamientos que tuvieron lugar a lo largo de los siglos.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anim calcmode="lin" valueType="num">
                                      <p:cBhvr>
                                        <p:cTn id="12" dur="4000" fill="hold"/>
                                        <p:tgtEl>
                                          <p:spTgt spid="4"/>
                                        </p:tgtEl>
                                        <p:attrNameLst>
                                          <p:attrName>ppt_x</p:attrName>
                                        </p:attrNameLst>
                                      </p:cBhvr>
                                      <p:tavLst>
                                        <p:tav tm="0">
                                          <p:val>
                                            <p:fltVal val="0.5"/>
                                          </p:val>
                                        </p:tav>
                                        <p:tav tm="100000">
                                          <p:val>
                                            <p:strVal val="#ppt_x"/>
                                          </p:val>
                                        </p:tav>
                                      </p:tavLst>
                                    </p:anim>
                                    <p:anim calcmode="lin" valueType="num">
                                      <p:cBhvr>
                                        <p:cTn id="13" dur="4000" fill="hold"/>
                                        <p:tgtEl>
                                          <p:spTgt spid="4"/>
                                        </p:tgtEl>
                                        <p:attrNameLst>
                                          <p:attrName>ppt_y</p:attrName>
                                        </p:attrNameLst>
                                      </p:cBhvr>
                                      <p:tavLst>
                                        <p:tav tm="0">
                                          <p:val>
                                            <p:fltVal val="0.5"/>
                                          </p:val>
                                        </p:tav>
                                        <p:tav tm="100000">
                                          <p:val>
                                            <p:strVal val="#ppt_y"/>
                                          </p:val>
                                        </p:tav>
                                      </p:tavLst>
                                    </p:anim>
                                  </p:childTnLst>
                                </p:cTn>
                              </p:par>
                              <p:par>
                                <p:cTn id="14" presetID="10" presetClass="entr" presetSubtype="0" fill="hold" nodeType="withEffect">
                                  <p:stCondLst>
                                    <p:cond delay="15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childTnLst>
                                </p:cTn>
                              </p:par>
                              <p:par>
                                <p:cTn id="17" presetID="23" presetClass="entr" presetSubtype="272" fill="hold" nodeType="withEffect">
                                  <p:stCondLst>
                                    <p:cond delay="1500"/>
                                  </p:stCondLst>
                                  <p:childTnLst>
                                    <p:set>
                                      <p:cBhvr>
                                        <p:cTn id="18" dur="1" fill="hold">
                                          <p:stCondLst>
                                            <p:cond delay="0"/>
                                          </p:stCondLst>
                                        </p:cTn>
                                        <p:tgtEl>
                                          <p:spTgt spid="15"/>
                                        </p:tgtEl>
                                        <p:attrNameLst>
                                          <p:attrName>style.visibility</p:attrName>
                                        </p:attrNameLst>
                                      </p:cBhvr>
                                      <p:to>
                                        <p:strVal val="visible"/>
                                      </p:to>
                                    </p:set>
                                    <p:anim calcmode="lin" valueType="num">
                                      <p:cBhvr>
                                        <p:cTn id="19" dur="4000" fill="hold"/>
                                        <p:tgtEl>
                                          <p:spTgt spid="15"/>
                                        </p:tgtEl>
                                        <p:attrNameLst>
                                          <p:attrName>ppt_w</p:attrName>
                                        </p:attrNameLst>
                                      </p:cBhvr>
                                      <p:tavLst>
                                        <p:tav tm="0">
                                          <p:val>
                                            <p:strVal val="2/3*#ppt_w"/>
                                          </p:val>
                                        </p:tav>
                                        <p:tav tm="100000">
                                          <p:val>
                                            <p:strVal val="#ppt_w"/>
                                          </p:val>
                                        </p:tav>
                                      </p:tavLst>
                                    </p:anim>
                                    <p:anim calcmode="lin" valueType="num">
                                      <p:cBhvr>
                                        <p:cTn id="20" dur="4000" fill="hold"/>
                                        <p:tgtEl>
                                          <p:spTgt spid="15"/>
                                        </p:tgtEl>
                                        <p:attrNameLst>
                                          <p:attrName>ppt_h</p:attrName>
                                        </p:attrNameLst>
                                      </p:cBhvr>
                                      <p:tavLst>
                                        <p:tav tm="0">
                                          <p:val>
                                            <p:strVal val="2/3*#ppt_h"/>
                                          </p:val>
                                        </p:tav>
                                        <p:tav tm="100000">
                                          <p:val>
                                            <p:strVal val="#ppt_h"/>
                                          </p:val>
                                        </p:tav>
                                      </p:tavLst>
                                    </p:anim>
                                  </p:childTnLst>
                                </p:cTn>
                              </p:par>
                              <p:par>
                                <p:cTn id="21" presetID="10" presetClass="entr" presetSubtype="0" fill="hold" nodeType="withEffect">
                                  <p:stCondLst>
                                    <p:cond delay="1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4000"/>
                                        <p:tgtEl>
                                          <p:spTgt spid="16"/>
                                        </p:tgtEl>
                                      </p:cBhvr>
                                    </p:animEffect>
                                  </p:childTnLst>
                                </p:cTn>
                              </p:par>
                              <p:par>
                                <p:cTn id="24" presetID="23" presetClass="entr" presetSubtype="288" fill="hold" nodeType="withEffect">
                                  <p:stCondLst>
                                    <p:cond delay="15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4000" fill="hold"/>
                                        <p:tgtEl>
                                          <p:spTgt spid="16"/>
                                        </p:tgtEl>
                                        <p:attrNameLst>
                                          <p:attrName>ppt_w</p:attrName>
                                        </p:attrNameLst>
                                      </p:cBhvr>
                                      <p:tavLst>
                                        <p:tav tm="0">
                                          <p:val>
                                            <p:strVal val="4/3*#ppt_w"/>
                                          </p:val>
                                        </p:tav>
                                        <p:tav tm="100000">
                                          <p:val>
                                            <p:strVal val="#ppt_w"/>
                                          </p:val>
                                        </p:tav>
                                      </p:tavLst>
                                    </p:anim>
                                    <p:anim calcmode="lin" valueType="num">
                                      <p:cBhvr>
                                        <p:cTn id="27" dur="4000" fill="hold"/>
                                        <p:tgtEl>
                                          <p:spTgt spid="16"/>
                                        </p:tgtEl>
                                        <p:attrNameLst>
                                          <p:attrName>ppt_h</p:attrName>
                                        </p:attrNameLst>
                                      </p:cBhvr>
                                      <p:tavLst>
                                        <p:tav tm="0">
                                          <p:val>
                                            <p:strVal val="4/3*#ppt_h"/>
                                          </p:val>
                                        </p:tav>
                                        <p:tav tm="100000">
                                          <p:val>
                                            <p:strVal val="#ppt_h"/>
                                          </p:val>
                                        </p:tav>
                                      </p:tavLst>
                                    </p:anim>
                                  </p:childTnLst>
                                </p:cTn>
                              </p:par>
                            </p:childTnLst>
                          </p:cTn>
                        </p:par>
                        <p:par>
                          <p:cTn id="28" fill="hold">
                            <p:stCondLst>
                              <p:cond delay="5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Eso que la gente dice ser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son en realidad troncos, pájaros, peces y hasta olas. Fíjate si hay controversia, que hasta existen escépticos que se atreven a afirmar que la leyenda de esta misteriosa criatura solo se mantiene para atraer turismo y favorecer el folclore local.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612576" y="0"/>
            <a:ext cx="10513168"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612576" y="0"/>
            <a:ext cx="10513168" cy="5715000"/>
          </a:xfrm>
          <a:prstGeom prst="rect">
            <a:avLst/>
          </a:prstGeom>
          <a:noFill/>
          <a:ln w="9525">
            <a:noFill/>
            <a:miter lim="800000"/>
            <a:headEnd/>
            <a:tailEnd/>
          </a:ln>
        </p:spPr>
      </p:pic>
      <p:sp>
        <p:nvSpPr>
          <p:cNvPr id="5" name="4 CuadroTexto"/>
          <p:cNvSpPr txBox="1"/>
          <p:nvPr/>
        </p:nvSpPr>
        <p:spPr>
          <a:xfrm>
            <a:off x="611560"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Exista o no, el monstruo del lago Ness lleva siglos despertando curiosidad y ya son muchos los que se han lanzado a intentar comprobar su existencia.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flip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150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5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4000"/>
                                        <p:tgtEl>
                                          <p:spTgt spid="6"/>
                                        </p:tgtEl>
                                      </p:cBhvr>
                                    </p:animEffect>
                                    <p:anim calcmode="lin" valueType="num">
                                      <p:cBhvr>
                                        <p:cTn id="19" dur="4000" fill="hold"/>
                                        <p:tgtEl>
                                          <p:spTgt spid="6"/>
                                        </p:tgtEl>
                                        <p:attrNameLst>
                                          <p:attrName>ppt_x</p:attrName>
                                        </p:attrNameLst>
                                      </p:cBhvr>
                                      <p:tavLst>
                                        <p:tav tm="0">
                                          <p:val>
                                            <p:strVal val="#ppt_x"/>
                                          </p:val>
                                        </p:tav>
                                        <p:tav tm="100000">
                                          <p:val>
                                            <p:strVal val="#ppt_x"/>
                                          </p:val>
                                        </p:tav>
                                      </p:tavLst>
                                    </p:anim>
                                    <p:anim calcmode="lin" valueType="num">
                                      <p:cBhvr>
                                        <p:cTn id="20" dur="4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3968"/>
            <a:ext cx="9144000" cy="5714999"/>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lo hacen simplemente sentándose a observar el lago, esperando que de un momento a otro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decida hacer su aparición.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flip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23" presetClass="entr" presetSubtype="288" fill="hold" nodeType="withEffect">
                                  <p:stCondLst>
                                    <p:cond delay="1500"/>
                                  </p:stCondLst>
                                  <p:childTnLst>
                                    <p:set>
                                      <p:cBhvr>
                                        <p:cTn id="14" dur="1" fill="hold">
                                          <p:stCondLst>
                                            <p:cond delay="0"/>
                                          </p:stCondLst>
                                        </p:cTn>
                                        <p:tgtEl>
                                          <p:spTgt spid="9"/>
                                        </p:tgtEl>
                                        <p:attrNameLst>
                                          <p:attrName>style.visibility</p:attrName>
                                        </p:attrNameLst>
                                      </p:cBhvr>
                                      <p:to>
                                        <p:strVal val="visible"/>
                                      </p:to>
                                    </p:set>
                                    <p:anim calcmode="lin" valueType="num">
                                      <p:cBhvr>
                                        <p:cTn id="15" dur="4000" fill="hold"/>
                                        <p:tgtEl>
                                          <p:spTgt spid="9"/>
                                        </p:tgtEl>
                                        <p:attrNameLst>
                                          <p:attrName>ppt_w</p:attrName>
                                        </p:attrNameLst>
                                      </p:cBhvr>
                                      <p:tavLst>
                                        <p:tav tm="0">
                                          <p:val>
                                            <p:strVal val="4/3*#ppt_w"/>
                                          </p:val>
                                        </p:tav>
                                        <p:tav tm="100000">
                                          <p:val>
                                            <p:strVal val="#ppt_w"/>
                                          </p:val>
                                        </p:tav>
                                      </p:tavLst>
                                    </p:anim>
                                    <p:anim calcmode="lin" valueType="num">
                                      <p:cBhvr>
                                        <p:cTn id="16" dur="4000" fill="hold"/>
                                        <p:tgtEl>
                                          <p:spTgt spid="9"/>
                                        </p:tgtEl>
                                        <p:attrNameLst>
                                          <p:attrName>ppt_h</p:attrName>
                                        </p:attrNameLst>
                                      </p:cBhvr>
                                      <p:tavLst>
                                        <p:tav tm="0">
                                          <p:val>
                                            <p:strVal val="4/3*#ppt_h"/>
                                          </p:val>
                                        </p:tav>
                                        <p:tav tm="100000">
                                          <p:val>
                                            <p:strVal val="#ppt_h"/>
                                          </p:val>
                                        </p:tav>
                                      </p:tavLst>
                                    </p:anim>
                                  </p:childTnLst>
                                </p:cTn>
                              </p:par>
                              <p:par>
                                <p:cTn id="17" presetID="47" presetClass="entr" presetSubtype="0" fill="hold" nodeType="withEffect">
                                  <p:stCondLst>
                                    <p:cond delay="15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4000"/>
                                        <p:tgtEl>
                                          <p:spTgt spid="9"/>
                                        </p:tgtEl>
                                      </p:cBhvr>
                                    </p:animEffect>
                                    <p:anim calcmode="lin" valueType="num">
                                      <p:cBhvr>
                                        <p:cTn id="20" dur="4000" fill="hold"/>
                                        <p:tgtEl>
                                          <p:spTgt spid="9"/>
                                        </p:tgtEl>
                                        <p:attrNameLst>
                                          <p:attrName>ppt_x</p:attrName>
                                        </p:attrNameLst>
                                      </p:cBhvr>
                                      <p:tavLst>
                                        <p:tav tm="0">
                                          <p:val>
                                            <p:strVal val="#ppt_x"/>
                                          </p:val>
                                        </p:tav>
                                        <p:tav tm="100000">
                                          <p:val>
                                            <p:strVal val="#ppt_x"/>
                                          </p:val>
                                        </p:tav>
                                      </p:tavLst>
                                    </p:anim>
                                    <p:anim calcmode="lin" valueType="num">
                                      <p:cBhvr>
                                        <p:cTn id="21" dur="40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época de mayor auge de los avistamientos de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fueron los años 30 del siglo pasado, aunque existen diversos documentos mucho más antiguos que parecen hacer alusión a esta legendaria criatura.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7000">
        <p15:prstTrans prst="drape"/>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Basándose en ellos, se puede ubicar el primer avistamiento del monstruo del lago Ness en el siglo VI, en época de Saint Columba. Pero,,,,, pero,,,, pero,,,, </a:t>
            </a:r>
            <a:r>
              <a:rPr lang="es-ES" i="1" dirty="0" err="1" smtClean="0">
                <a:effectLst>
                  <a:glow rad="101600">
                    <a:srgbClr val="C00000">
                      <a:alpha val="60000"/>
                    </a:srgbClr>
                  </a:glow>
                  <a:outerShdw blurRad="38100" dist="38100" dir="2700000" algn="tl">
                    <a:srgbClr val="000000">
                      <a:alpha val="43137"/>
                    </a:srgbClr>
                  </a:outerShdw>
                </a:effectLst>
              </a:rPr>
              <a:t>perope</a:t>
            </a:r>
            <a:r>
              <a:rPr lang="es-ES" i="1" dirty="0" smtClean="0">
                <a:effectLst>
                  <a:glow rad="101600">
                    <a:srgbClr val="C00000">
                      <a:alpha val="60000"/>
                    </a:srgbClr>
                  </a:glow>
                  <a:outerShdw blurRad="38100" dist="38100" dir="2700000" algn="tl">
                    <a:srgbClr val="000000">
                      <a:alpha val="43137"/>
                    </a:srgbClr>
                  </a:outerShdw>
                </a:effectLst>
              </a:rPr>
              <a:t> ¿Cómo es posible estar vivo después de tantos siglos? Milagro, milagro.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switch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ppt_x</p:attrName>
                                        </p:attrNameLst>
                                      </p:cBhvr>
                                      <p:tavLst>
                                        <p:tav tm="0">
                                          <p:val>
                                            <p:fltVal val="0.5"/>
                                          </p:val>
                                        </p:tav>
                                        <p:tav tm="100000">
                                          <p:val>
                                            <p:strVal val="#ppt_x"/>
                                          </p:val>
                                        </p:tav>
                                      </p:tavLst>
                                    </p:anim>
                                    <p:anim calcmode="lin" valueType="num">
                                      <p:cBhvr>
                                        <p:cTn id="10" dur="4000" fill="hold"/>
                                        <p:tgtEl>
                                          <p:spTgt spid="4"/>
                                        </p:tgtEl>
                                        <p:attrNameLst>
                                          <p:attrName>ppt_y</p:attrName>
                                        </p:attrNameLst>
                                      </p:cBhvr>
                                      <p:tavLst>
                                        <p:tav tm="0">
                                          <p:val>
                                            <p:fltVal val="0.5"/>
                                          </p:val>
                                        </p:tav>
                                        <p:tav tm="100000">
                                          <p:val>
                                            <p:strVal val="#ppt_y"/>
                                          </p:val>
                                        </p:tav>
                                      </p:tavLst>
                                    </p:anim>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4000"/>
                                        <p:tgtEl>
                                          <p:spTgt spid="4"/>
                                        </p:tgtEl>
                                      </p:cBhvr>
                                    </p:animEffect>
                                  </p:childTnLst>
                                </p:cTn>
                              </p:par>
                              <p:par>
                                <p:cTn id="14" presetID="23" presetClass="entr" presetSubtype="288"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 calcmode="lin" valueType="num">
                                      <p:cBhvr>
                                        <p:cTn id="16" dur="4000" fill="hold"/>
                                        <p:tgtEl>
                                          <p:spTgt spid="13"/>
                                        </p:tgtEl>
                                        <p:attrNameLst>
                                          <p:attrName>ppt_w</p:attrName>
                                        </p:attrNameLst>
                                      </p:cBhvr>
                                      <p:tavLst>
                                        <p:tav tm="0">
                                          <p:val>
                                            <p:strVal val="4/3*#ppt_w"/>
                                          </p:val>
                                        </p:tav>
                                        <p:tav tm="100000">
                                          <p:val>
                                            <p:strVal val="#ppt_w"/>
                                          </p:val>
                                        </p:tav>
                                      </p:tavLst>
                                    </p:anim>
                                    <p:anim calcmode="lin" valueType="num">
                                      <p:cBhvr>
                                        <p:cTn id="17" dur="4000" fill="hold"/>
                                        <p:tgtEl>
                                          <p:spTgt spid="13"/>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1500"/>
                                  </p:stCondLst>
                                  <p:childTnLst>
                                    <p:set>
                                      <p:cBhvr>
                                        <p:cTn id="19" dur="1" fill="hold">
                                          <p:stCondLst>
                                            <p:cond delay="0"/>
                                          </p:stCondLst>
                                        </p:cTn>
                                        <p:tgtEl>
                                          <p:spTgt spid="13"/>
                                        </p:tgtEl>
                                        <p:attrNameLst>
                                          <p:attrName>style.visibility</p:attrName>
                                        </p:attrNameLst>
                                      </p:cBhvr>
                                      <p:to>
                                        <p:strVal val="visible"/>
                                      </p:to>
                                    </p:set>
                                    <p:anim calcmode="lin" valueType="num">
                                      <p:cBhvr>
                                        <p:cTn id="20" dur="4000" fill="hold"/>
                                        <p:tgtEl>
                                          <p:spTgt spid="13"/>
                                        </p:tgtEl>
                                        <p:attrNameLst>
                                          <p:attrName>ppt_w</p:attrName>
                                        </p:attrNameLst>
                                      </p:cBhvr>
                                      <p:tavLst>
                                        <p:tav tm="0">
                                          <p:val>
                                            <p:strVal val="#ppt_w+.3"/>
                                          </p:val>
                                        </p:tav>
                                        <p:tav tm="100000">
                                          <p:val>
                                            <p:strVal val="#ppt_w"/>
                                          </p:val>
                                        </p:tav>
                                      </p:tavLst>
                                    </p:anim>
                                    <p:anim calcmode="lin" valueType="num">
                                      <p:cBhvr>
                                        <p:cTn id="21" dur="4000" fill="hold"/>
                                        <p:tgtEl>
                                          <p:spTgt spid="13"/>
                                        </p:tgtEl>
                                        <p:attrNameLst>
                                          <p:attrName>ppt_h</p:attrName>
                                        </p:attrNameLst>
                                      </p:cBhvr>
                                      <p:tavLst>
                                        <p:tav tm="0">
                                          <p:val>
                                            <p:strVal val="#ppt_h"/>
                                          </p:val>
                                        </p:tav>
                                        <p:tav tm="100000">
                                          <p:val>
                                            <p:strVal val="#ppt_h"/>
                                          </p:val>
                                        </p:tav>
                                      </p:tavLst>
                                    </p:anim>
                                    <p:animEffect transition="in" filter="fade">
                                      <p:cBhvr>
                                        <p:cTn id="22" dur="4000"/>
                                        <p:tgtEl>
                                          <p:spTgt spid="13"/>
                                        </p:tgtEl>
                                      </p:cBhvr>
                                    </p:animEffect>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se cuenta en Vida de san Columba, cuando el santo paseaba por el lago, vio cómo enterraban a un hombre que murió al ser mordido por un monstruo que estaba en el lago.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switch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2/3*#ppt_w"/>
                                          </p:val>
                                        </p:tav>
                                        <p:tav tm="100000">
                                          <p:val>
                                            <p:strVal val="#ppt_w"/>
                                          </p:val>
                                        </p:tav>
                                      </p:tavLst>
                                    </p:anim>
                                    <p:anim calcmode="lin" valueType="num">
                                      <p:cBhvr>
                                        <p:cTn id="11" dur="4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1500"/>
                                  </p:stCondLst>
                                  <p:childTnLst>
                                    <p:anim calcmode="lin" valueType="num">
                                      <p:cBhvr>
                                        <p:cTn id="13" dur="4000"/>
                                        <p:tgtEl>
                                          <p:spTgt spid="8"/>
                                        </p:tgtEl>
                                        <p:attrNameLst>
                                          <p:attrName>ppt_w</p:attrName>
                                        </p:attrNameLst>
                                      </p:cBhvr>
                                      <p:tavLst>
                                        <p:tav tm="0">
                                          <p:val>
                                            <p:strVal val="ppt_w"/>
                                          </p:val>
                                        </p:tav>
                                        <p:tav tm="100000">
                                          <p:val>
                                            <p:strVal val="4*ppt_w"/>
                                          </p:val>
                                        </p:tav>
                                      </p:tavLst>
                                    </p:anim>
                                    <p:anim calcmode="lin" valueType="num">
                                      <p:cBhvr>
                                        <p:cTn id="14" dur="4000"/>
                                        <p:tgtEl>
                                          <p:spTgt spid="8"/>
                                        </p:tgtEl>
                                        <p:attrNameLst>
                                          <p:attrName>ppt_h</p:attrName>
                                        </p:attrNameLst>
                                      </p:cBhvr>
                                      <p:tavLst>
                                        <p:tav tm="0">
                                          <p:val>
                                            <p:strVal val="ppt_h"/>
                                          </p:val>
                                        </p:tav>
                                        <p:tav tm="100000">
                                          <p:val>
                                            <p:strVal val="4*ppt_h"/>
                                          </p:val>
                                        </p:tav>
                                      </p:tavLst>
                                    </p:anim>
                                    <p:set>
                                      <p:cBhvr>
                                        <p:cTn id="15" dur="1" fill="hold">
                                          <p:stCondLst>
                                            <p:cond delay="3999"/>
                                          </p:stCondLst>
                                        </p:cTn>
                                        <p:tgtEl>
                                          <p:spTgt spid="8"/>
                                        </p:tgtEl>
                                        <p:attrNameLst>
                                          <p:attrName>style.visibility</p:attrName>
                                        </p:attrNameLst>
                                      </p:cBhvr>
                                      <p:to>
                                        <p:strVal val="hidden"/>
                                      </p:to>
                                    </p:set>
                                  </p:childTnLst>
                                </p:cTn>
                              </p:par>
                              <p:par>
                                <p:cTn id="16" presetID="10" presetClass="entr" presetSubtype="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par>
                                <p:cTn id="19" presetID="23" presetClass="entr" presetSubtype="288" fill="hold" nodeType="withEffect">
                                  <p:stCondLst>
                                    <p:cond delay="1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5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Paseando él por aquellos lares, la criatura se lanzó a atacar a otro hombre que estaba nadando en el lago. El santo hizo la señal de la cruz, le regañó y le ordenó dar media vuelta. El monstruo obedeció en el momento como si tirasen de él con cuerdas.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switch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10" presetClass="entr" presetSubtype="0" fill="hold" nodeType="withEffect">
                                  <p:stCondLst>
                                    <p:cond delay="15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4000"/>
                                        <p:tgtEl>
                                          <p:spTgt spid="19"/>
                                        </p:tgtEl>
                                      </p:cBhvr>
                                    </p:animEffect>
                                  </p:childTnLst>
                                </p:cTn>
                              </p:par>
                              <p:par>
                                <p:cTn id="15" presetID="23" presetClass="entr" presetSubtype="288" fill="hold" nodeType="withEffect">
                                  <p:stCondLst>
                                    <p:cond delay="1500"/>
                                  </p:stCondLst>
                                  <p:iterate type="lt">
                                    <p:tmPct val="0"/>
                                  </p:iterate>
                                  <p:childTnLst>
                                    <p:set>
                                      <p:cBhvr>
                                        <p:cTn id="16" dur="1" fill="hold">
                                          <p:stCondLst>
                                            <p:cond delay="0"/>
                                          </p:stCondLst>
                                        </p:cTn>
                                        <p:tgtEl>
                                          <p:spTgt spid="19"/>
                                        </p:tgtEl>
                                        <p:attrNameLst>
                                          <p:attrName>style.visibility</p:attrName>
                                        </p:attrNameLst>
                                      </p:cBhvr>
                                      <p:to>
                                        <p:strVal val="visible"/>
                                      </p:to>
                                    </p:set>
                                    <p:anim calcmode="lin" valueType="num">
                                      <p:cBhvr>
                                        <p:cTn id="17" dur="4000" fill="hold"/>
                                        <p:tgtEl>
                                          <p:spTgt spid="19"/>
                                        </p:tgtEl>
                                        <p:attrNameLst>
                                          <p:attrName>ppt_w</p:attrName>
                                        </p:attrNameLst>
                                      </p:cBhvr>
                                      <p:tavLst>
                                        <p:tav tm="0">
                                          <p:val>
                                            <p:strVal val="4/3*#ppt_w"/>
                                          </p:val>
                                        </p:tav>
                                        <p:tav tm="100000">
                                          <p:val>
                                            <p:strVal val="#ppt_w"/>
                                          </p:val>
                                        </p:tav>
                                      </p:tavLst>
                                    </p:anim>
                                    <p:anim calcmode="lin" valueType="num">
                                      <p:cBhvr>
                                        <p:cTn id="18" dur="4000" fill="hold"/>
                                        <p:tgtEl>
                                          <p:spTgt spid="19"/>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2308" cy="5715000"/>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1692" y="0"/>
            <a:ext cx="9142308" cy="5715000"/>
          </a:xfrm>
          <a:prstGeom prst="rect">
            <a:avLst/>
          </a:prstGeom>
          <a:noFill/>
          <a:ln w="9525">
            <a:noFill/>
            <a:miter lim="800000"/>
            <a:headEnd/>
            <a:tailEnd/>
          </a:ln>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de la historia, le han dado muchas formas 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siendo la más típica la clásica imagen del plesiosauro. Hubo quien lo definía como un </a:t>
            </a:r>
            <a:r>
              <a:rPr lang="es-ES" i="1" dirty="0" err="1" smtClean="0">
                <a:effectLst>
                  <a:glow rad="101600">
                    <a:srgbClr val="C00000">
                      <a:alpha val="60000"/>
                    </a:srgbClr>
                  </a:glow>
                  <a:outerShdw blurRad="38100" dist="38100" dir="2700000" algn="tl">
                    <a:srgbClr val="000000">
                      <a:alpha val="43137"/>
                    </a:srgbClr>
                  </a:outerShdw>
                </a:effectLst>
              </a:rPr>
              <a:t>kelpie</a:t>
            </a:r>
            <a:r>
              <a:rPr lang="es-ES" i="1" dirty="0" smtClean="0">
                <a:effectLst>
                  <a:glow rad="101600">
                    <a:srgbClr val="C00000">
                      <a:alpha val="60000"/>
                    </a:srgbClr>
                  </a:glow>
                  <a:outerShdw blurRad="38100" dist="38100" dir="2700000" algn="tl">
                    <a:srgbClr val="000000">
                      <a:alpha val="43137"/>
                    </a:srgbClr>
                  </a:outerShdw>
                </a:effectLst>
              </a:rPr>
              <a:t>, una criatura mitológica con forma de caballo.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doors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5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4000"/>
                                        <p:tgtEl>
                                          <p:spTgt spid="5"/>
                                        </p:tgtEl>
                                      </p:cBhvr>
                                    </p:animEffect>
                                  </p:childTnLst>
                                </p:cTn>
                              </p:par>
                              <p:par>
                                <p:cTn id="16" presetID="47" presetClass="entr" presetSubtype="0" fill="hold" nodeType="withEffect">
                                  <p:stCondLst>
                                    <p:cond delay="15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4000"/>
                                        <p:tgtEl>
                                          <p:spTgt spid="5"/>
                                        </p:tgtEl>
                                      </p:cBhvr>
                                    </p:animEffect>
                                    <p:anim calcmode="lin" valueType="num">
                                      <p:cBhvr>
                                        <p:cTn id="19" dur="4000" fill="hold"/>
                                        <p:tgtEl>
                                          <p:spTgt spid="5"/>
                                        </p:tgtEl>
                                        <p:attrNameLst>
                                          <p:attrName>ppt_x</p:attrName>
                                        </p:attrNameLst>
                                      </p:cBhvr>
                                      <p:tavLst>
                                        <p:tav tm="0">
                                          <p:val>
                                            <p:strVal val="#ppt_x"/>
                                          </p:val>
                                        </p:tav>
                                        <p:tav tm="100000">
                                          <p:val>
                                            <p:strVal val="#ppt_x"/>
                                          </p:val>
                                        </p:tav>
                                      </p:tavLst>
                                    </p:anim>
                                    <p:anim calcmode="lin" valueType="num">
                                      <p:cBhvr>
                                        <p:cTn id="20" dur="4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1"/>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1868, se anunciaba en el periódico Inverness Courier que se había visto un pez de extraña morfología y grandes dimensiones en el lago Ness. En 1930, otro periódico, el </a:t>
            </a:r>
            <a:r>
              <a:rPr lang="es-ES" i="1" dirty="0" err="1" smtClean="0">
                <a:effectLst>
                  <a:glow rad="101600">
                    <a:srgbClr val="C00000">
                      <a:alpha val="60000"/>
                    </a:srgbClr>
                  </a:glow>
                  <a:outerShdw blurRad="38100" dist="38100" dir="2700000" algn="tl">
                    <a:srgbClr val="000000">
                      <a:alpha val="43137"/>
                    </a:srgbClr>
                  </a:outerShdw>
                </a:effectLst>
              </a:rPr>
              <a:t>Northern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Chronicle</a:t>
            </a:r>
            <a:r>
              <a:rPr lang="es-ES" i="1" dirty="0" smtClean="0">
                <a:effectLst>
                  <a:glow rad="101600">
                    <a:srgbClr val="C00000">
                      <a:alpha val="60000"/>
                    </a:srgbClr>
                  </a:glow>
                  <a:outerShdw blurRad="38100" dist="38100" dir="2700000" algn="tl">
                    <a:srgbClr val="000000">
                      <a:alpha val="43137"/>
                    </a:srgbClr>
                  </a:outerShdw>
                </a:effectLst>
              </a:rPr>
              <a:t>, anunciaba el avistamiento de una singular y enorme criatura en el lago.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0" y="-5556"/>
            <a:ext cx="9144000" cy="5715000"/>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1933, el Inverness Courier, se refería a la criatura por primera vez como un «monstruo», al anunciar que una pareja lo había visto.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prism isInverted="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4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4/3*#ppt_w"/>
                                          </p:val>
                                        </p:tav>
                                        <p:tav tm="100000">
                                          <p:val>
                                            <p:strVal val="#ppt_w"/>
                                          </p:val>
                                        </p:tav>
                                      </p:tavLst>
                                    </p:anim>
                                    <p:anim calcmode="lin" valueType="num">
                                      <p:cBhvr>
                                        <p:cTn id="11" dur="4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1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15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4000"/>
                                        <p:tgtEl>
                                          <p:spTgt spid="9"/>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año siguiente, Arthur </a:t>
            </a:r>
            <a:r>
              <a:rPr lang="es-ES" i="1" dirty="0" err="1" smtClean="0">
                <a:effectLst>
                  <a:glow rad="101600">
                    <a:srgbClr val="C00000">
                      <a:alpha val="60000"/>
                    </a:srgbClr>
                  </a:glow>
                  <a:outerShdw blurRad="38100" dist="38100" dir="2700000" algn="tl">
                    <a:srgbClr val="000000">
                      <a:alpha val="43137"/>
                    </a:srgbClr>
                  </a:outerShdw>
                </a:effectLst>
              </a:rPr>
              <a:t>Grant</a:t>
            </a:r>
            <a:r>
              <a:rPr lang="es-ES" i="1" dirty="0" smtClean="0">
                <a:effectLst>
                  <a:glow rad="101600">
                    <a:srgbClr val="C00000">
                      <a:alpha val="60000"/>
                    </a:srgbClr>
                  </a:glow>
                  <a:outerShdw blurRad="38100" dist="38100" dir="2700000" algn="tl">
                    <a:srgbClr val="000000">
                      <a:alpha val="43137"/>
                    </a:srgbClr>
                  </a:outerShdw>
                </a:effectLst>
              </a:rPr>
              <a:t> afirmaba haberse cruzado con el monstruo en la carretera. Fue aquí cuando empezó a asociarse su imagen con la de un plesiosauro.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dir="r"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15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5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anim calcmode="lin" valueType="num">
                                      <p:cBhvr>
                                        <p:cTn id="19" dur="4000" fill="hold"/>
                                        <p:tgtEl>
                                          <p:spTgt spid="10"/>
                                        </p:tgtEl>
                                        <p:attrNameLst>
                                          <p:attrName>ppt_x</p:attrName>
                                        </p:attrNameLst>
                                      </p:cBhvr>
                                      <p:tavLst>
                                        <p:tav tm="0">
                                          <p:val>
                                            <p:strVal val="#ppt_x"/>
                                          </p:val>
                                        </p:tav>
                                        <p:tav tm="100000">
                                          <p:val>
                                            <p:strVal val="#ppt_x"/>
                                          </p:val>
                                        </p:tav>
                                      </p:tavLst>
                                    </p:anim>
                                    <p:anim calcmode="lin" valueType="num">
                                      <p:cBhvr>
                                        <p:cTn id="20" dur="4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699" y="0"/>
            <a:ext cx="9118599"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1934 no fue un año clave para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solo por empezar a ser vinculado con un plesiosauro. En ese mismo año se publicaba en el </a:t>
            </a:r>
            <a:r>
              <a:rPr lang="es-ES" i="1" dirty="0" err="1" smtClean="0">
                <a:effectLst>
                  <a:glow rad="101600">
                    <a:srgbClr val="C00000">
                      <a:alpha val="60000"/>
                    </a:srgbClr>
                  </a:glow>
                  <a:outerShdw blurRad="38100" dist="38100" dir="2700000" algn="tl">
                    <a:srgbClr val="000000">
                      <a:alpha val="43137"/>
                    </a:srgbClr>
                  </a:outerShdw>
                </a:effectLst>
              </a:rPr>
              <a:t>Daily</a:t>
            </a:r>
            <a:r>
              <a:rPr lang="es-ES" i="1" dirty="0" smtClean="0">
                <a:effectLst>
                  <a:glow rad="101600">
                    <a:srgbClr val="C00000">
                      <a:alpha val="60000"/>
                    </a:srgbClr>
                  </a:glow>
                  <a:outerShdw blurRad="38100" dist="38100" dir="2700000" algn="tl">
                    <a:srgbClr val="000000">
                      <a:alpha val="43137"/>
                    </a:srgbClr>
                  </a:outerShdw>
                </a:effectLst>
              </a:rPr>
              <a:t> Mail la supuesta primera fotografía de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comb/>
      </p:transition>
    </mc:Choice>
    <mc:Fallback xmlns="">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4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1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1500"/>
                                  </p:stCondLst>
                                  <p:childTnLst>
                                    <p:set>
                                      <p:cBhvr>
                                        <p:cTn id="17" dur="1" fill="hold">
                                          <p:stCondLst>
                                            <p:cond delay="0"/>
                                          </p:stCondLst>
                                        </p:cTn>
                                        <p:tgtEl>
                                          <p:spTgt spid="9"/>
                                        </p:tgtEl>
                                        <p:attrNameLst>
                                          <p:attrName>style.visibility</p:attrName>
                                        </p:attrNameLst>
                                      </p:cBhvr>
                                      <p:to>
                                        <p:strVal val="visible"/>
                                      </p:to>
                                    </p:set>
                                    <p:animScale>
                                      <p:cBhvr>
                                        <p:cTn id="18"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3000" decel="50000" fill="hold">
                                          <p:stCondLst>
                                            <p:cond delay="0"/>
                                          </p:stCondLst>
                                        </p:cTn>
                                        <p:tgtEl>
                                          <p:spTgt spid="9"/>
                                        </p:tgtEl>
                                        <p:attrNameLst>
                                          <p:attrName>ppt_x</p:attrName>
                                          <p:attrName>ppt_y</p:attrName>
                                        </p:attrNameLst>
                                      </p:cBhvr>
                                    </p:animMotion>
                                    <p:animEffect transition="in" filter="fade">
                                      <p:cBhvr>
                                        <p:cTn id="20" dur="3000"/>
                                        <p:tgtEl>
                                          <p:spTgt spid="9"/>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 entonces, su autoría se adjudicó al cirujano R. K. Wilson y se expandió por todo el mundo como la prueba concluyente de la existencia del monstruo del lago Ness. Seis décadas más tarde se desenmascaraba su falsedad.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fallOve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1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683277" y="5456"/>
            <a:ext cx="10493092" cy="5704086"/>
          </a:xfrm>
        </p:spPr>
      </p:pic>
      <p:pic>
        <p:nvPicPr>
          <p:cNvPr id="12" name="11 Imagen" descr="Islas-Farne-Northumberland_15.jpg"/>
          <p:cNvPicPr>
            <a:picLocks noGrp="1" noChangeAspect="1"/>
          </p:cNvPicPr>
          <p:nvPr isPhoto="1"/>
        </p:nvPicPr>
        <p:blipFill>
          <a:blip r:embed="rId2" cstate="print"/>
          <a:stretch>
            <a:fillRect/>
          </a:stretch>
        </p:blipFill>
        <p:spPr bwMode="auto">
          <a:xfrm>
            <a:off x="-684584" y="0"/>
            <a:ext cx="10513168" cy="5715000"/>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foto había sido un montaje de </a:t>
            </a:r>
            <a:r>
              <a:rPr lang="es-ES" i="1" dirty="0" err="1" smtClean="0">
                <a:effectLst>
                  <a:glow rad="101600">
                    <a:srgbClr val="C00000">
                      <a:alpha val="60000"/>
                    </a:srgbClr>
                  </a:glow>
                  <a:outerShdw blurRad="38100" dist="38100" dir="2700000" algn="tl">
                    <a:srgbClr val="000000">
                      <a:alpha val="43137"/>
                    </a:srgbClr>
                  </a:outerShdw>
                </a:effectLst>
              </a:rPr>
              <a:t>Marmaduke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Wetherell</a:t>
            </a:r>
            <a:r>
              <a:rPr lang="es-ES" i="1" dirty="0" smtClean="0">
                <a:effectLst>
                  <a:glow rad="101600">
                    <a:srgbClr val="C00000">
                      <a:alpha val="60000"/>
                    </a:srgbClr>
                  </a:glow>
                  <a:outerShdw blurRad="38100" dist="38100" dir="2700000" algn="tl">
                    <a:srgbClr val="000000">
                      <a:alpha val="43137"/>
                    </a:srgbClr>
                  </a:outerShdw>
                </a:effectLst>
              </a:rPr>
              <a:t>, que, al parecer, buscaba vengarse de una broma que le habían hecho en el </a:t>
            </a:r>
            <a:r>
              <a:rPr lang="es-ES" i="1" dirty="0" err="1" smtClean="0">
                <a:effectLst>
                  <a:glow rad="101600">
                    <a:srgbClr val="C00000">
                      <a:alpha val="60000"/>
                    </a:srgbClr>
                  </a:glow>
                  <a:outerShdw blurRad="38100" dist="38100" dir="2700000" algn="tl">
                    <a:srgbClr val="000000">
                      <a:alpha val="43137"/>
                    </a:srgbClr>
                  </a:outerShdw>
                </a:effectLst>
              </a:rPr>
              <a:t>Daily</a:t>
            </a:r>
            <a:r>
              <a:rPr lang="es-ES" i="1" dirty="0" smtClean="0">
                <a:effectLst>
                  <a:glow rad="101600">
                    <a:srgbClr val="C00000">
                      <a:alpha val="60000"/>
                    </a:srgbClr>
                  </a:glow>
                  <a:outerShdw blurRad="38100" dist="38100" dir="2700000" algn="tl">
                    <a:srgbClr val="000000">
                      <a:alpha val="43137"/>
                    </a:srgbClr>
                  </a:outerShdw>
                </a:effectLst>
              </a:rPr>
              <a:t> Mail. El peculiar ser que aparece en la foto que ha dado la vuelta al mundo no es más que un submarino de juguete con una figura de arcilla pegada encima.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5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anim calcmode="lin" valueType="num">
                                      <p:cBhvr>
                                        <p:cTn id="19" dur="4000" fill="hold"/>
                                        <p:tgtEl>
                                          <p:spTgt spid="12"/>
                                        </p:tgtEl>
                                        <p:attrNameLst>
                                          <p:attrName>ppt_x</p:attrName>
                                        </p:attrNameLst>
                                      </p:cBhvr>
                                      <p:tavLst>
                                        <p:tav tm="0">
                                          <p:val>
                                            <p:strVal val="#ppt_x"/>
                                          </p:val>
                                        </p:tav>
                                        <p:tav tm="100000">
                                          <p:val>
                                            <p:strVal val="#ppt_x"/>
                                          </p:val>
                                        </p:tav>
                                      </p:tavLst>
                                    </p:anim>
                                    <p:anim calcmode="lin" valueType="num">
                                      <p:cBhvr>
                                        <p:cTn id="20" dur="4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entonces, ¿por qué le pidió al cirujano que publicara la foto y no lo hizo él directamente? Claramente para conseguir mayor credibilidad.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warp dir="in"/>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15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1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5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la cosa no se quedó ahí. En 1972, una foto subacuática de un grupo de buscadores liderado por Robert Rines pretendía dejar claro que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existía. Para su expedición usaron un radar y llegaron con su cámara subacuática con luz de alta potencia hasta la oscuridad de las profundas aguas del lago.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ferris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muestras han sido recogidas a profundidades de 50, 100 y 200 metros, con el fin de ubicar todo tipo de posibles especies en un lago que tiene 37 kilómetros de longitud y 7 billones de metros cúbicos de capacidad.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0"/>
            <a:ext cx="9144002"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3"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profesor </a:t>
            </a:r>
            <a:r>
              <a:rPr lang="es-ES" i="1" dirty="0" err="1" smtClean="0">
                <a:effectLst>
                  <a:glow rad="101600">
                    <a:srgbClr val="C00000">
                      <a:alpha val="60000"/>
                    </a:srgbClr>
                  </a:glow>
                  <a:outerShdw blurRad="38100" dist="38100" dir="2700000" algn="tl">
                    <a:srgbClr val="000000">
                      <a:alpha val="43137"/>
                    </a:srgbClr>
                  </a:outerShdw>
                </a:effectLst>
              </a:rPr>
              <a:t>Neil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Gemmell</a:t>
            </a:r>
            <a:r>
              <a:rPr lang="es-ES" i="1" dirty="0" smtClean="0">
                <a:effectLst>
                  <a:glow rad="101600">
                    <a:srgbClr val="C00000">
                      <a:alpha val="60000"/>
                    </a:srgbClr>
                  </a:glow>
                  <a:outerShdw blurRad="38100" dist="38100" dir="2700000" algn="tl">
                    <a:srgbClr val="000000">
                      <a:alpha val="43137"/>
                    </a:srgbClr>
                  </a:outerShdw>
                </a:effectLst>
              </a:rPr>
              <a:t>, fotografiado delante del lago. En la búsqueda de la criatura se han llegado a utilizar submarinos, radares, </a:t>
            </a:r>
            <a:r>
              <a:rPr lang="es-ES" i="1" dirty="0" err="1" smtClean="0">
                <a:effectLst>
                  <a:glow rad="101600">
                    <a:srgbClr val="C00000">
                      <a:alpha val="60000"/>
                    </a:srgbClr>
                  </a:glow>
                  <a:outerShdw blurRad="38100" dist="38100" dir="2700000" algn="tl">
                    <a:srgbClr val="000000">
                      <a:alpha val="43137"/>
                    </a:srgbClr>
                  </a:outerShdw>
                </a:effectLst>
              </a:rPr>
              <a:t>sónares</a:t>
            </a:r>
            <a:r>
              <a:rPr lang="es-ES" i="1" dirty="0" smtClean="0">
                <a:effectLst>
                  <a:glow rad="101600">
                    <a:srgbClr val="C00000">
                      <a:alpha val="60000"/>
                    </a:srgbClr>
                  </a:glow>
                  <a:outerShdw blurRad="38100" dist="38100" dir="2700000" algn="tl">
                    <a:srgbClr val="000000">
                      <a:alpha val="43137"/>
                    </a:srgbClr>
                  </a:outerShdw>
                </a:effectLst>
              </a:rPr>
              <a:t>, pruebas de triatlón e incluso el Gobierno de Margaret </a:t>
            </a:r>
            <a:r>
              <a:rPr lang="es-ES" i="1" dirty="0" err="1" smtClean="0">
                <a:effectLst>
                  <a:glow rad="101600">
                    <a:srgbClr val="C00000">
                      <a:alpha val="60000"/>
                    </a:srgbClr>
                  </a:glow>
                  <a:outerShdw blurRad="38100" dist="38100" dir="2700000" algn="tl">
                    <a:srgbClr val="000000">
                      <a:alpha val="43137"/>
                    </a:srgbClr>
                  </a:outerShdw>
                </a:effectLst>
              </a:rPr>
              <a:t>Thatcher</a:t>
            </a:r>
            <a:r>
              <a:rPr lang="es-ES" i="1" dirty="0" smtClean="0">
                <a:effectLst>
                  <a:glow rad="101600">
                    <a:srgbClr val="C00000">
                      <a:alpha val="60000"/>
                    </a:srgbClr>
                  </a:glow>
                  <a:outerShdw blurRad="38100" dist="38100" dir="2700000" algn="tl">
                    <a:srgbClr val="000000">
                      <a:alpha val="43137"/>
                    </a:srgbClr>
                  </a:outerShdw>
                </a:effectLst>
              </a:rPr>
              <a:t>, en 1979, propuso utilizar delfines americanos. Ninguno de estos métodos produjo el resultado deseado.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ferris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52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fltVal val="0"/>
                                          </p:val>
                                        </p:tav>
                                        <p:tav tm="100000">
                                          <p:val>
                                            <p:strVal val="#ppt_w"/>
                                          </p:val>
                                        </p:tav>
                                      </p:tavLst>
                                    </p:anim>
                                    <p:anim calcmode="lin" valueType="num">
                                      <p:cBhvr>
                                        <p:cTn id="11" dur="4000" fill="hold"/>
                                        <p:tgtEl>
                                          <p:spTgt spid="4"/>
                                        </p:tgtEl>
                                        <p:attrNameLst>
                                          <p:attrName>ppt_h</p:attrName>
                                        </p:attrNameLst>
                                      </p:cBhvr>
                                      <p:tavLst>
                                        <p:tav tm="0">
                                          <p:val>
                                            <p:fltVal val="0"/>
                                          </p:val>
                                        </p:tav>
                                        <p:tav tm="100000">
                                          <p:val>
                                            <p:strVal val="#ppt_h"/>
                                          </p:val>
                                        </p:tav>
                                      </p:tavLst>
                                    </p:anim>
                                    <p:anim calcmode="lin" valueType="num">
                                      <p:cBhvr>
                                        <p:cTn id="12" dur="4000" fill="hold"/>
                                        <p:tgtEl>
                                          <p:spTgt spid="4"/>
                                        </p:tgtEl>
                                        <p:attrNameLst>
                                          <p:attrName>ppt_x</p:attrName>
                                        </p:attrNameLst>
                                      </p:cBhvr>
                                      <p:tavLst>
                                        <p:tav tm="0">
                                          <p:val>
                                            <p:fltVal val="0.5"/>
                                          </p:val>
                                        </p:tav>
                                        <p:tav tm="100000">
                                          <p:val>
                                            <p:strVal val="#ppt_x"/>
                                          </p:val>
                                        </p:tav>
                                      </p:tavLst>
                                    </p:anim>
                                    <p:anim calcmode="lin" valueType="num">
                                      <p:cBhvr>
                                        <p:cTn id="13" dur="4000" fill="hold"/>
                                        <p:tgtEl>
                                          <p:spTgt spid="4"/>
                                        </p:tgtEl>
                                        <p:attrNameLst>
                                          <p:attrName>ppt_y</p:attrName>
                                        </p:attrNameLst>
                                      </p:cBhvr>
                                      <p:tavLst>
                                        <p:tav tm="0">
                                          <p:val>
                                            <p:fltVal val="0.5"/>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childTnLst>
                                </p:cTn>
                              </p:par>
                              <p:par>
                                <p:cTn id="17" presetID="10" presetClass="entr" presetSubtype="0" fill="hold" nodeType="withEffect">
                                  <p:stCondLst>
                                    <p:cond delay="15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4000"/>
                                        <p:tgtEl>
                                          <p:spTgt spid="16"/>
                                        </p:tgtEl>
                                      </p:cBhvr>
                                    </p:animEffect>
                                  </p:childTnLst>
                                </p:cTn>
                              </p:par>
                              <p:par>
                                <p:cTn id="20" presetID="23" presetClass="entr" presetSubtype="288" fill="hold" nodeType="withEffect">
                                  <p:stCondLst>
                                    <p:cond delay="1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tienes un sueño, no importa lo que piensen los demás, vale la pena intentar hacerlo realidad". La frase pertenece a Steve </a:t>
            </a:r>
            <a:r>
              <a:rPr lang="es-ES" i="1" dirty="0" err="1" smtClean="0">
                <a:effectLst>
                  <a:glow rad="101600">
                    <a:srgbClr val="C00000">
                      <a:alpha val="60000"/>
                    </a:srgbClr>
                  </a:glow>
                  <a:outerShdw blurRad="38100" dist="38100" dir="2700000" algn="tl">
                    <a:srgbClr val="000000">
                      <a:alpha val="43137"/>
                    </a:srgbClr>
                  </a:outerShdw>
                </a:effectLst>
              </a:rPr>
              <a:t>Feltham</a:t>
            </a:r>
            <a:r>
              <a:rPr lang="es-ES" i="1" dirty="0" smtClean="0">
                <a:effectLst>
                  <a:glow rad="101600">
                    <a:srgbClr val="C00000">
                      <a:alpha val="60000"/>
                    </a:srgbClr>
                  </a:glow>
                  <a:outerShdw blurRad="38100" dist="38100" dir="2700000" algn="tl">
                    <a:srgbClr val="000000">
                      <a:alpha val="43137"/>
                    </a:srgbClr>
                  </a:outerShdw>
                </a:effectLst>
              </a:rPr>
              <a:t>, un inglés que actualmente tiene 60 años. Y la puso en práctica hace 30 años, cuando decidió dejar todo para que su vida tenga un solo propósito: cazar al monstruo del Lago Ness.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conveyor dir="l"/>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2/3*#ppt_w"/>
                                          </p:val>
                                        </p:tav>
                                        <p:tav tm="100000">
                                          <p:val>
                                            <p:strVal val="#ppt_w"/>
                                          </p:val>
                                        </p:tav>
                                      </p:tavLst>
                                    </p:anim>
                                    <p:anim calcmode="lin" valueType="num">
                                      <p:cBhvr>
                                        <p:cTn id="8" dur="4000" fill="hold"/>
                                        <p:tgtEl>
                                          <p:spTgt spid="2"/>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382860"/>
            <a:ext cx="9144000" cy="6624736"/>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382860"/>
            <a:ext cx="9144000" cy="6624736"/>
          </a:xfrm>
          <a:prstGeom prst="rect">
            <a:avLst/>
          </a:prstGeom>
          <a:noFill/>
          <a:ln w="9525">
            <a:noFill/>
            <a:miter lim="800000"/>
            <a:headEnd/>
            <a:tailEnd/>
          </a:ln>
        </p:spPr>
      </p:pic>
      <p:sp>
        <p:nvSpPr>
          <p:cNvPr id="8193" name="Rectangle 1"/>
          <p:cNvSpPr>
            <a:spLocks noChangeArrowheads="1"/>
          </p:cNvSpPr>
          <p:nvPr/>
        </p:nvSpPr>
        <p:spPr bwMode="auto">
          <a:xfrm>
            <a:off x="395536" y="4081636"/>
            <a:ext cx="8496944"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Steve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Feltham</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junto a su casa rodante, en el Lago. Fue allí cuando, poco a poco, comenzó a volverse viral. La BBC se enteró de su proyectó y decidió proveerlo con baterías y equipos de filmación. Así nació el programa</a:t>
            </a:r>
            <a:r>
              <a:rPr kumimoji="0" lang="es-ES" sz="18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Desperately</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Seeking</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("Buscando desesperadamente a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que renovó el interés de las personas por el misterio.</a:t>
            </a:r>
          </a:p>
        </p:txBody>
      </p:sp>
    </p:spTree>
  </p:cSld>
  <p:clrMapOvr>
    <a:masterClrMapping/>
  </p:clrMapOvr>
  <mc:AlternateContent xmlns:mc="http://schemas.openxmlformats.org/markup-compatibility/2006" xmlns:p14="http://schemas.microsoft.com/office/powerpoint/2010/main">
    <mc:Choice Requires="p14">
      <p:transition spd="slow" p14:dur="2250" advTm="40000">
        <p14:conveyor dir="l"/>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72"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2/3*#ppt_w"/>
                                          </p:val>
                                        </p:tav>
                                        <p:tav tm="100000">
                                          <p:val>
                                            <p:strVal val="#ppt_w"/>
                                          </p:val>
                                        </p:tav>
                                      </p:tavLst>
                                    </p:anim>
                                    <p:anim calcmode="lin" valueType="num">
                                      <p:cBhvr>
                                        <p:cTn id="11" dur="4000" fill="hold"/>
                                        <p:tgtEl>
                                          <p:spTgt spid="12"/>
                                        </p:tgtEl>
                                        <p:attrNameLst>
                                          <p:attrName>ppt_h</p:attrName>
                                        </p:attrNameLst>
                                      </p:cBhvr>
                                      <p:tavLst>
                                        <p:tav tm="0">
                                          <p:val>
                                            <p:strVal val="2/3*#ppt_h"/>
                                          </p:val>
                                        </p:tav>
                                        <p:tav tm="100000">
                                          <p:val>
                                            <p:strVal val="#ppt_h"/>
                                          </p:val>
                                        </p:tav>
                                      </p:tavLst>
                                    </p:anim>
                                  </p:childTnLst>
                                </p:cTn>
                              </p:par>
                              <p:par>
                                <p:cTn id="12" presetID="47" presetClass="entr" presetSubtype="0" fill="hold" nodeType="withEffect">
                                  <p:stCondLst>
                                    <p:cond delay="1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193"/>
                                        </p:tgtEl>
                                        <p:attrNameLst>
                                          <p:attrName>style.visibility</p:attrName>
                                        </p:attrNameLst>
                                      </p:cBhvr>
                                      <p:to>
                                        <p:strVal val="visible"/>
                                      </p:to>
                                    </p:set>
                                    <p:animEffect transition="in" filter="fade">
                                      <p:cBhvr>
                                        <p:cTn id="24" dur="1000"/>
                                        <p:tgtEl>
                                          <p:spTgt spid="8193"/>
                                        </p:tgtEl>
                                      </p:cBhvr>
                                    </p:animEffect>
                                    <p:anim calcmode="lin" valueType="num">
                                      <p:cBhvr>
                                        <p:cTn id="25" dur="1000" fill="hold"/>
                                        <p:tgtEl>
                                          <p:spTgt spid="8193"/>
                                        </p:tgtEl>
                                        <p:attrNameLst>
                                          <p:attrName>ppt_x</p:attrName>
                                        </p:attrNameLst>
                                      </p:cBhvr>
                                      <p:tavLst>
                                        <p:tav tm="0">
                                          <p:val>
                                            <p:strVal val="#ppt_x-.1"/>
                                          </p:val>
                                        </p:tav>
                                        <p:tav tm="100000">
                                          <p:val>
                                            <p:strVal val="#ppt_x"/>
                                          </p:val>
                                        </p:tav>
                                      </p:tavLst>
                                    </p:anim>
                                    <p:anim calcmode="lin" valueType="num">
                                      <p:cBhvr>
                                        <p:cTn id="26" dur="1000" fill="hold"/>
                                        <p:tgtEl>
                                          <p:spTgt spid="81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1" y="-21432"/>
            <a:ext cx="9144002" cy="5715001"/>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217" name="Rectangle 1"/>
          <p:cNvSpPr>
            <a:spLocks noChangeArrowheads="1"/>
          </p:cNvSpPr>
          <p:nvPr/>
        </p:nvSpPr>
        <p:spPr bwMode="auto">
          <a:xfrm>
            <a:off x="179512" y="4369668"/>
            <a:ext cx="8784976"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"No tengo agua corriente ni electricidad", asegura.</a:t>
            </a:r>
            <a:r>
              <a:rPr kumimoji="0" lang="es-ES" sz="18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 pregunta es</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¿Existe el monstruo del Lago Ness? ¿O es algún tipo de invento turístico? "Tengo que ser honesto. No creo que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sea un monstruo prehistórico. Lo que mucha gente dice haber visto cuadra con la descripción de un pez gato con el cuerpo encorvado“.</a:t>
            </a:r>
          </a:p>
        </p:txBody>
      </p:sp>
    </p:spTree>
  </p:cSld>
  <p:clrMapOvr>
    <a:masterClrMapping/>
  </p:clrMapOvr>
  <mc:AlternateContent xmlns:mc="http://schemas.openxmlformats.org/markup-compatibility/2006" xmlns:p14="http://schemas.microsoft.com/office/powerpoint/2010/main">
    <mc:Choice Requires="p14">
      <p:transition spd="slow" p14:dur="2250" advTm="39000">
        <p14:window dir="vert"/>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217"/>
                                        </p:tgtEl>
                                        <p:attrNameLst>
                                          <p:attrName>style.visibility</p:attrName>
                                        </p:attrNameLst>
                                      </p:cBhvr>
                                      <p:to>
                                        <p:strVal val="visible"/>
                                      </p:to>
                                    </p:set>
                                    <p:animEffect transition="in" filter="fade">
                                      <p:cBhvr>
                                        <p:cTn id="24" dur="1000"/>
                                        <p:tgtEl>
                                          <p:spTgt spid="9217"/>
                                        </p:tgtEl>
                                      </p:cBhvr>
                                    </p:animEffect>
                                    <p:anim calcmode="lin" valueType="num">
                                      <p:cBhvr>
                                        <p:cTn id="25" dur="1000" fill="hold"/>
                                        <p:tgtEl>
                                          <p:spTgt spid="9217"/>
                                        </p:tgtEl>
                                        <p:attrNameLst>
                                          <p:attrName>ppt_x</p:attrName>
                                        </p:attrNameLst>
                                      </p:cBhvr>
                                      <p:tavLst>
                                        <p:tav tm="0">
                                          <p:val>
                                            <p:strVal val="#ppt_x-.1"/>
                                          </p:val>
                                        </p:tav>
                                        <p:tav tm="100000">
                                          <p:val>
                                            <p:strVal val="#ppt_x"/>
                                          </p:val>
                                        </p:tav>
                                      </p:tavLst>
                                    </p:anim>
                                    <p:anim calcmode="lin" valueType="num">
                                      <p:cBhvr>
                                        <p:cTn id="26" dur="1000" fill="hold"/>
                                        <p:tgtEl>
                                          <p:spTgt spid="92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396552" y="-1588"/>
            <a:ext cx="9937104"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396552" y="0"/>
            <a:ext cx="9937104" cy="5715000"/>
          </a:xfrm>
          <a:prstGeom prst="rect">
            <a:avLst/>
          </a:prstGeom>
          <a:noFill/>
          <a:ln w="9525">
            <a:noFill/>
            <a:miter lim="800000"/>
            <a:headEnd/>
            <a:tailEnd/>
          </a:ln>
        </p:spPr>
      </p:pic>
      <p:sp>
        <p:nvSpPr>
          <p:cNvPr id="5" name="4 CuadroTexto"/>
          <p:cNvSpPr txBox="1"/>
          <p:nvPr/>
        </p:nvSpPr>
        <p:spPr>
          <a:xfrm>
            <a:off x="251520" y="4369668"/>
            <a:ext cx="86764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tal su deseo que su determinación no tuvo grises: dejó a su novia, su trabajo y su casa en Dorset (en el sudoeste de Inglaterra) para intentar encontrar a "</a:t>
            </a:r>
            <a:r>
              <a:rPr lang="es-ES" i="1" dirty="0" err="1" smtClean="0">
                <a:effectLst>
                  <a:glow rad="101600">
                    <a:srgbClr val="C00000">
                      <a:alpha val="60000"/>
                    </a:srgbClr>
                  </a:glow>
                  <a:outerShdw blurRad="38100" dist="38100" dir="2700000" algn="tl">
                    <a:srgbClr val="000000">
                      <a:alpha val="43137"/>
                    </a:srgbClr>
                  </a:outerShdw>
                </a:effectLst>
              </a:rPr>
              <a:t>Nessie</a:t>
            </a:r>
            <a:r>
              <a:rPr lang="es-ES" i="1" dirty="0" smtClean="0">
                <a:effectLst>
                  <a:glow rad="101600">
                    <a:srgbClr val="C00000">
                      <a:alpha val="60000"/>
                    </a:srgbClr>
                  </a:glow>
                  <a:outerShdw blurRad="38100" dist="38100" dir="2700000" algn="tl">
                    <a:srgbClr val="000000">
                      <a:alpha val="43137"/>
                    </a:srgbClr>
                  </a:outerShdw>
                </a:effectLst>
              </a:rPr>
              <a:t>", tal como conocen en Escocia al supuesto monstruo que acecha las aguas de este tranquilo lago.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1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612582" y="5555"/>
            <a:ext cx="10369151" cy="5714998"/>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612576" y="0"/>
            <a:ext cx="10369152" cy="5714999"/>
          </a:xfrm>
          <a:prstGeom prst="rect">
            <a:avLst/>
          </a:prstGeom>
          <a:noFill/>
          <a:ln w="9525">
            <a:noFill/>
            <a:miter lim="800000"/>
            <a:headEnd/>
            <a:tailEnd/>
          </a:ln>
        </p:spPr>
      </p:pic>
      <p:sp>
        <p:nvSpPr>
          <p:cNvPr id="3073" name="Rectangle 1"/>
          <p:cNvSpPr>
            <a:spLocks noChangeArrowheads="1"/>
          </p:cNvSpPr>
          <p:nvPr/>
        </p:nvSpPr>
        <p:spPr bwMode="auto">
          <a:xfrm>
            <a:off x="179512" y="4081636"/>
            <a:ext cx="864096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Steve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Feltham</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el cazador del monstruo del Lago Ness.</a:t>
            </a:r>
            <a:r>
              <a:rPr kumimoji="0" lang="es-ES" sz="18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Su fanatismo comenzó en 1970, cuando apenas tenía 7 años. En aquel momento visitó el Lago Ness junto a su familia y vio </a:t>
            </a:r>
            <a:r>
              <a:rPr kumimoji="0" lang="es-ES" sz="18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 unos voluntarios construir un campamento improvisado en la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orilla, cerca del castillo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Urquhart</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Su objetivo: desde allí vigilaban el agua las 24 horas, con la esperanza de grabar a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250" advTm="41000">
        <p14:prism isContent="1" isInverted="1"/>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par>
                                <p:cTn id="12" presetID="23" presetClass="entr" presetSubtype="288" fill="hold" nodeType="withEffect">
                                  <p:stCondLst>
                                    <p:cond delay="1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073"/>
                                        </p:tgtEl>
                                        <p:attrNameLst>
                                          <p:attrName>style.visibility</p:attrName>
                                        </p:attrNameLst>
                                      </p:cBhvr>
                                      <p:to>
                                        <p:strVal val="visible"/>
                                      </p:to>
                                    </p:set>
                                    <p:animEffect transition="in" filter="fade">
                                      <p:cBhvr>
                                        <p:cTn id="24" dur="1000"/>
                                        <p:tgtEl>
                                          <p:spTgt spid="3073"/>
                                        </p:tgtEl>
                                      </p:cBhvr>
                                    </p:animEffect>
                                    <p:anim calcmode="lin" valueType="num">
                                      <p:cBhvr>
                                        <p:cTn id="25" dur="1000" fill="hold"/>
                                        <p:tgtEl>
                                          <p:spTgt spid="3073"/>
                                        </p:tgtEl>
                                        <p:attrNameLst>
                                          <p:attrName>ppt_x</p:attrName>
                                        </p:attrNameLst>
                                      </p:cBhvr>
                                      <p:tavLst>
                                        <p:tav tm="0">
                                          <p:val>
                                            <p:strVal val="#ppt_x-.1"/>
                                          </p:val>
                                        </p:tav>
                                        <p:tav tm="100000">
                                          <p:val>
                                            <p:strVal val="#ppt_x"/>
                                          </p:val>
                                        </p:tav>
                                      </p:tavLst>
                                    </p:anim>
                                    <p:anim calcmode="lin" valueType="num">
                                      <p:cBhvr>
                                        <p:cTn id="26" dur="1000" fill="hold"/>
                                        <p:tgtEl>
                                          <p:spTgt spid="30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3" y="0"/>
            <a:ext cx="4932039"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4932039" cy="5715000"/>
          </a:xfrm>
          <a:prstGeom prst="rect">
            <a:avLst/>
          </a:prstGeom>
          <a:noFill/>
          <a:ln w="9525">
            <a:noFill/>
            <a:miter lim="800000"/>
            <a:headEnd/>
            <a:tailEnd/>
          </a:ln>
        </p:spPr>
      </p:pic>
      <p:sp>
        <p:nvSpPr>
          <p:cNvPr id="7169" name="Rectangle 1"/>
          <p:cNvSpPr>
            <a:spLocks noChangeArrowheads="1"/>
          </p:cNvSpPr>
          <p:nvPr/>
        </p:nvSpPr>
        <p:spPr bwMode="auto">
          <a:xfrm>
            <a:off x="5076056" y="1561356"/>
            <a:ext cx="381642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Steve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Feltham</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vivía en Inglaterra antes de irse a Escocia. </a:t>
            </a:r>
            <a:r>
              <a:rPr lang="es-ES" sz="2000"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"Para financiarme, se me ocurrió la idea de hacer pequeños modelos de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con plastilina. Estaba seguro de que los turistas los comprarían, pero el primer año me costó venderlos. El problema era que nadie sabía qué estaba haciendo ni por qué", remarcó.</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pageCurlDoubl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4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4000"/>
                                        <p:tgtEl>
                                          <p:spTgt spid="8"/>
                                        </p:tgtEl>
                                      </p:cBhvr>
                                    </p:animEffect>
                                  </p:childTnLst>
                                </p:cTn>
                              </p:par>
                              <p:par>
                                <p:cTn id="11" presetID="10" presetClass="entr" presetSubtype="0" fill="hold" nodeType="withEffect">
                                  <p:stCondLst>
                                    <p:cond delay="1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4000"/>
                                        <p:tgtEl>
                                          <p:spTgt spid="7"/>
                                        </p:tgtEl>
                                      </p:cBhvr>
                                    </p:animEffect>
                                  </p:childTnLst>
                                </p:cTn>
                              </p:par>
                              <p:par>
                                <p:cTn id="14" presetID="13" presetClass="entr" presetSubtype="16" fill="hold" nodeType="withEffect">
                                  <p:stCondLst>
                                    <p:cond delay="15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4000"/>
                                        <p:tgtEl>
                                          <p:spTgt spid="7"/>
                                        </p:tgtEl>
                                      </p:cBhvr>
                                    </p:animEffect>
                                  </p:childTnLst>
                                </p:cTn>
                              </p:par>
                            </p:childTnLst>
                          </p:cTn>
                        </p:par>
                        <p:par>
                          <p:cTn id="17" fill="hold">
                            <p:stCondLst>
                              <p:cond delay="5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169"/>
                                        </p:tgtEl>
                                        <p:attrNameLst>
                                          <p:attrName>style.visibility</p:attrName>
                                        </p:attrNameLst>
                                      </p:cBhvr>
                                      <p:to>
                                        <p:strVal val="visible"/>
                                      </p:to>
                                    </p:set>
                                    <p:animEffect transition="in" filter="fade">
                                      <p:cBhvr>
                                        <p:cTn id="20" dur="1000"/>
                                        <p:tgtEl>
                                          <p:spTgt spid="7169"/>
                                        </p:tgtEl>
                                      </p:cBhvr>
                                    </p:animEffect>
                                    <p:anim calcmode="lin" valueType="num">
                                      <p:cBhvr>
                                        <p:cTn id="21" dur="1000" fill="hold"/>
                                        <p:tgtEl>
                                          <p:spTgt spid="7169"/>
                                        </p:tgtEl>
                                        <p:attrNameLst>
                                          <p:attrName>ppt_x</p:attrName>
                                        </p:attrNameLst>
                                      </p:cBhvr>
                                      <p:tavLst>
                                        <p:tav tm="0">
                                          <p:val>
                                            <p:strVal val="#ppt_x-.1"/>
                                          </p:val>
                                        </p:tav>
                                        <p:tav tm="100000">
                                          <p:val>
                                            <p:strVal val="#ppt_x"/>
                                          </p:val>
                                        </p:tav>
                                      </p:tavLst>
                                    </p:anim>
                                    <p:anim calcmode="lin" valueType="num">
                                      <p:cBhvr>
                                        <p:cTn id="22" dur="1000" fill="hold"/>
                                        <p:tgtEl>
                                          <p:spTgt spid="71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4" y="0"/>
            <a:ext cx="4733986"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4733986" cy="5714999"/>
          </a:xfrm>
          <a:prstGeom prst="rect">
            <a:avLst/>
          </a:prstGeom>
          <a:noFill/>
          <a:ln w="9525">
            <a:noFill/>
            <a:miter lim="800000"/>
            <a:headEnd/>
            <a:tailEnd/>
          </a:ln>
        </p:spPr>
      </p:pic>
      <p:sp>
        <p:nvSpPr>
          <p:cNvPr id="6145" name="Rectangle 1"/>
          <p:cNvSpPr>
            <a:spLocks noChangeArrowheads="1"/>
          </p:cNvSpPr>
          <p:nvPr/>
        </p:nvSpPr>
        <p:spPr bwMode="auto">
          <a:xfrm>
            <a:off x="4932040" y="1446956"/>
            <a:ext cx="4067393"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Steve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Feltham</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busca con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largavistas</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al monstruo del Lago Ness.</a:t>
            </a:r>
            <a:r>
              <a:rPr kumimoji="0" lang="es-ES" sz="2000"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 partir de allí, el Lago Ness se volvió su nuevo código postal. Eso sí, se adaptó a sus necesidades: compró una casa rodante (en realidad era una antigua biblioteca móvil) con una pequeña estufa, para poderse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mantener en movimiento ante los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posibles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avistajes</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de </a:t>
            </a:r>
            <a:r>
              <a:rPr kumimoji="0" lang="es-ES" sz="20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Nessie</a:t>
            </a:r>
            <a:r>
              <a:rPr kumimoji="0" lang="es-ES" sz="20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39000">
        <p14:flythrough/>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5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145"/>
                                        </p:tgtEl>
                                        <p:attrNameLst>
                                          <p:attrName>style.visibility</p:attrName>
                                        </p:attrNameLst>
                                      </p:cBhvr>
                                      <p:to>
                                        <p:strVal val="visible"/>
                                      </p:to>
                                    </p:set>
                                    <p:animEffect transition="in" filter="fade">
                                      <p:cBhvr>
                                        <p:cTn id="22" dur="1000"/>
                                        <p:tgtEl>
                                          <p:spTgt spid="6145"/>
                                        </p:tgtEl>
                                      </p:cBhvr>
                                    </p:animEffect>
                                    <p:anim calcmode="lin" valueType="num">
                                      <p:cBhvr>
                                        <p:cTn id="23" dur="1000" fill="hold"/>
                                        <p:tgtEl>
                                          <p:spTgt spid="6145"/>
                                        </p:tgtEl>
                                        <p:attrNameLst>
                                          <p:attrName>ppt_x</p:attrName>
                                        </p:attrNameLst>
                                      </p:cBhvr>
                                      <p:tavLst>
                                        <p:tav tm="0">
                                          <p:val>
                                            <p:strVal val="#ppt_x-.1"/>
                                          </p:val>
                                        </p:tav>
                                        <p:tav tm="100000">
                                          <p:val>
                                            <p:strVal val="#ppt_x"/>
                                          </p:val>
                                        </p:tav>
                                      </p:tavLst>
                                    </p:anim>
                                    <p:anim calcmode="lin" valueType="num">
                                      <p:cBhvr>
                                        <p:cTn id="24" dur="1000" fill="hold"/>
                                        <p:tgtEl>
                                          <p:spTgt spid="61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2049" name="Rectangle 1"/>
          <p:cNvSpPr>
            <a:spLocks noChangeArrowheads="1"/>
          </p:cNvSpPr>
          <p:nvPr/>
        </p:nvSpPr>
        <p:spPr bwMode="auto">
          <a:xfrm>
            <a:off x="251520" y="4081636"/>
            <a:ext cx="8676456"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"Lo que realmente me llamó la atención fue la plataforma que habían construido, sobre la que habían montado una cámara de cine y un trípode. La lente sola debía tener un metro de largo. ¿Hombres adultos buscando monstruos? Me pareció fantástico", recordó </a:t>
            </a:r>
            <a:r>
              <a:rPr kumimoji="0" lang="es-ES" sz="1800" i="1" u="none" strike="noStrike" cap="none" normalizeH="0" baseline="0" dirty="0" err="1"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Feltham</a:t>
            </a:r>
            <a:r>
              <a:rPr kumimoji="0" lang="es-ES" sz="1800"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Esa fue la semilla de su futura pasión, que con el paso del tiempo comenzó a germinar.</a:t>
            </a:r>
          </a:p>
        </p:txBody>
      </p:sp>
    </p:spTree>
  </p:cSld>
  <p:clrMapOvr>
    <a:masterClrMapping/>
  </p:clrMapOvr>
  <mc:AlternateContent xmlns:mc="http://schemas.openxmlformats.org/markup-compatibility/2006" xmlns:p14="http://schemas.microsoft.com/office/powerpoint/2010/main">
    <mc:Choice Requires="p14">
      <p:transition spd="slow" p14:dur="3500" advTm="43000">
        <p14:vortex dir="r"/>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2049"/>
                                        </p:tgtEl>
                                        <p:attrNameLst>
                                          <p:attrName>style.visibility</p:attrName>
                                        </p:attrNameLst>
                                      </p:cBhvr>
                                      <p:to>
                                        <p:strVal val="visible"/>
                                      </p:to>
                                    </p:set>
                                    <p:animEffect transition="in" filter="fade">
                                      <p:cBhvr>
                                        <p:cTn id="25" dur="1000"/>
                                        <p:tgtEl>
                                          <p:spTgt spid="2049"/>
                                        </p:tgtEl>
                                      </p:cBhvr>
                                    </p:animEffect>
                                    <p:anim calcmode="lin" valueType="num">
                                      <p:cBhvr>
                                        <p:cTn id="26" dur="1000" fill="hold"/>
                                        <p:tgtEl>
                                          <p:spTgt spid="2049"/>
                                        </p:tgtEl>
                                        <p:attrNameLst>
                                          <p:attrName>ppt_x</p:attrName>
                                        </p:attrNameLst>
                                      </p:cBhvr>
                                      <p:tavLst>
                                        <p:tav tm="0">
                                          <p:val>
                                            <p:strVal val="#ppt_x-.1"/>
                                          </p:val>
                                        </p:tav>
                                        <p:tav tm="100000">
                                          <p:val>
                                            <p:strVal val="#ppt_x"/>
                                          </p:val>
                                        </p:tav>
                                      </p:tavLst>
                                    </p:anim>
                                    <p:anim calcmode="lin" valueType="num">
                                      <p:cBhvr>
                                        <p:cTn id="27" dur="1000" fill="hold"/>
                                        <p:tgtEl>
                                          <p:spTgt spid="20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52" y="0"/>
            <a:ext cx="9128348" cy="5715000"/>
          </a:xfrm>
          <a:prstGeom prst="rect">
            <a:avLst/>
          </a:prstGeom>
        </p:spPr>
      </p:pic>
      <p:sp>
        <p:nvSpPr>
          <p:cNvPr id="8" name="Rectángulo 7"/>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Rectángulo 2"/>
          <p:cNvSpPr/>
          <p:nvPr/>
        </p:nvSpPr>
        <p:spPr>
          <a:xfrm>
            <a:off x="1187624" y="0"/>
            <a:ext cx="6192688" cy="923330"/>
          </a:xfrm>
          <a:prstGeom prst="rect">
            <a:avLst/>
          </a:prstGeom>
          <a:noFill/>
        </p:spPr>
        <p:txBody>
          <a:bodyPr wrap="none" lIns="91440" tIns="45720" rIns="91440" bIns="45720">
            <a:prstTxWarp prst="textDeflateTop">
              <a:avLst>
                <a:gd name="adj" fmla="val 30744"/>
              </a:avLst>
            </a:prstTxWarp>
            <a:spAutoFit/>
            <a:scene3d>
              <a:camera prst="perspectiveRelaxedModerately"/>
              <a:lightRig rig="threePt" dir="t"/>
            </a:scene3d>
            <a:sp3d extrusionH="57150">
              <a:bevelT w="38100" h="38100" prst="angle"/>
            </a:sp3d>
          </a:bodyPr>
          <a:lstStyle/>
          <a:p>
            <a:pPr algn="ctr"/>
            <a:r>
              <a:rPr lang="es-ES" sz="5400" b="0"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es-ES" sz="4000" b="1"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60000" endA="900" endPos="58000" dir="5400000" sy="-100000" algn="bl" rotWithShape="0"/>
                </a:effectLst>
              </a:rPr>
              <a:t>Conclusión:</a:t>
            </a:r>
            <a:r>
              <a:rPr lang="es-ES" sz="4000" b="1"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rPr>
              <a:t> </a:t>
            </a:r>
            <a:endParaRPr lang="es-ES" sz="4000" b="1" cap="none" spc="0" dirty="0">
              <a:ln w="0"/>
              <a:gradFill>
                <a:gsLst>
                  <a:gs pos="0">
                    <a:schemeClr val="accent5">
                      <a:lumMod val="50000"/>
                    </a:schemeClr>
                  </a:gs>
                  <a:gs pos="50000">
                    <a:schemeClr val="accent5"/>
                  </a:gs>
                  <a:gs pos="100000">
                    <a:schemeClr val="accent5">
                      <a:lumMod val="60000"/>
                      <a:lumOff val="40000"/>
                    </a:schemeClr>
                  </a:gs>
                </a:gsLst>
                <a:lin ang="5400000"/>
              </a:gradFill>
              <a:effectLst>
                <a:outerShdw blurRad="38100" dist="38100" dir="2700000" algn="tl">
                  <a:srgbClr val="000000">
                    <a:alpha val="43137"/>
                  </a:srgbClr>
                </a:outerShdw>
                <a:reflection blurRad="6350" stA="53000" endA="300" endPos="35500" dir="5400000" sy="-90000" algn="bl" rotWithShape="0"/>
              </a:effectLst>
            </a:endParaRPr>
          </a:p>
        </p:txBody>
      </p:sp>
      <p:sp>
        <p:nvSpPr>
          <p:cNvPr id="4" name="Rectangle 1"/>
          <p:cNvSpPr>
            <a:spLocks noChangeArrowheads="1"/>
          </p:cNvSpPr>
          <p:nvPr/>
        </p:nvSpPr>
        <p:spPr bwMode="auto">
          <a:xfrm>
            <a:off x="178892" y="1213800"/>
            <a:ext cx="8965108"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En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1934, el médico inglés Robert Wilson tomó lo que más tarde se conocería como "la foto del cirujano", una imagen en la que se ve lo que parecen ser el largo cuello y la cabeza de </a:t>
            </a:r>
            <a:r>
              <a:rPr lang="es-ES" sz="2000"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Nessie</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emergiendo del agua. La imagen, publicada en el </a:t>
            </a:r>
            <a:r>
              <a:rPr lang="es-ES" sz="2000"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Daily</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Mail, es un montaje pero propulsó la popularidad del Lago Ness en todo el mundo. Según el </a:t>
            </a:r>
            <a:r>
              <a:rPr lang="es-ES" sz="2000"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Loch</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Ness Centre, hasta ahora se han notificado más de </a:t>
            </a:r>
            <a:r>
              <a:rPr lang="es-ES" sz="20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1.100 </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observaciones oficiales de </a:t>
            </a:r>
            <a:r>
              <a:rPr lang="es-ES" sz="2000"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Nessie</a:t>
            </a:r>
            <a:r>
              <a:rPr lang="es-ES" sz="20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y el monstruo reporta cada año millones de libras esterlinas a la economía escocesa gracias al turismo.</a:t>
            </a:r>
          </a:p>
        </p:txBody>
      </p:sp>
      <p:sp>
        <p:nvSpPr>
          <p:cNvPr id="6" name="Rectangle 1"/>
          <p:cNvSpPr>
            <a:spLocks noChangeArrowheads="1"/>
          </p:cNvSpPr>
          <p:nvPr/>
        </p:nvSpPr>
        <p:spPr bwMode="auto">
          <a:xfrm>
            <a:off x="178892" y="3937620"/>
            <a:ext cx="8784976"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a:t>
            </a:r>
            <a:r>
              <a:rPr lang="es-ES" sz="2000" i="1" dirty="0">
                <a:effectLst>
                  <a:glow rad="101600">
                    <a:srgbClr val="C00000">
                      <a:alpha val="60000"/>
                    </a:srgbClr>
                  </a:glow>
                  <a:outerShdw blurRad="38100" dist="38100" dir="2700000" algn="tl">
                    <a:srgbClr val="000000">
                      <a:alpha val="43137"/>
                    </a:srgbClr>
                  </a:outerShdw>
                </a:effectLst>
              </a:rPr>
              <a:t>1972, el </a:t>
            </a:r>
            <a:r>
              <a:rPr lang="es-ES" sz="2000" i="1" dirty="0" err="1">
                <a:effectLst>
                  <a:glow rad="101600">
                    <a:srgbClr val="C00000">
                      <a:alpha val="60000"/>
                    </a:srgbClr>
                  </a:glow>
                  <a:outerShdw blurRad="38100" dist="38100" dir="2700000" algn="tl">
                    <a:srgbClr val="000000">
                      <a:alpha val="43137"/>
                    </a:srgbClr>
                  </a:outerShdw>
                </a:effectLst>
              </a:rPr>
              <a:t>Loch</a:t>
            </a:r>
            <a:r>
              <a:rPr lang="es-ES" sz="2000" i="1" dirty="0">
                <a:effectLst>
                  <a:glow rad="101600">
                    <a:srgbClr val="C00000">
                      <a:alpha val="60000"/>
                    </a:srgbClr>
                  </a:glow>
                  <a:outerShdw blurRad="38100" dist="38100" dir="2700000" algn="tl">
                    <a:srgbClr val="000000">
                      <a:alpha val="43137"/>
                    </a:srgbClr>
                  </a:outerShdw>
                </a:effectLst>
              </a:rPr>
              <a:t> Ness </a:t>
            </a:r>
            <a:r>
              <a:rPr lang="es-ES" sz="2000" i="1" dirty="0" err="1">
                <a:effectLst>
                  <a:glow rad="101600">
                    <a:srgbClr val="C00000">
                      <a:alpha val="60000"/>
                    </a:srgbClr>
                  </a:glow>
                  <a:outerShdw blurRad="38100" dist="38100" dir="2700000" algn="tl">
                    <a:srgbClr val="000000">
                      <a:alpha val="43137"/>
                    </a:srgbClr>
                  </a:outerShdw>
                </a:effectLst>
              </a:rPr>
              <a:t>Investigation</a:t>
            </a:r>
            <a:r>
              <a:rPr lang="es-ES" sz="2000" i="1" dirty="0">
                <a:effectLst>
                  <a:glow rad="101600">
                    <a:srgbClr val="C00000">
                      <a:alpha val="60000"/>
                    </a:srgbClr>
                  </a:glow>
                  <a:outerShdw blurRad="38100" dist="38100" dir="2700000" algn="tl">
                    <a:srgbClr val="000000">
                      <a:alpha val="43137"/>
                    </a:srgbClr>
                  </a:outerShdw>
                </a:effectLst>
              </a:rPr>
              <a:t> Bureau emprendió una de las mayores búsquedas en el lago hasta la </a:t>
            </a:r>
            <a:r>
              <a:rPr lang="es-ES" sz="2000" i="1" dirty="0" smtClean="0">
                <a:effectLst>
                  <a:glow rad="101600">
                    <a:srgbClr val="C00000">
                      <a:alpha val="60000"/>
                    </a:srgbClr>
                  </a:glow>
                  <a:outerShdw blurRad="38100" dist="38100" dir="2700000" algn="tl">
                    <a:srgbClr val="000000">
                      <a:alpha val="43137"/>
                    </a:srgbClr>
                  </a:outerShdw>
                </a:effectLst>
              </a:rPr>
              <a:t>fecha, </a:t>
            </a:r>
            <a:r>
              <a:rPr lang="es-ES" sz="2000" i="1" dirty="0">
                <a:effectLst>
                  <a:glow rad="101600">
                    <a:srgbClr val="C00000">
                      <a:alpha val="60000"/>
                    </a:srgbClr>
                  </a:glow>
                  <a:outerShdw blurRad="38100" dist="38100" dir="2700000" algn="tl">
                    <a:srgbClr val="000000">
                      <a:alpha val="43137"/>
                    </a:srgbClr>
                  </a:outerShdw>
                </a:effectLst>
              </a:rPr>
              <a:t>en vano. En 2018, un grupo de investigadores realizó un estudio de ADN en el lago Ness para determinar qué organismos viven en sus aguas. Aparte de numerosas anguilas, no hallaron </a:t>
            </a:r>
            <a:r>
              <a:rPr lang="es-ES" sz="2000" i="1" dirty="0" smtClean="0">
                <a:effectLst>
                  <a:glow rad="101600">
                    <a:srgbClr val="C00000">
                      <a:alpha val="60000"/>
                    </a:srgbClr>
                  </a:glow>
                  <a:outerShdw blurRad="38100" dist="38100" dir="2700000" algn="tl">
                    <a:srgbClr val="000000">
                      <a:alpha val="43137"/>
                    </a:srgbClr>
                  </a:outerShdw>
                </a:effectLst>
              </a:rPr>
              <a:t>nada </a:t>
            </a:r>
            <a:r>
              <a:rPr lang="es-ES" sz="2000" i="1" dirty="0">
                <a:effectLst>
                  <a:glow rad="101600">
                    <a:srgbClr val="C00000">
                      <a:alpha val="60000"/>
                    </a:srgbClr>
                  </a:glow>
                  <a:outerShdw blurRad="38100" dist="38100" dir="2700000" algn="tl">
                    <a:srgbClr val="000000">
                      <a:alpha val="43137"/>
                    </a:srgbClr>
                  </a:outerShdw>
                </a:effectLst>
              </a:rPr>
              <a:t>más</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extLst>
      <p:ext uri="{BB962C8B-B14F-4D97-AF65-F5344CB8AC3E}">
        <p14:creationId xmlns:p14="http://schemas.microsoft.com/office/powerpoint/2010/main" val="2105359298"/>
      </p:ext>
    </p:extLst>
  </p:cSld>
  <p:clrMapOvr>
    <a:masterClrMapping/>
  </p:clrMapOvr>
  <mc:AlternateContent xmlns:mc="http://schemas.openxmlformats.org/markup-compatibility/2006" xmlns:p14="http://schemas.microsoft.com/office/powerpoint/2010/main">
    <mc:Choice Requires="p14">
      <p:transition spd="slow" p14:dur="3500" advTm="76000">
        <p14:vortex dir="r"/>
      </p:transition>
    </mc:Choice>
    <mc:Fallback xmlns="">
      <p:transition spd="slow" advTm="7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46500"/>
                            </p:stCondLst>
                            <p:childTnLst>
                              <p:par>
                                <p:cTn id="19" presetID="40" presetClass="entr" presetSubtype="0" fill="hold" grpId="0" nodeType="after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475656" y="265212"/>
            <a:ext cx="6048672" cy="1152128"/>
          </a:xfrm>
          <a:prstGeom prst="rect">
            <a:avLst/>
          </a:prstGeom>
        </p:spPr>
        <p:txBody>
          <a:bodyPr wrap="none" fromWordArt="1">
            <a:prstTxWarp prst="textCanUp">
              <a:avLst>
                <a:gd name="adj" fmla="val 78096"/>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latin typeface="High Tower Text"/>
              </a:rPr>
              <a:t>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 </a:t>
            </a:r>
          </a:p>
        </p:txBody>
      </p:sp>
      <p:sp>
        <p:nvSpPr>
          <p:cNvPr id="89091" name="WordArt 3"/>
          <p:cNvSpPr>
            <a:spLocks noChangeArrowheads="1" noChangeShapeType="1" noTextEdit="1"/>
          </p:cNvSpPr>
          <p:nvPr/>
        </p:nvSpPr>
        <p:spPr bwMode="auto">
          <a:xfrm>
            <a:off x="2195736" y="1777380"/>
            <a:ext cx="4321299" cy="100811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5787" name="WordArt 11"/>
          <p:cNvSpPr>
            <a:spLocks noChangeArrowheads="1" noChangeShapeType="1" noTextEdit="1"/>
          </p:cNvSpPr>
          <p:nvPr/>
        </p:nvSpPr>
        <p:spPr bwMode="auto">
          <a:xfrm>
            <a:off x="971600" y="4081636"/>
            <a:ext cx="6408712" cy="792088"/>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b="1"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Loch</a:t>
            </a:r>
            <a:r>
              <a:rPr lang="es-ES" sz="3600" b="1"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Ness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Banda Sonora Original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03648" y="3001516"/>
            <a:ext cx="5472608" cy="93610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secret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Swint</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321526578"/>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3198</Words>
  <Application>Microsoft Office PowerPoint</Application>
  <PresentationFormat>Presentación en pantalla (16:10)</PresentationFormat>
  <Paragraphs>83</Paragraphs>
  <Slides>64</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64</vt:i4>
      </vt:variant>
    </vt:vector>
  </HeadingPairs>
  <TitlesOfParts>
    <vt:vector size="74"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2024-09-27T10:19:45Z</dcterms:modified>
</cp:coreProperties>
</file>