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0"/>
  </p:notesMasterIdLst>
  <p:sldIdLst>
    <p:sldId id="256" r:id="rId4"/>
    <p:sldId id="258" r:id="rId5"/>
    <p:sldId id="259" r:id="rId6"/>
    <p:sldId id="261" r:id="rId7"/>
    <p:sldId id="267" r:id="rId8"/>
    <p:sldId id="263" r:id="rId9"/>
    <p:sldId id="264" r:id="rId10"/>
    <p:sldId id="273" r:id="rId11"/>
    <p:sldId id="266" r:id="rId12"/>
    <p:sldId id="268" r:id="rId13"/>
    <p:sldId id="270" r:id="rId14"/>
    <p:sldId id="269" r:id="rId15"/>
    <p:sldId id="257" r:id="rId16"/>
    <p:sldId id="278" r:id="rId17"/>
    <p:sldId id="275" r:id="rId18"/>
    <p:sldId id="276" r:id="rId19"/>
  </p:sldIdLst>
  <p:sldSz cx="9144000" cy="6858000" type="screen4x3"/>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RPI6V/RlhY6TM7zgubzsxw==" hashData="48tiL7LH/SRDDCBRC+OC0J8Eauc="/>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7" d="100"/>
          <a:sy n="57" d="100"/>
        </p:scale>
        <p:origin x="-96" y="-22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CA28123-A1FC-4771-A097-FBC88273A443}" type="datetimeFigureOut">
              <a:rPr lang="es-ES" smtClean="0"/>
              <a:t>19/01/2014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D489C7D-1C4F-4E6C-8DCB-3167131E2C95}" type="slidenum">
              <a:rPr lang="es-ES" smtClean="0"/>
              <a:t>‹Nº›</a:t>
            </a:fld>
            <a:endParaRPr lang="es-ES"/>
          </a:p>
        </p:txBody>
      </p:sp>
    </p:spTree>
    <p:extLst>
      <p:ext uri="{BB962C8B-B14F-4D97-AF65-F5344CB8AC3E}">
        <p14:creationId xmlns:p14="http://schemas.microsoft.com/office/powerpoint/2010/main" val="27505751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D489C7D-1C4F-4E6C-8DCB-3167131E2C95}" type="slidenum">
              <a:rPr lang="es-ES" smtClean="0"/>
              <a:t>2</a:t>
            </a:fld>
            <a:endParaRPr lang="es-ES"/>
          </a:p>
        </p:txBody>
      </p:sp>
    </p:spTree>
    <p:extLst>
      <p:ext uri="{BB962C8B-B14F-4D97-AF65-F5344CB8AC3E}">
        <p14:creationId xmlns:p14="http://schemas.microsoft.com/office/powerpoint/2010/main" val="252348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PE" dirty="0"/>
          </a:p>
        </p:txBody>
      </p:sp>
      <p:sp>
        <p:nvSpPr>
          <p:cNvPr id="4" name="3 Marcador de número de diapositiva"/>
          <p:cNvSpPr>
            <a:spLocks noGrp="1"/>
          </p:cNvSpPr>
          <p:nvPr>
            <p:ph type="sldNum" sz="quarter" idx="10"/>
          </p:nvPr>
        </p:nvSpPr>
        <p:spPr/>
        <p:txBody>
          <a:bodyPr/>
          <a:lstStyle/>
          <a:p>
            <a:fld id="{1D489C7D-1C4F-4E6C-8DCB-3167131E2C95}" type="slidenum">
              <a:rPr lang="es-ES" smtClean="0"/>
              <a:t>5</a:t>
            </a:fld>
            <a:endParaRPr lang="es-ES"/>
          </a:p>
        </p:txBody>
      </p:sp>
    </p:spTree>
    <p:extLst>
      <p:ext uri="{BB962C8B-B14F-4D97-AF65-F5344CB8AC3E}">
        <p14:creationId xmlns:p14="http://schemas.microsoft.com/office/powerpoint/2010/main" val="2969282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PE" dirty="0"/>
          </a:p>
        </p:txBody>
      </p:sp>
      <p:sp>
        <p:nvSpPr>
          <p:cNvPr id="4" name="3 Marcador de número de diapositiva"/>
          <p:cNvSpPr>
            <a:spLocks noGrp="1"/>
          </p:cNvSpPr>
          <p:nvPr>
            <p:ph type="sldNum" sz="quarter" idx="10"/>
          </p:nvPr>
        </p:nvSpPr>
        <p:spPr/>
        <p:txBody>
          <a:bodyPr/>
          <a:lstStyle/>
          <a:p>
            <a:fld id="{1D489C7D-1C4F-4E6C-8DCB-3167131E2C95}" type="slidenum">
              <a:rPr lang="es-ES" smtClean="0"/>
              <a:t>10</a:t>
            </a:fld>
            <a:endParaRPr lang="es-ES"/>
          </a:p>
        </p:txBody>
      </p:sp>
    </p:spTree>
    <p:extLst>
      <p:ext uri="{BB962C8B-B14F-4D97-AF65-F5344CB8AC3E}">
        <p14:creationId xmlns:p14="http://schemas.microsoft.com/office/powerpoint/2010/main" val="27057905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PE" dirty="0"/>
          </a:p>
        </p:txBody>
      </p:sp>
      <p:sp>
        <p:nvSpPr>
          <p:cNvPr id="4" name="3 Marcador de número de diapositiva"/>
          <p:cNvSpPr>
            <a:spLocks noGrp="1"/>
          </p:cNvSpPr>
          <p:nvPr>
            <p:ph type="sldNum" sz="quarter" idx="10"/>
          </p:nvPr>
        </p:nvSpPr>
        <p:spPr/>
        <p:txBody>
          <a:bodyPr/>
          <a:lstStyle/>
          <a:p>
            <a:fld id="{1D489C7D-1C4F-4E6C-8DCB-3167131E2C95}" type="slidenum">
              <a:rPr lang="es-ES" smtClean="0"/>
              <a:t>13</a:t>
            </a:fld>
            <a:endParaRPr lang="es-ES"/>
          </a:p>
        </p:txBody>
      </p:sp>
    </p:spTree>
    <p:extLst>
      <p:ext uri="{BB962C8B-B14F-4D97-AF65-F5344CB8AC3E}">
        <p14:creationId xmlns:p14="http://schemas.microsoft.com/office/powerpoint/2010/main" val="28463379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341078A-CD90-465F-9A1E-A506A7FB5C97}" type="datetimeFigureOut">
              <a:rPr lang="es-ES" smtClean="0"/>
              <a:t>19/01/2014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79A33F-668C-4FE7-A691-95DF369012DF}" type="slidenum">
              <a:rPr lang="es-ES" smtClean="0"/>
              <a:t>‹Nº›</a:t>
            </a:fld>
            <a:endParaRPr lang="es-ES"/>
          </a:p>
        </p:txBody>
      </p:sp>
    </p:spTree>
    <p:extLst>
      <p:ext uri="{BB962C8B-B14F-4D97-AF65-F5344CB8AC3E}">
        <p14:creationId xmlns:p14="http://schemas.microsoft.com/office/powerpoint/2010/main" val="6633595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341078A-CD90-465F-9A1E-A506A7FB5C97}" type="datetimeFigureOut">
              <a:rPr lang="es-ES" smtClean="0"/>
              <a:t>19/01/2014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79A33F-668C-4FE7-A691-95DF369012DF}" type="slidenum">
              <a:rPr lang="es-ES" smtClean="0"/>
              <a:t>‹Nº›</a:t>
            </a:fld>
            <a:endParaRPr lang="es-ES"/>
          </a:p>
        </p:txBody>
      </p:sp>
    </p:spTree>
    <p:extLst>
      <p:ext uri="{BB962C8B-B14F-4D97-AF65-F5344CB8AC3E}">
        <p14:creationId xmlns:p14="http://schemas.microsoft.com/office/powerpoint/2010/main" val="35576931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341078A-CD90-465F-9A1E-A506A7FB5C97}" type="datetimeFigureOut">
              <a:rPr lang="es-ES" smtClean="0"/>
              <a:t>19/01/2014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79A33F-668C-4FE7-A691-95DF369012DF}" type="slidenum">
              <a:rPr lang="es-ES" smtClean="0"/>
              <a:t>‹Nº›</a:t>
            </a:fld>
            <a:endParaRPr lang="es-ES"/>
          </a:p>
        </p:txBody>
      </p:sp>
    </p:spTree>
    <p:extLst>
      <p:ext uri="{BB962C8B-B14F-4D97-AF65-F5344CB8AC3E}">
        <p14:creationId xmlns:p14="http://schemas.microsoft.com/office/powerpoint/2010/main" val="12059936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341078A-CD90-465F-9A1E-A506A7FB5C97}" type="datetimeFigureOut">
              <a:rPr lang="es-ES" smtClean="0"/>
              <a:t>19/01/2014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279A33F-668C-4FE7-A691-95DF369012DF}" type="slidenum">
              <a:rPr lang="es-ES" smtClean="0"/>
              <a:t>‹Nº›</a:t>
            </a:fld>
            <a:endParaRPr lang="es-ES"/>
          </a:p>
        </p:txBody>
      </p:sp>
    </p:spTree>
    <p:extLst>
      <p:ext uri="{BB962C8B-B14F-4D97-AF65-F5344CB8AC3E}">
        <p14:creationId xmlns:p14="http://schemas.microsoft.com/office/powerpoint/2010/main" val="2291019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341078A-CD90-465F-9A1E-A506A7FB5C97}" type="datetimeFigureOut">
              <a:rPr lang="es-ES" smtClean="0"/>
              <a:t>19/01/2014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279A33F-668C-4FE7-A691-95DF369012DF}" type="slidenum">
              <a:rPr lang="es-ES" smtClean="0"/>
              <a:t>‹Nº›</a:t>
            </a:fld>
            <a:endParaRPr lang="es-ES"/>
          </a:p>
        </p:txBody>
      </p:sp>
    </p:spTree>
    <p:extLst>
      <p:ext uri="{BB962C8B-B14F-4D97-AF65-F5344CB8AC3E}">
        <p14:creationId xmlns:p14="http://schemas.microsoft.com/office/powerpoint/2010/main" val="13216902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341078A-CD90-465F-9A1E-A506A7FB5C97}" type="datetimeFigureOut">
              <a:rPr lang="es-ES" smtClean="0"/>
              <a:t>19/01/2014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279A33F-668C-4FE7-A691-95DF369012DF}" type="slidenum">
              <a:rPr lang="es-ES" smtClean="0"/>
              <a:t>‹Nº›</a:t>
            </a:fld>
            <a:endParaRPr lang="es-ES"/>
          </a:p>
        </p:txBody>
      </p:sp>
    </p:spTree>
    <p:extLst>
      <p:ext uri="{BB962C8B-B14F-4D97-AF65-F5344CB8AC3E}">
        <p14:creationId xmlns:p14="http://schemas.microsoft.com/office/powerpoint/2010/main" val="8743409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341078A-CD90-465F-9A1E-A506A7FB5C97}" type="datetimeFigureOut">
              <a:rPr lang="es-ES" smtClean="0"/>
              <a:t>19/01/2014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279A33F-668C-4FE7-A691-95DF369012DF}" type="slidenum">
              <a:rPr lang="es-ES" smtClean="0"/>
              <a:t>‹Nº›</a:t>
            </a:fld>
            <a:endParaRPr lang="es-ES"/>
          </a:p>
        </p:txBody>
      </p:sp>
    </p:spTree>
    <p:extLst>
      <p:ext uri="{BB962C8B-B14F-4D97-AF65-F5344CB8AC3E}">
        <p14:creationId xmlns:p14="http://schemas.microsoft.com/office/powerpoint/2010/main" val="2596954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341078A-CD90-465F-9A1E-A506A7FB5C97}" type="datetimeFigureOut">
              <a:rPr lang="es-ES" smtClean="0"/>
              <a:t>19/01/2014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279A33F-668C-4FE7-A691-95DF369012DF}" type="slidenum">
              <a:rPr lang="es-ES" smtClean="0"/>
              <a:t>‹Nº›</a:t>
            </a:fld>
            <a:endParaRPr lang="es-ES"/>
          </a:p>
        </p:txBody>
      </p:sp>
    </p:spTree>
    <p:extLst>
      <p:ext uri="{BB962C8B-B14F-4D97-AF65-F5344CB8AC3E}">
        <p14:creationId xmlns:p14="http://schemas.microsoft.com/office/powerpoint/2010/main" val="37342483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341078A-CD90-465F-9A1E-A506A7FB5C97}" type="datetimeFigureOut">
              <a:rPr lang="es-ES" smtClean="0"/>
              <a:t>19/01/2014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279A33F-668C-4FE7-A691-95DF369012DF}" type="slidenum">
              <a:rPr lang="es-ES" smtClean="0"/>
              <a:t>‹Nº›</a:t>
            </a:fld>
            <a:endParaRPr lang="es-ES"/>
          </a:p>
        </p:txBody>
      </p:sp>
    </p:spTree>
    <p:extLst>
      <p:ext uri="{BB962C8B-B14F-4D97-AF65-F5344CB8AC3E}">
        <p14:creationId xmlns:p14="http://schemas.microsoft.com/office/powerpoint/2010/main" val="37877521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341078A-CD90-465F-9A1E-A506A7FB5C97}" type="datetimeFigureOut">
              <a:rPr lang="es-ES" smtClean="0"/>
              <a:t>19/01/2014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79A33F-668C-4FE7-A691-95DF369012DF}" type="slidenum">
              <a:rPr lang="es-ES" smtClean="0"/>
              <a:t>‹Nº›</a:t>
            </a:fld>
            <a:endParaRPr lang="es-ES"/>
          </a:p>
        </p:txBody>
      </p:sp>
    </p:spTree>
    <p:extLst>
      <p:ext uri="{BB962C8B-B14F-4D97-AF65-F5344CB8AC3E}">
        <p14:creationId xmlns:p14="http://schemas.microsoft.com/office/powerpoint/2010/main" val="2582989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341078A-CD90-465F-9A1E-A506A7FB5C97}" type="datetimeFigureOut">
              <a:rPr lang="es-ES" smtClean="0"/>
              <a:t>19/01/2014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79A33F-668C-4FE7-A691-95DF369012DF}" type="slidenum">
              <a:rPr lang="es-ES" smtClean="0"/>
              <a:t>‹Nº›</a:t>
            </a:fld>
            <a:endParaRPr lang="es-ES"/>
          </a:p>
        </p:txBody>
      </p:sp>
    </p:spTree>
    <p:extLst>
      <p:ext uri="{BB962C8B-B14F-4D97-AF65-F5344CB8AC3E}">
        <p14:creationId xmlns:p14="http://schemas.microsoft.com/office/powerpoint/2010/main" val="36062763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AEAD838-0787-451E-929D-60819AFB30DE}" type="datetimeFigureOut">
              <a:rPr lang="es-ES" smtClean="0">
                <a:solidFill>
                  <a:prstClr val="black">
                    <a:tint val="75000"/>
                  </a:prstClr>
                </a:solidFill>
              </a:rPr>
              <a:pPr/>
              <a:t>19/01/2014</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B716202-027F-4697-881A-1E161072EF2E}"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7681860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54E1207-97F6-4244-A924-C0F924EA3875}"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319759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41078A-CD90-465F-9A1E-A506A7FB5C97}" type="datetimeFigureOut">
              <a:rPr lang="es-ES" smtClean="0"/>
              <a:t>19/01/2014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79A33F-668C-4FE7-A691-95DF369012DF}" type="slidenum">
              <a:rPr lang="es-ES" smtClean="0"/>
              <a:t>‹Nº›</a:t>
            </a:fld>
            <a:endParaRPr lang="es-ES"/>
          </a:p>
        </p:txBody>
      </p:sp>
    </p:spTree>
    <p:extLst>
      <p:ext uri="{BB962C8B-B14F-4D97-AF65-F5344CB8AC3E}">
        <p14:creationId xmlns:p14="http://schemas.microsoft.com/office/powerpoint/2010/main" val="42786821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EAD838-0787-451E-929D-60819AFB30DE}" type="datetimeFigureOut">
              <a:rPr lang="es-ES" smtClean="0">
                <a:solidFill>
                  <a:prstClr val="black">
                    <a:tint val="75000"/>
                  </a:prstClr>
                </a:solidFill>
              </a:rPr>
              <a:pPr/>
              <a:t>19/01/2014</a:t>
            </a:fld>
            <a:endParaRPr lang="es-ES">
              <a:solidFill>
                <a:prstClr val="black">
                  <a:tint val="75000"/>
                </a:prstClr>
              </a:solidFill>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716202-027F-4697-881A-1E161072EF2E}"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202211086"/>
      </p:ext>
    </p:extLst>
  </p:cSld>
  <p:clrMap bg1="lt1" tx1="dk1" bg2="lt2" tx2="dk2" accent1="accent1" accent2="accent2" accent3="accent3" accent4="accent4" accent5="accent5" accent6="accent6" hlink="hlink" folHlink="folHlink"/>
  <p:sldLayoutIdLst>
    <p:sldLayoutId id="2147483661"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AED7D1AD-9DF2-49EB-A84F-3A8E8D10AD94}"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9.jp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jpg"/><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7.jp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7" Type="http://schemas.openxmlformats.org/officeDocument/2006/relationships/image" Target="../media/image26.jpeg"/><Relationship Id="rId2" Type="http://schemas.openxmlformats.org/officeDocument/2006/relationships/image" Target="../media/image21.jpeg"/><Relationship Id="rId1" Type="http://schemas.openxmlformats.org/officeDocument/2006/relationships/slideLayout" Target="../slideLayouts/slideLayout7.xml"/><Relationship Id="rId6" Type="http://schemas.openxmlformats.org/officeDocument/2006/relationships/image" Target="../media/image25.jpg"/><Relationship Id="rId5" Type="http://schemas.openxmlformats.org/officeDocument/2006/relationships/image" Target="../media/image24.jpg"/><Relationship Id="rId4" Type="http://schemas.openxmlformats.org/officeDocument/2006/relationships/image" Target="../media/image23.jpg"/></Relationships>
</file>

<file path=ppt/slides/_rels/slide15.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gif"/><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3.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l-desierto-de-namibi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6215"/>
            <a:ext cx="9144000" cy="6858000"/>
          </a:xfrm>
          <a:prstGeom prst="rect">
            <a:avLst/>
          </a:prstGeom>
          <a:noFill/>
          <a:ln>
            <a:noFill/>
          </a:ln>
        </p:spPr>
      </p:pic>
      <p:sp>
        <p:nvSpPr>
          <p:cNvPr id="3" name="2 Subtítulo"/>
          <p:cNvSpPr>
            <a:spLocks noGrp="1"/>
          </p:cNvSpPr>
          <p:nvPr>
            <p:ph type="subTitle" idx="1"/>
          </p:nvPr>
        </p:nvSpPr>
        <p:spPr>
          <a:xfrm>
            <a:off x="6878608" y="5875040"/>
            <a:ext cx="2232248" cy="982960"/>
          </a:xfrm>
        </p:spPr>
        <p:txBody>
          <a:bodyPr/>
          <a:lstStyle/>
          <a:p>
            <a:r>
              <a:rPr lang="es-ES" dirty="0" smtClean="0"/>
              <a:t>Amore</a:t>
            </a:r>
            <a:endParaRPr lang="es-ES" dirty="0"/>
          </a:p>
        </p:txBody>
      </p:sp>
      <p:sp>
        <p:nvSpPr>
          <p:cNvPr id="2" name="1 Rectángulo"/>
          <p:cNvSpPr/>
          <p:nvPr/>
        </p:nvSpPr>
        <p:spPr>
          <a:xfrm rot="19278526">
            <a:off x="967487" y="2523602"/>
            <a:ext cx="7209025" cy="1754326"/>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onotype Corsiva" pitchFamily="66" charset="0"/>
              </a:rPr>
              <a:t>NAMIB   EL  DESIERTO </a:t>
            </a:r>
          </a:p>
          <a:p>
            <a:pPr algn="ctr"/>
            <a:r>
              <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onotype Corsiva" pitchFamily="66" charset="0"/>
              </a:rPr>
              <a:t>MAS  ANTIGUO</a:t>
            </a:r>
            <a:endParaRPr lang="es-E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onotype Corsiva" pitchFamily="66" charset="0"/>
            </a:endParaRPr>
          </a:p>
        </p:txBody>
      </p:sp>
    </p:spTree>
    <p:extLst>
      <p:ext uri="{BB962C8B-B14F-4D97-AF65-F5344CB8AC3E}">
        <p14:creationId xmlns:p14="http://schemas.microsoft.com/office/powerpoint/2010/main" val="1675448327"/>
      </p:ext>
    </p:extLst>
  </p:cSld>
  <p:clrMapOvr>
    <a:masterClrMapping/>
  </p:clrMapOvr>
  <mc:AlternateContent xmlns:mc="http://schemas.openxmlformats.org/markup-compatibility/2006">
    <mc:Choice xmlns:p14="http://schemas.microsoft.com/office/powerpoint/2010/main" Requires="p14">
      <p:transition spd="slow" p14:dur="1400" advTm="5000">
        <p14:ripple/>
        <p:sndAc>
          <p:stSnd>
            <p:snd r:embed="rId2" name="ENYA  EL SUEÑO DE LAS HADAS.wav"/>
          </p:stSnd>
        </p:sndAc>
      </p:transition>
    </mc:Choice>
    <mc:Fallback>
      <p:transition spd="slow" advTm="5000">
        <p:fade/>
        <p:sndAc>
          <p:stSnd>
            <p:snd r:embed="rId2" name="ENYA  EL SUEÑO DE LAS H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200801010"/>
          <p:cNvPicPr>
            <a:picLocks noChangeAspect="1" noChangeArrowheads="1"/>
          </p:cNvPicPr>
          <p:nvPr/>
        </p:nvPicPr>
        <p:blipFill>
          <a:blip r:embed="rId3" cstate="print">
            <a:clrChange>
              <a:clrFrom>
                <a:srgbClr val="FFFFFF"/>
              </a:clrFrom>
              <a:clrTo>
                <a:srgbClr val="FFFFFF">
                  <a:alpha val="0"/>
                </a:srgbClr>
              </a:clrTo>
            </a:clrChange>
            <a:duotone>
              <a:prstClr val="black"/>
              <a:schemeClr val="bg2">
                <a:lumMod val="90000"/>
                <a:tint val="45000"/>
                <a:satMod val="400000"/>
              </a:schemeClr>
            </a:duotone>
            <a:extLst>
              <a:ext uri="{28A0092B-C50C-407E-A947-70E740481C1C}">
                <a14:useLocalDpi xmlns:a14="http://schemas.microsoft.com/office/drawing/2010/main" val="0"/>
              </a:ext>
            </a:extLst>
          </a:blip>
          <a:srcRect/>
          <a:stretch>
            <a:fillRect/>
          </a:stretch>
        </p:blipFill>
        <p:spPr bwMode="auto">
          <a:xfrm>
            <a:off x="0" y="620688"/>
            <a:ext cx="4324408" cy="623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1 Imagen" descr="desierto"/>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4246109" y="821051"/>
            <a:ext cx="4872580" cy="3112006"/>
          </a:xfrm>
          <a:prstGeom prst="rect">
            <a:avLst/>
          </a:prstGeom>
          <a:noFill/>
          <a:ln>
            <a:noFill/>
          </a:ln>
        </p:spPr>
      </p:pic>
      <p:sp>
        <p:nvSpPr>
          <p:cNvPr id="3" name="2 Rectángulo"/>
          <p:cNvSpPr/>
          <p:nvPr/>
        </p:nvSpPr>
        <p:spPr>
          <a:xfrm>
            <a:off x="971600" y="236274"/>
            <a:ext cx="7467329" cy="584775"/>
          </a:xfrm>
          <a:prstGeom prst="rect">
            <a:avLst/>
          </a:prstGeom>
        </p:spPr>
        <p:txBody>
          <a:bodyPr wrap="square">
            <a:spAutoFit/>
          </a:bodyPr>
          <a:lstStyle/>
          <a:p>
            <a:r>
              <a:rPr lang="es-ES" sz="3200" b="1" dirty="0" smtClean="0">
                <a:solidFill>
                  <a:srgbClr val="00B0F0"/>
                </a:solidFill>
                <a:latin typeface="Monotype Corsiva" pitchFamily="66" charset="0"/>
              </a:rPr>
              <a:t> </a:t>
            </a:r>
            <a:r>
              <a:rPr lang="es-ES" sz="3200" b="1" dirty="0" err="1" smtClean="0">
                <a:solidFill>
                  <a:srgbClr val="00B0F0"/>
                </a:solidFill>
                <a:effectLst>
                  <a:glow rad="228600">
                    <a:schemeClr val="accent1">
                      <a:satMod val="175000"/>
                      <a:alpha val="40000"/>
                    </a:schemeClr>
                  </a:glow>
                </a:effectLst>
                <a:latin typeface="Monotype Corsiva" pitchFamily="66" charset="0"/>
              </a:rPr>
              <a:t>Namib</a:t>
            </a:r>
            <a:r>
              <a:rPr lang="es-ES" sz="3200" b="1" dirty="0">
                <a:solidFill>
                  <a:srgbClr val="00B0F0"/>
                </a:solidFill>
                <a:effectLst>
                  <a:glow rad="228600">
                    <a:schemeClr val="accent1">
                      <a:satMod val="175000"/>
                      <a:alpha val="40000"/>
                    </a:schemeClr>
                  </a:glow>
                </a:effectLst>
                <a:latin typeface="Monotype Corsiva" pitchFamily="66" charset="0"/>
              </a:rPr>
              <a:t>: El </a:t>
            </a:r>
            <a:r>
              <a:rPr lang="es-ES" sz="3200" b="1" dirty="0" smtClean="0">
                <a:solidFill>
                  <a:srgbClr val="00B0F0"/>
                </a:solidFill>
                <a:effectLst>
                  <a:glow rad="228600">
                    <a:schemeClr val="accent1">
                      <a:satMod val="175000"/>
                      <a:alpha val="40000"/>
                    </a:schemeClr>
                  </a:glow>
                </a:effectLst>
                <a:latin typeface="Monotype Corsiva" pitchFamily="66" charset="0"/>
              </a:rPr>
              <a:t> Desierto  Más  Antiguo  del  Mundo</a:t>
            </a:r>
            <a:endParaRPr lang="es-ES" sz="3200" dirty="0">
              <a:solidFill>
                <a:srgbClr val="00B0F0"/>
              </a:solidFill>
              <a:effectLst>
                <a:glow rad="228600">
                  <a:schemeClr val="accent1">
                    <a:satMod val="175000"/>
                    <a:alpha val="40000"/>
                  </a:schemeClr>
                </a:glow>
              </a:effectLst>
              <a:latin typeface="Monotype Corsiva" pitchFamily="66" charset="0"/>
            </a:endParaRPr>
          </a:p>
        </p:txBody>
      </p:sp>
      <p:sp>
        <p:nvSpPr>
          <p:cNvPr id="4" name="3 Rectángulo"/>
          <p:cNvSpPr/>
          <p:nvPr/>
        </p:nvSpPr>
        <p:spPr>
          <a:xfrm>
            <a:off x="539552" y="1196752"/>
            <a:ext cx="3240360" cy="4985980"/>
          </a:xfrm>
          <a:prstGeom prst="rect">
            <a:avLst/>
          </a:prstGeom>
        </p:spPr>
        <p:txBody>
          <a:bodyPr wrap="square">
            <a:spAutoFit/>
          </a:bodyPr>
          <a:lstStyle/>
          <a:p>
            <a:pPr algn="just"/>
            <a:endParaRPr lang="es-ES" sz="1400" dirty="0" smtClean="0"/>
          </a:p>
          <a:p>
            <a:pPr marL="82550" indent="-82550" algn="just"/>
            <a:r>
              <a:rPr lang="es-ES" sz="1600" dirty="0" smtClean="0">
                <a:latin typeface="Monotype Corsiva" pitchFamily="66" charset="0"/>
              </a:rPr>
              <a:t>      El </a:t>
            </a:r>
            <a:r>
              <a:rPr lang="es-ES" sz="1600" dirty="0">
                <a:latin typeface="Monotype Corsiva" pitchFamily="66" charset="0"/>
              </a:rPr>
              <a:t>desierto del </a:t>
            </a:r>
            <a:r>
              <a:rPr lang="es-ES" sz="1600" dirty="0" err="1">
                <a:latin typeface="Monotype Corsiva" pitchFamily="66" charset="0"/>
              </a:rPr>
              <a:t>Namib</a:t>
            </a:r>
            <a:r>
              <a:rPr lang="es-ES" sz="1600" dirty="0">
                <a:latin typeface="Monotype Corsiva" pitchFamily="66" charset="0"/>
              </a:rPr>
              <a:t> E</a:t>
            </a:r>
            <a:r>
              <a:rPr lang="es-ES" sz="1600" dirty="0" smtClean="0">
                <a:latin typeface="Monotype Corsiva" pitchFamily="66" charset="0"/>
              </a:rPr>
              <a:t>s </a:t>
            </a:r>
            <a:r>
              <a:rPr lang="es-ES" sz="1600" dirty="0">
                <a:latin typeface="Monotype Corsiva" pitchFamily="66" charset="0"/>
              </a:rPr>
              <a:t>el desierto (actual) más antiguo del mundo, con constancia de que existe desde, al menos, hace 65 millones de años, en época de los dinosaurios. En la actualidad se extiende por toda la costa de Namibia, desde su frontera norte con Angola hasta la frontera sur con Sudáfrica, más de 1600 kilómetros de largo, aunque sin superar nunca los 200 </a:t>
            </a:r>
            <a:r>
              <a:rPr lang="es-ES" sz="1600" dirty="0" smtClean="0">
                <a:latin typeface="Monotype Corsiva" pitchFamily="66" charset="0"/>
              </a:rPr>
              <a:t>km </a:t>
            </a:r>
            <a:r>
              <a:rPr lang="es-ES" sz="1600" dirty="0">
                <a:latin typeface="Monotype Corsiva" pitchFamily="66" charset="0"/>
              </a:rPr>
              <a:t>de </a:t>
            </a:r>
            <a:r>
              <a:rPr lang="es-ES" sz="1600" dirty="0" smtClean="0">
                <a:latin typeface="Monotype Corsiva" pitchFamily="66" charset="0"/>
              </a:rPr>
              <a:t>anchura. En </a:t>
            </a:r>
            <a:r>
              <a:rPr lang="es-ES" sz="1600" dirty="0">
                <a:latin typeface="Monotype Corsiva" pitchFamily="66" charset="0"/>
              </a:rPr>
              <a:t>un recorrido de Norte a Sur, probablemente decidiríamos pararnos en primer lugar, en alguna de las infinitas playas de la </a:t>
            </a:r>
            <a:r>
              <a:rPr lang="es-ES" sz="1600" dirty="0" err="1">
                <a:latin typeface="Monotype Corsiva" pitchFamily="66" charset="0"/>
              </a:rPr>
              <a:t>Skeleton</a:t>
            </a:r>
            <a:r>
              <a:rPr lang="es-ES" sz="1600" dirty="0">
                <a:latin typeface="Monotype Corsiva" pitchFamily="66" charset="0"/>
              </a:rPr>
              <a:t> </a:t>
            </a:r>
            <a:r>
              <a:rPr lang="es-ES" sz="1600" dirty="0" err="1">
                <a:latin typeface="Monotype Corsiva" pitchFamily="66" charset="0"/>
              </a:rPr>
              <a:t>Coast</a:t>
            </a:r>
            <a:r>
              <a:rPr lang="es-ES" sz="1600" dirty="0">
                <a:latin typeface="Monotype Corsiva" pitchFamily="66" charset="0"/>
              </a:rPr>
              <a:t>, llamada así tanto por la buena cantidad de huesos de ballenas y focas que se acumulan en el litoral, </a:t>
            </a:r>
            <a:r>
              <a:rPr lang="es-ES" sz="1600" dirty="0" smtClean="0">
                <a:latin typeface="Monotype Corsiva" pitchFamily="66" charset="0"/>
              </a:rPr>
              <a:t>        como </a:t>
            </a:r>
            <a:r>
              <a:rPr lang="es-ES" sz="1600" dirty="0">
                <a:latin typeface="Monotype Corsiva" pitchFamily="66" charset="0"/>
              </a:rPr>
              <a:t>por la cantidad de </a:t>
            </a:r>
            <a:r>
              <a:rPr lang="es-ES" sz="1600" dirty="0" smtClean="0">
                <a:latin typeface="Monotype Corsiva" pitchFamily="66" charset="0"/>
              </a:rPr>
              <a:t> barcos </a:t>
            </a:r>
            <a:r>
              <a:rPr lang="es-ES" sz="1600" dirty="0">
                <a:latin typeface="Monotype Corsiva" pitchFamily="66" charset="0"/>
              </a:rPr>
              <a:t>varados </a:t>
            </a:r>
            <a:r>
              <a:rPr lang="es-ES" sz="1600" dirty="0" smtClean="0">
                <a:latin typeface="Monotype Corsiva" pitchFamily="66" charset="0"/>
              </a:rPr>
              <a:t>   en </a:t>
            </a:r>
            <a:r>
              <a:rPr lang="es-ES" sz="1600" dirty="0">
                <a:latin typeface="Monotype Corsiva" pitchFamily="66" charset="0"/>
              </a:rPr>
              <a:t>la arena:</a:t>
            </a:r>
          </a:p>
          <a:p>
            <a:pPr algn="just"/>
            <a:r>
              <a:rPr lang="es-ES" sz="1600" dirty="0"/>
              <a:t> </a:t>
            </a:r>
          </a:p>
        </p:txBody>
      </p:sp>
      <p:pic>
        <p:nvPicPr>
          <p:cNvPr id="5" name="4 Imagen" descr="desierto1"/>
          <p:cNvPicPr>
            <a:picLocks noGrp="1" noChangeAspect="1"/>
          </p:cNvPicPr>
          <p:nvPr isPhoto="1"/>
        </p:nvPicPr>
        <p:blipFill>
          <a:blip r:embed="rId5" cstate="print">
            <a:lum/>
            <a:extLst>
              <a:ext uri="{28A0092B-C50C-407E-A947-70E740481C1C}">
                <a14:useLocalDpi xmlns:a14="http://schemas.microsoft.com/office/drawing/2010/main" val="0"/>
              </a:ext>
            </a:extLst>
          </a:blip>
          <a:stretch>
            <a:fillRect/>
          </a:stretch>
        </p:blipFill>
        <p:spPr>
          <a:xfrm>
            <a:off x="4246109" y="3956317"/>
            <a:ext cx="4872580" cy="2901684"/>
          </a:xfrm>
          <a:prstGeom prst="rect">
            <a:avLst/>
          </a:prstGeom>
          <a:noFill/>
          <a:ln>
            <a:noFill/>
          </a:ln>
        </p:spPr>
      </p:pic>
    </p:spTree>
    <p:extLst>
      <p:ext uri="{BB962C8B-B14F-4D97-AF65-F5344CB8AC3E}">
        <p14:creationId xmlns:p14="http://schemas.microsoft.com/office/powerpoint/2010/main" val="1585327451"/>
      </p:ext>
    </p:extLst>
  </p:cSld>
  <p:clrMapOvr>
    <a:masterClrMapping/>
  </p:clrMapOvr>
  <mc:AlternateContent xmlns:mc="http://schemas.openxmlformats.org/markup-compatibility/2006">
    <mc:Choice xmlns:p14="http://schemas.microsoft.com/office/powerpoint/2010/main" Requires="p14">
      <p:transition spd="slow" p14:dur="1400" advTm="37000">
        <p14:ripple/>
      </p:transition>
    </mc:Choice>
    <mc:Fallback>
      <p:transition spd="slow" advTm="37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3286463" y="939209"/>
            <a:ext cx="2571074"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5 Imagen" descr="desierto2"/>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4585"/>
            <a:ext cx="9144000" cy="4221087"/>
          </a:xfrm>
          <a:prstGeom prst="rect">
            <a:avLst/>
          </a:prstGeom>
          <a:noFill/>
          <a:ln>
            <a:noFill/>
          </a:ln>
        </p:spPr>
      </p:pic>
      <p:sp>
        <p:nvSpPr>
          <p:cNvPr id="3" name="2 Rectángulo"/>
          <p:cNvSpPr/>
          <p:nvPr/>
        </p:nvSpPr>
        <p:spPr>
          <a:xfrm>
            <a:off x="1371627" y="4206919"/>
            <a:ext cx="6624736" cy="2585323"/>
          </a:xfrm>
          <a:prstGeom prst="rect">
            <a:avLst/>
          </a:prstGeom>
        </p:spPr>
        <p:txBody>
          <a:bodyPr wrap="square">
            <a:spAutoFit/>
          </a:bodyPr>
          <a:lstStyle/>
          <a:p>
            <a:r>
              <a:rPr lang="es-ES" sz="2400" dirty="0" smtClean="0">
                <a:solidFill>
                  <a:schemeClr val="bg2">
                    <a:lumMod val="10000"/>
                  </a:schemeClr>
                </a:solidFill>
                <a:latin typeface="Monotype Corsiva" pitchFamily="66" charset="0"/>
              </a:rPr>
              <a:t>  </a:t>
            </a:r>
          </a:p>
          <a:p>
            <a:pPr marL="182563" indent="-182563"/>
            <a:r>
              <a:rPr lang="es-ES" sz="2400" dirty="0" smtClean="0">
                <a:solidFill>
                  <a:schemeClr val="bg2">
                    <a:lumMod val="10000"/>
                  </a:schemeClr>
                </a:solidFill>
                <a:latin typeface="Monotype Corsiva" pitchFamily="66" charset="0"/>
              </a:rPr>
              <a:t>  En </a:t>
            </a:r>
            <a:r>
              <a:rPr lang="es-ES" sz="2400" dirty="0">
                <a:solidFill>
                  <a:schemeClr val="bg2">
                    <a:lumMod val="10000"/>
                  </a:schemeClr>
                </a:solidFill>
                <a:latin typeface="Monotype Corsiva" pitchFamily="66" charset="0"/>
              </a:rPr>
              <a:t>el extremo sur de la mencionada costa, encontramos la </a:t>
            </a:r>
            <a:r>
              <a:rPr lang="es-ES" sz="2400" dirty="0" smtClean="0">
                <a:solidFill>
                  <a:schemeClr val="bg2">
                    <a:lumMod val="10000"/>
                  </a:schemeClr>
                </a:solidFill>
                <a:latin typeface="Monotype Corsiva" pitchFamily="66" charset="0"/>
              </a:rPr>
              <a:t>  zona </a:t>
            </a:r>
            <a:r>
              <a:rPr lang="es-ES" sz="2400" dirty="0">
                <a:solidFill>
                  <a:schemeClr val="bg2">
                    <a:lumMod val="10000"/>
                  </a:schemeClr>
                </a:solidFill>
                <a:latin typeface="Monotype Corsiva" pitchFamily="66" charset="0"/>
              </a:rPr>
              <a:t>de </a:t>
            </a:r>
            <a:r>
              <a:rPr lang="es-ES" sz="2400" dirty="0" err="1">
                <a:solidFill>
                  <a:schemeClr val="bg2">
                    <a:lumMod val="10000"/>
                  </a:schemeClr>
                </a:solidFill>
                <a:latin typeface="Monotype Corsiva" pitchFamily="66" charset="0"/>
              </a:rPr>
              <a:t>Twyfelfontein</a:t>
            </a:r>
            <a:r>
              <a:rPr lang="es-ES" sz="2400" dirty="0">
                <a:solidFill>
                  <a:schemeClr val="bg2">
                    <a:lumMod val="10000"/>
                  </a:schemeClr>
                </a:solidFill>
                <a:latin typeface="Monotype Corsiva" pitchFamily="66" charset="0"/>
              </a:rPr>
              <a:t>, declarado en 2007 como primer Patrimonio Mundial de la UNESCO por sus restos arqueológicos de arte rupestre de más de 3000 años de antigüedad.</a:t>
            </a:r>
          </a:p>
          <a:p>
            <a:r>
              <a:rPr lang="es-ES" dirty="0"/>
              <a:t> </a:t>
            </a:r>
          </a:p>
        </p:txBody>
      </p:sp>
    </p:spTree>
    <p:extLst>
      <p:ext uri="{BB962C8B-B14F-4D97-AF65-F5344CB8AC3E}">
        <p14:creationId xmlns:p14="http://schemas.microsoft.com/office/powerpoint/2010/main" val="2300049811"/>
      </p:ext>
    </p:extLst>
  </p:cSld>
  <p:clrMapOvr>
    <a:masterClrMapping/>
  </p:clrMapOvr>
  <mc:AlternateContent xmlns:mc="http://schemas.openxmlformats.org/markup-compatibility/2006">
    <mc:Choice xmlns:p14="http://schemas.microsoft.com/office/powerpoint/2010/main" Requires="p14">
      <p:transition spd="slow" p14:dur="1400" advTm="17000">
        <p14:ripple/>
      </p:transition>
    </mc:Choice>
    <mc:Fallback>
      <p:transition spd="slow" advTm="17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sierto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923928" y="-1"/>
            <a:ext cx="5220072" cy="6852213"/>
          </a:xfrm>
          <a:prstGeom prst="rect">
            <a:avLst/>
          </a:prstGeom>
          <a:noFill/>
          <a:ln>
            <a:noFill/>
          </a:ln>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217" y="0"/>
            <a:ext cx="4023146" cy="685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472196" y="1268760"/>
            <a:ext cx="2880320" cy="4401205"/>
          </a:xfrm>
          <a:prstGeom prst="rect">
            <a:avLst/>
          </a:prstGeom>
        </p:spPr>
        <p:txBody>
          <a:bodyPr wrap="square">
            <a:spAutoFit/>
          </a:bodyPr>
          <a:lstStyle/>
          <a:p>
            <a:r>
              <a:rPr lang="es-ES" sz="2800" dirty="0">
                <a:latin typeface="Monotype Corsiva" pitchFamily="66" charset="0"/>
              </a:rPr>
              <a:t>Una vez dejada atrás la enorme Costa de los Esqueletos, se llega a Cape Cross, una pequeña reserva costera con una enorme colonia de lobos marinos sudafricanos.</a:t>
            </a:r>
          </a:p>
          <a:p>
            <a:r>
              <a:rPr lang="es-ES" sz="2800" dirty="0">
                <a:latin typeface="Monotype Corsiva" pitchFamily="66" charset="0"/>
              </a:rPr>
              <a:t> </a:t>
            </a:r>
          </a:p>
        </p:txBody>
      </p:sp>
    </p:spTree>
    <p:extLst>
      <p:ext uri="{BB962C8B-B14F-4D97-AF65-F5344CB8AC3E}">
        <p14:creationId xmlns:p14="http://schemas.microsoft.com/office/powerpoint/2010/main" val="1735039290"/>
      </p:ext>
    </p:extLst>
  </p:cSld>
  <p:clrMapOvr>
    <a:masterClrMapping/>
  </p:clrMapOvr>
  <mc:AlternateContent xmlns:mc="http://schemas.openxmlformats.org/markup-compatibility/2006">
    <mc:Choice xmlns:p14="http://schemas.microsoft.com/office/powerpoint/2010/main" Requires="p14">
      <p:transition spd="slow" p14:dur="1400" advTm="15000">
        <p14:ripple/>
      </p:transition>
    </mc:Choice>
    <mc:Fallback>
      <p:transition spd="slow" advTm="15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sierto 4"/>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4211960" y="57140"/>
            <a:ext cx="4932039" cy="3587884"/>
          </a:xfrm>
          <a:prstGeom prst="rect">
            <a:avLst/>
          </a:prstGeom>
          <a:noFill/>
          <a:ln>
            <a:noFill/>
          </a:ln>
        </p:spPr>
      </p:pic>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4379374" cy="69135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539552" y="980728"/>
            <a:ext cx="3456384" cy="4708981"/>
          </a:xfrm>
          <a:prstGeom prst="rect">
            <a:avLst/>
          </a:prstGeom>
        </p:spPr>
        <p:txBody>
          <a:bodyPr wrap="square">
            <a:spAutoFit/>
          </a:bodyPr>
          <a:lstStyle/>
          <a:p>
            <a:r>
              <a:rPr lang="es-ES" sz="2400" dirty="0" smtClean="0">
                <a:latin typeface="Monotype Corsiva" pitchFamily="66" charset="0"/>
              </a:rPr>
              <a:t> </a:t>
            </a:r>
            <a:r>
              <a:rPr lang="es-ES" sz="2300" dirty="0" smtClean="0">
                <a:latin typeface="Monotype Corsiva" pitchFamily="66" charset="0"/>
              </a:rPr>
              <a:t>Un </a:t>
            </a:r>
            <a:r>
              <a:rPr lang="es-ES" sz="2300" dirty="0">
                <a:latin typeface="Monotype Corsiva" pitchFamily="66" charset="0"/>
              </a:rPr>
              <a:t>poco hacia el interior, y presidiendo todo el </a:t>
            </a:r>
            <a:r>
              <a:rPr lang="es-ES" sz="2300" dirty="0" err="1" smtClean="0">
                <a:latin typeface="Monotype Corsiva" pitchFamily="66" charset="0"/>
              </a:rPr>
              <a:t>desierto,se</a:t>
            </a:r>
            <a:r>
              <a:rPr lang="es-ES" sz="2300" dirty="0" smtClean="0">
                <a:latin typeface="Monotype Corsiva" pitchFamily="66" charset="0"/>
              </a:rPr>
              <a:t> </a:t>
            </a:r>
            <a:r>
              <a:rPr lang="es-ES" sz="2300" dirty="0">
                <a:latin typeface="Monotype Corsiva" pitchFamily="66" charset="0"/>
              </a:rPr>
              <a:t>encuentra el </a:t>
            </a:r>
            <a:r>
              <a:rPr lang="es-ES" sz="2300" dirty="0" err="1">
                <a:latin typeface="Monotype Corsiva" pitchFamily="66" charset="0"/>
              </a:rPr>
              <a:t>Spitzkoppe</a:t>
            </a:r>
            <a:r>
              <a:rPr lang="es-ES" sz="2300" dirty="0">
                <a:latin typeface="Monotype Corsiva" pitchFamily="66" charset="0"/>
              </a:rPr>
              <a:t> (también conocido durante la época colonial como el </a:t>
            </a:r>
            <a:r>
              <a:rPr lang="es-ES" sz="2300" dirty="0" err="1">
                <a:latin typeface="Monotype Corsiva" pitchFamily="66" charset="0"/>
              </a:rPr>
              <a:t>Matterhorn</a:t>
            </a:r>
            <a:r>
              <a:rPr lang="es-ES" sz="2300" dirty="0">
                <a:latin typeface="Monotype Corsiva" pitchFamily="66" charset="0"/>
              </a:rPr>
              <a:t> de Namibia), un imponente pico de granito de 1784 metros de altura que, debido a su longeva edad (de las montañas más antiguas del mundo) y a su composición granítica, presenta formas </a:t>
            </a:r>
            <a:r>
              <a:rPr lang="es-ES" sz="2300" dirty="0" smtClean="0">
                <a:latin typeface="Monotype Corsiva" pitchFamily="66" charset="0"/>
              </a:rPr>
              <a:t>muy   caprichosas </a:t>
            </a:r>
            <a:r>
              <a:rPr lang="es-ES" sz="2300" dirty="0">
                <a:latin typeface="Monotype Corsiva" pitchFamily="66" charset="0"/>
              </a:rPr>
              <a:t>en sus faldas:</a:t>
            </a:r>
            <a:endParaRPr lang="es-PE" sz="2300" dirty="0">
              <a:latin typeface="Monotype Corsiva" pitchFamily="66" charset="0"/>
            </a:endParaRPr>
          </a:p>
        </p:txBody>
      </p:sp>
      <p:pic>
        <p:nvPicPr>
          <p:cNvPr id="5" name="4 Imagen" descr="desierto5"/>
          <p:cNvPicPr>
            <a:picLocks noGrp="1" noChangeAspect="1"/>
          </p:cNvPicPr>
          <p:nvPr isPhoto="1"/>
        </p:nvPicPr>
        <p:blipFill>
          <a:blip r:embed="rId5">
            <a:lum/>
            <a:extLst>
              <a:ext uri="{28A0092B-C50C-407E-A947-70E740481C1C}">
                <a14:useLocalDpi xmlns:a14="http://schemas.microsoft.com/office/drawing/2010/main" val="0"/>
              </a:ext>
            </a:extLst>
          </a:blip>
          <a:stretch>
            <a:fillRect/>
          </a:stretch>
        </p:blipFill>
        <p:spPr>
          <a:xfrm>
            <a:off x="4211960" y="3642553"/>
            <a:ext cx="4968552" cy="3242831"/>
          </a:xfrm>
          <a:prstGeom prst="rect">
            <a:avLst/>
          </a:prstGeom>
          <a:noFill/>
          <a:ln>
            <a:noFill/>
          </a:ln>
        </p:spPr>
      </p:pic>
    </p:spTree>
    <p:extLst>
      <p:ext uri="{BB962C8B-B14F-4D97-AF65-F5344CB8AC3E}">
        <p14:creationId xmlns:p14="http://schemas.microsoft.com/office/powerpoint/2010/main" val="2519564251"/>
      </p:ext>
    </p:extLst>
  </p:cSld>
  <p:clrMapOvr>
    <a:masterClrMapping/>
  </p:clrMapOvr>
  <mc:AlternateContent xmlns:mc="http://schemas.openxmlformats.org/markup-compatibility/2006">
    <mc:Choice xmlns:p14="http://schemas.microsoft.com/office/powerpoint/2010/main" Requires="p14">
      <p:transition spd="slow" p14:dur="1400" advTm="23000">
        <p14:ripple/>
      </p:transition>
    </mc:Choice>
    <mc:Fallback>
      <p:transition spd="slow" advTm="2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sierto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14121"/>
            <a:ext cx="9144000" cy="4653136"/>
          </a:xfrm>
          <a:prstGeom prst="rect">
            <a:avLst/>
          </a:prstGeom>
          <a:noFill/>
          <a:ln>
            <a:noFill/>
          </a:ln>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433105" y="936307"/>
            <a:ext cx="2349799" cy="9433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1110843" y="4883676"/>
            <a:ext cx="6984776" cy="1569660"/>
          </a:xfrm>
          <a:prstGeom prst="rect">
            <a:avLst/>
          </a:prstGeom>
        </p:spPr>
        <p:txBody>
          <a:bodyPr wrap="square">
            <a:spAutoFit/>
          </a:bodyPr>
          <a:lstStyle/>
          <a:p>
            <a:r>
              <a:rPr lang="es-ES" sz="2400" dirty="0" smtClean="0">
                <a:latin typeface="Monotype Corsiva" pitchFamily="66" charset="0"/>
              </a:rPr>
              <a:t>      Siguiendo </a:t>
            </a:r>
            <a:r>
              <a:rPr lang="es-ES" sz="2400" dirty="0">
                <a:latin typeface="Monotype Corsiva" pitchFamily="66" charset="0"/>
              </a:rPr>
              <a:t>hacia el sur, cruza casi en perfecta línea </a:t>
            </a:r>
            <a:r>
              <a:rPr lang="es-ES" sz="2400" dirty="0" smtClean="0">
                <a:latin typeface="Monotype Corsiva" pitchFamily="66" charset="0"/>
              </a:rPr>
              <a:t>recta </a:t>
            </a:r>
          </a:p>
          <a:p>
            <a:r>
              <a:rPr lang="es-ES" sz="2400" dirty="0" smtClean="0">
                <a:latin typeface="Monotype Corsiva" pitchFamily="66" charset="0"/>
              </a:rPr>
              <a:t>     de </a:t>
            </a:r>
            <a:r>
              <a:rPr lang="es-ES" sz="2400" dirty="0">
                <a:latin typeface="Monotype Corsiva" pitchFamily="66" charset="0"/>
              </a:rPr>
              <a:t>Este a Oeste el efímero río </a:t>
            </a:r>
            <a:r>
              <a:rPr lang="es-ES" sz="2400" dirty="0" err="1">
                <a:latin typeface="Monotype Corsiva" pitchFamily="66" charset="0"/>
              </a:rPr>
              <a:t>Swakop</a:t>
            </a:r>
            <a:r>
              <a:rPr lang="es-ES" sz="2400" dirty="0">
                <a:latin typeface="Monotype Corsiva" pitchFamily="66" charset="0"/>
              </a:rPr>
              <a:t>, que ofrece bellas </a:t>
            </a:r>
            <a:endParaRPr lang="es-ES" sz="2400" dirty="0" smtClean="0">
              <a:latin typeface="Monotype Corsiva" pitchFamily="66" charset="0"/>
            </a:endParaRPr>
          </a:p>
          <a:p>
            <a:pPr marL="633413" indent="-633413"/>
            <a:r>
              <a:rPr lang="es-ES" sz="2400" dirty="0">
                <a:latin typeface="Monotype Corsiva" pitchFamily="66" charset="0"/>
              </a:rPr>
              <a:t> </a:t>
            </a:r>
            <a:r>
              <a:rPr lang="es-ES" sz="2400" dirty="0" smtClean="0">
                <a:latin typeface="Monotype Corsiva" pitchFamily="66" charset="0"/>
              </a:rPr>
              <a:t>   escenas</a:t>
            </a:r>
            <a:r>
              <a:rPr lang="es-ES" sz="2400" dirty="0">
                <a:latin typeface="Monotype Corsiva" pitchFamily="66" charset="0"/>
              </a:rPr>
              <a:t>, al combinar la claridad de sus aguas con sus veredas </a:t>
            </a:r>
            <a:r>
              <a:rPr lang="es-ES" sz="2400" dirty="0" smtClean="0">
                <a:latin typeface="Monotype Corsiva" pitchFamily="66" charset="0"/>
              </a:rPr>
              <a:t>   de </a:t>
            </a:r>
            <a:r>
              <a:rPr lang="es-ES" sz="2400" dirty="0">
                <a:latin typeface="Monotype Corsiva" pitchFamily="66" charset="0"/>
              </a:rPr>
              <a:t>arena fina de desierto:</a:t>
            </a:r>
            <a:endParaRPr lang="es-PE" sz="2400" dirty="0">
              <a:latin typeface="Monotype Corsiva" pitchFamily="66" charset="0"/>
            </a:endParaRPr>
          </a:p>
        </p:txBody>
      </p:sp>
    </p:spTree>
    <p:extLst>
      <p:ext uri="{BB962C8B-B14F-4D97-AF65-F5344CB8AC3E}">
        <p14:creationId xmlns:p14="http://schemas.microsoft.com/office/powerpoint/2010/main" val="665629285"/>
      </p:ext>
    </p:extLst>
  </p:cSld>
  <p:clrMapOvr>
    <a:masterClrMapping/>
  </p:clrMapOvr>
  <mc:AlternateContent xmlns:mc="http://schemas.openxmlformats.org/markup-compatibility/2006">
    <mc:Choice xmlns:p14="http://schemas.microsoft.com/office/powerpoint/2010/main" Requires="p14">
      <p:transition spd="slow" p14:dur="1400" advTm="17000">
        <p14:ripple/>
      </p:transition>
    </mc:Choice>
    <mc:Fallback>
      <p:transition spd="slow" advTm="17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sierto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779912" y="0"/>
            <a:ext cx="5364088" cy="6858000"/>
          </a:xfrm>
          <a:prstGeom prst="rect">
            <a:avLst/>
          </a:prstGeom>
          <a:noFill/>
          <a:ln>
            <a:noFill/>
          </a:ln>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315" y="-27384"/>
            <a:ext cx="3916235" cy="6884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395536" y="996318"/>
            <a:ext cx="2808312" cy="4493538"/>
          </a:xfrm>
          <a:prstGeom prst="rect">
            <a:avLst/>
          </a:prstGeom>
        </p:spPr>
        <p:txBody>
          <a:bodyPr wrap="square">
            <a:spAutoFit/>
          </a:bodyPr>
          <a:lstStyle/>
          <a:p>
            <a:r>
              <a:rPr lang="es-ES" sz="2200" dirty="0">
                <a:latin typeface="Monotype Corsiva" pitchFamily="66" charset="0"/>
              </a:rPr>
              <a:t>Cuando el </a:t>
            </a:r>
            <a:r>
              <a:rPr lang="es-ES" sz="2200" dirty="0" err="1">
                <a:latin typeface="Monotype Corsiva" pitchFamily="66" charset="0"/>
              </a:rPr>
              <a:t>Swakop</a:t>
            </a:r>
            <a:r>
              <a:rPr lang="es-ES" sz="2200" dirty="0">
                <a:latin typeface="Monotype Corsiva" pitchFamily="66" charset="0"/>
              </a:rPr>
              <a:t> llega al mar, algo que no ocurre demasiado a menudo puesto que Namibia es una de las regiones más secas del mundo, provocando que el caudal del río sea muy irregular, lo hace en </a:t>
            </a:r>
            <a:r>
              <a:rPr lang="es-ES" sz="2200" dirty="0" err="1">
                <a:latin typeface="Monotype Corsiva" pitchFamily="66" charset="0"/>
              </a:rPr>
              <a:t>Swakopmund</a:t>
            </a:r>
            <a:r>
              <a:rPr lang="es-ES" sz="2200" dirty="0">
                <a:latin typeface="Monotype Corsiva" pitchFamily="66" charset="0"/>
              </a:rPr>
              <a:t> (literalmente: "Boca del </a:t>
            </a:r>
            <a:r>
              <a:rPr lang="es-ES" sz="2200" dirty="0" err="1">
                <a:latin typeface="Monotype Corsiva" pitchFamily="66" charset="0"/>
              </a:rPr>
              <a:t>Swakop</a:t>
            </a:r>
            <a:r>
              <a:rPr lang="es-ES" sz="2200" dirty="0">
                <a:latin typeface="Monotype Corsiva" pitchFamily="66" charset="0"/>
              </a:rPr>
              <a:t>), una pequeña joya de la era colonial, casi única por esta zona:</a:t>
            </a:r>
            <a:endParaRPr lang="es-PE" sz="2200" dirty="0">
              <a:latin typeface="Monotype Corsiva" pitchFamily="66" charset="0"/>
            </a:endParaRPr>
          </a:p>
        </p:txBody>
      </p:sp>
    </p:spTree>
    <p:extLst>
      <p:ext uri="{BB962C8B-B14F-4D97-AF65-F5344CB8AC3E}">
        <p14:creationId xmlns:p14="http://schemas.microsoft.com/office/powerpoint/2010/main" val="3426665311"/>
      </p:ext>
    </p:extLst>
  </p:cSld>
  <p:clrMapOvr>
    <a:masterClrMapping/>
  </p:clrMapOvr>
  <mc:AlternateContent xmlns:mc="http://schemas.openxmlformats.org/markup-compatibility/2006">
    <mc:Choice xmlns:p14="http://schemas.microsoft.com/office/powerpoint/2010/main" Requires="p14">
      <p:transition spd="slow" p14:dur="1400" advTm="25000">
        <p14:ripple/>
      </p:transition>
    </mc:Choice>
    <mc:Fallback>
      <p:transition spd="slow" advTm="25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esierto8"/>
          <p:cNvPicPr>
            <a:picLocks noGrp="1" noChangeAspect="1"/>
          </p:cNvPicPr>
          <p:nvPr isPhoto="1"/>
        </p:nvPicPr>
        <p:blipFill rotWithShape="1">
          <a:blip r:embed="rId2">
            <a:lum/>
            <a:extLst>
              <a:ext uri="{28A0092B-C50C-407E-A947-70E740481C1C}">
                <a14:useLocalDpi xmlns:a14="http://schemas.microsoft.com/office/drawing/2010/main" val="0"/>
              </a:ext>
            </a:extLst>
          </a:blip>
          <a:srcRect l="-6773" r="1"/>
          <a:stretch/>
        </p:blipFill>
        <p:spPr>
          <a:xfrm>
            <a:off x="3622816" y="0"/>
            <a:ext cx="5521184" cy="6858000"/>
          </a:xfrm>
          <a:prstGeom prst="rect">
            <a:avLst/>
          </a:prstGeom>
          <a:noFill/>
          <a:ln>
            <a:noFill/>
          </a:ln>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13" y="16665"/>
            <a:ext cx="3842334" cy="6884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638436" y="1916832"/>
            <a:ext cx="2592288" cy="2677656"/>
          </a:xfrm>
          <a:prstGeom prst="rect">
            <a:avLst/>
          </a:prstGeom>
        </p:spPr>
        <p:txBody>
          <a:bodyPr wrap="square">
            <a:spAutoFit/>
          </a:bodyPr>
          <a:lstStyle/>
          <a:p>
            <a:pPr algn="just"/>
            <a:r>
              <a:rPr lang="es-ES" sz="2400" dirty="0">
                <a:latin typeface="Monotype Corsiva" pitchFamily="66" charset="0"/>
              </a:rPr>
              <a:t>Cerca del extremo sur, hay que cruzar (y en muchas ocasiones, establecerlo como campo base para exploraciones) el cañón de </a:t>
            </a:r>
            <a:r>
              <a:rPr lang="es-ES" sz="2400" dirty="0" err="1">
                <a:latin typeface="Monotype Corsiva" pitchFamily="66" charset="0"/>
              </a:rPr>
              <a:t>Sesriem</a:t>
            </a:r>
            <a:endParaRPr lang="es-PE" sz="2400" dirty="0">
              <a:latin typeface="Monotype Corsiva" pitchFamily="66" charset="0"/>
            </a:endParaRPr>
          </a:p>
        </p:txBody>
      </p:sp>
    </p:spTree>
    <p:extLst>
      <p:ext uri="{BB962C8B-B14F-4D97-AF65-F5344CB8AC3E}">
        <p14:creationId xmlns:p14="http://schemas.microsoft.com/office/powerpoint/2010/main" val="2354730464"/>
      </p:ext>
    </p:extLst>
  </p:cSld>
  <p:clrMapOvr>
    <a:masterClrMapping/>
  </p:clrMapOvr>
  <mc:AlternateContent xmlns:mc="http://schemas.openxmlformats.org/markup-compatibility/2006">
    <mc:Choice xmlns:p14="http://schemas.microsoft.com/office/powerpoint/2010/main" Requires="p14">
      <p:transition spd="slow" p14:dur="1400" advTm="13000">
        <p14:ripple/>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sierto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4499992" y="0"/>
            <a:ext cx="4644008" cy="3978074"/>
          </a:xfrm>
          <a:prstGeom prst="rect">
            <a:avLst/>
          </a:prstGeom>
          <a:noFill/>
          <a:ln>
            <a:noFill/>
          </a:ln>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60" y="116604"/>
            <a:ext cx="4543552" cy="3898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539552" y="628233"/>
            <a:ext cx="3528392" cy="2800767"/>
          </a:xfrm>
          <a:prstGeom prst="rect">
            <a:avLst/>
          </a:prstGeom>
        </p:spPr>
        <p:txBody>
          <a:bodyPr wrap="square">
            <a:spAutoFit/>
          </a:bodyPr>
          <a:lstStyle/>
          <a:p>
            <a:pPr marL="88900" indent="-88900" algn="just"/>
            <a:r>
              <a:rPr lang="es-ES" sz="2200" dirty="0" smtClean="0">
                <a:latin typeface="Monotype Corsiva" pitchFamily="66" charset="0"/>
              </a:rPr>
              <a:t>Para </a:t>
            </a:r>
            <a:r>
              <a:rPr lang="es-ES" sz="2200" dirty="0">
                <a:latin typeface="Monotype Corsiva" pitchFamily="66" charset="0"/>
              </a:rPr>
              <a:t>llegar al </a:t>
            </a:r>
            <a:r>
              <a:rPr lang="es-ES" sz="2200" dirty="0" err="1">
                <a:latin typeface="Monotype Corsiva" pitchFamily="66" charset="0"/>
              </a:rPr>
              <a:t>Sossusvlei</a:t>
            </a:r>
            <a:r>
              <a:rPr lang="es-ES" sz="2200" dirty="0">
                <a:latin typeface="Monotype Corsiva" pitchFamily="66" charset="0"/>
              </a:rPr>
              <a:t>, un </a:t>
            </a:r>
            <a:r>
              <a:rPr lang="es-ES" sz="2200" dirty="0" smtClean="0">
                <a:latin typeface="Monotype Corsiva" pitchFamily="66" charset="0"/>
              </a:rPr>
              <a:t>antiguo </a:t>
            </a:r>
            <a:r>
              <a:rPr lang="es-ES" sz="2200" dirty="0">
                <a:latin typeface="Monotype Corsiva" pitchFamily="66" charset="0"/>
              </a:rPr>
              <a:t>lago, hoy hogar de una planicie de sal y arcilla en medio del desierto. Se trata de la zona más accesible turísticamente de todo el desierto, y la más fotogénica, creándose </a:t>
            </a:r>
            <a:r>
              <a:rPr lang="es-ES" sz="2200" dirty="0" smtClean="0">
                <a:latin typeface="Monotype Corsiva" pitchFamily="66" charset="0"/>
              </a:rPr>
              <a:t> maravillosas  </a:t>
            </a:r>
            <a:r>
              <a:rPr lang="es-ES" sz="2200" dirty="0">
                <a:latin typeface="Monotype Corsiva" pitchFamily="66" charset="0"/>
              </a:rPr>
              <a:t>postales.</a:t>
            </a:r>
            <a:endParaRPr lang="es-PE" sz="2200" dirty="0">
              <a:latin typeface="Monotype Corsiva" pitchFamily="66" charset="0"/>
            </a:endParaRPr>
          </a:p>
        </p:txBody>
      </p:sp>
      <p:pic>
        <p:nvPicPr>
          <p:cNvPr id="7" name="6 Imagen" descr="ssd10"/>
          <p:cNvPicPr>
            <a:picLocks noGrp="1" noChangeAspect="1"/>
          </p:cNvPicPr>
          <p:nvPr isPhoto="1"/>
        </p:nvPicPr>
        <p:blipFill>
          <a:blip r:embed="rId4" cstate="print">
            <a:lum/>
            <a:extLst>
              <a:ext uri="{28A0092B-C50C-407E-A947-70E740481C1C}">
                <a14:useLocalDpi xmlns:a14="http://schemas.microsoft.com/office/drawing/2010/main" val="0"/>
              </a:ext>
            </a:extLst>
          </a:blip>
          <a:stretch>
            <a:fillRect/>
          </a:stretch>
        </p:blipFill>
        <p:spPr>
          <a:xfrm>
            <a:off x="4499992" y="3978074"/>
            <a:ext cx="4644008" cy="2879925"/>
          </a:xfrm>
          <a:prstGeom prst="rect">
            <a:avLst/>
          </a:prstGeom>
          <a:noFill/>
          <a:ln>
            <a:noFill/>
          </a:ln>
        </p:spPr>
      </p:pic>
      <p:pic>
        <p:nvPicPr>
          <p:cNvPr id="8" name="7 Imagen" descr="bbbb11"/>
          <p:cNvPicPr>
            <a:picLocks noGrp="1" noChangeAspect="1"/>
          </p:cNvPicPr>
          <p:nvPr isPhoto="1"/>
        </p:nvPicPr>
        <p:blipFill>
          <a:blip r:embed="rId5" cstate="print">
            <a:lum/>
            <a:extLst>
              <a:ext uri="{28A0092B-C50C-407E-A947-70E740481C1C}">
                <a14:useLocalDpi xmlns:a14="http://schemas.microsoft.com/office/drawing/2010/main" val="0"/>
              </a:ext>
            </a:extLst>
          </a:blip>
          <a:stretch>
            <a:fillRect/>
          </a:stretch>
        </p:blipFill>
        <p:spPr>
          <a:xfrm>
            <a:off x="0" y="3978075"/>
            <a:ext cx="4499992" cy="2879925"/>
          </a:xfrm>
          <a:prstGeom prst="rect">
            <a:avLst/>
          </a:prstGeom>
          <a:noFill/>
          <a:ln>
            <a:noFill/>
          </a:ln>
        </p:spPr>
      </p:pic>
    </p:spTree>
    <p:extLst>
      <p:ext uri="{BB962C8B-B14F-4D97-AF65-F5344CB8AC3E}">
        <p14:creationId xmlns:p14="http://schemas.microsoft.com/office/powerpoint/2010/main" val="429443361"/>
      </p:ext>
    </p:extLst>
  </p:cSld>
  <p:clrMapOvr>
    <a:masterClrMapping/>
  </p:clrMapOvr>
  <mc:AlternateContent xmlns:mc="http://schemas.openxmlformats.org/markup-compatibility/2006">
    <mc:Choice xmlns:p14="http://schemas.microsoft.com/office/powerpoint/2010/main" Requires="p14">
      <p:transition spd="slow" p14:dur="1400" advTm="19000">
        <p14:ripple/>
      </p:transition>
    </mc:Choice>
    <mc:Fallback>
      <p:transition spd="slow" advTm="19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fghjk12"/>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4716016" y="17779"/>
            <a:ext cx="4427984" cy="3555238"/>
          </a:xfrm>
          <a:prstGeom prst="rect">
            <a:avLst/>
          </a:prstGeom>
          <a:noFill/>
          <a:ln>
            <a:noFill/>
          </a:ln>
        </p:spPr>
      </p:pic>
      <p:pic>
        <p:nvPicPr>
          <p:cNvPr id="4" name="3 Imagen" descr="ppppp13"/>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4716016" y="3573017"/>
            <a:ext cx="4427984" cy="3284983"/>
          </a:xfrm>
          <a:prstGeom prst="rect">
            <a:avLst/>
          </a:prstGeom>
          <a:noFill/>
          <a:ln>
            <a:noFill/>
          </a:ln>
        </p:spPr>
      </p:pic>
      <p:pic>
        <p:nvPicPr>
          <p:cNvPr id="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932" y="30766"/>
            <a:ext cx="4781579" cy="6884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595038" y="987694"/>
            <a:ext cx="3672408" cy="4970591"/>
          </a:xfrm>
          <a:prstGeom prst="rect">
            <a:avLst/>
          </a:prstGeom>
        </p:spPr>
        <p:txBody>
          <a:bodyPr wrap="square">
            <a:spAutoFit/>
          </a:bodyPr>
          <a:lstStyle/>
          <a:p>
            <a:pPr algn="just"/>
            <a:r>
              <a:rPr lang="es-ES" sz="2300" dirty="0">
                <a:latin typeface="Monotype Corsiva" pitchFamily="66" charset="0"/>
              </a:rPr>
              <a:t>Dentro del </a:t>
            </a:r>
            <a:r>
              <a:rPr lang="es-ES" sz="2300" dirty="0" err="1">
                <a:latin typeface="Monotype Corsiva" pitchFamily="66" charset="0"/>
              </a:rPr>
              <a:t>Sossusvlei</a:t>
            </a:r>
            <a:r>
              <a:rPr lang="es-ES" sz="2300" dirty="0">
                <a:latin typeface="Monotype Corsiva" pitchFamily="66" charset="0"/>
              </a:rPr>
              <a:t>, destacan otros dos pequeños "</a:t>
            </a:r>
            <a:r>
              <a:rPr lang="es-ES" sz="2300" dirty="0" err="1">
                <a:latin typeface="Monotype Corsiva" pitchFamily="66" charset="0"/>
              </a:rPr>
              <a:t>vlei</a:t>
            </a:r>
            <a:r>
              <a:rPr lang="es-ES" sz="2300" dirty="0">
                <a:latin typeface="Monotype Corsiva" pitchFamily="66" charset="0"/>
              </a:rPr>
              <a:t>", más arcillosos (aunque se trata de arcilla blanca, dando un aspecto de salinas) y planos, como son el </a:t>
            </a:r>
            <a:r>
              <a:rPr lang="es-ES" sz="2300" dirty="0" err="1">
                <a:latin typeface="Monotype Corsiva" pitchFamily="66" charset="0"/>
              </a:rPr>
              <a:t>Deadvlei</a:t>
            </a:r>
            <a:r>
              <a:rPr lang="es-ES" sz="2300" dirty="0">
                <a:latin typeface="Monotype Corsiva" pitchFamily="66" charset="0"/>
              </a:rPr>
              <a:t>, famoso por estar rodeado de algunas de las dunas más altas del mundo, como la "Big </a:t>
            </a:r>
            <a:r>
              <a:rPr lang="es-ES" sz="2300" dirty="0" err="1">
                <a:latin typeface="Monotype Corsiva" pitchFamily="66" charset="0"/>
              </a:rPr>
              <a:t>Daddy</a:t>
            </a:r>
            <a:r>
              <a:rPr lang="es-ES" sz="2300" dirty="0">
                <a:latin typeface="Monotype Corsiva" pitchFamily="66" charset="0"/>
              </a:rPr>
              <a:t>", que se alza hasta casi 400 metros sobre su base</a:t>
            </a:r>
            <a:r>
              <a:rPr lang="es-ES" sz="2300" dirty="0" smtClean="0">
                <a:latin typeface="Monotype Corsiva" pitchFamily="66" charset="0"/>
              </a:rPr>
              <a:t>:</a:t>
            </a:r>
          </a:p>
          <a:p>
            <a:pPr algn="just"/>
            <a:r>
              <a:rPr lang="es-ES" sz="2300" dirty="0" smtClean="0">
                <a:latin typeface="Monotype Corsiva" pitchFamily="66" charset="0"/>
              </a:rPr>
              <a:t>Y el </a:t>
            </a:r>
            <a:r>
              <a:rPr lang="es-ES" sz="2300" dirty="0" err="1" smtClean="0">
                <a:latin typeface="Monotype Corsiva" pitchFamily="66" charset="0"/>
              </a:rPr>
              <a:t>Hiddenvlei</a:t>
            </a:r>
            <a:r>
              <a:rPr lang="es-ES" sz="2300" dirty="0" smtClean="0">
                <a:latin typeface="Monotype Corsiva" pitchFamily="66" charset="0"/>
              </a:rPr>
              <a:t> de tierras más blancas y con un aspecto algo más fantasmagórico</a:t>
            </a:r>
          </a:p>
          <a:p>
            <a:endParaRPr lang="es-PE" dirty="0"/>
          </a:p>
        </p:txBody>
      </p:sp>
    </p:spTree>
    <p:extLst>
      <p:ext uri="{BB962C8B-B14F-4D97-AF65-F5344CB8AC3E}">
        <p14:creationId xmlns:p14="http://schemas.microsoft.com/office/powerpoint/2010/main" val="3403516715"/>
      </p:ext>
    </p:extLst>
  </p:cSld>
  <p:clrMapOvr>
    <a:masterClrMapping/>
  </p:clrMapOvr>
  <mc:AlternateContent xmlns:mc="http://schemas.openxmlformats.org/markup-compatibility/2006">
    <mc:Choice xmlns:p14="http://schemas.microsoft.com/office/powerpoint/2010/main" Requires="p14">
      <p:transition spd="slow" p14:dur="1400" advTm="25000">
        <p14:ripple/>
      </p:transition>
    </mc:Choice>
    <mc:Fallback>
      <p:transition spd="slow" advTm="25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mmmm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964346"/>
            <a:ext cx="4438131" cy="3893654"/>
          </a:xfrm>
          <a:prstGeom prst="rect">
            <a:avLst/>
          </a:prstGeom>
          <a:noFill/>
          <a:ln>
            <a:noFill/>
          </a:ln>
        </p:spPr>
      </p:pic>
      <p:pic>
        <p:nvPicPr>
          <p:cNvPr id="4" name="3 Imagen" descr="mmmm15"/>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4541658" y="2964346"/>
            <a:ext cx="4602342" cy="3893654"/>
          </a:xfrm>
          <a:prstGeom prst="rect">
            <a:avLst/>
          </a:prstGeom>
          <a:noFill/>
          <a:ln>
            <a:noFill/>
          </a:ln>
        </p:spPr>
      </p:pic>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3279443" y="-2956088"/>
            <a:ext cx="2964346" cy="8820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1835696" y="476672"/>
            <a:ext cx="5808731" cy="2215991"/>
          </a:xfrm>
          <a:prstGeom prst="rect">
            <a:avLst/>
          </a:prstGeom>
        </p:spPr>
        <p:txBody>
          <a:bodyPr wrap="square">
            <a:spAutoFit/>
          </a:bodyPr>
          <a:lstStyle/>
          <a:p>
            <a:pPr algn="just"/>
            <a:r>
              <a:rPr lang="es-ES" sz="2400" dirty="0">
                <a:latin typeface="Monotype Corsiva" pitchFamily="66" charset="0"/>
              </a:rPr>
              <a:t>Para finalizar, marcando el verdadero extremo sur del desierto, se encuentra el abandonado yacimiento de Diamantes de </a:t>
            </a:r>
            <a:r>
              <a:rPr lang="es-ES" sz="2400" dirty="0" err="1">
                <a:latin typeface="Monotype Corsiva" pitchFamily="66" charset="0"/>
              </a:rPr>
              <a:t>Kolmanskoppe</a:t>
            </a:r>
            <a:r>
              <a:rPr lang="es-ES" sz="2400" dirty="0">
                <a:latin typeface="Monotype Corsiva" pitchFamily="66" charset="0"/>
              </a:rPr>
              <a:t>, demostrando de lo que puede ser capaz la naturaleza si se le deja vía libre:</a:t>
            </a:r>
            <a:endParaRPr lang="es-PE" sz="2400" dirty="0">
              <a:latin typeface="Monotype Corsiva" pitchFamily="66" charset="0"/>
            </a:endParaRPr>
          </a:p>
          <a:p>
            <a:pPr algn="just"/>
            <a:r>
              <a:rPr lang="es-ES" dirty="0"/>
              <a:t> </a:t>
            </a:r>
            <a:endParaRPr lang="es-PE" dirty="0"/>
          </a:p>
        </p:txBody>
      </p:sp>
    </p:spTree>
    <p:extLst>
      <p:ext uri="{BB962C8B-B14F-4D97-AF65-F5344CB8AC3E}">
        <p14:creationId xmlns:p14="http://schemas.microsoft.com/office/powerpoint/2010/main" val="2290634366"/>
      </p:ext>
    </p:extLst>
  </p:cSld>
  <p:clrMapOvr>
    <a:masterClrMapping/>
  </p:clrMapOvr>
  <mc:AlternateContent xmlns:mc="http://schemas.openxmlformats.org/markup-compatibility/2006">
    <mc:Choice xmlns:p14="http://schemas.microsoft.com/office/powerpoint/2010/main" Requires="p14">
      <p:transition spd="slow" p14:dur="1400" advTm="16000">
        <p14:ripple/>
      </p:transition>
    </mc:Choice>
    <mc:Fallback>
      <p:transition spd="slow" advTm="16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983848" y="-1227256"/>
            <a:ext cx="7284826" cy="92525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1619672" y="963880"/>
            <a:ext cx="6552728" cy="5201424"/>
          </a:xfrm>
          <a:prstGeom prst="rect">
            <a:avLst/>
          </a:prstGeom>
        </p:spPr>
        <p:txBody>
          <a:bodyPr wrap="square">
            <a:spAutoFit/>
          </a:bodyPr>
          <a:lstStyle/>
          <a:p>
            <a:pPr algn="just"/>
            <a:r>
              <a:rPr lang="es-ES" sz="2200" dirty="0" smtClean="0">
                <a:latin typeface="Monotype Corsiva" pitchFamily="66" charset="0"/>
              </a:rPr>
              <a:t>   </a:t>
            </a:r>
            <a:r>
              <a:rPr lang="es-ES" sz="2200" dirty="0" err="1" smtClean="0">
                <a:latin typeface="Monotype Corsiva" pitchFamily="66" charset="0"/>
              </a:rPr>
              <a:t>Kolmanskop</a:t>
            </a:r>
            <a:r>
              <a:rPr lang="es-ES" sz="2200" dirty="0" smtClean="0">
                <a:latin typeface="Monotype Corsiva" pitchFamily="66" charset="0"/>
              </a:rPr>
              <a:t> </a:t>
            </a:r>
            <a:r>
              <a:rPr lang="es-ES" sz="2200" dirty="0">
                <a:latin typeface="Monotype Corsiva" pitchFamily="66" charset="0"/>
              </a:rPr>
              <a:t>es una pequeña ciudad minera abandonada en Namibia. Fue construida en 1908 para dar cobijo a los buscadores de diamantes que trabajaban en esta desértica región. En aquellos momentos, los diamantes se encontraban con facilidad en las cercanías y era fácil hacer fortuna, de modo que en dos años se construyó una ciudad completa, con casino, escuela, hospital, salón de baile y verdaderas mansiones de estilo centro-europeo. </a:t>
            </a:r>
          </a:p>
          <a:p>
            <a:pPr indent="87313" algn="just"/>
            <a:r>
              <a:rPr lang="es-ES" sz="2200" dirty="0" smtClean="0">
                <a:latin typeface="Monotype Corsiva" pitchFamily="66" charset="0"/>
              </a:rPr>
              <a:t> Durante </a:t>
            </a:r>
            <a:r>
              <a:rPr lang="es-ES" sz="2200" dirty="0">
                <a:latin typeface="Monotype Corsiva" pitchFamily="66" charset="0"/>
              </a:rPr>
              <a:t>la Primera Guerra Mundial se extrajeron unos 1.000 kg de diamantes, pero inmediatamente después de la guerra, esta cantidad descendió notablemente y se encontraron diamantes mucho mayores y en abundancia a 200 km, en la localidad de </a:t>
            </a:r>
            <a:r>
              <a:rPr lang="es-ES" sz="2200" dirty="0" err="1">
                <a:latin typeface="Monotype Corsiva" pitchFamily="66" charset="0"/>
              </a:rPr>
              <a:t>Oranjemunde</a:t>
            </a:r>
            <a:r>
              <a:rPr lang="es-ES" sz="2200" dirty="0">
                <a:latin typeface="Monotype Corsiva" pitchFamily="66" charset="0"/>
              </a:rPr>
              <a:t>. La ciudad fue abandonada y se convirtió en una </a:t>
            </a:r>
            <a:r>
              <a:rPr lang="es-ES" sz="2200" dirty="0" smtClean="0">
                <a:latin typeface="Monotype Corsiva" pitchFamily="66" charset="0"/>
              </a:rPr>
              <a:t>   ciudad </a:t>
            </a:r>
            <a:r>
              <a:rPr lang="es-ES" sz="2200" dirty="0">
                <a:latin typeface="Monotype Corsiva" pitchFamily="66" charset="0"/>
              </a:rPr>
              <a:t>fantasma, invadida por las arenas del desierto.</a:t>
            </a:r>
          </a:p>
          <a:p>
            <a:r>
              <a:rPr lang="es-ES" sz="2400" dirty="0">
                <a:latin typeface="Monotype Corsiva" pitchFamily="66" charset="0"/>
              </a:rPr>
              <a:t> </a:t>
            </a:r>
          </a:p>
        </p:txBody>
      </p:sp>
    </p:spTree>
    <p:extLst>
      <p:ext uri="{BB962C8B-B14F-4D97-AF65-F5344CB8AC3E}">
        <p14:creationId xmlns:p14="http://schemas.microsoft.com/office/powerpoint/2010/main" val="758181605"/>
      </p:ext>
    </p:extLst>
  </p:cSld>
  <p:clrMapOvr>
    <a:masterClrMapping/>
  </p:clrMapOvr>
  <mc:AlternateContent xmlns:mc="http://schemas.openxmlformats.org/markup-compatibility/2006">
    <mc:Choice xmlns:p14="http://schemas.microsoft.com/office/powerpoint/2010/main" Requires="p14">
      <p:transition spd="slow" p14:dur="1400" advTm="42000">
        <p14:ripple/>
      </p:transition>
    </mc:Choice>
    <mc:Fallback>
      <p:transition spd="slow" advTm="42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951732-Kolmanskop_Ghost_town_Namibia"/>
          <p:cNvPicPr>
            <a:picLocks noGrp="1" noChangeAspect="1"/>
          </p:cNvPicPr>
          <p:nvPr isPhoto="1"/>
        </p:nvPicPr>
        <p:blipFill rotWithShape="1">
          <a:blip r:embed="rId3">
            <a:lum/>
            <a:extLst>
              <a:ext uri="{28A0092B-C50C-407E-A947-70E740481C1C}">
                <a14:useLocalDpi xmlns:a14="http://schemas.microsoft.com/office/drawing/2010/main" val="0"/>
              </a:ext>
            </a:extLst>
          </a:blip>
          <a:srcRect l="2090" t="4027" r="1792" b="4553"/>
          <a:stretch/>
        </p:blipFill>
        <p:spPr>
          <a:xfrm>
            <a:off x="10799" y="0"/>
            <a:ext cx="9144000" cy="6858000"/>
          </a:xfrm>
          <a:prstGeom prst="rect">
            <a:avLst/>
          </a:prstGeom>
          <a:noFill/>
          <a:ln>
            <a:noFill/>
          </a:ln>
        </p:spPr>
      </p:pic>
      <p:pic>
        <p:nvPicPr>
          <p:cNvPr id="3" name="2 Imagen" descr="3951732-Kolmanskop_Ghost_town_Namibia"/>
          <p:cNvPicPr>
            <a:picLocks noGrp="1" noChangeAspect="1"/>
          </p:cNvPicPr>
          <p:nvPr isPhoto="1"/>
        </p:nvPicPr>
        <p:blipFill rotWithShape="1">
          <a:blip r:embed="rId3">
            <a:lum/>
            <a:extLst>
              <a:ext uri="{28A0092B-C50C-407E-A947-70E740481C1C}">
                <a14:useLocalDpi xmlns:a14="http://schemas.microsoft.com/office/drawing/2010/main" val="0"/>
              </a:ext>
            </a:extLst>
          </a:blip>
          <a:srcRect l="2090" t="4027" r="1792" b="4553"/>
          <a:stretch/>
        </p:blipFill>
        <p:spPr>
          <a:xfrm>
            <a:off x="39399" y="0"/>
            <a:ext cx="9144000" cy="6858000"/>
          </a:xfrm>
          <a:prstGeom prst="rect">
            <a:avLst/>
          </a:prstGeom>
          <a:noFill/>
          <a:ln>
            <a:noFill/>
          </a:ln>
        </p:spPr>
      </p:pic>
    </p:spTree>
    <p:extLst>
      <p:ext uri="{BB962C8B-B14F-4D97-AF65-F5344CB8AC3E}">
        <p14:creationId xmlns:p14="http://schemas.microsoft.com/office/powerpoint/2010/main" val="2458136665"/>
      </p:ext>
    </p:extLst>
  </p:cSld>
  <p:clrMapOvr>
    <a:masterClrMapping/>
  </p:clrMapOvr>
  <mc:AlternateContent xmlns:mc="http://schemas.openxmlformats.org/markup-compatibility/2006">
    <mc:Choice xmlns:p14="http://schemas.microsoft.com/office/powerpoint/2010/main" Requires="p14">
      <p:transition spd="slow" p14:dur="1400" advTm="9000">
        <p14:ripple/>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fmla="#ppt_w*sin(2.5*pi*$)">
                                          <p:val>
                                            <p:fltVal val="0"/>
                                          </p:val>
                                        </p:tav>
                                        <p:tav tm="100000">
                                          <p:val>
                                            <p:fltVal val="1"/>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abandoned-houses-in-the-ghost-diamond-town-kolmanskop-near-l-deritz-namibia-africa-99967967"/>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b="7709"/>
          <a:stretch/>
        </p:blipFill>
        <p:spPr>
          <a:xfrm>
            <a:off x="3218178" y="2555911"/>
            <a:ext cx="2896000" cy="2221585"/>
          </a:xfrm>
          <a:prstGeom prst="rect">
            <a:avLst/>
          </a:prstGeom>
          <a:noFill/>
          <a:ln>
            <a:noFill/>
          </a:ln>
        </p:spPr>
      </p:pic>
      <p:pic>
        <p:nvPicPr>
          <p:cNvPr id="3" name="2 Imagen" descr="web2011kolmanskop_2"/>
          <p:cNvPicPr>
            <a:picLocks noGrp="1" noChangeAspect="1"/>
          </p:cNvPicPr>
          <p:nvPr isPhoto="1"/>
        </p:nvPicPr>
        <p:blipFill>
          <a:blip r:embed="rId3" cstate="print">
            <a:lum/>
            <a:extLst>
              <a:ext uri="{28A0092B-C50C-407E-A947-70E740481C1C}">
                <a14:useLocalDpi xmlns:a14="http://schemas.microsoft.com/office/drawing/2010/main" val="0"/>
              </a:ext>
            </a:extLst>
          </a:blip>
          <a:stretch>
            <a:fillRect/>
          </a:stretch>
        </p:blipFill>
        <p:spPr>
          <a:xfrm>
            <a:off x="6114178" y="-1"/>
            <a:ext cx="3029822" cy="2538685"/>
          </a:xfrm>
          <a:prstGeom prst="rect">
            <a:avLst/>
          </a:prstGeom>
          <a:noFill/>
          <a:ln>
            <a:noFill/>
          </a:ln>
        </p:spPr>
      </p:pic>
      <p:pic>
        <p:nvPicPr>
          <p:cNvPr id="4" name="3 Imagen" descr="images (2)"/>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110157" y="4741021"/>
            <a:ext cx="3108021" cy="2080504"/>
          </a:xfrm>
          <a:prstGeom prst="rect">
            <a:avLst/>
          </a:prstGeom>
          <a:noFill/>
          <a:ln>
            <a:noFill/>
          </a:ln>
        </p:spPr>
      </p:pic>
      <p:pic>
        <p:nvPicPr>
          <p:cNvPr id="5" name="4 Imagen" descr="images (1)"/>
          <p:cNvPicPr>
            <a:picLocks noGrp="1" noChangeAspect="1"/>
          </p:cNvPicPr>
          <p:nvPr isPhoto="1"/>
        </p:nvPicPr>
        <p:blipFill>
          <a:blip r:embed="rId5">
            <a:lum/>
            <a:extLst>
              <a:ext uri="{28A0092B-C50C-407E-A947-70E740481C1C}">
                <a14:useLocalDpi xmlns:a14="http://schemas.microsoft.com/office/drawing/2010/main" val="0"/>
              </a:ext>
            </a:extLst>
          </a:blip>
          <a:stretch>
            <a:fillRect/>
          </a:stretch>
        </p:blipFill>
        <p:spPr>
          <a:xfrm>
            <a:off x="6114178" y="4741021"/>
            <a:ext cx="3006405" cy="2116979"/>
          </a:xfrm>
          <a:prstGeom prst="rect">
            <a:avLst/>
          </a:prstGeom>
          <a:noFill/>
          <a:ln>
            <a:noFill/>
          </a:ln>
        </p:spPr>
      </p:pic>
      <p:pic>
        <p:nvPicPr>
          <p:cNvPr id="6" name="5 Imagen" descr="images"/>
          <p:cNvPicPr>
            <a:picLocks noGrp="1" noChangeAspect="1"/>
          </p:cNvPicPr>
          <p:nvPr isPhoto="1"/>
        </p:nvPicPr>
        <p:blipFill>
          <a:blip r:embed="rId6">
            <a:lum/>
            <a:extLst>
              <a:ext uri="{28A0092B-C50C-407E-A947-70E740481C1C}">
                <a14:useLocalDpi xmlns:a14="http://schemas.microsoft.com/office/drawing/2010/main" val="0"/>
              </a:ext>
            </a:extLst>
          </a:blip>
          <a:stretch>
            <a:fillRect/>
          </a:stretch>
        </p:blipFill>
        <p:spPr>
          <a:xfrm flipH="1">
            <a:off x="9120584" y="2555910"/>
            <a:ext cx="2652215" cy="2185111"/>
          </a:xfrm>
          <a:prstGeom prst="rect">
            <a:avLst/>
          </a:prstGeom>
          <a:noFill/>
          <a:ln>
            <a:noFill/>
          </a:ln>
        </p:spPr>
      </p:pic>
      <p:pic>
        <p:nvPicPr>
          <p:cNvPr id="1026" name="Picture 2" descr="https://turcanin.files.wordpress.com/2012/05/kolmanskop_michaeljohngrist.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60" y="-1"/>
            <a:ext cx="3159817" cy="25386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8534540"/>
      </p:ext>
    </p:extLst>
  </p:cSld>
  <p:clrMapOvr>
    <a:masterClrMapping/>
  </p:clrMapOvr>
  <mc:AlternateContent xmlns:mc="http://schemas.openxmlformats.org/markup-compatibility/2006">
    <mc:Choice xmlns:p14="http://schemas.microsoft.com/office/powerpoint/2010/main" Requires="p14">
      <p:transition spd="slow" p14:dur="2000" advTm="10000"/>
    </mc:Choice>
    <mc:Fallback>
      <p:transition spd="slow" advTm="1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0" fill="hold"/>
                                        <p:tgtEl>
                                          <p:spTgt spid="1026"/>
                                        </p:tgtEl>
                                        <p:attrNameLst>
                                          <p:attrName>ppt_w</p:attrName>
                                        </p:attrNameLst>
                                      </p:cBhvr>
                                      <p:tavLst>
                                        <p:tav tm="0" fmla="#ppt_w*sin(2.5*pi*$)">
                                          <p:val>
                                            <p:fltVal val="0"/>
                                          </p:val>
                                        </p:tav>
                                        <p:tav tm="100000">
                                          <p:val>
                                            <p:fltVal val="1"/>
                                          </p:val>
                                        </p:tav>
                                      </p:tavLst>
                                    </p:anim>
                                    <p:anim calcmode="lin" valueType="num">
                                      <p:cBhvr>
                                        <p:cTn id="8" dur="5000" fill="hold"/>
                                        <p:tgtEl>
                                          <p:spTgt spid="1026"/>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9" presetClass="entr" presetSubtype="1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ppt_w</p:attrName>
                                        </p:attrNameLst>
                                      </p:cBhvr>
                                      <p:tavLst>
                                        <p:tav tm="0" fmla="#ppt_w*sin(2.5*pi*$)">
                                          <p:val>
                                            <p:fltVal val="0"/>
                                          </p:val>
                                        </p:tav>
                                        <p:tav tm="100000">
                                          <p:val>
                                            <p:fltVal val="1"/>
                                          </p:val>
                                        </p:tav>
                                      </p:tavLst>
                                    </p:anim>
                                    <p:anim calcmode="lin" valueType="num">
                                      <p:cBhvr>
                                        <p:cTn id="14" dur="5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9" presetClass="entr" presetSubtype="1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fmla="#ppt_w*sin(2.5*pi*$)">
                                          <p:val>
                                            <p:fltVal val="0"/>
                                          </p:val>
                                        </p:tav>
                                        <p:tav tm="100000">
                                          <p:val>
                                            <p:fltVal val="1"/>
                                          </p:val>
                                        </p:tav>
                                      </p:tavLst>
                                    </p:anim>
                                    <p:anim calcmode="lin" valueType="num">
                                      <p:cBhvr>
                                        <p:cTn id="20" dur="5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9" presetClass="entr" presetSubtype="1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fmla="#ppt_w*sin(2.5*pi*$)">
                                          <p:val>
                                            <p:fltVal val="0"/>
                                          </p:val>
                                        </p:tav>
                                        <p:tav tm="100000">
                                          <p:val>
                                            <p:fltVal val="1"/>
                                          </p:val>
                                        </p:tav>
                                      </p:tavLst>
                                    </p:anim>
                                    <p:anim calcmode="lin" valueType="num">
                                      <p:cBhvr>
                                        <p:cTn id="26" dur="5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19" presetClass="entr" presetSubtype="1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0" fill="hold"/>
                                        <p:tgtEl>
                                          <p:spTgt spid="5"/>
                                        </p:tgtEl>
                                        <p:attrNameLst>
                                          <p:attrName>ppt_w</p:attrName>
                                        </p:attrNameLst>
                                      </p:cBhvr>
                                      <p:tavLst>
                                        <p:tav tm="0" fmla="#ppt_w*sin(2.5*pi*$)">
                                          <p:val>
                                            <p:fltVal val="0"/>
                                          </p:val>
                                        </p:tav>
                                        <p:tav tm="100000">
                                          <p:val>
                                            <p:fltVal val="1"/>
                                          </p:val>
                                        </p:tav>
                                      </p:tavLst>
                                    </p:anim>
                                    <p:anim calcmode="lin" valueType="num">
                                      <p:cBhvr>
                                        <p:cTn id="32"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radioguadalupe.org/wp-content/uploads/2009/01/rosas.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334146"/>
            <a:ext cx="4544472" cy="4572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Servidor\Mis documentos\A - Besos de Amor - 2.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32656"/>
            <a:ext cx="1541338" cy="165829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C:\Documents and Settings\Servidor\Mis documentos\A - Besos de Amor - 2.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164288" y="4077072"/>
            <a:ext cx="1541338" cy="1658296"/>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C9EE0629-532E-453C-B11B-AC56475F63B8}" type="datetime8">
              <a:rPr lang="es-ES" sz="1800" b="1" smtClean="0">
                <a:solidFill>
                  <a:schemeClr val="accent2">
                    <a:lumMod val="75000"/>
                  </a:schemeClr>
                </a:solidFill>
                <a:latin typeface="Monotype Corsiva" pitchFamily="66" charset="0"/>
              </a:rPr>
              <a:t>19/01/2014 20:14</a:t>
            </a:fld>
            <a:endParaRPr lang="es-ES" sz="1800" b="1" dirty="0">
              <a:solidFill>
                <a:schemeClr val="accent2">
                  <a:lumMod val="75000"/>
                </a:schemeClr>
              </a:solidFill>
              <a:latin typeface="Monotype Corsiva" pitchFamily="66" charset="0"/>
            </a:endParaRPr>
          </a:p>
        </p:txBody>
      </p:sp>
      <p:sp>
        <p:nvSpPr>
          <p:cNvPr id="5" name="4 Marcador de pie de página"/>
          <p:cNvSpPr>
            <a:spLocks noGrp="1"/>
          </p:cNvSpPr>
          <p:nvPr>
            <p:ph type="ftr" sz="quarter" idx="11"/>
          </p:nvPr>
        </p:nvSpPr>
        <p:spPr>
          <a:xfrm>
            <a:off x="6012160" y="6165304"/>
            <a:ext cx="2895600" cy="365125"/>
          </a:xfrm>
        </p:spPr>
        <p:txBody>
          <a:bodyPr/>
          <a:lstStyle/>
          <a:p>
            <a:r>
              <a:rPr lang="es-ES" sz="1600" b="1" dirty="0" smtClean="0">
                <a:solidFill>
                  <a:schemeClr val="accent2">
                    <a:lumMod val="75000"/>
                  </a:schemeClr>
                </a:solidFill>
                <a:latin typeface="Monotype Corsiva" pitchFamily="66" charset="0"/>
              </a:rPr>
              <a:t>Yolanda Violeta</a:t>
            </a:r>
            <a:endParaRPr lang="es-ES" sz="1600" b="1" dirty="0">
              <a:solidFill>
                <a:schemeClr val="accent2">
                  <a:lumMod val="75000"/>
                </a:schemeClr>
              </a:solidFill>
              <a:latin typeface="Monotype Corsiva" pitchFamily="66" charset="0"/>
            </a:endParaRPr>
          </a:p>
        </p:txBody>
      </p:sp>
      <p:sp>
        <p:nvSpPr>
          <p:cNvPr id="7" name="6 CuadroTexto"/>
          <p:cNvSpPr txBox="1"/>
          <p:nvPr/>
        </p:nvSpPr>
        <p:spPr>
          <a:xfrm>
            <a:off x="3275856" y="4653136"/>
            <a:ext cx="3096344" cy="923330"/>
          </a:xfrm>
          <a:prstGeom prst="rect">
            <a:avLst/>
          </a:prstGeom>
          <a:noFill/>
        </p:spPr>
        <p:txBody>
          <a:bodyPr wrap="square" rtlCol="0">
            <a:spAutoFit/>
          </a:bodyPr>
          <a:lstStyle/>
          <a:p>
            <a:r>
              <a:rPr lang="es-ES" b="1" dirty="0" smtClean="0">
                <a:solidFill>
                  <a:schemeClr val="accent2">
                    <a:lumMod val="75000"/>
                  </a:schemeClr>
                </a:solidFill>
                <a:latin typeface="Monotype Corsiva" pitchFamily="66" charset="0"/>
              </a:rPr>
              <a:t>Diseño: Amor e</a:t>
            </a:r>
          </a:p>
          <a:p>
            <a:r>
              <a:rPr lang="es-ES" b="1" dirty="0" smtClean="0">
                <a:solidFill>
                  <a:schemeClr val="accent2">
                    <a:lumMod val="75000"/>
                  </a:schemeClr>
                </a:solidFill>
                <a:latin typeface="Monotype Corsiva" pitchFamily="66" charset="0"/>
              </a:rPr>
              <a:t>Tema: </a:t>
            </a:r>
            <a:r>
              <a:rPr lang="es-ES" b="1" dirty="0" err="1" smtClean="0">
                <a:solidFill>
                  <a:schemeClr val="accent2">
                    <a:lumMod val="75000"/>
                  </a:schemeClr>
                </a:solidFill>
                <a:latin typeface="Monotype Corsiva" pitchFamily="66" charset="0"/>
              </a:rPr>
              <a:t>Enya</a:t>
            </a:r>
            <a:r>
              <a:rPr lang="es-ES" b="1" dirty="0" smtClean="0">
                <a:solidFill>
                  <a:schemeClr val="accent2">
                    <a:lumMod val="75000"/>
                  </a:schemeClr>
                </a:solidFill>
                <a:latin typeface="Monotype Corsiva" pitchFamily="66" charset="0"/>
              </a:rPr>
              <a:t> el sueño de las Hadas</a:t>
            </a:r>
          </a:p>
          <a:p>
            <a:r>
              <a:rPr lang="es-ES" b="1" dirty="0" smtClean="0">
                <a:solidFill>
                  <a:schemeClr val="accent2">
                    <a:lumMod val="75000"/>
                  </a:schemeClr>
                </a:solidFill>
                <a:latin typeface="Monotype Corsiva" pitchFamily="66" charset="0"/>
              </a:rPr>
              <a:t>Interprete: Richard </a:t>
            </a:r>
            <a:r>
              <a:rPr lang="es-ES" b="1" dirty="0" err="1" smtClean="0">
                <a:solidFill>
                  <a:schemeClr val="accent2">
                    <a:lumMod val="75000"/>
                  </a:schemeClr>
                </a:solidFill>
                <a:latin typeface="Monotype Corsiva" pitchFamily="66" charset="0"/>
              </a:rPr>
              <a:t>Cleyderman</a:t>
            </a:r>
            <a:endParaRPr lang="es-ES" b="1" dirty="0">
              <a:solidFill>
                <a:schemeClr val="accent2">
                  <a:lumMod val="75000"/>
                </a:schemeClr>
              </a:solidFill>
              <a:latin typeface="Monotype Corsiva" pitchFamily="66" charset="0"/>
            </a:endParaRPr>
          </a:p>
        </p:txBody>
      </p:sp>
    </p:spTree>
    <p:extLst>
      <p:ext uri="{BB962C8B-B14F-4D97-AF65-F5344CB8AC3E}">
        <p14:creationId xmlns:p14="http://schemas.microsoft.com/office/powerpoint/2010/main" val="3936300104"/>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23622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Chincheta">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Chincheta">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722</TotalTime>
  <Words>747</Words>
  <Application>Microsoft Office PowerPoint</Application>
  <PresentationFormat>Presentación en pantalla (4:3)</PresentationFormat>
  <Paragraphs>63</Paragraphs>
  <Slides>16</Slides>
  <Notes>4</Notes>
  <HiddenSlides>0</HiddenSlides>
  <MMClips>0</MMClips>
  <ScaleCrop>false</ScaleCrop>
  <HeadingPairs>
    <vt:vector size="4" baseType="variant">
      <vt:variant>
        <vt:lpstr>Tema</vt:lpstr>
      </vt:variant>
      <vt:variant>
        <vt:i4>3</vt:i4>
      </vt:variant>
      <vt:variant>
        <vt:lpstr>Títulos de diapositiva</vt:lpstr>
      </vt:variant>
      <vt:variant>
        <vt:i4>16</vt:i4>
      </vt:variant>
    </vt:vector>
  </HeadingPairs>
  <TitlesOfParts>
    <vt:vector size="19" baseType="lpstr">
      <vt:lpstr>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Álbum de fotografías</dc:title>
  <dc:creator>user</dc:creator>
  <cp:lastModifiedBy>user</cp:lastModifiedBy>
  <cp:revision>54</cp:revision>
  <dcterms:created xsi:type="dcterms:W3CDTF">2014-01-18T13:13:54Z</dcterms:created>
  <dcterms:modified xsi:type="dcterms:W3CDTF">2014-01-20T03:21:26Z</dcterms:modified>
</cp:coreProperties>
</file>