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71" r:id="rId3"/>
    <p:sldId id="256" r:id="rId4"/>
    <p:sldId id="313" r:id="rId5"/>
    <p:sldId id="314" r:id="rId6"/>
    <p:sldId id="315" r:id="rId7"/>
    <p:sldId id="317" r:id="rId8"/>
    <p:sldId id="316" r:id="rId9"/>
    <p:sldId id="318" r:id="rId10"/>
    <p:sldId id="319" r:id="rId11"/>
    <p:sldId id="321" r:id="rId12"/>
    <p:sldId id="323" r:id="rId13"/>
    <p:sldId id="324" r:id="rId14"/>
    <p:sldId id="325" r:id="rId15"/>
    <p:sldId id="326" r:id="rId16"/>
    <p:sldId id="327" r:id="rId17"/>
    <p:sldId id="328" r:id="rId18"/>
    <p:sldId id="329" r:id="rId19"/>
    <p:sldId id="330" r:id="rId20"/>
    <p:sldId id="331" r:id="rId21"/>
    <p:sldId id="332" r:id="rId22"/>
    <p:sldId id="333" r:id="rId23"/>
    <p:sldId id="334" r:id="rId24"/>
    <p:sldId id="335" r:id="rId25"/>
    <p:sldId id="336" r:id="rId26"/>
    <p:sldId id="354" r:id="rId27"/>
    <p:sldId id="337" r:id="rId28"/>
    <p:sldId id="338" r:id="rId29"/>
    <p:sldId id="339" r:id="rId30"/>
    <p:sldId id="340" r:id="rId31"/>
    <p:sldId id="341" r:id="rId32"/>
    <p:sldId id="342" r:id="rId33"/>
    <p:sldId id="343" r:id="rId34"/>
    <p:sldId id="345" r:id="rId35"/>
    <p:sldId id="344" r:id="rId36"/>
    <p:sldId id="346" r:id="rId37"/>
    <p:sldId id="347" r:id="rId38"/>
    <p:sldId id="348" r:id="rId39"/>
    <p:sldId id="349" r:id="rId40"/>
    <p:sldId id="351" r:id="rId41"/>
    <p:sldId id="352" r:id="rId42"/>
    <p:sldId id="353" r:id="rId43"/>
    <p:sldId id="355" r:id="rId44"/>
    <p:sldId id="356" r:id="rId45"/>
    <p:sldId id="357" r:id="rId46"/>
    <p:sldId id="358" r:id="rId47"/>
    <p:sldId id="359" r:id="rId48"/>
    <p:sldId id="360" r:id="rId49"/>
    <p:sldId id="361" r:id="rId50"/>
    <p:sldId id="362" r:id="rId51"/>
    <p:sldId id="363" r:id="rId52"/>
    <p:sldId id="364" r:id="rId53"/>
    <p:sldId id="365" r:id="rId54"/>
    <p:sldId id="366" r:id="rId55"/>
    <p:sldId id="367" r:id="rId56"/>
    <p:sldId id="368" r:id="rId57"/>
    <p:sldId id="369" r:id="rId58"/>
    <p:sldId id="370" r:id="rId59"/>
    <p:sldId id="372" r:id="rId60"/>
    <p:sldId id="373" r:id="rId61"/>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3FMdAvIFCYUp0Kp+Qmt6w==" hashData="QWYCTexk42UNXozH7R5P+MJv/3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7DB81"/>
    <a:srgbClr val="F9B6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59" autoAdjust="0"/>
    <p:restoredTop sz="94660"/>
  </p:normalViewPr>
  <p:slideViewPr>
    <p:cSldViewPr>
      <p:cViewPr>
        <p:scale>
          <a:sx n="60" d="100"/>
          <a:sy n="60" d="100"/>
        </p:scale>
        <p:origin x="485" y="57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3BDCB57-C724-4C5A-8BA6-9E03D62DEE89}" type="datetimeFigureOut">
              <a:rPr lang="es-ES"/>
              <a:pPr/>
              <a:t>14/08/2024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BBDEA2A-21AA-44D9-80E6-09E61C8DF78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9396" name="3 Marcador de número de diapositiva"/>
          <p:cNvSpPr>
            <a:spLocks noGrp="1"/>
          </p:cNvSpPr>
          <p:nvPr>
            <p:ph type="sldNum" sz="quarter" idx="5"/>
          </p:nvPr>
        </p:nvSpPr>
        <p:spPr bwMode="auto">
          <a:ln>
            <a:miter lim="800000"/>
            <a:headEnd/>
            <a:tailEnd/>
          </a:ln>
        </p:spPr>
        <p:txBody>
          <a:bodyPr/>
          <a:lstStyle/>
          <a:p>
            <a:fld id="{13DD5EC3-9404-46C9-8FE7-E9BC7215A12F}" type="slidenum">
              <a:rPr lang="es-ES"/>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ln>
            <a:miter lim="800000"/>
            <a:headEnd/>
            <a:tailEnd/>
          </a:ln>
        </p:spPr>
        <p:txBody>
          <a:bodyPr/>
          <a:lstStyle/>
          <a:p>
            <a:fld id="{0E39A4F4-EEFC-4206-9AAE-C95934707928}" type="slidenum">
              <a:rPr lang="es-ES"/>
              <a:pPr/>
              <a:t>10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1444" name="3 Marcador de número de diapositiva"/>
          <p:cNvSpPr>
            <a:spLocks noGrp="1"/>
          </p:cNvSpPr>
          <p:nvPr>
            <p:ph type="sldNum" sz="quarter" idx="5"/>
          </p:nvPr>
        </p:nvSpPr>
        <p:spPr bwMode="auto">
          <a:ln>
            <a:miter lim="800000"/>
            <a:headEnd/>
            <a:tailEnd/>
          </a:ln>
        </p:spPr>
        <p:txBody>
          <a:bodyPr/>
          <a:lstStyle/>
          <a:p>
            <a:fld id="{EC98BA79-0070-4F64-9FB8-B616D80B5A65}" type="slidenum">
              <a:rPr lang="es-ES"/>
              <a:pPr/>
              <a:t>33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22884" name="3 Marcador de número de diapositiva"/>
          <p:cNvSpPr>
            <a:spLocks noGrp="1"/>
          </p:cNvSpPr>
          <p:nvPr>
            <p:ph type="sldNum" sz="quarter" idx="5"/>
          </p:nvPr>
        </p:nvSpPr>
        <p:spPr bwMode="auto">
          <a:ln>
            <a:miter lim="800000"/>
            <a:headEnd/>
            <a:tailEnd/>
          </a:ln>
        </p:spPr>
        <p:txBody>
          <a:bodyPr/>
          <a:lstStyle/>
          <a:p>
            <a:fld id="{665CB36C-2CDB-4CEC-9A84-2253148644F8}" type="slidenum">
              <a:rPr lang="es-ES"/>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4010215-C7F5-46F3-B8EC-C90F5167ED11}" type="datetimeFigureOut">
              <a:rPr lang="es-ES"/>
              <a:pPr/>
              <a:t>14/08/2024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48DD33B-3272-4D97-BBC9-B5C6E9943930}"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8205E48-AD3A-4824-941F-932EF468B9E3}" type="datetimeFigureOut">
              <a:rPr lang="es-ES"/>
              <a:pPr/>
              <a:t>14/08/2024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21B9F55-5F5C-4FA8-B247-DE92B0D78D90}"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ADD8917-A225-4AB2-B2E9-6E0B7CB4C0A6}" type="datetimeFigureOut">
              <a:rPr lang="es-ES"/>
              <a:pPr/>
              <a:t>14/08/2024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93A24F5-997C-4701-BF68-D32824FE3EF5}"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1DAFDB53-826E-484A-BF77-B4CE06DCFF2E}" type="datetimeFigureOut">
              <a:rPr lang="es-ES"/>
              <a:pPr/>
              <a:t>14/08/2024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72AA894-10B5-4924-80D8-101D8F98FAEC}"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9135788E-60ED-4894-8210-37AEB6C0FC45}" type="datetimeFigureOut">
              <a:rPr lang="es-ES"/>
              <a:pPr/>
              <a:t>14/08/2024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79C17765-DC29-4DCF-A41B-FAC0AAAAF267}"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224AC34-C603-4AE0-AB08-E50431909912}" type="datetimeFigureOut">
              <a:rPr lang="es-ES"/>
              <a:pPr/>
              <a:t>14/08/2024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B95E96B-6053-453F-9BE1-42D8F893DA24}"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A56D4D36-0B6A-4B04-9439-15BE601C7B70}" type="datetimeFigureOut">
              <a:rPr lang="es-ES"/>
              <a:pPr/>
              <a:t>14/08/2024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C660E052-F572-4077-860A-0E2767A8F00A}"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1D34B98-EE5D-48E9-99D7-215552436CA3}" type="datetimeFigureOut">
              <a:rPr lang="es-ES"/>
              <a:pPr/>
              <a:t>14/08/2024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1C4F64F-045F-4A35-91E3-63AF686F257D}"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36708E9-6CF7-4CC0-A8F0-1E07C0105AD8}" type="datetimeFigureOut">
              <a:rPr lang="es-ES"/>
              <a:pPr/>
              <a:t>14/08/2024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D60EDC-6723-413B-A8C0-23EEB11FC52E}"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B607796-DC47-45E8-8D56-06D8558EB2A5}" type="datetimeFigureOut">
              <a:rPr lang="es-ES"/>
              <a:pPr/>
              <a:t>14/08/2024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7E028BF-A1F6-4E14-A36A-58966233F623}"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C9DB106-8FD0-4DB2-972C-49A8FEA9EC58}" type="datetimeFigureOut">
              <a:rPr lang="es-ES"/>
              <a:pPr/>
              <a:t>14/08/2024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2808ED4-2574-4DBF-B26B-47518100B22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FFD47EF-E89A-4A55-A6A4-7442009ECC8C}" type="datetimeFigureOut">
              <a:rPr lang="es-ES"/>
              <a:pPr/>
              <a:t>14/08/2024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C5000F48-DCBE-44CD-9D37-E4F793DE2A7D}"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50.jpeg"/></Relationships>
</file>

<file path=ppt/slides/_rels/slide3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37.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128445" cy="1165696"/>
          </a:xfrm>
          <a:prstGeom prst="rect">
            <a:avLst/>
          </a:prstGeom>
        </p:spPr>
        <p:txBody>
          <a:bodyPr wrap="none" fromWordArt="1">
            <a:prstTxWarp prst="textTriangle">
              <a:avLst>
                <a:gd name="adj" fmla="val 42525"/>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Museo Torre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del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Oro en Sevilla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043608" y="1491630"/>
            <a:ext cx="7056437" cy="79216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p>
        </p:txBody>
      </p:sp>
      <p:sp>
        <p:nvSpPr>
          <p:cNvPr id="80901" name="WordArt 5"/>
          <p:cNvSpPr>
            <a:spLocks noChangeArrowheads="1" noChangeShapeType="1" noTextEdit="1"/>
          </p:cNvSpPr>
          <p:nvPr/>
        </p:nvSpPr>
        <p:spPr bwMode="auto">
          <a:xfrm>
            <a:off x="1115616" y="2571750"/>
            <a:ext cx="6911975" cy="538162"/>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763688" y="3435846"/>
            <a:ext cx="5400799" cy="62979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80903" name="WordArt 7"/>
          <p:cNvSpPr>
            <a:spLocks noChangeArrowheads="1" noChangeShapeType="1" noTextEdit="1"/>
          </p:cNvSpPr>
          <p:nvPr/>
        </p:nvSpPr>
        <p:spPr bwMode="auto">
          <a:xfrm>
            <a:off x="2484438" y="4227935"/>
            <a:ext cx="4176712" cy="62981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Imagen" descr="5b709dd5e23cf6387880aa8dd28115d0.jpg"/>
          <p:cNvPicPr>
            <a:picLocks noChangeAspect="1"/>
          </p:cNvPicPr>
          <p:nvPr/>
        </p:nvPicPr>
        <p:blipFill>
          <a:blip r:embed="rId2" cstate="print"/>
          <a:srcRect/>
          <a:stretch>
            <a:fillRect/>
          </a:stretch>
        </p:blipFill>
        <p:spPr bwMode="auto">
          <a:xfrm>
            <a:off x="0" y="-380577"/>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5"/>
          <p:cNvSpPr/>
          <p:nvPr/>
        </p:nvSpPr>
        <p:spPr>
          <a:xfrm>
            <a:off x="0" y="-380577"/>
            <a:ext cx="9144000" cy="604867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323850" y="1058863"/>
            <a:ext cx="8640763" cy="1631950"/>
          </a:xfrm>
          <a:prstGeom prst="rect">
            <a:avLst/>
          </a:prstGeom>
          <a:noFill/>
        </p:spPr>
        <p:txBody>
          <a:bodyPr>
            <a:spAutoFit/>
          </a:bodyPr>
          <a:lstStyle/>
          <a:p>
            <a:pPr>
              <a:defRPr/>
            </a:pPr>
            <a:r>
              <a:rPr lang="es-ES" sz="2000"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Entre los monumentos más emblemáticos de</a:t>
            </a:r>
            <a:r>
              <a:rPr lang="es-ES" sz="2000" b="1"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a:t>
            </a:r>
            <a:r>
              <a:rPr lang="es-ES" sz="2000" i="1" dirty="0">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Sevilla</a:t>
            </a:r>
            <a:r>
              <a:rPr lang="es-ES" sz="2000"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destaca, sin duda, </a:t>
            </a:r>
            <a:r>
              <a:rPr lang="es-ES" sz="2000" i="1" dirty="0">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la Torre del Oro</a:t>
            </a:r>
            <a:r>
              <a:rPr lang="es-ES" sz="2000"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Se trata de una construcción islámica de incalculable valor histórico, levantada durante el primer tercio del siglo XIII, y uno de los puntos turísticos de mayor relevancia de la ciudad.</a:t>
            </a:r>
          </a:p>
        </p:txBody>
      </p:sp>
      <p:sp>
        <p:nvSpPr>
          <p:cNvPr id="3" name="2 CuadroTexto"/>
          <p:cNvSpPr txBox="1"/>
          <p:nvPr/>
        </p:nvSpPr>
        <p:spPr>
          <a:xfrm>
            <a:off x="323850" y="2859088"/>
            <a:ext cx="8424863" cy="1631950"/>
          </a:xfrm>
          <a:prstGeom prst="rect">
            <a:avLst/>
          </a:prstGeom>
          <a:noFill/>
        </p:spPr>
        <p:txBody>
          <a:bodyPr>
            <a:spAutoFit/>
          </a:bodyPr>
          <a:lstStyle/>
          <a:p>
            <a:pPr>
              <a:defRPr/>
            </a:pPr>
            <a:r>
              <a:rPr lang="es-ES" sz="2000"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Está ubicada en el margen izquierdo del río Guadalquivir, junto a la plaza de toros de la Real Maestranza. Fue construida por orden del gobernador </a:t>
            </a:r>
            <a:r>
              <a:rPr lang="es-ES" sz="2000" i="1" dirty="0" err="1">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Abù</a:t>
            </a:r>
            <a:r>
              <a:rPr lang="es-ES" sz="2000" i="1" dirty="0">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l-</a:t>
            </a:r>
            <a:r>
              <a:rPr lang="es-ES" sz="2000" i="1" dirty="0" err="1">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Ulà</a:t>
            </a:r>
            <a:r>
              <a:rPr lang="es-ES" sz="2000" i="1" dirty="0">
                <a:solidFill>
                  <a:srgbClr val="F7DB8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separada del conjunto de las murallas aunque unido a ellas por un muro tendido hasta la llamada Torre de la Plata, situada en la calle Santander.</a:t>
            </a:r>
          </a:p>
        </p:txBody>
      </p:sp>
      <p:sp>
        <p:nvSpPr>
          <p:cNvPr id="4" name="3 Rectángulo"/>
          <p:cNvSpPr/>
          <p:nvPr/>
        </p:nvSpPr>
        <p:spPr>
          <a:xfrm>
            <a:off x="1475656" y="195486"/>
            <a:ext cx="5904656" cy="720080"/>
          </a:xfrm>
          <a:prstGeom prst="rect">
            <a:avLst/>
          </a:prstGeom>
          <a:noFill/>
        </p:spPr>
        <p:txBody>
          <a:bodyPr>
            <a:prstTxWarp prst="textChevron">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defRPr/>
            </a:pPr>
            <a:r>
              <a:rPr lang="es-E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La </a:t>
            </a:r>
            <a:r>
              <a:rPr lang="es-E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Torre del </a:t>
            </a:r>
            <a:r>
              <a:rPr lang="es-E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Oro       </a:t>
            </a:r>
            <a:endParaRPr lang="es-E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6000">
        <p14:vortex dir="r"/>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1"/>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263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159" name="26 CuadroTexto"/>
          <p:cNvSpPr txBox="1">
            <a:spLocks noChangeArrowheads="1"/>
          </p:cNvSpPr>
          <p:nvPr/>
        </p:nvSpPr>
        <p:spPr bwMode="auto">
          <a:xfrm>
            <a:off x="1785938" y="6643688"/>
            <a:ext cx="184150" cy="708025"/>
          </a:xfrm>
          <a:prstGeom prst="rect">
            <a:avLst/>
          </a:prstGeom>
          <a:noFill/>
          <a:ln w="9525">
            <a:noFill/>
            <a:miter lim="800000"/>
            <a:headEnd/>
            <a:tailEnd/>
          </a:ln>
        </p:spPr>
        <p:txBody>
          <a:bodyPr wrap="none">
            <a:spAutoFit/>
          </a:bodyPr>
          <a:lstStyle/>
          <a:p>
            <a:endParaRPr lang="es-ES" sz="4000">
              <a:latin typeface="Calibri" pitchFamily="34" charset="0"/>
            </a:endParaRPr>
          </a:p>
        </p:txBody>
      </p:sp>
      <p:sp>
        <p:nvSpPr>
          <p:cNvPr id="27" name="26 CuadroTexto"/>
          <p:cNvSpPr txBox="1"/>
          <p:nvPr/>
        </p:nvSpPr>
        <p:spPr>
          <a:xfrm>
            <a:off x="827584" y="4299942"/>
            <a:ext cx="7416800"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dice que fue llamada Torre del Oro por su cubierta de azulejos, que brillaban con la luz del sol.</a:t>
            </a:r>
          </a:p>
        </p:txBody>
      </p:sp>
    </p:spTree>
  </p:cSld>
  <p:clrMapOvr>
    <a:masterClrMapping/>
  </p:clrMapOvr>
  <mc:AlternateContent xmlns:mc="http://schemas.openxmlformats.org/markup-compatibility/2006" xmlns:p14="http://schemas.microsoft.com/office/powerpoint/2010/main">
    <mc:Choice Requires="p14">
      <p:transition spd="slow" p14:dur="3250" advTm="16000">
        <p14:vortex dir="r"/>
        <p:sndAc>
          <p:stSnd loop="1">
            <p:snd r:embed="rId2" name="Variadas.wav"/>
          </p:stSnd>
        </p:sndAc>
      </p:transition>
    </mc:Choice>
    <mc:Fallback xmlns="">
      <p:transition spd="slow" advTm="1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2)">
                                      <p:cBhvr>
                                        <p:cTn id="11" dur="3000"/>
                                        <p:tgtEl>
                                          <p:spTgt spid="2"/>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7"/>
                                        </p:tgtEl>
                                        <p:attrNameLst>
                                          <p:attrName>style.visibility</p:attrName>
                                        </p:attrNameLst>
                                      </p:cBhvr>
                                      <p:to>
                                        <p:strVal val="visible"/>
                                      </p:to>
                                    </p:set>
                                    <p:animEffect transition="in" filter="fade">
                                      <p:cBhvr>
                                        <p:cTn id="15" dur="1000"/>
                                        <p:tgtEl>
                                          <p:spTgt spid="27"/>
                                        </p:tgtEl>
                                      </p:cBhvr>
                                    </p:animEffect>
                                    <p:anim calcmode="lin" valueType="num">
                                      <p:cBhvr>
                                        <p:cTn id="16" dur="1000" fill="hold"/>
                                        <p:tgtEl>
                                          <p:spTgt spid="27"/>
                                        </p:tgtEl>
                                        <p:attrNameLst>
                                          <p:attrName>ppt_x</p:attrName>
                                        </p:attrNameLst>
                                      </p:cBhvr>
                                      <p:tavLst>
                                        <p:tav tm="0">
                                          <p:val>
                                            <p:strVal val="#ppt_x-.1"/>
                                          </p:val>
                                        </p:tav>
                                        <p:tav tm="100000">
                                          <p:val>
                                            <p:strVal val="#ppt_x"/>
                                          </p:val>
                                        </p:tav>
                                      </p:tavLst>
                                    </p:anim>
                                    <p:anim calcmode="lin" valueType="num">
                                      <p:cBhvr>
                                        <p:cTn id="17"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rco de bloque"/>
          <p:cNvSpPr/>
          <p:nvPr/>
        </p:nvSpPr>
        <p:spPr>
          <a:xfrm>
            <a:off x="0" y="1492250"/>
            <a:ext cx="9144000" cy="7215188"/>
          </a:xfrm>
          <a:prstGeom prst="blockArc">
            <a:avLst>
              <a:gd name="adj1" fmla="val 10825099"/>
              <a:gd name="adj2" fmla="val 21537218"/>
              <a:gd name="adj3" fmla="val 5854"/>
            </a:avLst>
          </a:prstGeom>
          <a:blipFill dpi="0" rotWithShape="1">
            <a:blip r:embed="rId3">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018768"/>
            <a:ext cx="9144000" cy="1178744"/>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Arco de bloque"/>
          <p:cNvSpPr/>
          <p:nvPr/>
        </p:nvSpPr>
        <p:spPr>
          <a:xfrm>
            <a:off x="152400" y="722313"/>
            <a:ext cx="8991600" cy="8842375"/>
          </a:xfrm>
          <a:prstGeom prst="blockArc">
            <a:avLst>
              <a:gd name="adj1" fmla="val 10845395"/>
              <a:gd name="adj2" fmla="val 21537218"/>
              <a:gd name="adj3" fmla="val 5854"/>
            </a:avLst>
          </a:prstGeom>
          <a:blipFill dpi="0" rotWithShape="1">
            <a:blip r:embed="rId3">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0"/>
            <a:ext cx="9144000" cy="10367963"/>
          </a:xfrm>
          <a:prstGeom prst="blockArc">
            <a:avLst>
              <a:gd name="adj1" fmla="val 10911158"/>
              <a:gd name="adj2" fmla="val 21537218"/>
              <a:gd name="adj3" fmla="val 5854"/>
            </a:avLst>
          </a:prstGeom>
          <a:blipFill dpi="0" rotWithShape="1">
            <a:blip r:embed="rId3">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468313" y="4300538"/>
            <a:ext cx="82073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Aunque existen otras teorías al respecto, como la que cuenta que el rey Pedro I guardaba tesoros de oro y plata dentro de la torre.</a:t>
            </a:r>
          </a:p>
        </p:txBody>
      </p:sp>
      <p:sp>
        <p:nvSpPr>
          <p:cNvPr id="10" name="9 CuadroTexto"/>
          <p:cNvSpPr txBox="1"/>
          <p:nvPr/>
        </p:nvSpPr>
        <p:spPr>
          <a:xfrm>
            <a:off x="323850" y="195263"/>
            <a:ext cx="49307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Torre del oro y Puente de San Telmo</a:t>
            </a:r>
          </a:p>
        </p:txBody>
      </p:sp>
    </p:spTree>
  </p:cSld>
  <p:clrMapOvr>
    <a:masterClrMapping/>
  </p:clrMapOvr>
  <mc:AlternateContent xmlns:mc="http://schemas.openxmlformats.org/markup-compatibility/2006" xmlns:p14="http://schemas.microsoft.com/office/powerpoint/2010/main">
    <mc:Choice Requires="p14">
      <p:transition spd="slow" p14:dur="3250" advTm="23000">
        <p14:vortex/>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46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500" autoRev="1" fill="hold">
                                          <p:stCondLst>
                                            <p:cond delay="0"/>
                                          </p:stCondLst>
                                        </p:cTn>
                                        <p:tgtEl>
                                          <p:spTgt spid="10"/>
                                        </p:tgtEl>
                                        <p:attrNameLst>
                                          <p:attrName>ppt_w</p:attrName>
                                        </p:attrNameLst>
                                      </p:cBhvr>
                                    </p:anim>
                                    <p:anim by="(#ppt_w*0.50)" calcmode="lin" valueType="num">
                                      <p:cBhvr>
                                        <p:cTn id="31" dur="500" decel="50000" autoRev="1" fill="hold">
                                          <p:stCondLst>
                                            <p:cond delay="0"/>
                                          </p:stCondLst>
                                        </p:cTn>
                                        <p:tgtEl>
                                          <p:spTgt spid="10"/>
                                        </p:tgtEl>
                                        <p:attrNameLst>
                                          <p:attrName>ppt_x</p:attrName>
                                        </p:attrNameLst>
                                      </p:cBhvr>
                                    </p:anim>
                                    <p:anim from="(-#ppt_h/2)" to="(#ppt_y)" calcmode="lin" valueType="num">
                                      <p:cBhvr>
                                        <p:cTn id="32" dur="1000" fill="hold">
                                          <p:stCondLst>
                                            <p:cond delay="0"/>
                                          </p:stCondLst>
                                        </p:cTn>
                                        <p:tgtEl>
                                          <p:spTgt spid="10"/>
                                        </p:tgtEl>
                                        <p:attrNameLst>
                                          <p:attrName>ppt_y</p:attrName>
                                        </p:attrNameLst>
                                      </p:cBhvr>
                                    </p:anim>
                                    <p:animRot by="21600000">
                                      <p:cBhvr>
                                        <p:cTn id="33"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 name="28 CuadroTexto"/>
          <p:cNvSpPr txBox="1"/>
          <p:nvPr/>
        </p:nvSpPr>
        <p:spPr>
          <a:xfrm>
            <a:off x="684213" y="4219575"/>
            <a:ext cx="69850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Sin embargo, el misterio quedó resuelto durante las obras de restauración de 2005, cuando se demostró que este brillo se debía a la mezcla de mortero cal y paja prensada.</a:t>
            </a:r>
          </a:p>
        </p:txBody>
      </p:sp>
    </p:spTree>
  </p:cSld>
  <p:clrMapOvr>
    <a:masterClrMapping/>
  </p:clrMapOvr>
  <mc:AlternateContent xmlns:mc="http://schemas.openxmlformats.org/markup-compatibility/2006" xmlns:p14="http://schemas.microsoft.com/office/powerpoint/2010/main">
    <mc:Choice Requires="p14">
      <p:transition spd="slow" p14:dur="325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Effect transition="in" filter="fade">
                                      <p:cBhvr>
                                        <p:cTn id="15" dur="1000"/>
                                        <p:tgtEl>
                                          <p:spTgt spid="29"/>
                                        </p:tgtEl>
                                      </p:cBhvr>
                                    </p:animEffect>
                                    <p:anim calcmode="lin" valueType="num">
                                      <p:cBhvr>
                                        <p:cTn id="16" dur="1000" fill="hold"/>
                                        <p:tgtEl>
                                          <p:spTgt spid="29"/>
                                        </p:tgtEl>
                                        <p:attrNameLst>
                                          <p:attrName>ppt_x</p:attrName>
                                        </p:attrNameLst>
                                      </p:cBhvr>
                                      <p:tavLst>
                                        <p:tav tm="0">
                                          <p:val>
                                            <p:strVal val="#ppt_x-.1"/>
                                          </p:val>
                                        </p:tav>
                                        <p:tav tm="100000">
                                          <p:val>
                                            <p:strVal val="#ppt_x"/>
                                          </p:val>
                                        </p:tav>
                                      </p:tavLst>
                                    </p:anim>
                                    <p:anim calcmode="lin" valueType="num">
                                      <p:cBhvr>
                                        <p:cTn id="17"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rcRect/>
          <a:stretch>
            <a:fillRect/>
          </a:stretch>
        </p:blipFill>
        <p:spPr bwMode="auto">
          <a:xfrm>
            <a:off x="1763713" y="0"/>
            <a:ext cx="5688012" cy="5811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457700"/>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3963988"/>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0" y="3429000"/>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0" y="3000375"/>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0" y="2465388"/>
            <a:ext cx="1763713" cy="754062"/>
          </a:xfrm>
          <a:prstGeom prst="triangl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0" y="1928813"/>
            <a:ext cx="1763713" cy="804862"/>
          </a:xfrm>
          <a:prstGeom prst="triangl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0" y="1554163"/>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0" y="1071563"/>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a:off x="0" y="534988"/>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0" y="0"/>
            <a:ext cx="1763713" cy="685800"/>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a:off x="7451725" y="4457700"/>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7451725" y="3963988"/>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a:off x="7451725" y="3429000"/>
            <a:ext cx="1692275" cy="763588"/>
          </a:xfrm>
          <a:prstGeom prst="triangle">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7451725" y="3000375"/>
            <a:ext cx="1692275" cy="760413"/>
          </a:xfrm>
          <a:prstGeom prst="triangle">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a:off x="7451725" y="2465388"/>
            <a:ext cx="1692275" cy="809625"/>
          </a:xfrm>
          <a:prstGeom prst="triangle">
            <a:avLst/>
          </a:prstGeom>
          <a:blipFill dpi="0" rotWithShape="1">
            <a:blip r:embed="rId9"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a:off x="7451725" y="1928813"/>
            <a:ext cx="1692275" cy="804862"/>
          </a:xfrm>
          <a:prstGeom prst="triangle">
            <a:avLst/>
          </a:prstGeom>
          <a:blipFill dpi="0" rotWithShape="1">
            <a:blip r:embed="rId10"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isósceles"/>
          <p:cNvSpPr/>
          <p:nvPr/>
        </p:nvSpPr>
        <p:spPr>
          <a:xfrm>
            <a:off x="7451725" y="1554163"/>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isósceles"/>
          <p:cNvSpPr/>
          <p:nvPr/>
        </p:nvSpPr>
        <p:spPr>
          <a:xfrm>
            <a:off x="7451725" y="1071563"/>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isósceles"/>
          <p:cNvSpPr/>
          <p:nvPr/>
        </p:nvSpPr>
        <p:spPr>
          <a:xfrm>
            <a:off x="7451725" y="534988"/>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isósceles"/>
          <p:cNvSpPr/>
          <p:nvPr/>
        </p:nvSpPr>
        <p:spPr>
          <a:xfrm>
            <a:off x="7451725" y="0"/>
            <a:ext cx="1692275" cy="685800"/>
          </a:xfrm>
          <a:prstGeom prst="triangle">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CuadroTexto"/>
          <p:cNvSpPr txBox="1"/>
          <p:nvPr/>
        </p:nvSpPr>
        <p:spPr>
          <a:xfrm>
            <a:off x="1692275" y="4497388"/>
            <a:ext cx="56880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dice que la torre servía como alojamiento para las damas que cortejaba el Rey Pedro I el Cruel.</a:t>
            </a:r>
          </a:p>
        </p:txBody>
      </p:sp>
    </p:spTree>
  </p:cSld>
  <p:clrMapOvr>
    <a:masterClrMapping/>
  </p:clrMapOvr>
  <mc:AlternateContent xmlns:mc="http://schemas.openxmlformats.org/markup-compatibility/2006" xmlns:p14="http://schemas.microsoft.com/office/powerpoint/2010/main">
    <mc:Choice Requires="p14">
      <p:transition spd="slow" p14:dur="3000" advTm="16000">
        <p14:vortex dir="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16"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in)">
                                      <p:cBhvr>
                                        <p:cTn id="147" dur="3000"/>
                                        <p:tgtEl>
                                          <p:spTgt spid="4"/>
                                        </p:tgtEl>
                                      </p:cBhvr>
                                    </p:animEffect>
                                  </p:childTnLst>
                                </p:cTn>
                              </p:par>
                              <p:par>
                                <p:cTn id="148" presetID="2" presetClass="entr" presetSubtype="4"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additive="base">
                                        <p:cTn id="150" dur="3000" fill="hold"/>
                                        <p:tgtEl>
                                          <p:spTgt spid="4"/>
                                        </p:tgtEl>
                                        <p:attrNameLst>
                                          <p:attrName>ppt_x</p:attrName>
                                        </p:attrNameLst>
                                      </p:cBhvr>
                                      <p:tavLst>
                                        <p:tav tm="0">
                                          <p:val>
                                            <p:strVal val="#ppt_x"/>
                                          </p:val>
                                        </p:tav>
                                        <p:tav tm="100000">
                                          <p:val>
                                            <p:strVal val="#ppt_x"/>
                                          </p:val>
                                        </p:tav>
                                      </p:tavLst>
                                    </p:anim>
                                    <p:anim calcmode="lin" valueType="num">
                                      <p:cBhvr additive="base">
                                        <p:cTn id="151" dur="3000" fill="hold"/>
                                        <p:tgtEl>
                                          <p:spTgt spid="4"/>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40" presetClass="entr" presetSubtype="0" fill="hold" grpId="0" nodeType="afterEffect">
                                  <p:stCondLst>
                                    <p:cond delay="0"/>
                                  </p:stCondLst>
                                  <p:iterate type="lt">
                                    <p:tmPct val="10000"/>
                                  </p:iterate>
                                  <p:childTnLst>
                                    <p:set>
                                      <p:cBhvr>
                                        <p:cTn id="154" dur="1" fill="hold">
                                          <p:stCondLst>
                                            <p:cond delay="0"/>
                                          </p:stCondLst>
                                        </p:cTn>
                                        <p:tgtEl>
                                          <p:spTgt spid="26"/>
                                        </p:tgtEl>
                                        <p:attrNameLst>
                                          <p:attrName>style.visibility</p:attrName>
                                        </p:attrNameLst>
                                      </p:cBhvr>
                                      <p:to>
                                        <p:strVal val="visible"/>
                                      </p:to>
                                    </p:set>
                                    <p:animEffect transition="in" filter="fade">
                                      <p:cBhvr>
                                        <p:cTn id="155" dur="1000"/>
                                        <p:tgtEl>
                                          <p:spTgt spid="26"/>
                                        </p:tgtEl>
                                      </p:cBhvr>
                                    </p:animEffect>
                                    <p:anim calcmode="lin" valueType="num">
                                      <p:cBhvr>
                                        <p:cTn id="156" dur="1000" fill="hold"/>
                                        <p:tgtEl>
                                          <p:spTgt spid="26"/>
                                        </p:tgtEl>
                                        <p:attrNameLst>
                                          <p:attrName>ppt_x</p:attrName>
                                        </p:attrNameLst>
                                      </p:cBhvr>
                                      <p:tavLst>
                                        <p:tav tm="0">
                                          <p:val>
                                            <p:strVal val="#ppt_x-.1"/>
                                          </p:val>
                                        </p:tav>
                                        <p:tav tm="100000">
                                          <p:val>
                                            <p:strVal val="#ppt_x"/>
                                          </p:val>
                                        </p:tav>
                                      </p:tavLst>
                                    </p:anim>
                                    <p:anim calcmode="lin" valueType="num">
                                      <p:cBhvr>
                                        <p:cTn id="157"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CuadroTexto"/>
          <p:cNvSpPr txBox="1"/>
          <p:nvPr/>
        </p:nvSpPr>
        <p:spPr>
          <a:xfrm>
            <a:off x="684213" y="4219575"/>
            <a:ext cx="79200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Entre ellas destaca doña </a:t>
            </a:r>
            <a:r>
              <a:rPr lang="es-ES" i="1" dirty="0" err="1">
                <a:effectLst>
                  <a:glow rad="101600">
                    <a:schemeClr val="accent2">
                      <a:satMod val="175000"/>
                      <a:alpha val="40000"/>
                    </a:schemeClr>
                  </a:glow>
                  <a:outerShdw blurRad="38100" dist="38100" dir="2700000" algn="tl">
                    <a:srgbClr val="000000">
                      <a:alpha val="43137"/>
                    </a:srgbClr>
                  </a:outerShdw>
                </a:effectLst>
              </a:rPr>
              <a:t>Aldonza</a:t>
            </a:r>
            <a:r>
              <a:rPr lang="es-ES" i="1" dirty="0">
                <a:effectLst>
                  <a:glow rad="101600">
                    <a:schemeClr val="accent2">
                      <a:satMod val="175000"/>
                      <a:alpha val="40000"/>
                    </a:schemeClr>
                  </a:glow>
                  <a:outerShdw blurRad="38100" dist="38100" dir="2700000" algn="tl">
                    <a:srgbClr val="000000">
                      <a:alpha val="43137"/>
                    </a:srgbClr>
                  </a:outerShdw>
                </a:effectLst>
              </a:rPr>
              <a:t>, hermana de doña María Coronel, que vivía en este lugar, mientras que María de Padilla, esposa del rey, habitaba en el Alcázar.</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anim calcmode="lin" valueType="num">
                                      <p:cBhvr>
                                        <p:cTn id="16" dur="1000" fill="hold"/>
                                        <p:tgtEl>
                                          <p:spTgt spid="20"/>
                                        </p:tgtEl>
                                        <p:attrNameLst>
                                          <p:attrName>ppt_x</p:attrName>
                                        </p:attrNameLst>
                                      </p:cBhvr>
                                      <p:tavLst>
                                        <p:tav tm="0">
                                          <p:val>
                                            <p:strVal val="#ppt_x-.1"/>
                                          </p:val>
                                        </p:tav>
                                        <p:tav tm="100000">
                                          <p:val>
                                            <p:strVal val="#ppt_x"/>
                                          </p:val>
                                        </p:tav>
                                      </p:tavLst>
                                    </p:anim>
                                    <p:anim calcmode="lin" valueType="num">
                                      <p:cBhvr>
                                        <p:cTn id="17"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d_Graphic_Wallpaper_Hd-1280x800.jpg"/>
          <p:cNvPicPr>
            <a:picLocks noChangeAspect="1"/>
          </p:cNvPicPr>
          <p:nvPr/>
        </p:nvPicPr>
        <p:blipFill>
          <a:blip r:embed="rId2" cstate="print"/>
          <a:srcRect/>
          <a:stretch>
            <a:fillRect/>
          </a:stretch>
        </p:blipFill>
        <p:spPr bwMode="auto">
          <a:xfrm>
            <a:off x="0" y="4763"/>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39750" y="4371975"/>
            <a:ext cx="74898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Torre del Oro también sería usada como capilla y como prisión, aunque sería abandonada con el paso de los años.</a:t>
            </a:r>
          </a:p>
        </p:txBody>
      </p:sp>
    </p:spTree>
  </p:cSld>
  <p:clrMapOvr>
    <a:masterClrMapping/>
  </p:clrMapOvr>
  <mc:AlternateContent xmlns:mc="http://schemas.openxmlformats.org/markup-compatibility/2006" xmlns:p14="http://schemas.microsoft.com/office/powerpoint/2010/main">
    <mc:Choice Requires="p14">
      <p:transition spd="slow" p14:dur="3000" advTm="18000">
        <p14:vortex dir="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1"/>
                                          </p:val>
                                        </p:tav>
                                        <p:tav tm="100000">
                                          <p:val>
                                            <p:strVal val="#ppt_x"/>
                                          </p:val>
                                        </p:tav>
                                      </p:tavLst>
                                    </p:anim>
                                    <p:anim calcmode="lin" valueType="num">
                                      <p:cBhvr>
                                        <p:cTn id="1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6481_wodospad-drewniany-mostek.jpg"/>
          <p:cNvPicPr>
            <a:picLocks noGrp="1" noChangeAspect="1"/>
          </p:cNvPicPr>
          <p:nvPr isPhoto="1"/>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Luna"/>
          <p:cNvSpPr/>
          <p:nvPr/>
        </p:nvSpPr>
        <p:spPr>
          <a:xfrm>
            <a:off x="0" y="0"/>
            <a:ext cx="3780110" cy="5143500"/>
          </a:xfrm>
          <a:prstGeom prst="moon">
            <a:avLst>
              <a:gd name="adj" fmla="val 30888"/>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flipH="1">
            <a:off x="5508104" y="0"/>
            <a:ext cx="3635896" cy="5143500"/>
          </a:xfrm>
          <a:prstGeom prst="moon">
            <a:avLst>
              <a:gd name="adj" fmla="val 32273"/>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a:off x="1259632" y="0"/>
            <a:ext cx="3240360" cy="5143500"/>
          </a:xfrm>
          <a:prstGeom prst="moon">
            <a:avLst>
              <a:gd name="adj" fmla="val 29777"/>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4499992" y="0"/>
            <a:ext cx="3384376" cy="5143500"/>
          </a:xfrm>
          <a:prstGeom prst="moon">
            <a:avLst>
              <a:gd name="adj" fmla="val 28257"/>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755650" y="437197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principios del siglo XVI la torre estaba prácticamente en ruinas, por lo que fue necesario realizar una importante obra de reconstrucción.</a:t>
            </a:r>
          </a:p>
        </p:txBody>
      </p:sp>
    </p:spTree>
  </p:cSld>
  <p:clrMapOvr>
    <a:masterClrMapping/>
  </p:clrMapOvr>
  <mc:AlternateContent xmlns:mc="http://schemas.openxmlformats.org/markup-compatibility/2006" xmlns:p14="http://schemas.microsoft.com/office/powerpoint/2010/main">
    <mc:Choice Requires="p14">
      <p:transition spd="slow" p14:dur="225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0-#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fmla="#ppt_w*sin(2.5*pi*$)">
                                          <p:val>
                                            <p:fltVal val="0"/>
                                          </p:val>
                                        </p:tav>
                                        <p:tav tm="100000">
                                          <p:val>
                                            <p:fltVal val="1"/>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fmla="#ppt_w*sin(2.5*pi*$)">
                                          <p:val>
                                            <p:fltVal val="0"/>
                                          </p:val>
                                        </p:tav>
                                        <p:tav tm="100000">
                                          <p:val>
                                            <p:fltVal val="1"/>
                                          </p:val>
                                        </p:tav>
                                      </p:tavLst>
                                    </p:anim>
                                    <p:anim calcmode="lin" valueType="num">
                                      <p:cBhvr>
                                        <p:cTn id="32" dur="3000" fill="hold"/>
                                        <p:tgtEl>
                                          <p:spTgt spid="5"/>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par>
                                <p:cTn id="37" presetID="1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plus(in)">
                                      <p:cBhvr>
                                        <p:cTn id="39" dur="3000"/>
                                        <p:tgtEl>
                                          <p:spTgt spid="4"/>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plus(in)">
                                      <p:cBhvr>
                                        <p:cTn id="45" dur="3000"/>
                                        <p:tgtEl>
                                          <p:spTgt spid="5"/>
                                        </p:tgtEl>
                                      </p:cBhvr>
                                    </p:animEffect>
                                  </p:childTnLst>
                                </p:cTn>
                              </p:par>
                              <p:par>
                                <p:cTn id="46" presetID="13" presetClass="entr" presetSubtype="16"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childTnLst>
                          </p:cTn>
                        </p:par>
                        <p:par>
                          <p:cTn id="49" fill="hold">
                            <p:stCondLst>
                              <p:cond delay="3000"/>
                            </p:stCondLst>
                            <p:childTnLst>
                              <p:par>
                                <p:cTn id="50" presetID="2" presetClass="exit" presetSubtype="2" fill="hold" nodeType="afterEffect">
                                  <p:stCondLst>
                                    <p:cond delay="0"/>
                                  </p:stCondLst>
                                  <p:childTnLst>
                                    <p:anim calcmode="lin" valueType="num">
                                      <p:cBhvr additive="base">
                                        <p:cTn id="51" dur="3000"/>
                                        <p:tgtEl>
                                          <p:spTgt spid="4"/>
                                        </p:tgtEl>
                                        <p:attrNameLst>
                                          <p:attrName>ppt_x</p:attrName>
                                        </p:attrNameLst>
                                      </p:cBhvr>
                                      <p:tavLst>
                                        <p:tav tm="0">
                                          <p:val>
                                            <p:strVal val="ppt_x"/>
                                          </p:val>
                                        </p:tav>
                                        <p:tav tm="100000">
                                          <p:val>
                                            <p:strVal val="1+ppt_w/2"/>
                                          </p:val>
                                        </p:tav>
                                      </p:tavLst>
                                    </p:anim>
                                    <p:anim calcmode="lin" valueType="num">
                                      <p:cBhvr additive="base">
                                        <p:cTn id="52" dur="3000"/>
                                        <p:tgtEl>
                                          <p:spTgt spid="4"/>
                                        </p:tgtEl>
                                        <p:attrNameLst>
                                          <p:attrName>ppt_y</p:attrName>
                                        </p:attrNameLst>
                                      </p:cBhvr>
                                      <p:tavLst>
                                        <p:tav tm="0">
                                          <p:val>
                                            <p:strVal val="ppt_y"/>
                                          </p:val>
                                        </p:tav>
                                        <p:tav tm="100000">
                                          <p:val>
                                            <p:strVal val="ppt_y"/>
                                          </p:val>
                                        </p:tav>
                                      </p:tavLst>
                                    </p:anim>
                                    <p:set>
                                      <p:cBhvr>
                                        <p:cTn id="53" dur="1" fill="hold">
                                          <p:stCondLst>
                                            <p:cond delay="2999"/>
                                          </p:stCondLst>
                                        </p:cTn>
                                        <p:tgtEl>
                                          <p:spTgt spid="4"/>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0-ppt_w/2"/>
                                          </p:val>
                                        </p:tav>
                                      </p:tavLst>
                                    </p:anim>
                                    <p:anim calcmode="lin" valueType="num">
                                      <p:cBhvr additive="base">
                                        <p:cTn id="60" dur="3000"/>
                                        <p:tgtEl>
                                          <p:spTgt spid="5"/>
                                        </p:tgtEl>
                                        <p:attrNameLst>
                                          <p:attrName>ppt_y</p:attrName>
                                        </p:attrNameLst>
                                      </p:cBhvr>
                                      <p:tavLst>
                                        <p:tav tm="0">
                                          <p:val>
                                            <p:strVal val="ppt_y"/>
                                          </p:val>
                                        </p:tav>
                                        <p:tav tm="100000">
                                          <p:val>
                                            <p:strVal val="ppt_y"/>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0-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19" presetClass="exit" presetSubtype="10" fill="hold" nodeType="withEffect">
                                  <p:stCondLst>
                                    <p:cond delay="0"/>
                                  </p:stCondLst>
                                  <p:childTnLst>
                                    <p:anim calcmode="lin" valueType="num">
                                      <p:cBhvr>
                                        <p:cTn id="67" dur="3000"/>
                                        <p:tgtEl>
                                          <p:spTgt spid="4"/>
                                        </p:tgtEl>
                                        <p:attrNameLst>
                                          <p:attrName>ppt_h</p:attrName>
                                        </p:attrNameLst>
                                      </p:cBhvr>
                                      <p:tavLst>
                                        <p:tav tm="0">
                                          <p:val>
                                            <p:strVal val="ppt_h"/>
                                          </p:val>
                                        </p:tav>
                                        <p:tav tm="100000">
                                          <p:val>
                                            <p:strVal val="ppt_h"/>
                                          </p:val>
                                        </p:tav>
                                      </p:tavLst>
                                    </p:anim>
                                    <p:anim calcmode="lin" valueType="num">
                                      <p:cBhvr>
                                        <p:cTn id="6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 dur="1" fill="hold">
                                          <p:stCondLst>
                                            <p:cond delay="2999"/>
                                          </p:stCondLst>
                                        </p:cTn>
                                        <p:tgtEl>
                                          <p:spTgt spid="4"/>
                                        </p:tgtEl>
                                        <p:attrNameLst>
                                          <p:attrName>style.visibility</p:attrName>
                                        </p:attrNameLst>
                                      </p:cBhvr>
                                      <p:to>
                                        <p:strVal val="hidden"/>
                                      </p:to>
                                    </p:set>
                                  </p:childTnLst>
                                </p:cTn>
                              </p:par>
                              <p:par>
                                <p:cTn id="70" presetID="19" presetClass="exit" presetSubtype="10" fill="hold" nodeType="withEffect">
                                  <p:stCondLst>
                                    <p:cond delay="0"/>
                                  </p:stCondLst>
                                  <p:childTnLst>
                                    <p:anim calcmode="lin" valueType="num">
                                      <p:cBhvr>
                                        <p:cTn id="71" dur="3000"/>
                                        <p:tgtEl>
                                          <p:spTgt spid="6"/>
                                        </p:tgtEl>
                                        <p:attrNameLst>
                                          <p:attrName>ppt_h</p:attrName>
                                        </p:attrNameLst>
                                      </p:cBhvr>
                                      <p:tavLst>
                                        <p:tav tm="0">
                                          <p:val>
                                            <p:strVal val="ppt_h"/>
                                          </p:val>
                                        </p:tav>
                                        <p:tav tm="100000">
                                          <p:val>
                                            <p:strVal val="ppt_h"/>
                                          </p:val>
                                        </p:tav>
                                      </p:tavLst>
                                    </p:anim>
                                    <p:anim calcmode="lin" valueType="num">
                                      <p:cBhvr>
                                        <p:cTn id="7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19" presetClass="exit" presetSubtype="10" fill="hold" nodeType="withEffect">
                                  <p:stCondLst>
                                    <p:cond delay="0"/>
                                  </p:stCondLst>
                                  <p:childTnLst>
                                    <p:anim calcmode="lin" valueType="num">
                                      <p:cBhvr>
                                        <p:cTn id="75" dur="3000"/>
                                        <p:tgtEl>
                                          <p:spTgt spid="5"/>
                                        </p:tgtEl>
                                        <p:attrNameLst>
                                          <p:attrName>ppt_h</p:attrName>
                                        </p:attrNameLst>
                                      </p:cBhvr>
                                      <p:tavLst>
                                        <p:tav tm="0">
                                          <p:val>
                                            <p:strVal val="ppt_h"/>
                                          </p:val>
                                        </p:tav>
                                        <p:tav tm="100000">
                                          <p:val>
                                            <p:strVal val="ppt_h"/>
                                          </p:val>
                                        </p:tav>
                                      </p:tavLst>
                                    </p:anim>
                                    <p:anim calcmode="lin" valueType="num">
                                      <p:cBhvr>
                                        <p:cTn id="7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7" dur="1" fill="hold">
                                          <p:stCondLst>
                                            <p:cond delay="2999"/>
                                          </p:stCondLst>
                                        </p:cTn>
                                        <p:tgtEl>
                                          <p:spTgt spid="5"/>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7"/>
                                        </p:tgtEl>
                                        <p:attrNameLst>
                                          <p:attrName>ppt_h</p:attrName>
                                        </p:attrNameLst>
                                      </p:cBhvr>
                                      <p:tavLst>
                                        <p:tav tm="0">
                                          <p:val>
                                            <p:strVal val="ppt_h"/>
                                          </p:val>
                                        </p:tav>
                                        <p:tav tm="100000">
                                          <p:val>
                                            <p:strVal val="ppt_h"/>
                                          </p:val>
                                        </p:tav>
                                      </p:tavLst>
                                    </p:anim>
                                    <p:anim calcmode="lin" valueType="num">
                                      <p:cBhvr>
                                        <p:cTn id="8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7"/>
                                        </p:tgtEl>
                                        <p:attrNameLst>
                                          <p:attrName>style.visibility</p:attrName>
                                        </p:attrNameLst>
                                      </p:cBhvr>
                                      <p:to>
                                        <p:strVal val="hidden"/>
                                      </p:to>
                                    </p:set>
                                  </p:childTnLst>
                                </p:cTn>
                              </p:par>
                              <p:par>
                                <p:cTn id="82" presetID="23" presetClass="entr" presetSubtype="288" fill="hold" nodeType="withEffect">
                                  <p:stCondLst>
                                    <p:cond delay="0"/>
                                  </p:stCondLst>
                                  <p:childTnLst>
                                    <p:set>
                                      <p:cBhvr>
                                        <p:cTn id="83" dur="1" fill="hold">
                                          <p:stCondLst>
                                            <p:cond delay="0"/>
                                          </p:stCondLst>
                                        </p:cTn>
                                        <p:tgtEl>
                                          <p:spTgt spid="2"/>
                                        </p:tgtEl>
                                        <p:attrNameLst>
                                          <p:attrName>style.visibility</p:attrName>
                                        </p:attrNameLst>
                                      </p:cBhvr>
                                      <p:to>
                                        <p:strVal val="visible"/>
                                      </p:to>
                                    </p:set>
                                    <p:anim calcmode="lin" valueType="num">
                                      <p:cBhvr>
                                        <p:cTn id="84" dur="3000" fill="hold"/>
                                        <p:tgtEl>
                                          <p:spTgt spid="2"/>
                                        </p:tgtEl>
                                        <p:attrNameLst>
                                          <p:attrName>ppt_w</p:attrName>
                                        </p:attrNameLst>
                                      </p:cBhvr>
                                      <p:tavLst>
                                        <p:tav tm="0">
                                          <p:val>
                                            <p:strVal val="4/3*#ppt_w"/>
                                          </p:val>
                                        </p:tav>
                                        <p:tav tm="100000">
                                          <p:val>
                                            <p:strVal val="#ppt_w"/>
                                          </p:val>
                                        </p:tav>
                                      </p:tavLst>
                                    </p:anim>
                                    <p:anim calcmode="lin" valueType="num">
                                      <p:cBhvr>
                                        <p:cTn id="85" dur="3000" fill="hold"/>
                                        <p:tgtEl>
                                          <p:spTgt spid="2"/>
                                        </p:tgtEl>
                                        <p:attrNameLst>
                                          <p:attrName>ppt_h</p:attrName>
                                        </p:attrNameLst>
                                      </p:cBhvr>
                                      <p:tavLst>
                                        <p:tav tm="0">
                                          <p:val>
                                            <p:strVal val="4/3*#ppt_h"/>
                                          </p:val>
                                        </p:tav>
                                        <p:tav tm="100000">
                                          <p:val>
                                            <p:strVal val="#ppt_h"/>
                                          </p:val>
                                        </p:tav>
                                      </p:tavLst>
                                    </p:anim>
                                  </p:childTnLst>
                                </p:cTn>
                              </p:par>
                              <p:par>
                                <p:cTn id="86" presetID="16" presetClass="entr" presetSubtype="37"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Effect transition="in" filter="barn(outVertical)">
                                      <p:cBhvr>
                                        <p:cTn id="88" dur="3000"/>
                                        <p:tgtEl>
                                          <p:spTgt spid="2"/>
                                        </p:tgtEl>
                                      </p:cBhvr>
                                    </p:animEffect>
                                  </p:childTnLst>
                                </p:cTn>
                              </p:par>
                            </p:childTnLst>
                          </p:cTn>
                        </p:par>
                        <p:par>
                          <p:cTn id="89" fill="hold">
                            <p:stCondLst>
                              <p:cond delay="6000"/>
                            </p:stCondLst>
                            <p:childTnLst>
                              <p:par>
                                <p:cTn id="90" presetID="40" presetClass="entr" presetSubtype="0" fill="hold" grpId="0" nodeType="afterEffect">
                                  <p:stCondLst>
                                    <p:cond delay="0"/>
                                  </p:stCondLst>
                                  <p:iterate type="lt">
                                    <p:tmPct val="10000"/>
                                  </p:iterate>
                                  <p:childTnLst>
                                    <p:set>
                                      <p:cBhvr>
                                        <p:cTn id="91" dur="1" fill="hold">
                                          <p:stCondLst>
                                            <p:cond delay="0"/>
                                          </p:stCondLst>
                                        </p:cTn>
                                        <p:tgtEl>
                                          <p:spTgt spid="12"/>
                                        </p:tgtEl>
                                        <p:attrNameLst>
                                          <p:attrName>style.visibility</p:attrName>
                                        </p:attrNameLst>
                                      </p:cBhvr>
                                      <p:to>
                                        <p:strVal val="visible"/>
                                      </p:to>
                                    </p:set>
                                    <p:animEffect transition="in" filter="fade">
                                      <p:cBhvr>
                                        <p:cTn id="92" dur="1000"/>
                                        <p:tgtEl>
                                          <p:spTgt spid="12"/>
                                        </p:tgtEl>
                                      </p:cBhvr>
                                    </p:animEffect>
                                    <p:anim calcmode="lin" valueType="num">
                                      <p:cBhvr>
                                        <p:cTn id="93" dur="1000" fill="hold"/>
                                        <p:tgtEl>
                                          <p:spTgt spid="12"/>
                                        </p:tgtEl>
                                        <p:attrNameLst>
                                          <p:attrName>ppt_x</p:attrName>
                                        </p:attrNameLst>
                                      </p:cBhvr>
                                      <p:tavLst>
                                        <p:tav tm="0">
                                          <p:val>
                                            <p:strVal val="#ppt_x-.1"/>
                                          </p:val>
                                        </p:tav>
                                        <p:tav tm="100000">
                                          <p:val>
                                            <p:strVal val="#ppt_x"/>
                                          </p:val>
                                        </p:tav>
                                      </p:tavLst>
                                    </p:anim>
                                    <p:anim calcmode="lin" valueType="num">
                                      <p:cBhvr>
                                        <p:cTn id="9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00563" y="0"/>
            <a:ext cx="4643437" cy="5143500"/>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0" y="0"/>
            <a:ext cx="4500563" cy="5143500"/>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357188" y="374650"/>
            <a:ext cx="3929062" cy="4608513"/>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a:off x="4643438" y="374650"/>
            <a:ext cx="4000500" cy="4608513"/>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714375" y="857250"/>
            <a:ext cx="3429000" cy="3965575"/>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a:off x="4786313" y="803275"/>
            <a:ext cx="3429000" cy="4017963"/>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1071563" y="1231900"/>
            <a:ext cx="2928937" cy="3429000"/>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a:off x="4929188" y="1179513"/>
            <a:ext cx="2928937" cy="3481387"/>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539750" y="4084638"/>
            <a:ext cx="7920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chemeClr val="accent2">
                      <a:satMod val="175000"/>
                      <a:alpha val="40000"/>
                    </a:schemeClr>
                  </a:glow>
                  <a:outerShdw blurRad="38100" dist="38100" dir="2700000" algn="tl">
                    <a:srgbClr val="1F497D"/>
                  </a:outerShdw>
                </a:effectLst>
              </a:rPr>
              <a:t>Más tarde se vería realmente afectada por el terremoto de Lisboa de 1755, hecho por el que estuvo a punto de ser derribada por orden del Marqués de Monte Real…</a:t>
            </a:r>
          </a:p>
        </p:txBody>
      </p:sp>
    </p:spTree>
  </p:cSld>
  <p:clrMapOvr>
    <a:masterClrMapping/>
  </p:clrMapOvr>
  <mc:AlternateContent xmlns:mc="http://schemas.openxmlformats.org/markup-compatibility/2006" xmlns:p14="http://schemas.microsoft.com/office/powerpoint/2010/main">
    <mc:Choice Requires="p14">
      <p:transition spd="slow" p14:dur="30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0039_dziewczyna-okulary-roze-ogrod.jpg"/>
          <p:cNvPicPr>
            <a:picLocks noChangeAspect="1"/>
          </p:cNvPicPr>
          <p:nvPr/>
        </p:nvPicPr>
        <p:blipFill>
          <a:blip r:embed="rId2" cstate="print"/>
          <a:srcRect/>
          <a:stretch>
            <a:fillRect/>
          </a:stretch>
        </p:blipFill>
        <p:spPr bwMode="auto">
          <a:xfrm>
            <a:off x="0" y="0"/>
            <a:ext cx="9144000" cy="5595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CuadroTexto"/>
          <p:cNvSpPr txBox="1"/>
          <p:nvPr/>
        </p:nvSpPr>
        <p:spPr>
          <a:xfrm>
            <a:off x="900113" y="421957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…que pretendía con ello ensanchar el paseo de coches de caballos. Fue gracias a la fuerte oposición del pueblo sevillano que finalmente no se llevó a cabo este proyecto.</a:t>
            </a:r>
          </a:p>
        </p:txBody>
      </p:sp>
    </p:spTree>
  </p:cSld>
  <p:clrMapOvr>
    <a:masterClrMapping/>
  </p:clrMapOvr>
  <mc:AlternateContent xmlns:mc="http://schemas.openxmlformats.org/markup-compatibility/2006" xmlns:p14="http://schemas.microsoft.com/office/powerpoint/2010/main">
    <mc:Choice Requires="p14">
      <p:transition spd="slow" p14:dur="3000" advTm="22000">
        <p14:glitter dir="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1"/>
                                          </p:val>
                                        </p:tav>
                                        <p:tav tm="100000">
                                          <p:val>
                                            <p:strVal val="#ppt_x"/>
                                          </p:val>
                                        </p:tav>
                                      </p:tavLst>
                                    </p:anim>
                                    <p:anim calcmode="lin" valueType="num">
                                      <p:cBhvr>
                                        <p:cTn id="1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410233.jpg"/>
          <p:cNvPicPr>
            <a:picLocks noChangeAspect="1"/>
          </p:cNvPicPr>
          <p:nvPr/>
        </p:nvPicPr>
        <p:blipFill>
          <a:blip r:embed="rId2" cstate="print"/>
          <a:srcRect/>
          <a:stretch>
            <a:fillRect/>
          </a:stretch>
        </p:blipFill>
        <p:spPr bwMode="auto">
          <a:xfrm>
            <a:off x="0" y="-741363"/>
            <a:ext cx="9144000" cy="58848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755650" y="4371975"/>
            <a:ext cx="79930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monumento volvería a correr peligro durante la Revolución de 1868, momento en que se puso a la venta para aprovechar sus materiales.</a:t>
            </a:r>
          </a:p>
        </p:txBody>
      </p:sp>
      <p:sp>
        <p:nvSpPr>
          <p:cNvPr id="14" name="13 CuadroTexto"/>
          <p:cNvSpPr txBox="1"/>
          <p:nvPr/>
        </p:nvSpPr>
        <p:spPr>
          <a:xfrm>
            <a:off x="611188" y="268288"/>
            <a:ext cx="60483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 la Torre desde el Muelle de la Sal</a:t>
            </a:r>
          </a:p>
        </p:txBody>
      </p:sp>
    </p:spTree>
  </p:cSld>
  <p:clrMapOvr>
    <a:masterClrMapping/>
  </p:clrMapOvr>
  <mc:AlternateContent xmlns:mc="http://schemas.openxmlformats.org/markup-compatibility/2006" xmlns:p14="http://schemas.microsoft.com/office/powerpoint/2010/main">
    <mc:Choice Requires="p14">
      <p:transition spd="slow" p14:dur="30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anim calcmode="lin" valueType="num">
                                      <p:cBhvr>
                                        <p:cTn id="16" dur="1000" fill="hold"/>
                                        <p:tgtEl>
                                          <p:spTgt spid="13"/>
                                        </p:tgtEl>
                                        <p:attrNameLst>
                                          <p:attrName>ppt_x</p:attrName>
                                        </p:attrNameLst>
                                      </p:cBhvr>
                                      <p:tavLst>
                                        <p:tav tm="0">
                                          <p:val>
                                            <p:strVal val="#ppt_x-.1"/>
                                          </p:val>
                                        </p:tav>
                                        <p:tav tm="100000">
                                          <p:val>
                                            <p:strVal val="#ppt_x"/>
                                          </p:val>
                                        </p:tav>
                                      </p:tavLst>
                                    </p:anim>
                                    <p:anim calcmode="lin" valueType="num">
                                      <p:cBhvr>
                                        <p:cTn id="17" dur="10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162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 by="(-#ppt_w*2)" calcmode="lin" valueType="num">
                                      <p:cBhvr rctx="PPT">
                                        <p:cTn id="21" dur="500" autoRev="1" fill="hold">
                                          <p:stCondLst>
                                            <p:cond delay="0"/>
                                          </p:stCondLst>
                                        </p:cTn>
                                        <p:tgtEl>
                                          <p:spTgt spid="14"/>
                                        </p:tgtEl>
                                        <p:attrNameLst>
                                          <p:attrName>ppt_w</p:attrName>
                                        </p:attrNameLst>
                                      </p:cBhvr>
                                    </p:anim>
                                    <p:anim by="(#ppt_w*0.50)" calcmode="lin" valueType="num">
                                      <p:cBhvr>
                                        <p:cTn id="22" dur="500" decel="50000" autoRev="1" fill="hold">
                                          <p:stCondLst>
                                            <p:cond delay="0"/>
                                          </p:stCondLst>
                                        </p:cTn>
                                        <p:tgtEl>
                                          <p:spTgt spid="14"/>
                                        </p:tgtEl>
                                        <p:attrNameLst>
                                          <p:attrName>ppt_x</p:attrName>
                                        </p:attrNameLst>
                                      </p:cBhvr>
                                    </p:anim>
                                    <p:anim from="(-#ppt_h/2)" to="(#ppt_y)" calcmode="lin" valueType="num">
                                      <p:cBhvr>
                                        <p:cTn id="23" dur="1000" fill="hold">
                                          <p:stCondLst>
                                            <p:cond delay="0"/>
                                          </p:stCondLst>
                                        </p:cTn>
                                        <p:tgtEl>
                                          <p:spTgt spid="14"/>
                                        </p:tgtEl>
                                        <p:attrNameLst>
                                          <p:attrName>ppt_y</p:attrName>
                                        </p:attrNameLst>
                                      </p:cBhvr>
                                    </p:anim>
                                    <p:animRot by="21600000">
                                      <p:cBhvr>
                                        <p:cTn id="24" dur="10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cstate="print"/>
          <a:srcRect/>
          <a:stretch>
            <a:fillRect/>
          </a:stretch>
        </p:blipFill>
        <p:spPr bwMode="auto">
          <a:xfrm>
            <a:off x="0" y="6350"/>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221163"/>
            <a:ext cx="820896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nuevo fue salvado gracias a la intervención de los sevillanos. Vivió su última restauración en el año 2005, para reparar los daños causados por las inclemencias del tiempo y el vandalismo.</a:t>
            </a:r>
          </a:p>
        </p:txBody>
      </p:sp>
    </p:spTree>
  </p:cSld>
  <p:clrMapOvr>
    <a:masterClrMapping/>
  </p:clrMapOvr>
  <mc:AlternateContent xmlns:mc="http://schemas.openxmlformats.org/markup-compatibility/2006" xmlns:p14="http://schemas.microsoft.com/office/powerpoint/2010/main">
    <mc:Choice Requires="p14">
      <p:transition spd="slow" p14:dur="3000" advTm="24000">
        <p14:glitter dir="u"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jpg"/>
          <p:cNvPicPr>
            <a:picLocks noChangeAspect="1"/>
          </p:cNvPicPr>
          <p:nvPr/>
        </p:nvPicPr>
        <p:blipFill>
          <a:blip r:embed="rId2" cstate="print"/>
          <a:srcRect/>
          <a:stretch>
            <a:fillRect/>
          </a:stretch>
        </p:blipFill>
        <p:spPr bwMode="auto">
          <a:xfrm>
            <a:off x="2268538" y="0"/>
            <a:ext cx="4679950" cy="51435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2400555">
            <a:off x="-196850" y="673100"/>
            <a:ext cx="2641600" cy="22066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rot="19092654">
            <a:off x="6672263" y="630238"/>
            <a:ext cx="2641600" cy="239712"/>
          </a:xfrm>
          <a:prstGeom prst="rect">
            <a:avLst/>
          </a:prstGeom>
          <a:solidFill>
            <a:schemeClr val="tx2">
              <a:lumMod val="5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2400555">
            <a:off x="-212725" y="1508125"/>
            <a:ext cx="2643188" cy="22701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092654">
            <a:off x="6743700" y="1560513"/>
            <a:ext cx="2641600" cy="2127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2400555">
            <a:off x="-212725" y="2422525"/>
            <a:ext cx="2641600" cy="223838"/>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400555">
            <a:off x="-242888" y="3286125"/>
            <a:ext cx="2643188" cy="25241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092654">
            <a:off x="6762750" y="2449513"/>
            <a:ext cx="2641600" cy="230187"/>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092654">
            <a:off x="6727825" y="3414713"/>
            <a:ext cx="2641600" cy="24765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9092654">
            <a:off x="6737350" y="4286250"/>
            <a:ext cx="2643188" cy="22701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400555">
            <a:off x="-212725" y="4306888"/>
            <a:ext cx="2641600" cy="2254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2400555">
            <a:off x="-174625" y="1123950"/>
            <a:ext cx="2641600" cy="22066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2400555">
            <a:off x="-212725" y="1951038"/>
            <a:ext cx="2643188" cy="2254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2400555">
            <a:off x="-212725" y="2860675"/>
            <a:ext cx="2641600" cy="223838"/>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rot="2400555">
            <a:off x="-212725" y="3771900"/>
            <a:ext cx="2641600" cy="223838"/>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9092654">
            <a:off x="6731000" y="1058863"/>
            <a:ext cx="2643188" cy="239712"/>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9092654">
            <a:off x="6731000" y="1970088"/>
            <a:ext cx="2643188" cy="23812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rot="19092654">
            <a:off x="6731000" y="2933700"/>
            <a:ext cx="2643188" cy="23971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rot="19092654">
            <a:off x="6731000" y="3844925"/>
            <a:ext cx="2643188" cy="239713"/>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2195513" y="4219575"/>
            <a:ext cx="50403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1944 inauguraría en su interior el Museo Naval de Sevilla, para lo cual se trasladaron 400 piezas del Museo Naval de Madrid.</a:t>
            </a:r>
          </a:p>
        </p:txBody>
      </p:sp>
      <p:sp>
        <p:nvSpPr>
          <p:cNvPr id="25" name="24 CuadroTexto"/>
          <p:cNvSpPr txBox="1"/>
          <p:nvPr/>
        </p:nvSpPr>
        <p:spPr>
          <a:xfrm>
            <a:off x="2339975" y="0"/>
            <a:ext cx="4608513"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Cuerpo superior y linterna de la Torre del Oro.</a:t>
            </a:r>
          </a:p>
        </p:txBody>
      </p:sp>
    </p:spTree>
  </p:cSld>
  <p:clrMapOvr>
    <a:masterClrMapping/>
  </p:clrMapOvr>
  <mc:AlternateContent xmlns:mc="http://schemas.openxmlformats.org/markup-compatibility/2006" xmlns:p14="http://schemas.microsoft.com/office/powerpoint/2010/main">
    <mc:Choice Requires="p14">
      <p:transition spd="slow" p14:dur="30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0-#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3000" fill="hold"/>
                                        <p:tgtEl>
                                          <p:spTgt spid="18"/>
                                        </p:tgtEl>
                                        <p:attrNameLst>
                                          <p:attrName>ppt_x</p:attrName>
                                        </p:attrNameLst>
                                      </p:cBhvr>
                                      <p:tavLst>
                                        <p:tav tm="0">
                                          <p:val>
                                            <p:strVal val="0-#ppt_w/2"/>
                                          </p:val>
                                        </p:tav>
                                        <p:tav tm="100000">
                                          <p:val>
                                            <p:strVal val="#ppt_x"/>
                                          </p:val>
                                        </p:tav>
                                      </p:tavLst>
                                    </p:anim>
                                    <p:anim calcmode="lin" valueType="num">
                                      <p:cBhvr additive="base">
                                        <p:cTn id="40" dur="3000" fill="hold"/>
                                        <p:tgtEl>
                                          <p:spTgt spid="18"/>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1+#ppt_w/2"/>
                                          </p:val>
                                        </p:tav>
                                        <p:tav tm="100000">
                                          <p:val>
                                            <p:strVal val="#ppt_x"/>
                                          </p:val>
                                        </p:tav>
                                      </p:tavLst>
                                    </p:anim>
                                    <p:anim calcmode="lin" valueType="num">
                                      <p:cBhvr additive="base">
                                        <p:cTn id="52" dur="30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1+#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0-#ppt_h/2"/>
                                          </p:val>
                                        </p:tav>
                                        <p:tav tm="100000">
                                          <p:val>
                                            <p:strVal val="#ppt_y"/>
                                          </p:val>
                                        </p:tav>
                                      </p:tavLst>
                                    </p:anim>
                                  </p:childTnLst>
                                </p:cTn>
                              </p:par>
                              <p:par>
                                <p:cTn id="77" presetID="19" presetClass="entr" presetSubtype="5"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3000" fill="hold"/>
                                        <p:tgtEl>
                                          <p:spTgt spid="5"/>
                                        </p:tgtEl>
                                        <p:attrNameLst>
                                          <p:attrName>ppt_w</p:attrName>
                                        </p:attrNameLst>
                                      </p:cBhvr>
                                      <p:tavLst>
                                        <p:tav tm="0">
                                          <p:val>
                                            <p:strVal val="#ppt_w"/>
                                          </p:val>
                                        </p:tav>
                                        <p:tav tm="100000">
                                          <p:val>
                                            <p:strVal val="#ppt_w"/>
                                          </p:val>
                                        </p:tav>
                                      </p:tavLst>
                                    </p:anim>
                                    <p:anim calcmode="lin" valueType="num">
                                      <p:cBhvr>
                                        <p:cTn id="80" dur="3000" fill="hold"/>
                                        <p:tgtEl>
                                          <p:spTgt spid="5"/>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3000" fill="hold"/>
                                        <p:tgtEl>
                                          <p:spTgt spid="7"/>
                                        </p:tgtEl>
                                        <p:attrNameLst>
                                          <p:attrName>ppt_w</p:attrName>
                                        </p:attrNameLst>
                                      </p:cBhvr>
                                      <p:tavLst>
                                        <p:tav tm="0">
                                          <p:val>
                                            <p:strVal val="#ppt_w"/>
                                          </p:val>
                                        </p:tav>
                                        <p:tav tm="100000">
                                          <p:val>
                                            <p:strVal val="#ppt_w"/>
                                          </p:val>
                                        </p:tav>
                                      </p:tavLst>
                                    </p:anim>
                                    <p:anim calcmode="lin" valueType="num">
                                      <p:cBhvr>
                                        <p:cTn id="84" dur="3000" fill="hold"/>
                                        <p:tgtEl>
                                          <p:spTgt spid="7"/>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3000" fill="hold"/>
                                        <p:tgtEl>
                                          <p:spTgt spid="9"/>
                                        </p:tgtEl>
                                        <p:attrNameLst>
                                          <p:attrName>ppt_w</p:attrName>
                                        </p:attrNameLst>
                                      </p:cBhvr>
                                      <p:tavLst>
                                        <p:tav tm="0">
                                          <p:val>
                                            <p:strVal val="#ppt_w"/>
                                          </p:val>
                                        </p:tav>
                                        <p:tav tm="100000">
                                          <p:val>
                                            <p:strVal val="#ppt_w"/>
                                          </p:val>
                                        </p:tav>
                                      </p:tavLst>
                                    </p:anim>
                                    <p:anim calcmode="lin" valueType="num">
                                      <p:cBhvr>
                                        <p:cTn id="88" dur="3000" fill="hold"/>
                                        <p:tgtEl>
                                          <p:spTgt spid="9"/>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3000" fill="hold"/>
                                        <p:tgtEl>
                                          <p:spTgt spid="10"/>
                                        </p:tgtEl>
                                        <p:attrNameLst>
                                          <p:attrName>ppt_w</p:attrName>
                                        </p:attrNameLst>
                                      </p:cBhvr>
                                      <p:tavLst>
                                        <p:tav tm="0">
                                          <p:val>
                                            <p:strVal val="#ppt_w"/>
                                          </p:val>
                                        </p:tav>
                                        <p:tav tm="100000">
                                          <p:val>
                                            <p:strVal val="#ppt_w"/>
                                          </p:val>
                                        </p:tav>
                                      </p:tavLst>
                                    </p:anim>
                                    <p:anim calcmode="lin" valueType="num">
                                      <p:cBhvr>
                                        <p:cTn id="92" dur="3000" fill="hold"/>
                                        <p:tgtEl>
                                          <p:spTgt spid="10"/>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3000" fill="hold"/>
                                        <p:tgtEl>
                                          <p:spTgt spid="14"/>
                                        </p:tgtEl>
                                        <p:attrNameLst>
                                          <p:attrName>ppt_w</p:attrName>
                                        </p:attrNameLst>
                                      </p:cBhvr>
                                      <p:tavLst>
                                        <p:tav tm="0">
                                          <p:val>
                                            <p:strVal val="#ppt_w"/>
                                          </p:val>
                                        </p:tav>
                                        <p:tav tm="100000">
                                          <p:val>
                                            <p:strVal val="#ppt_w"/>
                                          </p:val>
                                        </p:tav>
                                      </p:tavLst>
                                    </p:anim>
                                    <p:anim calcmode="lin" valueType="num">
                                      <p:cBhvr>
                                        <p:cTn id="96" dur="3000" fill="hold"/>
                                        <p:tgtEl>
                                          <p:spTgt spid="14"/>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p:cTn id="99" dur="3000" fill="hold"/>
                                        <p:tgtEl>
                                          <p:spTgt spid="15"/>
                                        </p:tgtEl>
                                        <p:attrNameLst>
                                          <p:attrName>ppt_w</p:attrName>
                                        </p:attrNameLst>
                                      </p:cBhvr>
                                      <p:tavLst>
                                        <p:tav tm="0">
                                          <p:val>
                                            <p:strVal val="#ppt_w"/>
                                          </p:val>
                                        </p:tav>
                                        <p:tav tm="100000">
                                          <p:val>
                                            <p:strVal val="#ppt_w"/>
                                          </p:val>
                                        </p:tav>
                                      </p:tavLst>
                                    </p:anim>
                                    <p:anim calcmode="lin" valueType="num">
                                      <p:cBhvr>
                                        <p:cTn id="100" dur="3000" fill="hold"/>
                                        <p:tgtEl>
                                          <p:spTgt spid="15"/>
                                        </p:tgtEl>
                                        <p:attrNameLst>
                                          <p:attrName>ppt_h</p:attrName>
                                        </p:attrNameLst>
                                      </p:cBhvr>
                                      <p:tavLst>
                                        <p:tav tm="0" fmla="#ppt_h*sin(2.5*pi*$)">
                                          <p:val>
                                            <p:fltVal val="0"/>
                                          </p:val>
                                        </p:tav>
                                        <p:tav tm="100000">
                                          <p:val>
                                            <p:fltVal val="1"/>
                                          </p:val>
                                        </p:tav>
                                      </p:tavLst>
                                    </p:anim>
                                  </p:childTnLst>
                                </p:cTn>
                              </p:par>
                              <p:par>
                                <p:cTn id="101" presetID="19" presetClass="entr" presetSubtype="5"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3000" fill="hold"/>
                                        <p:tgtEl>
                                          <p:spTgt spid="16"/>
                                        </p:tgtEl>
                                        <p:attrNameLst>
                                          <p:attrName>ppt_w</p:attrName>
                                        </p:attrNameLst>
                                      </p:cBhvr>
                                      <p:tavLst>
                                        <p:tav tm="0">
                                          <p:val>
                                            <p:strVal val="#ppt_w"/>
                                          </p:val>
                                        </p:tav>
                                        <p:tav tm="100000">
                                          <p:val>
                                            <p:strVal val="#ppt_w"/>
                                          </p:val>
                                        </p:tav>
                                      </p:tavLst>
                                    </p:anim>
                                    <p:anim calcmode="lin" valueType="num">
                                      <p:cBhvr>
                                        <p:cTn id="104" dur="3000" fill="hold"/>
                                        <p:tgtEl>
                                          <p:spTgt spid="16"/>
                                        </p:tgtEl>
                                        <p:attrNameLst>
                                          <p:attrName>ppt_h</p:attrName>
                                        </p:attrNameLst>
                                      </p:cBhvr>
                                      <p:tavLst>
                                        <p:tav tm="0" fmla="#ppt_h*sin(2.5*pi*$)">
                                          <p:val>
                                            <p:fltVal val="0"/>
                                          </p:val>
                                        </p:tav>
                                        <p:tav tm="100000">
                                          <p:val>
                                            <p:fltVal val="1"/>
                                          </p:val>
                                        </p:tav>
                                      </p:tavLst>
                                    </p:anim>
                                  </p:childTnLst>
                                </p:cTn>
                              </p:par>
                              <p:par>
                                <p:cTn id="105" presetID="19" presetClass="entr" presetSubtype="5"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3000" fill="hold"/>
                                        <p:tgtEl>
                                          <p:spTgt spid="17"/>
                                        </p:tgtEl>
                                        <p:attrNameLst>
                                          <p:attrName>ppt_w</p:attrName>
                                        </p:attrNameLst>
                                      </p:cBhvr>
                                      <p:tavLst>
                                        <p:tav tm="0">
                                          <p:val>
                                            <p:strVal val="#ppt_w"/>
                                          </p:val>
                                        </p:tav>
                                        <p:tav tm="100000">
                                          <p:val>
                                            <p:strVal val="#ppt_w"/>
                                          </p:val>
                                        </p:tav>
                                      </p:tavLst>
                                    </p:anim>
                                    <p:anim calcmode="lin" valueType="num">
                                      <p:cBhvr>
                                        <p:cTn id="108" dur="3000" fill="hold"/>
                                        <p:tgtEl>
                                          <p:spTgt spid="17"/>
                                        </p:tgtEl>
                                        <p:attrNameLst>
                                          <p:attrName>ppt_h</p:attrName>
                                        </p:attrNameLst>
                                      </p:cBhvr>
                                      <p:tavLst>
                                        <p:tav tm="0" fmla="#ppt_h*sin(2.5*pi*$)">
                                          <p:val>
                                            <p:fltVal val="0"/>
                                          </p:val>
                                        </p:tav>
                                        <p:tav tm="100000">
                                          <p:val>
                                            <p:fltVal val="1"/>
                                          </p:val>
                                        </p:tav>
                                      </p:tavLst>
                                    </p:anim>
                                  </p:childTnLst>
                                </p:cTn>
                              </p:par>
                              <p:par>
                                <p:cTn id="109" presetID="19" presetClass="entr" presetSubtype="5"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p:val>
                                            <p:strVal val="#ppt_w"/>
                                          </p:val>
                                        </p:tav>
                                        <p:tav tm="100000">
                                          <p:val>
                                            <p:strVal val="#ppt_w"/>
                                          </p:val>
                                        </p:tav>
                                      </p:tavLst>
                                    </p:anim>
                                    <p:anim calcmode="lin" valueType="num">
                                      <p:cBhvr>
                                        <p:cTn id="112" dur="3000" fill="hold"/>
                                        <p:tgtEl>
                                          <p:spTgt spid="18"/>
                                        </p:tgtEl>
                                        <p:attrNameLst>
                                          <p:attrName>ppt_h</p:attrName>
                                        </p:attrNameLst>
                                      </p:cBhvr>
                                      <p:tavLst>
                                        <p:tav tm="0" fmla="#ppt_h*sin(2.5*pi*$)">
                                          <p:val>
                                            <p:fltVal val="0"/>
                                          </p:val>
                                        </p:tav>
                                        <p:tav tm="100000">
                                          <p:val>
                                            <p:fltVal val="1"/>
                                          </p:val>
                                        </p:tav>
                                      </p:tavLst>
                                    </p:anim>
                                  </p:childTnLst>
                                </p:cTn>
                              </p:par>
                              <p:par>
                                <p:cTn id="113" presetID="19" presetClass="entr" presetSubtype="5" fill="hold"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p:cTn id="115" dur="3000" fill="hold"/>
                                        <p:tgtEl>
                                          <p:spTgt spid="6"/>
                                        </p:tgtEl>
                                        <p:attrNameLst>
                                          <p:attrName>ppt_w</p:attrName>
                                        </p:attrNameLst>
                                      </p:cBhvr>
                                      <p:tavLst>
                                        <p:tav tm="0">
                                          <p:val>
                                            <p:strVal val="#ppt_w"/>
                                          </p:val>
                                        </p:tav>
                                        <p:tav tm="100000">
                                          <p:val>
                                            <p:strVal val="#ppt_w"/>
                                          </p:val>
                                        </p:tav>
                                      </p:tavLst>
                                    </p:anim>
                                    <p:anim calcmode="lin" valueType="num">
                                      <p:cBhvr>
                                        <p:cTn id="116" dur="3000" fill="hold"/>
                                        <p:tgtEl>
                                          <p:spTgt spid="6"/>
                                        </p:tgtEl>
                                        <p:attrNameLst>
                                          <p:attrName>ppt_h</p:attrName>
                                        </p:attrNameLst>
                                      </p:cBhvr>
                                      <p:tavLst>
                                        <p:tav tm="0" fmla="#ppt_h*sin(2.5*pi*$)">
                                          <p:val>
                                            <p:fltVal val="0"/>
                                          </p:val>
                                        </p:tav>
                                        <p:tav tm="100000">
                                          <p:val>
                                            <p:fltVal val="1"/>
                                          </p:val>
                                        </p:tav>
                                      </p:tavLst>
                                    </p:anim>
                                  </p:childTnLst>
                                </p:cTn>
                              </p:par>
                              <p:par>
                                <p:cTn id="117" presetID="19" presetClass="entr" presetSubtype="5" fill="hold" nodeType="withEffect">
                                  <p:stCondLst>
                                    <p:cond delay="0"/>
                                  </p:stCondLst>
                                  <p:childTnLst>
                                    <p:set>
                                      <p:cBhvr>
                                        <p:cTn id="118" dur="1" fill="hold">
                                          <p:stCondLst>
                                            <p:cond delay="0"/>
                                          </p:stCondLst>
                                        </p:cTn>
                                        <p:tgtEl>
                                          <p:spTgt spid="8"/>
                                        </p:tgtEl>
                                        <p:attrNameLst>
                                          <p:attrName>style.visibility</p:attrName>
                                        </p:attrNameLst>
                                      </p:cBhvr>
                                      <p:to>
                                        <p:strVal val="visible"/>
                                      </p:to>
                                    </p:set>
                                    <p:anim calcmode="lin" valueType="num">
                                      <p:cBhvr>
                                        <p:cTn id="119" dur="3000" fill="hold"/>
                                        <p:tgtEl>
                                          <p:spTgt spid="8"/>
                                        </p:tgtEl>
                                        <p:attrNameLst>
                                          <p:attrName>ppt_w</p:attrName>
                                        </p:attrNameLst>
                                      </p:cBhvr>
                                      <p:tavLst>
                                        <p:tav tm="0">
                                          <p:val>
                                            <p:strVal val="#ppt_w"/>
                                          </p:val>
                                        </p:tav>
                                        <p:tav tm="100000">
                                          <p:val>
                                            <p:strVal val="#ppt_w"/>
                                          </p:val>
                                        </p:tav>
                                      </p:tavLst>
                                    </p:anim>
                                    <p:anim calcmode="lin" valueType="num">
                                      <p:cBhvr>
                                        <p:cTn id="120" dur="3000" fill="hold"/>
                                        <p:tgtEl>
                                          <p:spTgt spid="8"/>
                                        </p:tgtEl>
                                        <p:attrNameLst>
                                          <p:attrName>ppt_h</p:attrName>
                                        </p:attrNameLst>
                                      </p:cBhvr>
                                      <p:tavLst>
                                        <p:tav tm="0" fmla="#ppt_h*sin(2.5*pi*$)">
                                          <p:val>
                                            <p:fltVal val="0"/>
                                          </p:val>
                                        </p:tav>
                                        <p:tav tm="100000">
                                          <p:val>
                                            <p:fltVal val="1"/>
                                          </p:val>
                                        </p:tav>
                                      </p:tavLst>
                                    </p:anim>
                                  </p:childTnLst>
                                </p:cTn>
                              </p:par>
                              <p:par>
                                <p:cTn id="121" presetID="19" presetClass="entr" presetSubtype="5" fill="hold"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3000" fill="hold"/>
                                        <p:tgtEl>
                                          <p:spTgt spid="11"/>
                                        </p:tgtEl>
                                        <p:attrNameLst>
                                          <p:attrName>ppt_w</p:attrName>
                                        </p:attrNameLst>
                                      </p:cBhvr>
                                      <p:tavLst>
                                        <p:tav tm="0">
                                          <p:val>
                                            <p:strVal val="#ppt_w"/>
                                          </p:val>
                                        </p:tav>
                                        <p:tav tm="100000">
                                          <p:val>
                                            <p:strVal val="#ppt_w"/>
                                          </p:val>
                                        </p:tav>
                                      </p:tavLst>
                                    </p:anim>
                                    <p:anim calcmode="lin" valueType="num">
                                      <p:cBhvr>
                                        <p:cTn id="124" dur="3000" fill="hold"/>
                                        <p:tgtEl>
                                          <p:spTgt spid="11"/>
                                        </p:tgtEl>
                                        <p:attrNameLst>
                                          <p:attrName>ppt_h</p:attrName>
                                        </p:attrNameLst>
                                      </p:cBhvr>
                                      <p:tavLst>
                                        <p:tav tm="0" fmla="#ppt_h*sin(2.5*pi*$)">
                                          <p:val>
                                            <p:fltVal val="0"/>
                                          </p:val>
                                        </p:tav>
                                        <p:tav tm="100000">
                                          <p:val>
                                            <p:fltVal val="1"/>
                                          </p:val>
                                        </p:tav>
                                      </p:tavLst>
                                    </p:anim>
                                  </p:childTnLst>
                                </p:cTn>
                              </p:par>
                              <p:par>
                                <p:cTn id="125" presetID="19" presetClass="entr" presetSubtype="5" fill="hold"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3000" fill="hold"/>
                                        <p:tgtEl>
                                          <p:spTgt spid="12"/>
                                        </p:tgtEl>
                                        <p:attrNameLst>
                                          <p:attrName>ppt_w</p:attrName>
                                        </p:attrNameLst>
                                      </p:cBhvr>
                                      <p:tavLst>
                                        <p:tav tm="0">
                                          <p:val>
                                            <p:strVal val="#ppt_w"/>
                                          </p:val>
                                        </p:tav>
                                        <p:tav tm="100000">
                                          <p:val>
                                            <p:strVal val="#ppt_w"/>
                                          </p:val>
                                        </p:tav>
                                      </p:tavLst>
                                    </p:anim>
                                    <p:anim calcmode="lin" valueType="num">
                                      <p:cBhvr>
                                        <p:cTn id="128" dur="3000" fill="hold"/>
                                        <p:tgtEl>
                                          <p:spTgt spid="12"/>
                                        </p:tgtEl>
                                        <p:attrNameLst>
                                          <p:attrName>ppt_h</p:attrName>
                                        </p:attrNameLst>
                                      </p:cBhvr>
                                      <p:tavLst>
                                        <p:tav tm="0" fmla="#ppt_h*sin(2.5*pi*$)">
                                          <p:val>
                                            <p:fltVal val="0"/>
                                          </p:val>
                                        </p:tav>
                                        <p:tav tm="100000">
                                          <p:val>
                                            <p:fltVal val="1"/>
                                          </p:val>
                                        </p:tav>
                                      </p:tavLst>
                                    </p:anim>
                                  </p:childTnLst>
                                </p:cTn>
                              </p:par>
                              <p:par>
                                <p:cTn id="129" presetID="19" presetClass="entr" presetSubtype="5" fill="hold" nodeType="withEffect">
                                  <p:stCondLst>
                                    <p:cond delay="0"/>
                                  </p:stCondLst>
                                  <p:childTnLst>
                                    <p:set>
                                      <p:cBhvr>
                                        <p:cTn id="130" dur="1" fill="hold">
                                          <p:stCondLst>
                                            <p:cond delay="0"/>
                                          </p:stCondLst>
                                        </p:cTn>
                                        <p:tgtEl>
                                          <p:spTgt spid="13"/>
                                        </p:tgtEl>
                                        <p:attrNameLst>
                                          <p:attrName>style.visibility</p:attrName>
                                        </p:attrNameLst>
                                      </p:cBhvr>
                                      <p:to>
                                        <p:strVal val="visible"/>
                                      </p:to>
                                    </p:set>
                                    <p:anim calcmode="lin" valueType="num">
                                      <p:cBhvr>
                                        <p:cTn id="131" dur="3000" fill="hold"/>
                                        <p:tgtEl>
                                          <p:spTgt spid="13"/>
                                        </p:tgtEl>
                                        <p:attrNameLst>
                                          <p:attrName>ppt_w</p:attrName>
                                        </p:attrNameLst>
                                      </p:cBhvr>
                                      <p:tavLst>
                                        <p:tav tm="0">
                                          <p:val>
                                            <p:strVal val="#ppt_w"/>
                                          </p:val>
                                        </p:tav>
                                        <p:tav tm="100000">
                                          <p:val>
                                            <p:strVal val="#ppt_w"/>
                                          </p:val>
                                        </p:tav>
                                      </p:tavLst>
                                    </p:anim>
                                    <p:anim calcmode="lin" valueType="num">
                                      <p:cBhvr>
                                        <p:cTn id="132" dur="3000" fill="hold"/>
                                        <p:tgtEl>
                                          <p:spTgt spid="13"/>
                                        </p:tgtEl>
                                        <p:attrNameLst>
                                          <p:attrName>ppt_h</p:attrName>
                                        </p:attrNameLst>
                                      </p:cBhvr>
                                      <p:tavLst>
                                        <p:tav tm="0" fmla="#ppt_h*sin(2.5*pi*$)">
                                          <p:val>
                                            <p:fltVal val="0"/>
                                          </p:val>
                                        </p:tav>
                                        <p:tav tm="100000">
                                          <p:val>
                                            <p:fltVal val="1"/>
                                          </p:val>
                                        </p:tav>
                                      </p:tavLst>
                                    </p:anim>
                                  </p:childTnLst>
                                </p:cTn>
                              </p:par>
                              <p:par>
                                <p:cTn id="133" presetID="19" presetClass="entr" presetSubtype="5" fill="hold" nodeType="withEffect">
                                  <p:stCondLst>
                                    <p:cond delay="0"/>
                                  </p:stCondLst>
                                  <p:childTnLst>
                                    <p:set>
                                      <p:cBhvr>
                                        <p:cTn id="134" dur="1" fill="hold">
                                          <p:stCondLst>
                                            <p:cond delay="0"/>
                                          </p:stCondLst>
                                        </p:cTn>
                                        <p:tgtEl>
                                          <p:spTgt spid="19"/>
                                        </p:tgtEl>
                                        <p:attrNameLst>
                                          <p:attrName>style.visibility</p:attrName>
                                        </p:attrNameLst>
                                      </p:cBhvr>
                                      <p:to>
                                        <p:strVal val="visible"/>
                                      </p:to>
                                    </p:set>
                                    <p:anim calcmode="lin" valueType="num">
                                      <p:cBhvr>
                                        <p:cTn id="135" dur="3000" fill="hold"/>
                                        <p:tgtEl>
                                          <p:spTgt spid="19"/>
                                        </p:tgtEl>
                                        <p:attrNameLst>
                                          <p:attrName>ppt_w</p:attrName>
                                        </p:attrNameLst>
                                      </p:cBhvr>
                                      <p:tavLst>
                                        <p:tav tm="0">
                                          <p:val>
                                            <p:strVal val="#ppt_w"/>
                                          </p:val>
                                        </p:tav>
                                        <p:tav tm="100000">
                                          <p:val>
                                            <p:strVal val="#ppt_w"/>
                                          </p:val>
                                        </p:tav>
                                      </p:tavLst>
                                    </p:anim>
                                    <p:anim calcmode="lin" valueType="num">
                                      <p:cBhvr>
                                        <p:cTn id="136" dur="3000" fill="hold"/>
                                        <p:tgtEl>
                                          <p:spTgt spid="19"/>
                                        </p:tgtEl>
                                        <p:attrNameLst>
                                          <p:attrName>ppt_h</p:attrName>
                                        </p:attrNameLst>
                                      </p:cBhvr>
                                      <p:tavLst>
                                        <p:tav tm="0" fmla="#ppt_h*sin(2.5*pi*$)">
                                          <p:val>
                                            <p:fltVal val="0"/>
                                          </p:val>
                                        </p:tav>
                                        <p:tav tm="100000">
                                          <p:val>
                                            <p:fltVal val="1"/>
                                          </p:val>
                                        </p:tav>
                                      </p:tavLst>
                                    </p:anim>
                                  </p:childTnLst>
                                </p:cTn>
                              </p:par>
                              <p:par>
                                <p:cTn id="137" presetID="19" presetClass="entr" presetSubtype="5" fill="hold" nodeType="withEffect">
                                  <p:stCondLst>
                                    <p:cond delay="0"/>
                                  </p:stCondLst>
                                  <p:childTnLst>
                                    <p:set>
                                      <p:cBhvr>
                                        <p:cTn id="138" dur="1" fill="hold">
                                          <p:stCondLst>
                                            <p:cond delay="0"/>
                                          </p:stCondLst>
                                        </p:cTn>
                                        <p:tgtEl>
                                          <p:spTgt spid="20"/>
                                        </p:tgtEl>
                                        <p:attrNameLst>
                                          <p:attrName>style.visibility</p:attrName>
                                        </p:attrNameLst>
                                      </p:cBhvr>
                                      <p:to>
                                        <p:strVal val="visible"/>
                                      </p:to>
                                    </p:set>
                                    <p:anim calcmode="lin" valueType="num">
                                      <p:cBhvr>
                                        <p:cTn id="139" dur="3000" fill="hold"/>
                                        <p:tgtEl>
                                          <p:spTgt spid="20"/>
                                        </p:tgtEl>
                                        <p:attrNameLst>
                                          <p:attrName>ppt_w</p:attrName>
                                        </p:attrNameLst>
                                      </p:cBhvr>
                                      <p:tavLst>
                                        <p:tav tm="0">
                                          <p:val>
                                            <p:strVal val="#ppt_w"/>
                                          </p:val>
                                        </p:tav>
                                        <p:tav tm="100000">
                                          <p:val>
                                            <p:strVal val="#ppt_w"/>
                                          </p:val>
                                        </p:tav>
                                      </p:tavLst>
                                    </p:anim>
                                    <p:anim calcmode="lin" valueType="num">
                                      <p:cBhvr>
                                        <p:cTn id="140" dur="3000" fill="hold"/>
                                        <p:tgtEl>
                                          <p:spTgt spid="20"/>
                                        </p:tgtEl>
                                        <p:attrNameLst>
                                          <p:attrName>ppt_h</p:attrName>
                                        </p:attrNameLst>
                                      </p:cBhvr>
                                      <p:tavLst>
                                        <p:tav tm="0" fmla="#ppt_h*sin(2.5*pi*$)">
                                          <p:val>
                                            <p:fltVal val="0"/>
                                          </p:val>
                                        </p:tav>
                                        <p:tav tm="100000">
                                          <p:val>
                                            <p:fltVal val="1"/>
                                          </p:val>
                                        </p:tav>
                                      </p:tavLst>
                                    </p:anim>
                                  </p:childTnLst>
                                </p:cTn>
                              </p:par>
                              <p:par>
                                <p:cTn id="141" presetID="19" presetClass="entr" presetSubtype="5" fill="hold" nodeType="withEffect">
                                  <p:stCondLst>
                                    <p:cond delay="0"/>
                                  </p:stCondLst>
                                  <p:childTnLst>
                                    <p:set>
                                      <p:cBhvr>
                                        <p:cTn id="142" dur="1" fill="hold">
                                          <p:stCondLst>
                                            <p:cond delay="0"/>
                                          </p:stCondLst>
                                        </p:cTn>
                                        <p:tgtEl>
                                          <p:spTgt spid="21"/>
                                        </p:tgtEl>
                                        <p:attrNameLst>
                                          <p:attrName>style.visibility</p:attrName>
                                        </p:attrNameLst>
                                      </p:cBhvr>
                                      <p:to>
                                        <p:strVal val="visible"/>
                                      </p:to>
                                    </p:set>
                                    <p:anim calcmode="lin" valueType="num">
                                      <p:cBhvr>
                                        <p:cTn id="143" dur="3000" fill="hold"/>
                                        <p:tgtEl>
                                          <p:spTgt spid="21"/>
                                        </p:tgtEl>
                                        <p:attrNameLst>
                                          <p:attrName>ppt_w</p:attrName>
                                        </p:attrNameLst>
                                      </p:cBhvr>
                                      <p:tavLst>
                                        <p:tav tm="0">
                                          <p:val>
                                            <p:strVal val="#ppt_w"/>
                                          </p:val>
                                        </p:tav>
                                        <p:tav tm="100000">
                                          <p:val>
                                            <p:strVal val="#ppt_w"/>
                                          </p:val>
                                        </p:tav>
                                      </p:tavLst>
                                    </p:anim>
                                    <p:anim calcmode="lin" valueType="num">
                                      <p:cBhvr>
                                        <p:cTn id="144" dur="3000" fill="hold"/>
                                        <p:tgtEl>
                                          <p:spTgt spid="21"/>
                                        </p:tgtEl>
                                        <p:attrNameLst>
                                          <p:attrName>ppt_h</p:attrName>
                                        </p:attrNameLst>
                                      </p:cBhvr>
                                      <p:tavLst>
                                        <p:tav tm="0" fmla="#ppt_h*sin(2.5*pi*$)">
                                          <p:val>
                                            <p:fltVal val="0"/>
                                          </p:val>
                                        </p:tav>
                                        <p:tav tm="100000">
                                          <p:val>
                                            <p:fltVal val="1"/>
                                          </p:val>
                                        </p:tav>
                                      </p:tavLst>
                                    </p:anim>
                                  </p:childTnLst>
                                </p:cTn>
                              </p:par>
                              <p:par>
                                <p:cTn id="145" presetID="19" presetClass="entr" presetSubtype="5" fill="hold" nodeType="with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p:cTn id="147" dur="3000" fill="hold"/>
                                        <p:tgtEl>
                                          <p:spTgt spid="22"/>
                                        </p:tgtEl>
                                        <p:attrNameLst>
                                          <p:attrName>ppt_w</p:attrName>
                                        </p:attrNameLst>
                                      </p:cBhvr>
                                      <p:tavLst>
                                        <p:tav tm="0">
                                          <p:val>
                                            <p:strVal val="#ppt_w"/>
                                          </p:val>
                                        </p:tav>
                                        <p:tav tm="100000">
                                          <p:val>
                                            <p:strVal val="#ppt_w"/>
                                          </p:val>
                                        </p:tav>
                                      </p:tavLst>
                                    </p:anim>
                                    <p:anim calcmode="lin" valueType="num">
                                      <p:cBhvr>
                                        <p:cTn id="148" dur="3000" fill="hold"/>
                                        <p:tgtEl>
                                          <p:spTgt spid="22"/>
                                        </p:tgtEl>
                                        <p:attrNameLst>
                                          <p:attrName>ppt_h</p:attrName>
                                        </p:attrNameLst>
                                      </p:cBhvr>
                                      <p:tavLst>
                                        <p:tav tm="0" fmla="#ppt_h*sin(2.5*pi*$)">
                                          <p:val>
                                            <p:fltVal val="0"/>
                                          </p:val>
                                        </p:tav>
                                        <p:tav tm="100000">
                                          <p:val>
                                            <p:fltVal val="1"/>
                                          </p:val>
                                        </p:tav>
                                      </p:tavLst>
                                    </p:anim>
                                  </p:childTnLst>
                                </p:cTn>
                              </p:par>
                              <p:par>
                                <p:cTn id="149" presetID="23" presetClass="entr" presetSubtype="16"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fltVal val="0"/>
                                          </p:val>
                                        </p:tav>
                                        <p:tav tm="100000">
                                          <p:val>
                                            <p:strVal val="#ppt_w"/>
                                          </p:val>
                                        </p:tav>
                                      </p:tavLst>
                                    </p:anim>
                                    <p:anim calcmode="lin" valueType="num">
                                      <p:cBhvr>
                                        <p:cTn id="152" dur="3000" fill="hold"/>
                                        <p:tgtEl>
                                          <p:spTgt spid="4"/>
                                        </p:tgtEl>
                                        <p:attrNameLst>
                                          <p:attrName>ppt_h</p:attrName>
                                        </p:attrNameLst>
                                      </p:cBhvr>
                                      <p:tavLst>
                                        <p:tav tm="0">
                                          <p:val>
                                            <p:fltVal val="0"/>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par>
                          <p:cTn id="156" fill="hold">
                            <p:stCondLst>
                              <p:cond delay="3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3"/>
                                        </p:tgtEl>
                                        <p:attrNameLst>
                                          <p:attrName>style.visibility</p:attrName>
                                        </p:attrNameLst>
                                      </p:cBhvr>
                                      <p:to>
                                        <p:strVal val="visible"/>
                                      </p:to>
                                    </p:set>
                                    <p:animEffect transition="in" filter="fade">
                                      <p:cBhvr>
                                        <p:cTn id="159" dur="1000"/>
                                        <p:tgtEl>
                                          <p:spTgt spid="23"/>
                                        </p:tgtEl>
                                      </p:cBhvr>
                                    </p:animEffect>
                                    <p:anim calcmode="lin" valueType="num">
                                      <p:cBhvr>
                                        <p:cTn id="160" dur="1000" fill="hold"/>
                                        <p:tgtEl>
                                          <p:spTgt spid="23"/>
                                        </p:tgtEl>
                                        <p:attrNameLst>
                                          <p:attrName>ppt_x</p:attrName>
                                        </p:attrNameLst>
                                      </p:cBhvr>
                                      <p:tavLst>
                                        <p:tav tm="0">
                                          <p:val>
                                            <p:strVal val="#ppt_x-.1"/>
                                          </p:val>
                                        </p:tav>
                                        <p:tav tm="100000">
                                          <p:val>
                                            <p:strVal val="#ppt_x"/>
                                          </p:val>
                                        </p:tav>
                                      </p:tavLst>
                                    </p:anim>
                                    <p:anim calcmode="lin" valueType="num">
                                      <p:cBhvr>
                                        <p:cTn id="161" dur="1000" fill="hold"/>
                                        <p:tgtEl>
                                          <p:spTgt spid="23"/>
                                        </p:tgtEl>
                                        <p:attrNameLst>
                                          <p:attrName>ppt_y</p:attrName>
                                        </p:attrNameLst>
                                      </p:cBhvr>
                                      <p:tavLst>
                                        <p:tav tm="0">
                                          <p:val>
                                            <p:strVal val="#ppt_y"/>
                                          </p:val>
                                        </p:tav>
                                        <p:tav tm="100000">
                                          <p:val>
                                            <p:strVal val="#ppt_y"/>
                                          </p:val>
                                        </p:tav>
                                      </p:tavLst>
                                    </p:anim>
                                  </p:childTnLst>
                                </p:cTn>
                              </p:par>
                            </p:childTnLst>
                          </p:cTn>
                        </p:par>
                        <p:par>
                          <p:cTn id="162" fill="hold">
                            <p:stCondLst>
                              <p:cond delay="14400"/>
                            </p:stCondLst>
                            <p:childTnLst>
                              <p:par>
                                <p:cTn id="163" presetID="56" presetClass="entr" presetSubtype="0" fill="hold" grpId="0" nodeType="afterEffect">
                                  <p:stCondLst>
                                    <p:cond delay="0"/>
                                  </p:stCondLst>
                                  <p:iterate type="lt">
                                    <p:tmPct val="10000"/>
                                  </p:iterate>
                                  <p:childTnLst>
                                    <p:set>
                                      <p:cBhvr>
                                        <p:cTn id="164" dur="1" fill="hold">
                                          <p:stCondLst>
                                            <p:cond delay="0"/>
                                          </p:stCondLst>
                                        </p:cTn>
                                        <p:tgtEl>
                                          <p:spTgt spid="25"/>
                                        </p:tgtEl>
                                        <p:attrNameLst>
                                          <p:attrName>style.visibility</p:attrName>
                                        </p:attrNameLst>
                                      </p:cBhvr>
                                      <p:to>
                                        <p:strVal val="visible"/>
                                      </p:to>
                                    </p:set>
                                    <p:anim by="(-#ppt_w*2)" calcmode="lin" valueType="num">
                                      <p:cBhvr rctx="PPT">
                                        <p:cTn id="165" dur="500" autoRev="1" fill="hold">
                                          <p:stCondLst>
                                            <p:cond delay="0"/>
                                          </p:stCondLst>
                                        </p:cTn>
                                        <p:tgtEl>
                                          <p:spTgt spid="25"/>
                                        </p:tgtEl>
                                        <p:attrNameLst>
                                          <p:attrName>ppt_w</p:attrName>
                                        </p:attrNameLst>
                                      </p:cBhvr>
                                    </p:anim>
                                    <p:anim by="(#ppt_w*0.50)" calcmode="lin" valueType="num">
                                      <p:cBhvr>
                                        <p:cTn id="166" dur="500" decel="50000" autoRev="1" fill="hold">
                                          <p:stCondLst>
                                            <p:cond delay="0"/>
                                          </p:stCondLst>
                                        </p:cTn>
                                        <p:tgtEl>
                                          <p:spTgt spid="25"/>
                                        </p:tgtEl>
                                        <p:attrNameLst>
                                          <p:attrName>ppt_x</p:attrName>
                                        </p:attrNameLst>
                                      </p:cBhvr>
                                    </p:anim>
                                    <p:anim from="(-#ppt_h/2)" to="(#ppt_y)" calcmode="lin" valueType="num">
                                      <p:cBhvr>
                                        <p:cTn id="167" dur="1000" fill="hold">
                                          <p:stCondLst>
                                            <p:cond delay="0"/>
                                          </p:stCondLst>
                                        </p:cTn>
                                        <p:tgtEl>
                                          <p:spTgt spid="25"/>
                                        </p:tgtEl>
                                        <p:attrNameLst>
                                          <p:attrName>ppt_y</p:attrName>
                                        </p:attrNameLst>
                                      </p:cBhvr>
                                    </p:anim>
                                    <p:animRot by="21600000">
                                      <p:cBhvr>
                                        <p:cTn id="168"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CuadroTexto"/>
          <p:cNvSpPr txBox="1"/>
          <p:nvPr/>
        </p:nvSpPr>
        <p:spPr>
          <a:xfrm>
            <a:off x="323850" y="3943350"/>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Actualmente sigue cumpliendo esta función, y cuenta con una importante colección de antiguos instrumentos de navegación, maquetas, documentos históricos, grabados y cartas náuticas; todo ello relacionando la ciudad de Sevilla con el río Guadalquivir.</a:t>
            </a:r>
          </a:p>
        </p:txBody>
      </p:sp>
      <p:sp>
        <p:nvSpPr>
          <p:cNvPr id="19" name="18 CuadroTexto"/>
          <p:cNvSpPr txBox="1"/>
          <p:nvPr/>
        </p:nvSpPr>
        <p:spPr>
          <a:xfrm>
            <a:off x="827088" y="195263"/>
            <a:ext cx="4752975"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En su portal de entrada figuran dos cañones de bronce.</a:t>
            </a:r>
          </a:p>
        </p:txBody>
      </p:sp>
    </p:spTree>
  </p:cSld>
  <p:clrMapOvr>
    <a:masterClrMapping/>
  </p:clrMapOvr>
  <mc:AlternateContent xmlns:mc="http://schemas.openxmlformats.org/markup-compatibility/2006" xmlns:p14="http://schemas.microsoft.com/office/powerpoint/2010/main">
    <mc:Choice Requires="p14">
      <p:transition spd="slow" p14:dur="3000" advTm="35000">
        <p14:glitter dir="d"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8"/>
                                        </p:tgtEl>
                                        <p:attrNameLst>
                                          <p:attrName>style.visibility</p:attrName>
                                        </p:attrNameLst>
                                      </p:cBhvr>
                                      <p:to>
                                        <p:strVal val="visible"/>
                                      </p:to>
                                    </p:set>
                                    <p:animEffect transition="in" filter="fade">
                                      <p:cBhvr>
                                        <p:cTn id="15" dur="1000"/>
                                        <p:tgtEl>
                                          <p:spTgt spid="18"/>
                                        </p:tgtEl>
                                      </p:cBhvr>
                                    </p:animEffect>
                                    <p:anim calcmode="lin" valueType="num">
                                      <p:cBhvr>
                                        <p:cTn id="16" dur="1000" fill="hold"/>
                                        <p:tgtEl>
                                          <p:spTgt spid="18"/>
                                        </p:tgtEl>
                                        <p:attrNameLst>
                                          <p:attrName>ppt_x</p:attrName>
                                        </p:attrNameLst>
                                      </p:cBhvr>
                                      <p:tavLst>
                                        <p:tav tm="0">
                                          <p:val>
                                            <p:strVal val="#ppt_x-.1"/>
                                          </p:val>
                                        </p:tav>
                                        <p:tav tm="100000">
                                          <p:val>
                                            <p:strVal val="#ppt_x"/>
                                          </p:val>
                                        </p:tav>
                                      </p:tavLst>
                                    </p:anim>
                                    <p:anim calcmode="lin" valueType="num">
                                      <p:cBhvr>
                                        <p:cTn id="17" dur="10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25600"/>
                            </p:stCondLst>
                            <p:childTnLst>
                              <p:par>
                                <p:cTn id="19" presetID="56" presetClass="entr" presetSubtype="0" fill="hold" grpId="0" nodeType="afterEffect">
                                  <p:stCondLst>
                                    <p:cond delay="500"/>
                                  </p:stCondLst>
                                  <p:iterate type="lt">
                                    <p:tmPct val="10000"/>
                                  </p:iterate>
                                  <p:childTnLst>
                                    <p:set>
                                      <p:cBhvr>
                                        <p:cTn id="20" dur="1" fill="hold">
                                          <p:stCondLst>
                                            <p:cond delay="0"/>
                                          </p:stCondLst>
                                        </p:cTn>
                                        <p:tgtEl>
                                          <p:spTgt spid="19"/>
                                        </p:tgtEl>
                                        <p:attrNameLst>
                                          <p:attrName>style.visibility</p:attrName>
                                        </p:attrNameLst>
                                      </p:cBhvr>
                                      <p:to>
                                        <p:strVal val="visible"/>
                                      </p:to>
                                    </p:set>
                                    <p:anim by="(-#ppt_w*2)" calcmode="lin" valueType="num">
                                      <p:cBhvr rctx="PPT">
                                        <p:cTn id="21" dur="500" autoRev="1" fill="hold">
                                          <p:stCondLst>
                                            <p:cond delay="0"/>
                                          </p:stCondLst>
                                        </p:cTn>
                                        <p:tgtEl>
                                          <p:spTgt spid="19"/>
                                        </p:tgtEl>
                                        <p:attrNameLst>
                                          <p:attrName>ppt_w</p:attrName>
                                        </p:attrNameLst>
                                      </p:cBhvr>
                                    </p:anim>
                                    <p:anim by="(#ppt_w*0.50)" calcmode="lin" valueType="num">
                                      <p:cBhvr>
                                        <p:cTn id="22" dur="500" decel="50000" autoRev="1" fill="hold">
                                          <p:stCondLst>
                                            <p:cond delay="0"/>
                                          </p:stCondLst>
                                        </p:cTn>
                                        <p:tgtEl>
                                          <p:spTgt spid="19"/>
                                        </p:tgtEl>
                                        <p:attrNameLst>
                                          <p:attrName>ppt_x</p:attrName>
                                        </p:attrNameLst>
                                      </p:cBhvr>
                                    </p:anim>
                                    <p:anim from="(-#ppt_h/2)" to="(#ppt_y)" calcmode="lin" valueType="num">
                                      <p:cBhvr>
                                        <p:cTn id="23" dur="1000" fill="hold">
                                          <p:stCondLst>
                                            <p:cond delay="0"/>
                                          </p:stCondLst>
                                        </p:cTn>
                                        <p:tgtEl>
                                          <p:spTgt spid="19"/>
                                        </p:tgtEl>
                                        <p:attrNameLst>
                                          <p:attrName>ppt_y</p:attrName>
                                        </p:attrNameLst>
                                      </p:cBhvr>
                                    </p:anim>
                                    <p:animRot by="21600000">
                                      <p:cBhvr>
                                        <p:cTn id="24" dur="1000"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Rectangle 1"/>
          <p:cNvSpPr>
            <a:spLocks noChangeArrowheads="1"/>
          </p:cNvSpPr>
          <p:nvPr/>
        </p:nvSpPr>
        <p:spPr bwMode="auto">
          <a:xfrm>
            <a:off x="611188" y="4300538"/>
            <a:ext cx="8137525" cy="64611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jus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1821 se derriba la parte de la muralla que la une a la Torre de la Plata y la Torre del Oro queda así aislada, tal y como la conocemos hoy. </a:t>
            </a:r>
          </a:p>
        </p:txBody>
      </p:sp>
    </p:spTree>
  </p:cSld>
  <p:clrMapOvr>
    <a:masterClrMapping/>
  </p:clrMapOvr>
  <mc:AlternateContent xmlns:mc="http://schemas.openxmlformats.org/markup-compatibility/2006" xmlns:p14="http://schemas.microsoft.com/office/powerpoint/2010/main">
    <mc:Choice Requires="p14">
      <p:transition spd="slow" p14:dur="30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3000"/>
                                        <p:tgtEl>
                                          <p:spTgt spid="2"/>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1"/>
                                          </p:val>
                                        </p:tav>
                                        <p:tav tm="100000">
                                          <p:val>
                                            <p:strVal val="#ppt_x"/>
                                          </p:val>
                                        </p:tav>
                                      </p:tavLst>
                                    </p:anim>
                                    <p:anim calcmode="lin" valueType="num">
                                      <p:cBhvr>
                                        <p:cTn id="1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cstate="print"/>
          <a:srcRect/>
          <a:stretch>
            <a:fillRect/>
          </a:stretch>
        </p:blipFill>
        <p:spPr bwMode="auto">
          <a:xfrm>
            <a:off x="0" y="6350"/>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468313" y="3940175"/>
            <a:ext cx="8315325" cy="1203325"/>
          </a:xfrm>
          <a:prstGeom prst="rect">
            <a:avLst/>
          </a:prstGeom>
          <a:solidFill>
            <a:schemeClr val="tx2">
              <a:lumMod val="1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750" y="3943350"/>
            <a:ext cx="82804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los que no sepan números romanos, que haberlos </a:t>
            </a:r>
            <a:r>
              <a:rPr lang="es-ES" i="1" dirty="0" err="1">
                <a:effectLst>
                  <a:glow rad="101600">
                    <a:schemeClr val="accent2">
                      <a:satMod val="175000"/>
                      <a:alpha val="40000"/>
                    </a:schemeClr>
                  </a:glow>
                  <a:outerShdw blurRad="38100" dist="38100" dir="2700000" algn="tl">
                    <a:srgbClr val="000000">
                      <a:alpha val="43137"/>
                    </a:srgbClr>
                  </a:outerShdw>
                </a:effectLst>
              </a:rPr>
              <a:t>háilos</a:t>
            </a:r>
            <a:r>
              <a:rPr lang="es-ES" i="1" dirty="0">
                <a:effectLst>
                  <a:glow rad="101600">
                    <a:schemeClr val="accent2">
                      <a:satMod val="175000"/>
                      <a:alpha val="40000"/>
                    </a:schemeClr>
                  </a:glow>
                  <a:outerShdw blurRad="38100" dist="38100" dir="2700000" algn="tl">
                    <a:srgbClr val="000000">
                      <a:alpha val="43137"/>
                    </a:srgbClr>
                  </a:outerShdw>
                </a:effectLst>
              </a:rPr>
              <a:t>, el letrero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dice así: - El día 10 de abril de 1923 honró  Su Majestad el rey Don Alfonso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XIII  o 13, esta torre con su primera visita esta lápida perpetua, tan memorable recuerdo.</a:t>
            </a:r>
          </a:p>
        </p:txBody>
      </p:sp>
    </p:spTree>
  </p:cSld>
  <p:clrMapOvr>
    <a:masterClrMapping/>
  </p:clrMapOvr>
  <mc:AlternateContent xmlns:mc="http://schemas.openxmlformats.org/markup-compatibility/2006" xmlns:p14="http://schemas.microsoft.com/office/powerpoint/2010/main">
    <mc:Choice Requires="p14">
      <p:transition spd="slow" p14:dur="2000" advTm="27000">
        <p14:flip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par>
                                <p:cTn id="25" presetID="17" presetClass="entr" presetSubtype="1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3795713"/>
            <a:ext cx="82089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Este otro letrero del cuadro dice así: Primer petrolero español. Bergantín</a:t>
            </a:r>
          </a:p>
          <a:p>
            <a:r>
              <a:rPr lang="es-ES" i="1" dirty="0">
                <a:effectLst>
                  <a:glow rad="101600">
                    <a:srgbClr val="C00000">
                      <a:alpha val="60000"/>
                    </a:srgbClr>
                  </a:glow>
                  <a:outerShdw blurRad="38100" dist="38100" dir="2700000" algn="tl">
                    <a:srgbClr val="1F497D"/>
                  </a:outerShdw>
                </a:effectLst>
              </a:rPr>
              <a:t>Goleta “San Ignacio de Loyola” botado en 1893. realizó 44 viajes a </a:t>
            </a:r>
          </a:p>
          <a:p>
            <a:r>
              <a:rPr lang="es-ES" i="1" dirty="0">
                <a:effectLst>
                  <a:glow rad="101600">
                    <a:srgbClr val="C00000">
                      <a:alpha val="60000"/>
                    </a:srgbClr>
                  </a:glow>
                  <a:outerShdw blurRad="38100" dist="38100" dir="2700000" algn="tl">
                    <a:srgbClr val="1F497D"/>
                  </a:outerShdw>
                </a:effectLst>
              </a:rPr>
              <a:t>Filadelfia y desapareció en alta mar en 1912. ¡¡Ostras </a:t>
            </a:r>
            <a:r>
              <a:rPr lang="es-ES" i="1" dirty="0" err="1">
                <a:effectLst>
                  <a:glow rad="101600">
                    <a:srgbClr val="C00000">
                      <a:alpha val="60000"/>
                    </a:srgbClr>
                  </a:glow>
                  <a:outerShdw blurRad="38100" dist="38100" dir="2700000" algn="tl">
                    <a:srgbClr val="1F497D"/>
                  </a:outerShdw>
                </a:effectLst>
              </a:rPr>
              <a:t>Pedrín</a:t>
            </a:r>
            <a:r>
              <a:rPr lang="es-ES" i="1" dirty="0">
                <a:effectLst>
                  <a:glow rad="101600">
                    <a:srgbClr val="C00000">
                      <a:alpha val="60000"/>
                    </a:srgbClr>
                  </a:glow>
                  <a:outerShdw blurRad="38100" dist="38100" dir="2700000" algn="tl">
                    <a:srgbClr val="1F497D"/>
                  </a:outerShdw>
                </a:effectLst>
              </a:rPr>
              <a:t>, casi cuando el </a:t>
            </a:r>
            <a:r>
              <a:rPr lang="es-ES" i="1" dirty="0" err="1">
                <a:effectLst>
                  <a:glow rad="101600">
                    <a:srgbClr val="C00000">
                      <a:alpha val="60000"/>
                    </a:srgbClr>
                  </a:glow>
                  <a:outerShdw blurRad="38100" dist="38100" dir="2700000" algn="tl">
                    <a:srgbClr val="1F497D"/>
                  </a:outerShdw>
                </a:effectLst>
              </a:rPr>
              <a:t>Titanic</a:t>
            </a:r>
            <a:r>
              <a:rPr lang="es-ES" i="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6.jpg"/>
          <p:cNvPicPr>
            <a:picLocks noChangeAspect="1"/>
          </p:cNvPicPr>
          <p:nvPr/>
        </p:nvPicPr>
        <p:blipFill>
          <a:blip r:embed="rId2" cstate="print"/>
          <a:srcRect/>
          <a:stretch>
            <a:fillRect/>
          </a:stretch>
        </p:blipFill>
        <p:spPr bwMode="auto">
          <a:xfrm>
            <a:off x="0" y="17463"/>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6.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6.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3665538"/>
            <a:ext cx="8137525"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21 de marzo de 1936 se dispuso la instalación en la torre el Museo Marítimo por orden del Ministerio de Marina. En septiembre de 1942 comenzaron las obras de restauración, durante las cuales se mejoraron el aspecto de la fachada y se habilitaron dos plantas para la exhibición del museo y la tercera para alojar investigadores.</a:t>
            </a:r>
          </a:p>
        </p:txBody>
      </p:sp>
    </p:spTree>
  </p:cSld>
  <p:clrMapOvr>
    <a:masterClrMapping/>
  </p:clrMapOvr>
  <mc:AlternateContent xmlns:mc="http://schemas.openxmlformats.org/markup-compatibility/2006" xmlns:p14="http://schemas.microsoft.com/office/powerpoint/2010/main">
    <mc:Choice Requires="p14">
      <p:transition spd="slow" p14:dur="3000" advTm="36000">
        <p14:glitter dir="u"/>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rcRect/>
          <a:stretch>
            <a:fillRect/>
          </a:stretch>
        </p:blipFill>
        <p:spPr bwMode="auto">
          <a:xfrm>
            <a:off x="0" y="0"/>
            <a:ext cx="9144000" cy="51323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_1684.JPG"/>
          <p:cNvPicPr>
            <a:picLocks noChangeAspect="1"/>
          </p:cNvPicPr>
          <p:nvPr/>
        </p:nvPicPr>
        <p:blipFill>
          <a:blip r:embed="rId2" cstate="print"/>
          <a:srcRect/>
          <a:stretch>
            <a:fillRect/>
          </a:stretch>
        </p:blipFill>
        <p:spPr bwMode="auto">
          <a:xfrm>
            <a:off x="0" y="0"/>
            <a:ext cx="9144000" cy="51323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3795713"/>
            <a:ext cx="84963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museo se inauguró el 24 de julio de 1944, para lo cual se llevaron 400 piezas del Museo Naval de Madrid. El museo alberga diversos instrumentos antiguos de navegación y maquetas, además de documentos históricos, grabados y cartas náuticas.</a:t>
            </a: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0"/>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143500"/>
          </a:xfrm>
          <a:prstGeom prst="flowChartProcess">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Proceso"/>
          <p:cNvSpPr/>
          <p:nvPr/>
        </p:nvSpPr>
        <p:spPr>
          <a:xfrm>
            <a:off x="0" y="0"/>
            <a:ext cx="9144000" cy="5143500"/>
          </a:xfrm>
          <a:prstGeom prst="flowChartProcess">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CuadroTexto"/>
          <p:cNvSpPr txBox="1"/>
          <p:nvPr/>
        </p:nvSpPr>
        <p:spPr>
          <a:xfrm>
            <a:off x="900113" y="4084638"/>
            <a:ext cx="75596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Resumiendo, el museo en sí fue creado por orden ministerial de 21 de marzo de 1936, siendo filial del Museo Naval de la Armada, pero por motivos de la guerra civil fue inaugurado en el año 1944.</a:t>
            </a:r>
          </a:p>
        </p:txBody>
      </p:sp>
    </p:spTree>
  </p:cSld>
  <p:clrMapOvr>
    <a:masterClrMapping/>
  </p:clrMapOvr>
  <mc:AlternateContent xmlns:mc="http://schemas.openxmlformats.org/markup-compatibility/2006" xmlns:p14="http://schemas.microsoft.com/office/powerpoint/2010/main">
    <mc:Choice Requires="p14">
      <p:transition spd="slow" p14:dur="3000" advTm="24000">
        <p14:glitter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2000"/>
                                        <p:tgtEl>
                                          <p:spTgt spid="3"/>
                                        </p:tgtEl>
                                        <p:attrNameLst>
                                          <p:attrName>ppt_w</p:attrName>
                                        </p:attrNameLst>
                                      </p:cBhvr>
                                      <p:tavLst>
                                        <p:tav tm="0">
                                          <p:val>
                                            <p:strVal val="ppt_w"/>
                                          </p:val>
                                        </p:tav>
                                        <p:tav tm="100000">
                                          <p:val>
                                            <p:strVal val="2/3*ppt_w"/>
                                          </p:val>
                                        </p:tav>
                                      </p:tavLst>
                                    </p:anim>
                                    <p:anim calcmode="lin" valueType="num">
                                      <p:cBhvr>
                                        <p:cTn id="10" dur="2000"/>
                                        <p:tgtEl>
                                          <p:spTgt spid="3"/>
                                        </p:tgtEl>
                                        <p:attrNameLst>
                                          <p:attrName>ppt_h</p:attrName>
                                        </p:attrNameLst>
                                      </p:cBhvr>
                                      <p:tavLst>
                                        <p:tav tm="0">
                                          <p:val>
                                            <p:strVal val="ppt_h"/>
                                          </p:val>
                                        </p:tav>
                                        <p:tav tm="100000">
                                          <p:val>
                                            <p:strVal val="2/3*ppt_h"/>
                                          </p:val>
                                        </p:tav>
                                      </p:tavLst>
                                    </p:anim>
                                    <p:set>
                                      <p:cBhvr>
                                        <p:cTn id="11" dur="1" fill="hold">
                                          <p:stCondLst>
                                            <p:cond delay="1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2000"/>
                                        <p:tgtEl>
                                          <p:spTgt spid="4"/>
                                        </p:tgtEl>
                                        <p:attrNameLst>
                                          <p:attrName>ppt_w</p:attrName>
                                        </p:attrNameLst>
                                      </p:cBhvr>
                                      <p:tavLst>
                                        <p:tav tm="0">
                                          <p:val>
                                            <p:strVal val="ppt_w"/>
                                          </p:val>
                                        </p:tav>
                                        <p:tav tm="100000">
                                          <p:val>
                                            <p:strVal val="2/3*ppt_w"/>
                                          </p:val>
                                        </p:tav>
                                      </p:tavLst>
                                    </p:anim>
                                    <p:anim calcmode="lin" valueType="num">
                                      <p:cBhvr>
                                        <p:cTn id="17" dur="2000"/>
                                        <p:tgtEl>
                                          <p:spTgt spid="4"/>
                                        </p:tgtEl>
                                        <p:attrNameLst>
                                          <p:attrName>ppt_h</p:attrName>
                                        </p:attrNameLst>
                                      </p:cBhvr>
                                      <p:tavLst>
                                        <p:tav tm="0">
                                          <p:val>
                                            <p:strVal val="ppt_h"/>
                                          </p:val>
                                        </p:tav>
                                        <p:tav tm="100000">
                                          <p:val>
                                            <p:strVal val="2/3*ppt_h"/>
                                          </p:val>
                                        </p:tav>
                                      </p:tavLst>
                                    </p:anim>
                                    <p:set>
                                      <p:cBhvr>
                                        <p:cTn id="18" dur="1" fill="hold">
                                          <p:stCondLst>
                                            <p:cond delay="1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1986"/>
                                        </p:tgtEl>
                                        <p:attrNameLst>
                                          <p:attrName>style.visibility</p:attrName>
                                        </p:attrNameLst>
                                      </p:cBhvr>
                                      <p:to>
                                        <p:strVal val="visible"/>
                                      </p:to>
                                    </p:set>
                                    <p:anim calcmode="lin" valueType="num">
                                      <p:cBhvr>
                                        <p:cTn id="24" dur="3000" fill="hold"/>
                                        <p:tgtEl>
                                          <p:spTgt spid="41986"/>
                                        </p:tgtEl>
                                        <p:attrNameLst>
                                          <p:attrName>ppt_w</p:attrName>
                                        </p:attrNameLst>
                                      </p:cBhvr>
                                      <p:tavLst>
                                        <p:tav tm="0">
                                          <p:val>
                                            <p:strVal val="#ppt_w+.3"/>
                                          </p:val>
                                        </p:tav>
                                        <p:tav tm="100000">
                                          <p:val>
                                            <p:strVal val="#ppt_w"/>
                                          </p:val>
                                        </p:tav>
                                      </p:tavLst>
                                    </p:anim>
                                    <p:anim calcmode="lin" valueType="num">
                                      <p:cBhvr>
                                        <p:cTn id="25" dur="3000" fill="hold"/>
                                        <p:tgtEl>
                                          <p:spTgt spid="41986"/>
                                        </p:tgtEl>
                                        <p:attrNameLst>
                                          <p:attrName>ppt_h</p:attrName>
                                        </p:attrNameLst>
                                      </p:cBhvr>
                                      <p:tavLst>
                                        <p:tav tm="0">
                                          <p:val>
                                            <p:strVal val="#ppt_h"/>
                                          </p:val>
                                        </p:tav>
                                        <p:tav tm="100000">
                                          <p:val>
                                            <p:strVal val="#ppt_h"/>
                                          </p:val>
                                        </p:tav>
                                      </p:tavLst>
                                    </p:anim>
                                    <p:animEffect transition="in" filter="fade">
                                      <p:cBhvr>
                                        <p:cTn id="26" dur="3000"/>
                                        <p:tgtEl>
                                          <p:spTgt spid="41986"/>
                                        </p:tgtEl>
                                      </p:cBhvr>
                                    </p:animEffect>
                                  </p:childTnLst>
                                </p:cTn>
                              </p:par>
                              <p:par>
                                <p:cTn id="27" presetID="3" presetClass="entr" presetSubtype="5"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vertical)">
                                      <p:cBhvr>
                                        <p:cTn id="29" dur="3000"/>
                                        <p:tgtEl>
                                          <p:spTgt spid="5"/>
                                        </p:tgtEl>
                                      </p:cBhvr>
                                    </p:animEffect>
                                  </p:childTnLst>
                                </p:cTn>
                              </p:par>
                              <p:par>
                                <p:cTn id="30" presetID="55"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strVal val="#ppt_w*0.70"/>
                                          </p:val>
                                        </p:tav>
                                        <p:tav tm="100000">
                                          <p:val>
                                            <p:strVal val="#ppt_w"/>
                                          </p:val>
                                        </p:tav>
                                      </p:tavLst>
                                    </p:anim>
                                    <p:anim calcmode="lin" valueType="num">
                                      <p:cBhvr>
                                        <p:cTn id="33" dur="3000" fill="hold"/>
                                        <p:tgtEl>
                                          <p:spTgt spid="5"/>
                                        </p:tgtEl>
                                        <p:attrNameLst>
                                          <p:attrName>ppt_h</p:attrName>
                                        </p:attrNameLst>
                                      </p:cBhvr>
                                      <p:tavLst>
                                        <p:tav tm="0">
                                          <p:val>
                                            <p:strVal val="#ppt_h"/>
                                          </p:val>
                                        </p:tav>
                                        <p:tav tm="100000">
                                          <p:val>
                                            <p:strVal val="#ppt_h"/>
                                          </p:val>
                                        </p:tav>
                                      </p:tavLst>
                                    </p:anim>
                                    <p:animEffect transition="in" filter="fade">
                                      <p:cBhvr>
                                        <p:cTn id="34" dur="3000"/>
                                        <p:tgtEl>
                                          <p:spTgt spid="5"/>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pia de Flores%20en%20Primavera-33409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pia de Flores%20en%20Primavera-33409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827088" y="4084638"/>
            <a:ext cx="79216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Estando dividido en dos plantas de pequeñas dimensiones, la baja, de 85 m², y la primera, de 127 m², en total 623 m² entre los que se reparten todos los elementos que se muestran al visitante.</a:t>
            </a:r>
          </a:p>
        </p:txBody>
      </p:sp>
    </p:spTree>
  </p:cSld>
  <p:clrMapOvr>
    <a:masterClrMapping/>
  </p:clrMapOvr>
  <mc:AlternateContent xmlns:mc="http://schemas.openxmlformats.org/markup-compatibility/2006" xmlns:p14="http://schemas.microsoft.com/office/powerpoint/2010/main">
    <mc:Choice Requires="p14">
      <p:transition spd="slow" p14:dur="3000" advTm="24000">
        <p14:glitter di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5" presetClass="exit" presetSubtype="10" fill="hold"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xotic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xotic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116013" y="4371975"/>
            <a:ext cx="73437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Entre sus objetos se pueden observar restos marinos fosilizados, mecanismos de artes náuticas, brújulas, mascarones de proa…</a:t>
            </a:r>
          </a:p>
        </p:txBody>
      </p:sp>
      <p:sp>
        <p:nvSpPr>
          <p:cNvPr id="8" name="7 CuadroTexto"/>
          <p:cNvSpPr txBox="1"/>
          <p:nvPr/>
        </p:nvSpPr>
        <p:spPr>
          <a:xfrm>
            <a:off x="971550" y="123825"/>
            <a:ext cx="4425950"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Trasatlántico “Cristóbal Colón” . </a:t>
            </a:r>
          </a:p>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Astilleros del Ferrol.</a:t>
            </a:r>
          </a:p>
        </p:txBody>
      </p:sp>
    </p:spTree>
  </p:cSld>
  <p:clrMapOvr>
    <a:masterClrMapping/>
  </p:clrMapOvr>
  <mc:AlternateContent xmlns:mc="http://schemas.openxmlformats.org/markup-compatibility/2006" xmlns:p14="http://schemas.microsoft.com/office/powerpoint/2010/main">
    <mc:Choice Requires="p14">
      <p:transition spd="slow" p14:dur="30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1" nodeType="withEffect">
                                  <p:stCondLst>
                                    <p:cond delay="0"/>
                                  </p:stCondLst>
                                  <p:childTnLst>
                                    <p:anim calcmode="lin" valueType="num">
                                      <p:cBhvr>
                                        <p:cTn id="6" dur="3000"/>
                                        <p:tgtEl>
                                          <p:spTgt spid="6"/>
                                        </p:tgtEl>
                                        <p:attrNameLst>
                                          <p:attrName>ppt_h</p:attrName>
                                        </p:attrNameLst>
                                      </p:cBhvr>
                                      <p:tavLst>
                                        <p:tav tm="0">
                                          <p:val>
                                            <p:strVal val="ppt_h"/>
                                          </p:val>
                                        </p:tav>
                                        <p:tav tm="100000">
                                          <p:val>
                                            <p:strVal val="ppt_h"/>
                                          </p:val>
                                        </p:tav>
                                      </p:tavLst>
                                    </p:anim>
                                    <p:anim calcmode="lin" valueType="num">
                                      <p:cBhvr>
                                        <p:cTn id="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6" presetClass="exit" presetSubtype="37" fill="hold"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by="(-#ppt_w*2)" calcmode="lin" valueType="num">
                                      <p:cBhvr rctx="PPT">
                                        <p:cTn id="29" dur="500" autoRev="1" fill="hold">
                                          <p:stCondLst>
                                            <p:cond delay="0"/>
                                          </p:stCondLst>
                                        </p:cTn>
                                        <p:tgtEl>
                                          <p:spTgt spid="8"/>
                                        </p:tgtEl>
                                        <p:attrNameLst>
                                          <p:attrName>ppt_w</p:attrName>
                                        </p:attrNameLst>
                                      </p:cBhvr>
                                    </p:anim>
                                    <p:anim by="(#ppt_w*0.50)" calcmode="lin" valueType="num">
                                      <p:cBhvr>
                                        <p:cTn id="30" dur="500" decel="50000" autoRev="1" fill="hold">
                                          <p:stCondLst>
                                            <p:cond delay="0"/>
                                          </p:stCondLst>
                                        </p:cTn>
                                        <p:tgtEl>
                                          <p:spTgt spid="8"/>
                                        </p:tgtEl>
                                        <p:attrNameLst>
                                          <p:attrName>ppt_x</p:attrName>
                                        </p:attrNameLst>
                                      </p:cBhvr>
                                    </p:anim>
                                    <p:anim from="(-#ppt_h/2)" to="(#ppt_y)" calcmode="lin" valueType="num">
                                      <p:cBhvr>
                                        <p:cTn id="31" dur="1000" fill="hold">
                                          <p:stCondLst>
                                            <p:cond delay="0"/>
                                          </p:stCondLst>
                                        </p:cTn>
                                        <p:tgtEl>
                                          <p:spTgt spid="8"/>
                                        </p:tgtEl>
                                        <p:attrNameLst>
                                          <p:attrName>ppt_y</p:attrName>
                                        </p:attrNameLst>
                                      </p:cBhvr>
                                    </p:anim>
                                    <p:animRot by="21600000">
                                      <p:cBhvr>
                                        <p:cTn id="32" dur="1000" fill="hold">
                                          <p:stCondLst>
                                            <p:cond delay="0"/>
                                          </p:stCondLst>
                                        </p:cTn>
                                        <p:tgtEl>
                                          <p:spTgt spid="8"/>
                                        </p:tgtEl>
                                        <p:attrNameLst>
                                          <p:attrName>r</p:attrName>
                                        </p:attrNameLst>
                                      </p:cBhvr>
                                    </p:animRot>
                                  </p:childTnLst>
                                </p:cTn>
                              </p:par>
                            </p:childTnLst>
                          </p:cTn>
                        </p:par>
                        <p:par>
                          <p:cTn id="33" fill="hold">
                            <p:stCondLst>
                              <p:cond delay="89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yun_77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122863" y="0"/>
            <a:ext cx="184150" cy="4619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sz="2400" b="1">
              <a:effectLst>
                <a:outerShdw blurRad="38100" dist="38100" dir="2700000" algn="tl">
                  <a:srgbClr val="1F497D"/>
                </a:outerShdw>
              </a:effectLst>
              <a:latin typeface="Harrington" pitchFamily="82" charset="0"/>
            </a:endParaRPr>
          </a:p>
        </p:txBody>
      </p:sp>
      <p:sp>
        <p:nvSpPr>
          <p:cNvPr id="8" name="7 CuadroTexto"/>
          <p:cNvSpPr txBox="1"/>
          <p:nvPr/>
        </p:nvSpPr>
        <p:spPr>
          <a:xfrm>
            <a:off x="827088" y="4300538"/>
            <a:ext cx="77771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…cuadros y grabados con temática marina, cartas marinas antiguas, documentos históricos... tanto en paredes como en suelos.</a:t>
            </a:r>
          </a:p>
        </p:txBody>
      </p:sp>
    </p:spTree>
  </p:cSld>
  <p:clrMapOvr>
    <a:masterClrMapping/>
  </p:clrMapOvr>
  <mc:AlternateContent xmlns:mc="http://schemas.openxmlformats.org/markup-compatibility/2006" xmlns:p14="http://schemas.microsoft.com/office/powerpoint/2010/main">
    <mc:Choice Requires="p14">
      <p:transition spd="slow" p14:dur="2000" advTm="19000">
        <p14:flip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1 Desierto_de_Arizona1-6818071.jpg"/>
          <p:cNvPicPr>
            <a:picLocks noGrp="1" noChangeAspect="1"/>
          </p:cNvPicPr>
          <p:nvPr isPhoto="1"/>
        </p:nvPicPr>
        <p:blipFill>
          <a:blip r:embed="rId2" cstate="print"/>
          <a:srcRect l="75200" b="75200"/>
          <a:stretch>
            <a:fillRect/>
          </a:stretch>
        </p:blipFill>
        <p:spPr bwMode="auto">
          <a:xfrm>
            <a:off x="6875463" y="0"/>
            <a:ext cx="2268537" cy="1276350"/>
          </a:xfrm>
          <a:prstGeom prst="rect">
            <a:avLst/>
          </a:prstGeom>
          <a:noFill/>
          <a:ln w="9525">
            <a:noFill/>
            <a:miter lim="800000"/>
            <a:headEnd/>
            <a:tailEnd/>
          </a:ln>
        </p:spPr>
      </p:pic>
      <p:pic>
        <p:nvPicPr>
          <p:cNvPr id="3" name="2 Imagen" descr="21 Desierto_de_Arizona1-6818071.jpg"/>
          <p:cNvPicPr>
            <a:picLocks noChangeAspect="1"/>
          </p:cNvPicPr>
          <p:nvPr/>
        </p:nvPicPr>
        <p:blipFill>
          <a:blip r:embed="rId2" cstate="print"/>
          <a:srcRect l="50000" r="24800" b="75200"/>
          <a:stretch>
            <a:fillRect/>
          </a:stretch>
        </p:blipFill>
        <p:spPr bwMode="auto">
          <a:xfrm>
            <a:off x="4572000" y="0"/>
            <a:ext cx="2303463" cy="1276350"/>
          </a:xfrm>
          <a:prstGeom prst="rect">
            <a:avLst/>
          </a:prstGeom>
          <a:noFill/>
          <a:ln w="9525">
            <a:noFill/>
            <a:miter lim="800000"/>
            <a:headEnd/>
            <a:tailEnd/>
          </a:ln>
        </p:spPr>
      </p:pic>
      <p:pic>
        <p:nvPicPr>
          <p:cNvPr id="6" name="5 Imagen" descr="21 Desierto_de_Arizona1-6818071.jpg"/>
          <p:cNvPicPr>
            <a:picLocks noChangeAspect="1"/>
          </p:cNvPicPr>
          <p:nvPr/>
        </p:nvPicPr>
        <p:blipFill>
          <a:blip r:embed="rId2" cstate="print"/>
          <a:srcRect l="24800" r="50000" b="75200"/>
          <a:stretch>
            <a:fillRect/>
          </a:stretch>
        </p:blipFill>
        <p:spPr bwMode="auto">
          <a:xfrm>
            <a:off x="2268538" y="0"/>
            <a:ext cx="2303462" cy="1276350"/>
          </a:xfrm>
          <a:prstGeom prst="rect">
            <a:avLst/>
          </a:prstGeom>
          <a:noFill/>
          <a:ln w="9525">
            <a:noFill/>
            <a:miter lim="800000"/>
            <a:headEnd/>
            <a:tailEnd/>
          </a:ln>
        </p:spPr>
      </p:pic>
      <p:pic>
        <p:nvPicPr>
          <p:cNvPr id="7" name="6 Imagen" descr="21 Desierto_de_Arizona1-6818071.jpg"/>
          <p:cNvPicPr>
            <a:picLocks noChangeAspect="1"/>
          </p:cNvPicPr>
          <p:nvPr/>
        </p:nvPicPr>
        <p:blipFill>
          <a:blip r:embed="rId2" cstate="print"/>
          <a:srcRect r="75200" b="75200"/>
          <a:stretch>
            <a:fillRect/>
          </a:stretch>
        </p:blipFill>
        <p:spPr bwMode="auto">
          <a:xfrm>
            <a:off x="0" y="0"/>
            <a:ext cx="2268538" cy="1276350"/>
          </a:xfrm>
          <a:prstGeom prst="rect">
            <a:avLst/>
          </a:prstGeom>
          <a:noFill/>
          <a:ln w="9525">
            <a:noFill/>
            <a:miter lim="800000"/>
            <a:headEnd/>
            <a:tailEnd/>
          </a:ln>
        </p:spPr>
      </p:pic>
      <p:pic>
        <p:nvPicPr>
          <p:cNvPr id="8" name="7 Imagen" descr="21 Desierto_de_Arizona1-6818071.jpg"/>
          <p:cNvPicPr>
            <a:picLocks noChangeAspect="1"/>
          </p:cNvPicPr>
          <p:nvPr/>
        </p:nvPicPr>
        <p:blipFill>
          <a:blip r:embed="rId2" cstate="print"/>
          <a:srcRect l="75200" t="24800" b="50000"/>
          <a:stretch>
            <a:fillRect/>
          </a:stretch>
        </p:blipFill>
        <p:spPr bwMode="auto">
          <a:xfrm>
            <a:off x="6875463" y="1276350"/>
            <a:ext cx="2268537" cy="1295400"/>
          </a:xfrm>
          <a:prstGeom prst="rect">
            <a:avLst/>
          </a:prstGeom>
          <a:noFill/>
          <a:ln w="9525">
            <a:noFill/>
            <a:miter lim="800000"/>
            <a:headEnd/>
            <a:tailEnd/>
          </a:ln>
        </p:spPr>
      </p:pic>
      <p:pic>
        <p:nvPicPr>
          <p:cNvPr id="9" name="8 Imagen" descr="21 Desierto_de_Arizona1-6818071.jpg"/>
          <p:cNvPicPr>
            <a:picLocks noChangeAspect="1"/>
          </p:cNvPicPr>
          <p:nvPr/>
        </p:nvPicPr>
        <p:blipFill>
          <a:blip r:embed="rId2" cstate="print"/>
          <a:srcRect l="50000" t="24800" r="24800" b="50000"/>
          <a:stretch>
            <a:fillRect/>
          </a:stretch>
        </p:blipFill>
        <p:spPr bwMode="auto">
          <a:xfrm>
            <a:off x="4572000" y="1276350"/>
            <a:ext cx="2303463" cy="1295400"/>
          </a:xfrm>
          <a:prstGeom prst="rect">
            <a:avLst/>
          </a:prstGeom>
          <a:noFill/>
          <a:ln w="9525">
            <a:noFill/>
            <a:miter lim="800000"/>
            <a:headEnd/>
            <a:tailEnd/>
          </a:ln>
        </p:spPr>
      </p:pic>
      <p:pic>
        <p:nvPicPr>
          <p:cNvPr id="12" name="11 Imagen" descr="21 Desierto_de_Arizona1-6818071.jpg"/>
          <p:cNvPicPr>
            <a:picLocks noChangeAspect="1"/>
          </p:cNvPicPr>
          <p:nvPr/>
        </p:nvPicPr>
        <p:blipFill>
          <a:blip r:embed="rId2" cstate="print"/>
          <a:srcRect l="24800" t="24800" r="50000" b="50000"/>
          <a:stretch>
            <a:fillRect/>
          </a:stretch>
        </p:blipFill>
        <p:spPr bwMode="auto">
          <a:xfrm>
            <a:off x="2268538" y="1276350"/>
            <a:ext cx="2303462" cy="1295400"/>
          </a:xfrm>
          <a:prstGeom prst="rect">
            <a:avLst/>
          </a:prstGeom>
          <a:noFill/>
          <a:ln w="9525">
            <a:noFill/>
            <a:miter lim="800000"/>
            <a:headEnd/>
            <a:tailEnd/>
          </a:ln>
        </p:spPr>
      </p:pic>
      <p:pic>
        <p:nvPicPr>
          <p:cNvPr id="13" name="12 Imagen" descr="21 Desierto_de_Arizona1-6818071.jpg"/>
          <p:cNvPicPr>
            <a:picLocks noChangeAspect="1"/>
          </p:cNvPicPr>
          <p:nvPr/>
        </p:nvPicPr>
        <p:blipFill>
          <a:blip r:embed="rId2" cstate="print"/>
          <a:srcRect t="24800" r="75200" b="50000"/>
          <a:stretch>
            <a:fillRect/>
          </a:stretch>
        </p:blipFill>
        <p:spPr bwMode="auto">
          <a:xfrm>
            <a:off x="0" y="1276350"/>
            <a:ext cx="2268538" cy="1295400"/>
          </a:xfrm>
          <a:prstGeom prst="rect">
            <a:avLst/>
          </a:prstGeom>
          <a:noFill/>
          <a:ln w="9525">
            <a:noFill/>
            <a:miter lim="800000"/>
            <a:headEnd/>
            <a:tailEnd/>
          </a:ln>
        </p:spPr>
      </p:pic>
      <p:pic>
        <p:nvPicPr>
          <p:cNvPr id="14" name="13 Imagen" descr="21 Desierto_de_Arizona1-6818071.jpg"/>
          <p:cNvPicPr>
            <a:picLocks noChangeAspect="1"/>
          </p:cNvPicPr>
          <p:nvPr/>
        </p:nvPicPr>
        <p:blipFill>
          <a:blip r:embed="rId2" cstate="print"/>
          <a:srcRect l="75200" t="50000" b="24800"/>
          <a:stretch>
            <a:fillRect/>
          </a:stretch>
        </p:blipFill>
        <p:spPr bwMode="auto">
          <a:xfrm>
            <a:off x="6875463" y="2571750"/>
            <a:ext cx="2268537" cy="1295400"/>
          </a:xfrm>
          <a:prstGeom prst="rect">
            <a:avLst/>
          </a:prstGeom>
          <a:noFill/>
          <a:ln w="9525">
            <a:noFill/>
            <a:miter lim="800000"/>
            <a:headEnd/>
            <a:tailEnd/>
          </a:ln>
        </p:spPr>
      </p:pic>
      <p:pic>
        <p:nvPicPr>
          <p:cNvPr id="15" name="14 Imagen" descr="21 Desierto_de_Arizona1-6818071.jpg"/>
          <p:cNvPicPr>
            <a:picLocks noChangeAspect="1"/>
          </p:cNvPicPr>
          <p:nvPr/>
        </p:nvPicPr>
        <p:blipFill>
          <a:blip r:embed="rId2" cstate="print"/>
          <a:srcRect l="50000" t="50000" r="24800" b="24800"/>
          <a:stretch>
            <a:fillRect/>
          </a:stretch>
        </p:blipFill>
        <p:spPr bwMode="auto">
          <a:xfrm>
            <a:off x="4572000" y="2571750"/>
            <a:ext cx="2303463" cy="1295400"/>
          </a:xfrm>
          <a:prstGeom prst="rect">
            <a:avLst/>
          </a:prstGeom>
          <a:noFill/>
          <a:ln w="9525">
            <a:noFill/>
            <a:miter lim="800000"/>
            <a:headEnd/>
            <a:tailEnd/>
          </a:ln>
        </p:spPr>
      </p:pic>
      <p:pic>
        <p:nvPicPr>
          <p:cNvPr id="16" name="15 Imagen" descr="21 Desierto_de_Arizona1-6818071.jpg"/>
          <p:cNvPicPr>
            <a:picLocks noChangeAspect="1"/>
          </p:cNvPicPr>
          <p:nvPr/>
        </p:nvPicPr>
        <p:blipFill>
          <a:blip r:embed="rId2" cstate="print"/>
          <a:srcRect l="24800" t="50000" r="50000" b="24800"/>
          <a:stretch>
            <a:fillRect/>
          </a:stretch>
        </p:blipFill>
        <p:spPr bwMode="auto">
          <a:xfrm>
            <a:off x="2268538" y="2571750"/>
            <a:ext cx="2303462" cy="1295400"/>
          </a:xfrm>
          <a:prstGeom prst="rect">
            <a:avLst/>
          </a:prstGeom>
          <a:noFill/>
          <a:ln w="9525">
            <a:noFill/>
            <a:miter lim="800000"/>
            <a:headEnd/>
            <a:tailEnd/>
          </a:ln>
        </p:spPr>
      </p:pic>
      <p:pic>
        <p:nvPicPr>
          <p:cNvPr id="19" name="18 Imagen" descr="21 Desierto_de_Arizona1-6818071.jpg"/>
          <p:cNvPicPr>
            <a:picLocks noChangeAspect="1"/>
          </p:cNvPicPr>
          <p:nvPr/>
        </p:nvPicPr>
        <p:blipFill>
          <a:blip r:embed="rId2" cstate="print"/>
          <a:srcRect t="50000" r="75200" b="24800"/>
          <a:stretch>
            <a:fillRect/>
          </a:stretch>
        </p:blipFill>
        <p:spPr bwMode="auto">
          <a:xfrm>
            <a:off x="0" y="2571750"/>
            <a:ext cx="2268538" cy="1295400"/>
          </a:xfrm>
          <a:prstGeom prst="rect">
            <a:avLst/>
          </a:prstGeom>
          <a:noFill/>
          <a:ln w="9525">
            <a:noFill/>
            <a:miter lim="800000"/>
            <a:headEnd/>
            <a:tailEnd/>
          </a:ln>
        </p:spPr>
      </p:pic>
      <p:pic>
        <p:nvPicPr>
          <p:cNvPr id="20" name="19 Imagen" descr="21 Desierto_de_Arizona1-6818071.jpg"/>
          <p:cNvPicPr>
            <a:picLocks noChangeAspect="1"/>
          </p:cNvPicPr>
          <p:nvPr/>
        </p:nvPicPr>
        <p:blipFill>
          <a:blip r:embed="rId2" cstate="print"/>
          <a:srcRect l="75200" t="75200"/>
          <a:stretch>
            <a:fillRect/>
          </a:stretch>
        </p:blipFill>
        <p:spPr bwMode="auto">
          <a:xfrm>
            <a:off x="6875463" y="3867150"/>
            <a:ext cx="2268537" cy="1276350"/>
          </a:xfrm>
          <a:prstGeom prst="rect">
            <a:avLst/>
          </a:prstGeom>
          <a:noFill/>
          <a:ln w="9525">
            <a:noFill/>
            <a:miter lim="800000"/>
            <a:headEnd/>
            <a:tailEnd/>
          </a:ln>
        </p:spPr>
      </p:pic>
      <p:pic>
        <p:nvPicPr>
          <p:cNvPr id="21" name="20 Imagen" descr="21 Desierto_de_Arizona1-6818071.jpg"/>
          <p:cNvPicPr>
            <a:picLocks noChangeAspect="1"/>
          </p:cNvPicPr>
          <p:nvPr/>
        </p:nvPicPr>
        <p:blipFill>
          <a:blip r:embed="rId2" cstate="print"/>
          <a:srcRect l="50000" t="75200" r="24800"/>
          <a:stretch>
            <a:fillRect/>
          </a:stretch>
        </p:blipFill>
        <p:spPr bwMode="auto">
          <a:xfrm>
            <a:off x="4572000" y="3867150"/>
            <a:ext cx="2303463" cy="1276350"/>
          </a:xfrm>
          <a:prstGeom prst="rect">
            <a:avLst/>
          </a:prstGeom>
          <a:noFill/>
          <a:ln w="9525">
            <a:noFill/>
            <a:miter lim="800000"/>
            <a:headEnd/>
            <a:tailEnd/>
          </a:ln>
        </p:spPr>
      </p:pic>
      <p:pic>
        <p:nvPicPr>
          <p:cNvPr id="24" name="23 Imagen" descr="21 Desierto_de_Arizona1-6818071.jpg"/>
          <p:cNvPicPr>
            <a:picLocks noChangeAspect="1"/>
          </p:cNvPicPr>
          <p:nvPr/>
        </p:nvPicPr>
        <p:blipFill>
          <a:blip r:embed="rId2" cstate="print"/>
          <a:srcRect l="24800" t="75200" r="50000"/>
          <a:stretch>
            <a:fillRect/>
          </a:stretch>
        </p:blipFill>
        <p:spPr bwMode="auto">
          <a:xfrm>
            <a:off x="2268538" y="3867150"/>
            <a:ext cx="2303462" cy="1276350"/>
          </a:xfrm>
          <a:prstGeom prst="rect">
            <a:avLst/>
          </a:prstGeom>
          <a:noFill/>
          <a:ln w="9525">
            <a:noFill/>
            <a:miter lim="800000"/>
            <a:headEnd/>
            <a:tailEnd/>
          </a:ln>
        </p:spPr>
      </p:pic>
      <p:pic>
        <p:nvPicPr>
          <p:cNvPr id="25" name="24 Imagen" descr="21 Desierto_de_Arizona1-6818071.jpg"/>
          <p:cNvPicPr>
            <a:picLocks noChangeAspect="1"/>
          </p:cNvPicPr>
          <p:nvPr/>
        </p:nvPicPr>
        <p:blipFill>
          <a:blip r:embed="rId2" cstate="print"/>
          <a:srcRect t="75200" r="75200"/>
          <a:stretch>
            <a:fillRect/>
          </a:stretch>
        </p:blipFill>
        <p:spPr bwMode="auto">
          <a:xfrm>
            <a:off x="0" y="3867150"/>
            <a:ext cx="2268538" cy="1276350"/>
          </a:xfrm>
          <a:prstGeom prst="rect">
            <a:avLst/>
          </a:prstGeom>
          <a:noFill/>
          <a:ln w="9525">
            <a:noFill/>
            <a:miter lim="800000"/>
            <a:headEnd/>
            <a:tailEnd/>
          </a:ln>
        </p:spPr>
      </p:pic>
      <p:sp>
        <p:nvSpPr>
          <p:cNvPr id="22" name="21 CuadroTexto"/>
          <p:cNvSpPr txBox="1"/>
          <p:nvPr/>
        </p:nvSpPr>
        <p:spPr>
          <a:xfrm>
            <a:off x="755650" y="4084638"/>
            <a:ext cx="78486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Como resumen destacan en la planta baja: un cañón del siglo XVI, de estilo renacentista; anclas, planos del río realizados en el siglo XIX, todo de autores anónimos.</a:t>
            </a:r>
          </a:p>
        </p:txBody>
      </p:sp>
    </p:spTree>
  </p:cSld>
  <p:clrMapOvr>
    <a:masterClrMapping/>
  </p:clrMapOvr>
  <mc:AlternateContent xmlns:mc="http://schemas.openxmlformats.org/markup-compatibility/2006" xmlns:p14="http://schemas.microsoft.com/office/powerpoint/2010/main">
    <mc:Choice Requires="p14">
      <p:transition spd="slow" p14:dur="3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
                                          </p:val>
                                        </p:tav>
                                        <p:tav tm="100000">
                                          <p:val>
                                            <p:strVal val="#ppt_x"/>
                                          </p:val>
                                        </p:tav>
                                      </p:tavLst>
                                    </p:anim>
                                    <p:anim calcmode="lin" valueType="num">
                                      <p:cBhvr>
                                        <p:cTn id="8" dur="3000" fill="hold"/>
                                        <p:tgtEl>
                                          <p:spTgt spid="7"/>
                                        </p:tgtEl>
                                        <p:attrNameLst>
                                          <p:attrName>ppt_y</p:attrName>
                                        </p:attrNameLst>
                                      </p:cBhvr>
                                      <p:tavLst>
                                        <p:tav tm="0">
                                          <p:val>
                                            <p:strVal val="#ppt_y-#ppt_h/2"/>
                                          </p:val>
                                        </p:tav>
                                        <p:tav tm="100000">
                                          <p:val>
                                            <p:strVal val="#ppt_y"/>
                                          </p:val>
                                        </p:tav>
                                      </p:tavLst>
                                    </p:anim>
                                    <p:anim calcmode="lin" valueType="num">
                                      <p:cBhvr>
                                        <p:cTn id="9" dur="3000" fill="hold"/>
                                        <p:tgtEl>
                                          <p:spTgt spid="7"/>
                                        </p:tgtEl>
                                        <p:attrNameLst>
                                          <p:attrName>ppt_w</p:attrName>
                                        </p:attrNameLst>
                                      </p:cBhvr>
                                      <p:tavLst>
                                        <p:tav tm="0">
                                          <p:val>
                                            <p:strVal val="#ppt_w"/>
                                          </p:val>
                                        </p:tav>
                                        <p:tav tm="100000">
                                          <p:val>
                                            <p:strVal val="#ppt_w"/>
                                          </p:val>
                                        </p:tav>
                                      </p:tavLst>
                                    </p:anim>
                                    <p:anim calcmode="lin" valueType="num">
                                      <p:cBhvr>
                                        <p:cTn id="10" dur="3000" fill="hold"/>
                                        <p:tgtEl>
                                          <p:spTgt spid="7"/>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ppt_x</p:attrName>
                                        </p:attrNameLst>
                                      </p:cBhvr>
                                      <p:tavLst>
                                        <p:tav tm="0">
                                          <p:val>
                                            <p:strVal val="#ppt_x"/>
                                          </p:val>
                                        </p:tav>
                                        <p:tav tm="100000">
                                          <p:val>
                                            <p:strVal val="#ppt_x"/>
                                          </p:val>
                                        </p:tav>
                                      </p:tavLst>
                                    </p:anim>
                                    <p:anim calcmode="lin" valueType="num">
                                      <p:cBhvr>
                                        <p:cTn id="20" dur="3000" fill="hold"/>
                                        <p:tgtEl>
                                          <p:spTgt spid="3"/>
                                        </p:tgtEl>
                                        <p:attrNameLst>
                                          <p:attrName>ppt_y</p:attrName>
                                        </p:attrNameLst>
                                      </p:cBhvr>
                                      <p:tavLst>
                                        <p:tav tm="0">
                                          <p:val>
                                            <p:strVal val="#ppt_y-#ppt_h/2"/>
                                          </p:val>
                                        </p:tav>
                                        <p:tav tm="100000">
                                          <p:val>
                                            <p:strVal val="#ppt_y"/>
                                          </p:val>
                                        </p:tav>
                                      </p:tavLst>
                                    </p:anim>
                                    <p:anim calcmode="lin" valueType="num">
                                      <p:cBhvr>
                                        <p:cTn id="21" dur="3000" fill="hold"/>
                                        <p:tgtEl>
                                          <p:spTgt spid="3"/>
                                        </p:tgtEl>
                                        <p:attrNameLst>
                                          <p:attrName>ppt_w</p:attrName>
                                        </p:attrNameLst>
                                      </p:cBhvr>
                                      <p:tavLst>
                                        <p:tav tm="0">
                                          <p:val>
                                            <p:strVal val="#ppt_w"/>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 calcmode="lin" valueType="num">
                                      <p:cBhvr>
                                        <p:cTn id="25" dur="3000" fill="hold"/>
                                        <p:tgtEl>
                                          <p:spTgt spid="22530"/>
                                        </p:tgtEl>
                                        <p:attrNameLst>
                                          <p:attrName>ppt_x</p:attrName>
                                        </p:attrNameLst>
                                      </p:cBhvr>
                                      <p:tavLst>
                                        <p:tav tm="0">
                                          <p:val>
                                            <p:strVal val="#ppt_x-#ppt_w/2"/>
                                          </p:val>
                                        </p:tav>
                                        <p:tav tm="100000">
                                          <p:val>
                                            <p:strVal val="#ppt_x"/>
                                          </p:val>
                                        </p:tav>
                                      </p:tavLst>
                                    </p:anim>
                                    <p:anim calcmode="lin" valueType="num">
                                      <p:cBhvr>
                                        <p:cTn id="26" dur="3000" fill="hold"/>
                                        <p:tgtEl>
                                          <p:spTgt spid="22530"/>
                                        </p:tgtEl>
                                        <p:attrNameLst>
                                          <p:attrName>ppt_y</p:attrName>
                                        </p:attrNameLst>
                                      </p:cBhvr>
                                      <p:tavLst>
                                        <p:tav tm="0">
                                          <p:val>
                                            <p:strVal val="#ppt_y"/>
                                          </p:val>
                                        </p:tav>
                                        <p:tav tm="100000">
                                          <p:val>
                                            <p:strVal val="#ppt_y"/>
                                          </p:val>
                                        </p:tav>
                                      </p:tavLst>
                                    </p:anim>
                                    <p:anim calcmode="lin" valueType="num">
                                      <p:cBhvr>
                                        <p:cTn id="27" dur="3000" fill="hold"/>
                                        <p:tgtEl>
                                          <p:spTgt spid="22530"/>
                                        </p:tgtEl>
                                        <p:attrNameLst>
                                          <p:attrName>ppt_w</p:attrName>
                                        </p:attrNameLst>
                                      </p:cBhvr>
                                      <p:tavLst>
                                        <p:tav tm="0">
                                          <p:val>
                                            <p:fltVal val="0"/>
                                          </p:val>
                                        </p:tav>
                                        <p:tav tm="100000">
                                          <p:val>
                                            <p:strVal val="#ppt_w"/>
                                          </p:val>
                                        </p:tav>
                                      </p:tavLst>
                                    </p:anim>
                                    <p:anim calcmode="lin" valueType="num">
                                      <p:cBhvr>
                                        <p:cTn id="28" dur="3000" fill="hold"/>
                                        <p:tgtEl>
                                          <p:spTgt spid="22530"/>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ppt_x</p:attrName>
                                        </p:attrNameLst>
                                      </p:cBhvr>
                                      <p:tavLst>
                                        <p:tav tm="0">
                                          <p:val>
                                            <p:strVal val="#ppt_x-#ppt_w/2"/>
                                          </p:val>
                                        </p:tav>
                                        <p:tav tm="100000">
                                          <p:val>
                                            <p:strVal val="#ppt_x"/>
                                          </p:val>
                                        </p:tav>
                                      </p:tavLst>
                                    </p:anim>
                                    <p:anim calcmode="lin" valueType="num">
                                      <p:cBhvr>
                                        <p:cTn id="32" dur="3000" fill="hold"/>
                                        <p:tgtEl>
                                          <p:spTgt spid="13"/>
                                        </p:tgtEl>
                                        <p:attrNameLst>
                                          <p:attrName>ppt_y</p:attrName>
                                        </p:attrNameLst>
                                      </p:cBhvr>
                                      <p:tavLst>
                                        <p:tav tm="0">
                                          <p:val>
                                            <p:strVal val="#ppt_y"/>
                                          </p:val>
                                        </p:tav>
                                        <p:tav tm="100000">
                                          <p:val>
                                            <p:strVal val="#ppt_y"/>
                                          </p:val>
                                        </p:tav>
                                      </p:tavLst>
                                    </p:anim>
                                    <p:anim calcmode="lin" valueType="num">
                                      <p:cBhvr>
                                        <p:cTn id="33" dur="3000" fill="hold"/>
                                        <p:tgtEl>
                                          <p:spTgt spid="13"/>
                                        </p:tgtEl>
                                        <p:attrNameLst>
                                          <p:attrName>ppt_w</p:attrName>
                                        </p:attrNameLst>
                                      </p:cBhvr>
                                      <p:tavLst>
                                        <p:tav tm="0">
                                          <p:val>
                                            <p:fltVal val="0"/>
                                          </p:val>
                                        </p:tav>
                                        <p:tav tm="100000">
                                          <p:val>
                                            <p:strVal val="#ppt_w"/>
                                          </p:val>
                                        </p:tav>
                                      </p:tavLst>
                                    </p:anim>
                                    <p:anim calcmode="lin" valueType="num">
                                      <p:cBhvr>
                                        <p:cTn id="34" dur="3000" fill="hold"/>
                                        <p:tgtEl>
                                          <p:spTgt spid="13"/>
                                        </p:tgtEl>
                                        <p:attrNameLst>
                                          <p:attrName>ppt_h</p:attrName>
                                        </p:attrNameLst>
                                      </p:cBhvr>
                                      <p:tavLst>
                                        <p:tav tm="0">
                                          <p:val>
                                            <p:strVal val="#ppt_h"/>
                                          </p:val>
                                        </p:tav>
                                        <p:tav tm="100000">
                                          <p:val>
                                            <p:strVal val="#ppt_h"/>
                                          </p:val>
                                        </p:tav>
                                      </p:tavLst>
                                    </p:anim>
                                  </p:childTnLst>
                                </p:cTn>
                              </p:par>
                              <p:par>
                                <p:cTn id="35" presetID="17" presetClass="entr" presetSubtype="1"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ppt_x</p:attrName>
                                        </p:attrNameLst>
                                      </p:cBhvr>
                                      <p:tavLst>
                                        <p:tav tm="0">
                                          <p:val>
                                            <p:strVal val="#ppt_x"/>
                                          </p:val>
                                        </p:tav>
                                        <p:tav tm="100000">
                                          <p:val>
                                            <p:strVal val="#ppt_x"/>
                                          </p:val>
                                        </p:tav>
                                      </p:tavLst>
                                    </p:anim>
                                    <p:anim calcmode="lin" valueType="num">
                                      <p:cBhvr>
                                        <p:cTn id="38" dur="3000" fill="hold"/>
                                        <p:tgtEl>
                                          <p:spTgt spid="12"/>
                                        </p:tgtEl>
                                        <p:attrNameLst>
                                          <p:attrName>ppt_y</p:attrName>
                                        </p:attrNameLst>
                                      </p:cBhvr>
                                      <p:tavLst>
                                        <p:tav tm="0">
                                          <p:val>
                                            <p:strVal val="#ppt_y-#ppt_h/2"/>
                                          </p:val>
                                        </p:tav>
                                        <p:tav tm="100000">
                                          <p:val>
                                            <p:strVal val="#ppt_y"/>
                                          </p:val>
                                        </p:tav>
                                      </p:tavLst>
                                    </p:anim>
                                    <p:anim calcmode="lin" valueType="num">
                                      <p:cBhvr>
                                        <p:cTn id="39" dur="3000" fill="hold"/>
                                        <p:tgtEl>
                                          <p:spTgt spid="12"/>
                                        </p:tgtEl>
                                        <p:attrNameLst>
                                          <p:attrName>ppt_w</p:attrName>
                                        </p:attrNameLst>
                                      </p:cBhvr>
                                      <p:tavLst>
                                        <p:tav tm="0">
                                          <p:val>
                                            <p:strVal val="#ppt_w"/>
                                          </p:val>
                                        </p:tav>
                                        <p:tav tm="100000">
                                          <p:val>
                                            <p:strVal val="#ppt_w"/>
                                          </p:val>
                                        </p:tav>
                                      </p:tavLst>
                                    </p:anim>
                                    <p:anim calcmode="lin" valueType="num">
                                      <p:cBhvr>
                                        <p:cTn id="40" dur="3000" fill="hold"/>
                                        <p:tgtEl>
                                          <p:spTgt spid="12"/>
                                        </p:tgtEl>
                                        <p:attrNameLst>
                                          <p:attrName>ppt_h</p:attrName>
                                        </p:attrNameLst>
                                      </p:cBhvr>
                                      <p:tavLst>
                                        <p:tav tm="0">
                                          <p:val>
                                            <p:fltVal val="0"/>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ppt_w/2"/>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strVal val="#ppt_h"/>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0" fill="hold"/>
                                        <p:tgtEl>
                                          <p:spTgt spid="8"/>
                                        </p:tgtEl>
                                        <p:attrNameLst>
                                          <p:attrName>ppt_x</p:attrName>
                                        </p:attrNameLst>
                                      </p:cBhvr>
                                      <p:tavLst>
                                        <p:tav tm="0">
                                          <p:val>
                                            <p:strVal val="#ppt_x"/>
                                          </p:val>
                                        </p:tav>
                                        <p:tav tm="100000">
                                          <p:val>
                                            <p:strVal val="#ppt_x"/>
                                          </p:val>
                                        </p:tav>
                                      </p:tavLst>
                                    </p:anim>
                                    <p:anim calcmode="lin" valueType="num">
                                      <p:cBhvr>
                                        <p:cTn id="50" dur="3000" fill="hold"/>
                                        <p:tgtEl>
                                          <p:spTgt spid="8"/>
                                        </p:tgtEl>
                                        <p:attrNameLst>
                                          <p:attrName>ppt_y</p:attrName>
                                        </p:attrNameLst>
                                      </p:cBhvr>
                                      <p:tavLst>
                                        <p:tav tm="0">
                                          <p:val>
                                            <p:strVal val="#ppt_y-#ppt_h/2"/>
                                          </p:val>
                                        </p:tav>
                                        <p:tav tm="100000">
                                          <p:val>
                                            <p:strVal val="#ppt_y"/>
                                          </p:val>
                                        </p:tav>
                                      </p:tavLst>
                                    </p:anim>
                                    <p:anim calcmode="lin" valueType="num">
                                      <p:cBhvr>
                                        <p:cTn id="51" dur="3000" fill="hold"/>
                                        <p:tgtEl>
                                          <p:spTgt spid="8"/>
                                        </p:tgtEl>
                                        <p:attrNameLst>
                                          <p:attrName>ppt_w</p:attrName>
                                        </p:attrNameLst>
                                      </p:cBhvr>
                                      <p:tavLst>
                                        <p:tav tm="0">
                                          <p:val>
                                            <p:strVal val="#ppt_w"/>
                                          </p:val>
                                        </p:tav>
                                        <p:tav tm="100000">
                                          <p:val>
                                            <p:strVal val="#ppt_w"/>
                                          </p:val>
                                        </p:tav>
                                      </p:tavLst>
                                    </p:anim>
                                    <p:anim calcmode="lin" valueType="num">
                                      <p:cBhvr>
                                        <p:cTn id="52" dur="3000" fill="hold"/>
                                        <p:tgtEl>
                                          <p:spTgt spid="8"/>
                                        </p:tgtEl>
                                        <p:attrNameLst>
                                          <p:attrName>ppt_h</p:attrName>
                                        </p:attrNameLst>
                                      </p:cBhvr>
                                      <p:tavLst>
                                        <p:tav tm="0">
                                          <p:val>
                                            <p:fltVal val="0"/>
                                          </p:val>
                                        </p:tav>
                                        <p:tav tm="100000">
                                          <p:val>
                                            <p:strVal val="#ppt_h"/>
                                          </p:val>
                                        </p:tav>
                                      </p:tavLst>
                                    </p:anim>
                                  </p:childTnLst>
                                </p:cTn>
                              </p:par>
                              <p:par>
                                <p:cTn id="53" presetID="17" presetClass="entr" presetSubtype="1"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3000" fill="hold"/>
                                        <p:tgtEl>
                                          <p:spTgt spid="19"/>
                                        </p:tgtEl>
                                        <p:attrNameLst>
                                          <p:attrName>ppt_x</p:attrName>
                                        </p:attrNameLst>
                                      </p:cBhvr>
                                      <p:tavLst>
                                        <p:tav tm="0">
                                          <p:val>
                                            <p:strVal val="#ppt_x"/>
                                          </p:val>
                                        </p:tav>
                                        <p:tav tm="100000">
                                          <p:val>
                                            <p:strVal val="#ppt_x"/>
                                          </p:val>
                                        </p:tav>
                                      </p:tavLst>
                                    </p:anim>
                                    <p:anim calcmode="lin" valueType="num">
                                      <p:cBhvr>
                                        <p:cTn id="56" dur="3000" fill="hold"/>
                                        <p:tgtEl>
                                          <p:spTgt spid="19"/>
                                        </p:tgtEl>
                                        <p:attrNameLst>
                                          <p:attrName>ppt_y</p:attrName>
                                        </p:attrNameLst>
                                      </p:cBhvr>
                                      <p:tavLst>
                                        <p:tav tm="0">
                                          <p:val>
                                            <p:strVal val="#ppt_y-#ppt_h/2"/>
                                          </p:val>
                                        </p:tav>
                                        <p:tav tm="100000">
                                          <p:val>
                                            <p:strVal val="#ppt_y"/>
                                          </p:val>
                                        </p:tav>
                                      </p:tavLst>
                                    </p:anim>
                                    <p:anim calcmode="lin" valueType="num">
                                      <p:cBhvr>
                                        <p:cTn id="57" dur="3000" fill="hold"/>
                                        <p:tgtEl>
                                          <p:spTgt spid="19"/>
                                        </p:tgtEl>
                                        <p:attrNameLst>
                                          <p:attrName>ppt_w</p:attrName>
                                        </p:attrNameLst>
                                      </p:cBhvr>
                                      <p:tavLst>
                                        <p:tav tm="0">
                                          <p:val>
                                            <p:strVal val="#ppt_w"/>
                                          </p:val>
                                        </p:tav>
                                        <p:tav tm="100000">
                                          <p:val>
                                            <p:strVal val="#ppt_w"/>
                                          </p:val>
                                        </p:tav>
                                      </p:tavLst>
                                    </p:anim>
                                    <p:anim calcmode="lin" valueType="num">
                                      <p:cBhvr>
                                        <p:cTn id="58" dur="3000" fill="hold"/>
                                        <p:tgtEl>
                                          <p:spTgt spid="19"/>
                                        </p:tgtEl>
                                        <p:attrNameLst>
                                          <p:attrName>ppt_h</p:attrName>
                                        </p:attrNameLst>
                                      </p:cBhvr>
                                      <p:tavLst>
                                        <p:tav tm="0">
                                          <p:val>
                                            <p:fltVal val="0"/>
                                          </p:val>
                                        </p:tav>
                                        <p:tav tm="100000">
                                          <p:val>
                                            <p:strVal val="#ppt_h"/>
                                          </p:val>
                                        </p:tav>
                                      </p:tavLst>
                                    </p:anim>
                                  </p:childTnLst>
                                </p:cTn>
                              </p:par>
                              <p:par>
                                <p:cTn id="59" presetID="17"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ppt_x</p:attrName>
                                        </p:attrNameLst>
                                      </p:cBhvr>
                                      <p:tavLst>
                                        <p:tav tm="0">
                                          <p:val>
                                            <p:strVal val="#ppt_x-#ppt_w/2"/>
                                          </p:val>
                                        </p:tav>
                                        <p:tav tm="100000">
                                          <p:val>
                                            <p:strVal val="#ppt_x"/>
                                          </p:val>
                                        </p:tav>
                                      </p:tavLst>
                                    </p:anim>
                                    <p:anim calcmode="lin" valueType="num">
                                      <p:cBhvr>
                                        <p:cTn id="62" dur="3000" fill="hold"/>
                                        <p:tgtEl>
                                          <p:spTgt spid="16"/>
                                        </p:tgtEl>
                                        <p:attrNameLst>
                                          <p:attrName>ppt_y</p:attrName>
                                        </p:attrNameLst>
                                      </p:cBhvr>
                                      <p:tavLst>
                                        <p:tav tm="0">
                                          <p:val>
                                            <p:strVal val="#ppt_y"/>
                                          </p:val>
                                        </p:tav>
                                        <p:tav tm="100000">
                                          <p:val>
                                            <p:strVal val="#ppt_y"/>
                                          </p:val>
                                        </p:tav>
                                      </p:tavLst>
                                    </p:anim>
                                    <p:anim calcmode="lin" valueType="num">
                                      <p:cBhvr>
                                        <p:cTn id="63" dur="3000" fill="hold"/>
                                        <p:tgtEl>
                                          <p:spTgt spid="16"/>
                                        </p:tgtEl>
                                        <p:attrNameLst>
                                          <p:attrName>ppt_w</p:attrName>
                                        </p:attrNameLst>
                                      </p:cBhvr>
                                      <p:tavLst>
                                        <p:tav tm="0">
                                          <p:val>
                                            <p:fltVal val="0"/>
                                          </p:val>
                                        </p:tav>
                                        <p:tav tm="100000">
                                          <p:val>
                                            <p:strVal val="#ppt_w"/>
                                          </p:val>
                                        </p:tav>
                                      </p:tavLst>
                                    </p:anim>
                                    <p:anim calcmode="lin" valueType="num">
                                      <p:cBhvr>
                                        <p:cTn id="64" dur="3000" fill="hold"/>
                                        <p:tgtEl>
                                          <p:spTgt spid="16"/>
                                        </p:tgtEl>
                                        <p:attrNameLst>
                                          <p:attrName>ppt_h</p:attrName>
                                        </p:attrNameLst>
                                      </p:cBhvr>
                                      <p:tavLst>
                                        <p:tav tm="0">
                                          <p:val>
                                            <p:strVal val="#ppt_h"/>
                                          </p:val>
                                        </p:tav>
                                        <p:tav tm="100000">
                                          <p:val>
                                            <p:strVal val="#ppt_h"/>
                                          </p:val>
                                        </p:tav>
                                      </p:tavLst>
                                    </p:anim>
                                  </p:childTnLst>
                                </p:cTn>
                              </p:par>
                              <p:par>
                                <p:cTn id="65" presetID="17" presetClass="entr" presetSubtype="1"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3000" fill="hold"/>
                                        <p:tgtEl>
                                          <p:spTgt spid="15"/>
                                        </p:tgtEl>
                                        <p:attrNameLst>
                                          <p:attrName>ppt_x</p:attrName>
                                        </p:attrNameLst>
                                      </p:cBhvr>
                                      <p:tavLst>
                                        <p:tav tm="0">
                                          <p:val>
                                            <p:strVal val="#ppt_x"/>
                                          </p:val>
                                        </p:tav>
                                        <p:tav tm="100000">
                                          <p:val>
                                            <p:strVal val="#ppt_x"/>
                                          </p:val>
                                        </p:tav>
                                      </p:tavLst>
                                    </p:anim>
                                    <p:anim calcmode="lin" valueType="num">
                                      <p:cBhvr>
                                        <p:cTn id="68" dur="3000" fill="hold"/>
                                        <p:tgtEl>
                                          <p:spTgt spid="15"/>
                                        </p:tgtEl>
                                        <p:attrNameLst>
                                          <p:attrName>ppt_y</p:attrName>
                                        </p:attrNameLst>
                                      </p:cBhvr>
                                      <p:tavLst>
                                        <p:tav tm="0">
                                          <p:val>
                                            <p:strVal val="#ppt_y-#ppt_h/2"/>
                                          </p:val>
                                        </p:tav>
                                        <p:tav tm="100000">
                                          <p:val>
                                            <p:strVal val="#ppt_y"/>
                                          </p:val>
                                        </p:tav>
                                      </p:tavLst>
                                    </p:anim>
                                    <p:anim calcmode="lin" valueType="num">
                                      <p:cBhvr>
                                        <p:cTn id="69" dur="3000" fill="hold"/>
                                        <p:tgtEl>
                                          <p:spTgt spid="15"/>
                                        </p:tgtEl>
                                        <p:attrNameLst>
                                          <p:attrName>ppt_w</p:attrName>
                                        </p:attrNameLst>
                                      </p:cBhvr>
                                      <p:tavLst>
                                        <p:tav tm="0">
                                          <p:val>
                                            <p:strVal val="#ppt_w"/>
                                          </p:val>
                                        </p:tav>
                                        <p:tav tm="100000">
                                          <p:val>
                                            <p:strVal val="#ppt_w"/>
                                          </p:val>
                                        </p:tav>
                                      </p:tavLst>
                                    </p:anim>
                                    <p:anim calcmode="lin" valueType="num">
                                      <p:cBhvr>
                                        <p:cTn id="70" dur="3000" fill="hold"/>
                                        <p:tgtEl>
                                          <p:spTgt spid="15"/>
                                        </p:tgtEl>
                                        <p:attrNameLst>
                                          <p:attrName>ppt_h</p:attrName>
                                        </p:attrNameLst>
                                      </p:cBhvr>
                                      <p:tavLst>
                                        <p:tav tm="0">
                                          <p:val>
                                            <p:fltVal val="0"/>
                                          </p:val>
                                        </p:tav>
                                        <p:tav tm="100000">
                                          <p:val>
                                            <p:strVal val="#ppt_h"/>
                                          </p:val>
                                        </p:tav>
                                      </p:tavLst>
                                    </p:anim>
                                  </p:childTnLst>
                                </p:cTn>
                              </p:par>
                              <p:par>
                                <p:cTn id="71" presetID="17" presetClass="entr" presetSubtype="8"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3000" fill="hold"/>
                                        <p:tgtEl>
                                          <p:spTgt spid="14"/>
                                        </p:tgtEl>
                                        <p:attrNameLst>
                                          <p:attrName>ppt_x</p:attrName>
                                        </p:attrNameLst>
                                      </p:cBhvr>
                                      <p:tavLst>
                                        <p:tav tm="0">
                                          <p:val>
                                            <p:strVal val="#ppt_x-#ppt_w/2"/>
                                          </p:val>
                                        </p:tav>
                                        <p:tav tm="100000">
                                          <p:val>
                                            <p:strVal val="#ppt_x"/>
                                          </p:val>
                                        </p:tav>
                                      </p:tavLst>
                                    </p:anim>
                                    <p:anim calcmode="lin" valueType="num">
                                      <p:cBhvr>
                                        <p:cTn id="74" dur="3000" fill="hold"/>
                                        <p:tgtEl>
                                          <p:spTgt spid="14"/>
                                        </p:tgtEl>
                                        <p:attrNameLst>
                                          <p:attrName>ppt_y</p:attrName>
                                        </p:attrNameLst>
                                      </p:cBhvr>
                                      <p:tavLst>
                                        <p:tav tm="0">
                                          <p:val>
                                            <p:strVal val="#ppt_y"/>
                                          </p:val>
                                        </p:tav>
                                        <p:tav tm="100000">
                                          <p:val>
                                            <p:strVal val="#ppt_y"/>
                                          </p:val>
                                        </p:tav>
                                      </p:tavLst>
                                    </p:anim>
                                    <p:anim calcmode="lin" valueType="num">
                                      <p:cBhvr>
                                        <p:cTn id="75" dur="3000" fill="hold"/>
                                        <p:tgtEl>
                                          <p:spTgt spid="14"/>
                                        </p:tgtEl>
                                        <p:attrNameLst>
                                          <p:attrName>ppt_w</p:attrName>
                                        </p:attrNameLst>
                                      </p:cBhvr>
                                      <p:tavLst>
                                        <p:tav tm="0">
                                          <p:val>
                                            <p:fltVal val="0"/>
                                          </p:val>
                                        </p:tav>
                                        <p:tav tm="100000">
                                          <p:val>
                                            <p:strVal val="#ppt_w"/>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17" presetClass="entr" presetSubtype="8" fill="hold" nodeType="with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p:cTn id="79" dur="3000" fill="hold"/>
                                        <p:tgtEl>
                                          <p:spTgt spid="25"/>
                                        </p:tgtEl>
                                        <p:attrNameLst>
                                          <p:attrName>ppt_x</p:attrName>
                                        </p:attrNameLst>
                                      </p:cBhvr>
                                      <p:tavLst>
                                        <p:tav tm="0">
                                          <p:val>
                                            <p:strVal val="#ppt_x-#ppt_w/2"/>
                                          </p:val>
                                        </p:tav>
                                        <p:tav tm="100000">
                                          <p:val>
                                            <p:strVal val="#ppt_x"/>
                                          </p:val>
                                        </p:tav>
                                      </p:tavLst>
                                    </p:anim>
                                    <p:anim calcmode="lin" valueType="num">
                                      <p:cBhvr>
                                        <p:cTn id="80" dur="3000" fill="hold"/>
                                        <p:tgtEl>
                                          <p:spTgt spid="25"/>
                                        </p:tgtEl>
                                        <p:attrNameLst>
                                          <p:attrName>ppt_y</p:attrName>
                                        </p:attrNameLst>
                                      </p:cBhvr>
                                      <p:tavLst>
                                        <p:tav tm="0">
                                          <p:val>
                                            <p:strVal val="#ppt_y"/>
                                          </p:val>
                                        </p:tav>
                                        <p:tav tm="100000">
                                          <p:val>
                                            <p:strVal val="#ppt_y"/>
                                          </p:val>
                                        </p:tav>
                                      </p:tavLst>
                                    </p:anim>
                                    <p:anim calcmode="lin" valueType="num">
                                      <p:cBhvr>
                                        <p:cTn id="81" dur="3000" fill="hold"/>
                                        <p:tgtEl>
                                          <p:spTgt spid="25"/>
                                        </p:tgtEl>
                                        <p:attrNameLst>
                                          <p:attrName>ppt_w</p:attrName>
                                        </p:attrNameLst>
                                      </p:cBhvr>
                                      <p:tavLst>
                                        <p:tav tm="0">
                                          <p:val>
                                            <p:fltVal val="0"/>
                                          </p:val>
                                        </p:tav>
                                        <p:tav tm="100000">
                                          <p:val>
                                            <p:strVal val="#ppt_w"/>
                                          </p:val>
                                        </p:tav>
                                      </p:tavLst>
                                    </p:anim>
                                    <p:anim calcmode="lin" valueType="num">
                                      <p:cBhvr>
                                        <p:cTn id="82" dur="3000" fill="hold"/>
                                        <p:tgtEl>
                                          <p:spTgt spid="25"/>
                                        </p:tgtEl>
                                        <p:attrNameLst>
                                          <p:attrName>ppt_h</p:attrName>
                                        </p:attrNameLst>
                                      </p:cBhvr>
                                      <p:tavLst>
                                        <p:tav tm="0">
                                          <p:val>
                                            <p:strVal val="#ppt_h"/>
                                          </p:val>
                                        </p:tav>
                                        <p:tav tm="100000">
                                          <p:val>
                                            <p:strVal val="#ppt_h"/>
                                          </p:val>
                                        </p:tav>
                                      </p:tavLst>
                                    </p:anim>
                                  </p:childTnLst>
                                </p:cTn>
                              </p:par>
                              <p:par>
                                <p:cTn id="83" presetID="17" presetClass="entr" presetSubtype="1"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3000" fill="hold"/>
                                        <p:tgtEl>
                                          <p:spTgt spid="24"/>
                                        </p:tgtEl>
                                        <p:attrNameLst>
                                          <p:attrName>ppt_x</p:attrName>
                                        </p:attrNameLst>
                                      </p:cBhvr>
                                      <p:tavLst>
                                        <p:tav tm="0">
                                          <p:val>
                                            <p:strVal val="#ppt_x"/>
                                          </p:val>
                                        </p:tav>
                                        <p:tav tm="100000">
                                          <p:val>
                                            <p:strVal val="#ppt_x"/>
                                          </p:val>
                                        </p:tav>
                                      </p:tavLst>
                                    </p:anim>
                                    <p:anim calcmode="lin" valueType="num">
                                      <p:cBhvr>
                                        <p:cTn id="86" dur="3000" fill="hold"/>
                                        <p:tgtEl>
                                          <p:spTgt spid="24"/>
                                        </p:tgtEl>
                                        <p:attrNameLst>
                                          <p:attrName>ppt_y</p:attrName>
                                        </p:attrNameLst>
                                      </p:cBhvr>
                                      <p:tavLst>
                                        <p:tav tm="0">
                                          <p:val>
                                            <p:strVal val="#ppt_y-#ppt_h/2"/>
                                          </p:val>
                                        </p:tav>
                                        <p:tav tm="100000">
                                          <p:val>
                                            <p:strVal val="#ppt_y"/>
                                          </p:val>
                                        </p:tav>
                                      </p:tavLst>
                                    </p:anim>
                                    <p:anim calcmode="lin" valueType="num">
                                      <p:cBhvr>
                                        <p:cTn id="87" dur="3000" fill="hold"/>
                                        <p:tgtEl>
                                          <p:spTgt spid="24"/>
                                        </p:tgtEl>
                                        <p:attrNameLst>
                                          <p:attrName>ppt_w</p:attrName>
                                        </p:attrNameLst>
                                      </p:cBhvr>
                                      <p:tavLst>
                                        <p:tav tm="0">
                                          <p:val>
                                            <p:strVal val="#ppt_w"/>
                                          </p:val>
                                        </p:tav>
                                        <p:tav tm="100000">
                                          <p:val>
                                            <p:strVal val="#ppt_w"/>
                                          </p:val>
                                        </p:tav>
                                      </p:tavLst>
                                    </p:anim>
                                    <p:anim calcmode="lin" valueType="num">
                                      <p:cBhvr>
                                        <p:cTn id="88" dur="3000" fill="hold"/>
                                        <p:tgtEl>
                                          <p:spTgt spid="24"/>
                                        </p:tgtEl>
                                        <p:attrNameLst>
                                          <p:attrName>ppt_h</p:attrName>
                                        </p:attrNameLst>
                                      </p:cBhvr>
                                      <p:tavLst>
                                        <p:tav tm="0">
                                          <p:val>
                                            <p:fltVal val="0"/>
                                          </p:val>
                                        </p:tav>
                                        <p:tav tm="100000">
                                          <p:val>
                                            <p:strVal val="#ppt_h"/>
                                          </p:val>
                                        </p:tav>
                                      </p:tavLst>
                                    </p:anim>
                                  </p:childTnLst>
                                </p:cTn>
                              </p:par>
                              <p:par>
                                <p:cTn id="89" presetID="17" presetClass="entr" presetSubtype="8"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3000" fill="hold"/>
                                        <p:tgtEl>
                                          <p:spTgt spid="21"/>
                                        </p:tgtEl>
                                        <p:attrNameLst>
                                          <p:attrName>ppt_x</p:attrName>
                                        </p:attrNameLst>
                                      </p:cBhvr>
                                      <p:tavLst>
                                        <p:tav tm="0">
                                          <p:val>
                                            <p:strVal val="#ppt_x-#ppt_w/2"/>
                                          </p:val>
                                        </p:tav>
                                        <p:tav tm="100000">
                                          <p:val>
                                            <p:strVal val="#ppt_x"/>
                                          </p:val>
                                        </p:tav>
                                      </p:tavLst>
                                    </p:anim>
                                    <p:anim calcmode="lin" valueType="num">
                                      <p:cBhvr>
                                        <p:cTn id="92" dur="3000" fill="hold"/>
                                        <p:tgtEl>
                                          <p:spTgt spid="21"/>
                                        </p:tgtEl>
                                        <p:attrNameLst>
                                          <p:attrName>ppt_y</p:attrName>
                                        </p:attrNameLst>
                                      </p:cBhvr>
                                      <p:tavLst>
                                        <p:tav tm="0">
                                          <p:val>
                                            <p:strVal val="#ppt_y"/>
                                          </p:val>
                                        </p:tav>
                                        <p:tav tm="100000">
                                          <p:val>
                                            <p:strVal val="#ppt_y"/>
                                          </p:val>
                                        </p:tav>
                                      </p:tavLst>
                                    </p:anim>
                                    <p:anim calcmode="lin" valueType="num">
                                      <p:cBhvr>
                                        <p:cTn id="93" dur="3000" fill="hold"/>
                                        <p:tgtEl>
                                          <p:spTgt spid="21"/>
                                        </p:tgtEl>
                                        <p:attrNameLst>
                                          <p:attrName>ppt_w</p:attrName>
                                        </p:attrNameLst>
                                      </p:cBhvr>
                                      <p:tavLst>
                                        <p:tav tm="0">
                                          <p:val>
                                            <p:fltVal val="0"/>
                                          </p:val>
                                        </p:tav>
                                        <p:tav tm="100000">
                                          <p:val>
                                            <p:strVal val="#ppt_w"/>
                                          </p:val>
                                        </p:tav>
                                      </p:tavLst>
                                    </p:anim>
                                    <p:anim calcmode="lin" valueType="num">
                                      <p:cBhvr>
                                        <p:cTn id="94" dur="3000" fill="hold"/>
                                        <p:tgtEl>
                                          <p:spTgt spid="21"/>
                                        </p:tgtEl>
                                        <p:attrNameLst>
                                          <p:attrName>ppt_h</p:attrName>
                                        </p:attrNameLst>
                                      </p:cBhvr>
                                      <p:tavLst>
                                        <p:tav tm="0">
                                          <p:val>
                                            <p:strVal val="#ppt_h"/>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3000" fill="hold"/>
                                        <p:tgtEl>
                                          <p:spTgt spid="20"/>
                                        </p:tgtEl>
                                        <p:attrNameLst>
                                          <p:attrName>ppt_x</p:attrName>
                                        </p:attrNameLst>
                                      </p:cBhvr>
                                      <p:tavLst>
                                        <p:tav tm="0">
                                          <p:val>
                                            <p:strVal val="#ppt_x"/>
                                          </p:val>
                                        </p:tav>
                                        <p:tav tm="100000">
                                          <p:val>
                                            <p:strVal val="#ppt_x"/>
                                          </p:val>
                                        </p:tav>
                                      </p:tavLst>
                                    </p:anim>
                                    <p:anim calcmode="lin" valueType="num">
                                      <p:cBhvr>
                                        <p:cTn id="98" dur="3000" fill="hold"/>
                                        <p:tgtEl>
                                          <p:spTgt spid="20"/>
                                        </p:tgtEl>
                                        <p:attrNameLst>
                                          <p:attrName>ppt_y</p:attrName>
                                        </p:attrNameLst>
                                      </p:cBhvr>
                                      <p:tavLst>
                                        <p:tav tm="0">
                                          <p:val>
                                            <p:strVal val="#ppt_y-#ppt_h/2"/>
                                          </p:val>
                                        </p:tav>
                                        <p:tav tm="100000">
                                          <p:val>
                                            <p:strVal val="#ppt_y"/>
                                          </p:val>
                                        </p:tav>
                                      </p:tavLst>
                                    </p:anim>
                                    <p:anim calcmode="lin" valueType="num">
                                      <p:cBhvr>
                                        <p:cTn id="99" dur="3000" fill="hold"/>
                                        <p:tgtEl>
                                          <p:spTgt spid="20"/>
                                        </p:tgtEl>
                                        <p:attrNameLst>
                                          <p:attrName>ppt_w</p:attrName>
                                        </p:attrNameLst>
                                      </p:cBhvr>
                                      <p:tavLst>
                                        <p:tav tm="0">
                                          <p:val>
                                            <p:strVal val="#ppt_w"/>
                                          </p:val>
                                        </p:tav>
                                        <p:tav tm="100000">
                                          <p:val>
                                            <p:strVal val="#ppt_w"/>
                                          </p:val>
                                        </p:tav>
                                      </p:tavLst>
                                    </p:anim>
                                    <p:anim calcmode="lin" valueType="num">
                                      <p:cBhvr>
                                        <p:cTn id="100" dur="3000" fill="hold"/>
                                        <p:tgtEl>
                                          <p:spTgt spid="20"/>
                                        </p:tgtEl>
                                        <p:attrNameLst>
                                          <p:attrName>ppt_h</p:attrName>
                                        </p:attrNameLst>
                                      </p:cBhvr>
                                      <p:tavLst>
                                        <p:tav tm="0">
                                          <p:val>
                                            <p:fltVal val="0"/>
                                          </p:val>
                                        </p:tav>
                                        <p:tav tm="100000">
                                          <p:val>
                                            <p:strVal val="#ppt_h"/>
                                          </p:val>
                                        </p:tav>
                                      </p:tavLst>
                                    </p:anim>
                                  </p:childTnLst>
                                </p:cTn>
                              </p:par>
                            </p:childTnLst>
                          </p:cTn>
                        </p:par>
                        <p:par>
                          <p:cTn id="101" fill="hold">
                            <p:stCondLst>
                              <p:cond delay="3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2"/>
                                        </p:tgtEl>
                                        <p:attrNameLst>
                                          <p:attrName>style.visibility</p:attrName>
                                        </p:attrNameLst>
                                      </p:cBhvr>
                                      <p:to>
                                        <p:strVal val="visible"/>
                                      </p:to>
                                    </p:set>
                                    <p:animEffect transition="in" filter="fade">
                                      <p:cBhvr>
                                        <p:cTn id="104" dur="1000"/>
                                        <p:tgtEl>
                                          <p:spTgt spid="22"/>
                                        </p:tgtEl>
                                      </p:cBhvr>
                                    </p:animEffect>
                                    <p:anim calcmode="lin" valueType="num">
                                      <p:cBhvr>
                                        <p:cTn id="105" dur="1000" fill="hold"/>
                                        <p:tgtEl>
                                          <p:spTgt spid="22"/>
                                        </p:tgtEl>
                                        <p:attrNameLst>
                                          <p:attrName>ppt_x</p:attrName>
                                        </p:attrNameLst>
                                      </p:cBhvr>
                                      <p:tavLst>
                                        <p:tav tm="0">
                                          <p:val>
                                            <p:strVal val="#ppt_x-.1"/>
                                          </p:val>
                                        </p:tav>
                                        <p:tav tm="100000">
                                          <p:val>
                                            <p:strVal val="#ppt_x"/>
                                          </p:val>
                                        </p:tav>
                                      </p:tavLst>
                                    </p:anim>
                                    <p:anim calcmode="lin" valueType="num">
                                      <p:cBhvr>
                                        <p:cTn id="106"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4 Imagen" descr="Carnival-Rio_Carnival.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pic>
        <p:nvPicPr>
          <p:cNvPr id="9" name="8 Imagen" descr="23 Museo naval dentro de la torre - Vista de Sevilla del siglo XVIII.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23 Museo naval dentro de la torre - Vista de Sevilla del siglo XVIII.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547813" y="4371975"/>
            <a:ext cx="669607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Vista de la Sevilla del siglo XVIII. A la izquierda se observan el puente de barcas y el castillo de San Jorge.</a:t>
            </a:r>
          </a:p>
        </p:txBody>
      </p:sp>
    </p:spTree>
  </p:cSld>
  <p:clrMapOvr>
    <a:masterClrMapping/>
  </p:clrMapOvr>
  <mc:AlternateContent xmlns:mc="http://schemas.openxmlformats.org/markup-compatibility/2006" xmlns:p14="http://schemas.microsoft.com/office/powerpoint/2010/main">
    <mc:Choice Requires="p14">
      <p:transition spd="slow" p14:dur="200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4px-Parque_de_la_reserva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084638"/>
            <a:ext cx="79914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hay lozas de la Cartuja realizadas en el siglo XIX y de estilo romántico, su autor fue el comerciante Marqués de </a:t>
            </a:r>
            <a:r>
              <a:rPr lang="es-ES" i="1" dirty="0" err="1">
                <a:effectLst>
                  <a:glow rad="101600">
                    <a:schemeClr val="accent2">
                      <a:satMod val="175000"/>
                      <a:alpha val="40000"/>
                    </a:schemeClr>
                  </a:glow>
                  <a:outerShdw blurRad="38100" dist="38100" dir="2700000" algn="tl">
                    <a:srgbClr val="000000">
                      <a:alpha val="43137"/>
                    </a:srgbClr>
                  </a:outerShdw>
                </a:effectLst>
              </a:rPr>
              <a:t>Pickman</a:t>
            </a:r>
            <a:r>
              <a:rPr lang="es-ES" i="1" dirty="0">
                <a:effectLst>
                  <a:glow rad="101600">
                    <a:schemeClr val="accent2">
                      <a:satMod val="175000"/>
                      <a:alpha val="40000"/>
                    </a:schemeClr>
                  </a:glow>
                  <a:outerShdw blurRad="38100" dist="38100" dir="2700000" algn="tl">
                    <a:srgbClr val="000000">
                      <a:alpha val="43137"/>
                    </a:srgbClr>
                  </a:outerShdw>
                </a:effectLst>
              </a:rPr>
              <a:t> (dueño de la fábrica de lozas de la Cartuja).</a:t>
            </a: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4 Imagen" descr="Carnival-Rio_Carnival.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6" name="5 Rectángulo"/>
          <p:cNvSpPr/>
          <p:nvPr/>
        </p:nvSpPr>
        <p:spPr>
          <a:xfrm>
            <a:off x="0" y="0"/>
            <a:ext cx="4572000" cy="51435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H="1">
            <a:off x="4572000" y="0"/>
            <a:ext cx="4572000" cy="51435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497388"/>
            <a:ext cx="8064500" cy="646112"/>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En la planta primera: una reproducción del primer mapamundi científico (siglo XVI) de estilo renacentista y realizado por Diego Ribero…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fractur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od_article45828448_4f84c60ddb5a2.png"/>
          <p:cNvPicPr>
            <a:picLocks noGrp="1" noChangeAspect="1"/>
          </p:cNvPicPr>
          <p:nvPr>
            <p:ph idx="1"/>
          </p:nvPr>
        </p:nvPicPr>
        <p:blipFill>
          <a:blip r:embed="rId2" cstate="print"/>
          <a:srcRect/>
          <a:stretch>
            <a:fillRect/>
          </a:stretch>
        </p:blipFill>
        <p:spPr>
          <a:xfrm>
            <a:off x="1692275" y="0"/>
            <a:ext cx="575945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0"/>
            <a:ext cx="1692275" cy="5143500"/>
          </a:xfrm>
          <a:prstGeom prst="triangle">
            <a:avLst/>
          </a:prstGeom>
          <a:blipFill dpi="0" rotWithShape="1">
            <a:blip r:embed="rId3">
              <a:extLst>
                <a:ext uri="{28A0092B-C50C-407E-A947-70E740481C1C}">
                  <a14:useLocalDpi xmlns:a14="http://schemas.microsoft.com/office/drawing/2010/main" val="0"/>
                </a:ext>
              </a:extLst>
            </a:blip>
            <a:srcRect/>
            <a:stretch>
              <a:fillRect/>
            </a:stretch>
          </a:blip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7451725" y="0"/>
            <a:ext cx="1692275" cy="5143500"/>
          </a:xfrm>
          <a:prstGeom prst="triangle">
            <a:avLst/>
          </a:prstGeom>
          <a:blipFill dpi="0" rotWithShape="1">
            <a:blip r:embed="rId3">
              <a:extLst>
                <a:ext uri="{28A0092B-C50C-407E-A947-70E740481C1C}">
                  <a14:useLocalDpi xmlns:a14="http://schemas.microsoft.com/office/drawing/2010/main" val="0"/>
                </a:ext>
              </a:extLst>
            </a:blip>
            <a:srcRect/>
            <a:stretch>
              <a:fillRect/>
            </a:stretch>
          </a:blip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476375" y="4300538"/>
            <a:ext cx="63357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mascarón de proa del siglo XIX de estilo clasicista; banderas náuticas y vitrinas con maquetas de naos.</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9"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fmla="#ppt_w*sin(2.5*pi*$)">
                                          <p:val>
                                            <p:fltVal val="0"/>
                                          </p:val>
                                        </p:tav>
                                        <p:tav tm="100000">
                                          <p:val>
                                            <p:fltVal val="1"/>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76251.jpg"/>
          <p:cNvPicPr>
            <a:picLocks noChangeAspect="1"/>
          </p:cNvPicPr>
          <p:nvPr/>
        </p:nvPicPr>
        <p:blipFill>
          <a:blip r:embed="rId2" cstate="print"/>
          <a:srcRect/>
          <a:stretch>
            <a:fillRect/>
          </a:stretch>
        </p:blipFill>
        <p:spPr bwMode="auto">
          <a:xfrm>
            <a:off x="2195513" y="0"/>
            <a:ext cx="47529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1619250" cy="5143500"/>
          </a:xfrm>
          <a:prstGeom prst="moon">
            <a:avLst>
              <a:gd name="adj" fmla="val 27844"/>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7667625" y="0"/>
            <a:ext cx="1476375" cy="5143500"/>
          </a:xfrm>
          <a:prstGeom prst="moon">
            <a:avLst>
              <a:gd name="adj" fmla="val 34279"/>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684213" y="107950"/>
            <a:ext cx="1511300" cy="5035550"/>
          </a:xfrm>
          <a:prstGeom prst="moon">
            <a:avLst>
              <a:gd name="adj" fmla="val 36078"/>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6948488" y="0"/>
            <a:ext cx="1439862" cy="5143500"/>
          </a:xfrm>
          <a:prstGeom prst="moon">
            <a:avLst>
              <a:gd name="adj" fmla="val 38782"/>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195513" y="3943350"/>
            <a:ext cx="482441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De entre las vitrinas que contienen estas interesantes maquetas de barcos cabe destacar especialmente un barco a vapor de pasajeros…</a:t>
            </a:r>
          </a:p>
        </p:txBody>
      </p:sp>
      <p:sp>
        <p:nvSpPr>
          <p:cNvPr id="10" name="9 CuadroTexto"/>
          <p:cNvSpPr txBox="1"/>
          <p:nvPr/>
        </p:nvSpPr>
        <p:spPr>
          <a:xfrm>
            <a:off x="2339975" y="195263"/>
            <a:ext cx="4535488"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Escalera de caracol de 3 metros de anchura.</a:t>
            </a:r>
          </a:p>
        </p:txBody>
      </p:sp>
    </p:spTree>
  </p:cSld>
  <p:clrMapOvr>
    <a:masterClrMapping/>
  </p:clrMapOvr>
  <mc:AlternateContent xmlns:mc="http://schemas.openxmlformats.org/markup-compatibility/2006" xmlns:p14="http://schemas.microsoft.com/office/powerpoint/2010/main">
    <mc:Choice Requires="p14">
      <p:transition spd="slow" p14:dur="2500" advTm="24000">
        <p14:shred pattern="rectang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21" presetClass="entr" presetSubtype="4"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4)">
                                      <p:cBhvr>
                                        <p:cTn id="27" dur="3000"/>
                                        <p:tgtEl>
                                          <p:spTgt spid="4"/>
                                        </p:tgtEl>
                                      </p:cBhvr>
                                    </p:animEffect>
                                  </p:childTnLst>
                                </p:cTn>
                              </p:par>
                            </p:childTnLst>
                          </p:cTn>
                        </p:par>
                        <p:par>
                          <p:cTn id="28" fill="hold">
                            <p:stCondLst>
                              <p:cond delay="3000"/>
                            </p:stCondLst>
                            <p:childTnLst>
                              <p:par>
                                <p:cTn id="29" presetID="56"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 by="(-#ppt_w*2)" calcmode="lin" valueType="num">
                                      <p:cBhvr rctx="PPT">
                                        <p:cTn id="31" dur="500" autoRev="1" fill="hold">
                                          <p:stCondLst>
                                            <p:cond delay="0"/>
                                          </p:stCondLst>
                                        </p:cTn>
                                        <p:tgtEl>
                                          <p:spTgt spid="10"/>
                                        </p:tgtEl>
                                        <p:attrNameLst>
                                          <p:attrName>ppt_w</p:attrName>
                                        </p:attrNameLst>
                                      </p:cBhvr>
                                    </p:anim>
                                    <p:anim by="(#ppt_w*0.50)" calcmode="lin" valueType="num">
                                      <p:cBhvr>
                                        <p:cTn id="32" dur="500" decel="50000" autoRev="1" fill="hold">
                                          <p:stCondLst>
                                            <p:cond delay="0"/>
                                          </p:stCondLst>
                                        </p:cTn>
                                        <p:tgtEl>
                                          <p:spTgt spid="10"/>
                                        </p:tgtEl>
                                        <p:attrNameLst>
                                          <p:attrName>ppt_x</p:attrName>
                                        </p:attrNameLst>
                                      </p:cBhvr>
                                    </p:anim>
                                    <p:anim from="(-#ppt_h/2)" to="(#ppt_y)" calcmode="lin" valueType="num">
                                      <p:cBhvr>
                                        <p:cTn id="33" dur="1000" fill="hold">
                                          <p:stCondLst>
                                            <p:cond delay="0"/>
                                          </p:stCondLst>
                                        </p:cTn>
                                        <p:tgtEl>
                                          <p:spTgt spid="10"/>
                                        </p:tgtEl>
                                        <p:attrNameLst>
                                          <p:attrName>ppt_y</p:attrName>
                                        </p:attrNameLst>
                                      </p:cBhvr>
                                    </p:anim>
                                    <p:animRot by="21600000">
                                      <p:cBhvr>
                                        <p:cTn id="34" dur="1000" fill="hold">
                                          <p:stCondLst>
                                            <p:cond delay="0"/>
                                          </p:stCondLst>
                                        </p:cTn>
                                        <p:tgtEl>
                                          <p:spTgt spid="10"/>
                                        </p:tgtEl>
                                        <p:attrNameLst>
                                          <p:attrName>r</p:attrName>
                                        </p:attrNameLst>
                                      </p:cBhvr>
                                    </p:animRot>
                                  </p:childTnLst>
                                </p:cTn>
                              </p:par>
                            </p:childTnLst>
                          </p:cTn>
                        </p:par>
                        <p:par>
                          <p:cTn id="35" fill="hold">
                            <p:stCondLst>
                              <p:cond delay="75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rcRect/>
          <a:stretch>
            <a:fillRect/>
          </a:stretch>
        </p:blipFill>
        <p:spPr bwMode="auto">
          <a:xfrm>
            <a:off x="2339975" y="0"/>
            <a:ext cx="44640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2339975" cy="5143500"/>
          </a:xfrm>
          <a:prstGeom prst="rtTriangle">
            <a:avLst/>
          </a:prstGeom>
          <a:solidFill>
            <a:schemeClr val="accent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16200000" flipH="1">
            <a:off x="-1401762" y="1401762"/>
            <a:ext cx="5143500" cy="2339975"/>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6804025" y="0"/>
            <a:ext cx="2339975" cy="5143500"/>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rot="16200000" flipH="1">
            <a:off x="5402263" y="1401762"/>
            <a:ext cx="5143500" cy="2339975"/>
          </a:xfrm>
          <a:prstGeom prst="rtTriangle">
            <a:avLst/>
          </a:prstGeom>
          <a:solidFill>
            <a:schemeClr val="accent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124075" y="4084638"/>
            <a:ext cx="525621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Real Fernando, de construcción española que realizó su primer servicio el 16 de julio de 1817.</a:t>
            </a:r>
          </a:p>
        </p:txBody>
      </p:sp>
    </p:spTree>
  </p:cSld>
  <p:clrMapOvr>
    <a:masterClrMapping/>
  </p:clrMapOvr>
  <mc:AlternateContent xmlns:mc="http://schemas.openxmlformats.org/markup-compatibility/2006" xmlns:p14="http://schemas.microsoft.com/office/powerpoint/2010/main">
    <mc:Choice Requires="p14">
      <p:transition spd="slow" p14:dur="2000" advTm="17000">
        <p14:warp dir="i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3000"/>
                                        <p:tgtEl>
                                          <p:spTgt spid="5"/>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2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s-carnaval-rio-32.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4 Imagen" descr="frauen3.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6" name="5 Rectángulo"/>
          <p:cNvSpPr/>
          <p:nvPr/>
        </p:nvSpPr>
        <p:spPr>
          <a:xfrm>
            <a:off x="0" y="0"/>
            <a:ext cx="4572000" cy="5143500"/>
          </a:xfrm>
          <a:prstGeom prst="rect">
            <a:avLst/>
          </a:prstGeom>
          <a:solidFill>
            <a:schemeClr val="tx2">
              <a:lumMod val="7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5143500"/>
          </a:xfrm>
          <a:prstGeom prst="rect">
            <a:avLst/>
          </a:prstGeom>
          <a:solidFill>
            <a:schemeClr val="tx2">
              <a:lumMod val="7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750" y="4084638"/>
            <a:ext cx="79930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Otra maqueta a destacar es el yate Giralda, en el que navegarían el rey Alfonso XIII con don Juan de Borbón (abuelo y padre respectivamente del rey Juan Carlos I).</a:t>
            </a:r>
          </a:p>
        </p:txBody>
      </p:sp>
      <p:sp>
        <p:nvSpPr>
          <p:cNvPr id="9" name="8 CuadroTexto"/>
          <p:cNvSpPr txBox="1"/>
          <p:nvPr/>
        </p:nvSpPr>
        <p:spPr>
          <a:xfrm>
            <a:off x="755650" y="339725"/>
            <a:ext cx="4597400" cy="400050"/>
          </a:xfrm>
          <a:prstGeom prst="rect">
            <a:avLst/>
          </a:prstGeom>
          <a:noFill/>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Mascarón de proa del yate Giralda</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3000"/>
                                        <p:tgtEl>
                                          <p:spTgt spid="5"/>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7300"/>
                            </p:stCondLst>
                            <p:childTnLst>
                              <p:par>
                                <p:cTn id="32" presetID="56" presetClass="entr" presetSubtype="0" fill="hold" grpId="0" nodeType="afterEffect">
                                  <p:stCondLst>
                                    <p:cond delay="500"/>
                                  </p:stCondLst>
                                  <p:iterate type="lt">
                                    <p:tmPct val="10000"/>
                                  </p:iterate>
                                  <p:childTnLst>
                                    <p:set>
                                      <p:cBhvr>
                                        <p:cTn id="33" dur="1" fill="hold">
                                          <p:stCondLst>
                                            <p:cond delay="0"/>
                                          </p:stCondLst>
                                        </p:cTn>
                                        <p:tgtEl>
                                          <p:spTgt spid="9"/>
                                        </p:tgtEl>
                                        <p:attrNameLst>
                                          <p:attrName>style.visibility</p:attrName>
                                        </p:attrNameLst>
                                      </p:cBhvr>
                                      <p:to>
                                        <p:strVal val="visible"/>
                                      </p:to>
                                    </p:set>
                                    <p:anim by="(-#ppt_w*2)" calcmode="lin" valueType="num">
                                      <p:cBhvr rctx="PPT">
                                        <p:cTn id="34" dur="500" autoRev="1" fill="hold">
                                          <p:stCondLst>
                                            <p:cond delay="0"/>
                                          </p:stCondLst>
                                        </p:cTn>
                                        <p:tgtEl>
                                          <p:spTgt spid="9"/>
                                        </p:tgtEl>
                                        <p:attrNameLst>
                                          <p:attrName>ppt_w</p:attrName>
                                        </p:attrNameLst>
                                      </p:cBhvr>
                                    </p:anim>
                                    <p:anim by="(#ppt_w*0.50)" calcmode="lin" valueType="num">
                                      <p:cBhvr>
                                        <p:cTn id="35" dur="500" decel="50000" autoRev="1" fill="hold">
                                          <p:stCondLst>
                                            <p:cond delay="0"/>
                                          </p:stCondLst>
                                        </p:cTn>
                                        <p:tgtEl>
                                          <p:spTgt spid="9"/>
                                        </p:tgtEl>
                                        <p:attrNameLst>
                                          <p:attrName>ppt_x</p:attrName>
                                        </p:attrNameLst>
                                      </p:cBhvr>
                                    </p:anim>
                                    <p:anim from="(-#ppt_h/2)" to="(#ppt_y)" calcmode="lin" valueType="num">
                                      <p:cBhvr>
                                        <p:cTn id="36" dur="1000" fill="hold">
                                          <p:stCondLst>
                                            <p:cond delay="0"/>
                                          </p:stCondLst>
                                        </p:cTn>
                                        <p:tgtEl>
                                          <p:spTgt spid="9"/>
                                        </p:tgtEl>
                                        <p:attrNameLst>
                                          <p:attrName>ppt_y</p:attrName>
                                        </p:attrNameLst>
                                      </p:cBhvr>
                                    </p:anim>
                                    <p:animRot by="21600000">
                                      <p:cBhvr>
                                        <p:cTn id="37"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755650" y="4084638"/>
            <a:ext cx="756126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enseña un poco de la historia naval de Sevilla, su río y la importancia que tuvo en tiempos del imperio español en las Indias y el paso dejado por marinos ilustres.</a:t>
            </a:r>
          </a:p>
        </p:txBody>
      </p:sp>
    </p:spTree>
  </p:cSld>
  <p:clrMapOvr>
    <a:masterClrMapping/>
  </p:clrMapOvr>
  <mc:AlternateContent xmlns:mc="http://schemas.openxmlformats.org/markup-compatibility/2006" xmlns:p14="http://schemas.microsoft.com/office/powerpoint/2010/main">
    <mc:Choice Requires="p14">
      <p:transition spd="slow" p14:dur="225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par>
                                <p:cTn id="8" presetID="3"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50" presetClass="entr" presetSubtype="0" decel="100000" fill="hold" grpId="1"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ppt_w+.3"/>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animEffect transition="in" filter="fade">
                                      <p:cBhvr>
                                        <p:cTn id="15" dur="3000"/>
                                        <p:tgtEl>
                                          <p:spTgt spid="3"/>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par>
                                <p:cTn id="22" presetID="50" presetClass="entr" presetSubtype="0" decel="100000"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ppt_w+.3"/>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animEffect transition="in" filter="fade">
                                      <p:cBhvr>
                                        <p:cTn id="26" dur="3000"/>
                                        <p:tgtEl>
                                          <p:spTgt spid="5"/>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4" grpId="0" animBg="1"/>
      <p:bldP spid="5" grpId="0" animBg="1"/>
      <p:bldP spid="5" grpId="1"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9.jpg"/>
          <p:cNvPicPr>
            <a:picLocks noChangeAspect="1"/>
          </p:cNvPicPr>
          <p:nvPr/>
        </p:nvPicPr>
        <p:blipFill>
          <a:blip r:embed="rId2" cstate="print"/>
          <a:srcRect r="50558"/>
          <a:stretch>
            <a:fillRect/>
          </a:stretch>
        </p:blipFill>
        <p:spPr bwMode="auto">
          <a:xfrm>
            <a:off x="0" y="0"/>
            <a:ext cx="4572000" cy="5884863"/>
          </a:xfrm>
          <a:prstGeom prst="rect">
            <a:avLst/>
          </a:prstGeom>
          <a:noFill/>
          <a:ln w="9525">
            <a:noFill/>
            <a:miter lim="800000"/>
            <a:headEnd/>
            <a:tailEnd/>
          </a:ln>
        </p:spPr>
      </p:pic>
      <p:pic>
        <p:nvPicPr>
          <p:cNvPr id="4" name="3 Imagen" descr="49.jpg"/>
          <p:cNvPicPr>
            <a:picLocks noChangeAspect="1"/>
          </p:cNvPicPr>
          <p:nvPr/>
        </p:nvPicPr>
        <p:blipFill>
          <a:blip r:embed="rId2" cstate="print"/>
          <a:srcRect l="49440"/>
          <a:stretch>
            <a:fillRect/>
          </a:stretch>
        </p:blipFill>
        <p:spPr bwMode="auto">
          <a:xfrm>
            <a:off x="4572000" y="0"/>
            <a:ext cx="4572000" cy="5884863"/>
          </a:xfrm>
          <a:prstGeom prst="rect">
            <a:avLst/>
          </a:prstGeom>
          <a:noFill/>
          <a:ln w="9525">
            <a:noFill/>
            <a:miter lim="800000"/>
            <a:headEnd/>
            <a:tailEnd/>
          </a:ln>
        </p:spPr>
      </p:pic>
      <p:pic>
        <p:nvPicPr>
          <p:cNvPr id="2" name="Picture 3" descr="C:\Users\Ana María\Desktop\jjj.jpg"/>
          <p:cNvPicPr>
            <a:picLocks noChangeAspect="1" noChangeArrowheads="1"/>
          </p:cNvPicPr>
          <p:nvPr/>
        </p:nvPicPr>
        <p:blipFill>
          <a:blip r:embed="rId2" cstate="print"/>
          <a:srcRect/>
          <a:stretch>
            <a:fillRect/>
          </a:stretch>
        </p:blipFill>
        <p:spPr bwMode="auto">
          <a:xfrm>
            <a:off x="0" y="0"/>
            <a:ext cx="9144000" cy="58848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497388"/>
            <a:ext cx="7920038"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Actualmente el precio de la visita es de 3 euros los adultos. Niños, estudiantes y jubilados 1,5 euros, siendo gratuita la entrada los lunes.</a:t>
            </a:r>
          </a:p>
        </p:txBody>
      </p:sp>
    </p:spTree>
  </p:cSld>
  <p:clrMapOvr>
    <a:masterClrMapping/>
  </p:clrMapOvr>
  <mc:AlternateContent xmlns:mc="http://schemas.openxmlformats.org/markup-compatibility/2006" xmlns:p14="http://schemas.microsoft.com/office/powerpoint/2010/main">
    <mc:Choice Requires="p14">
      <p:transition spd="slow" p14:dur="250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ppt_w/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rcRect/>
          <a:stretch>
            <a:fillRect/>
          </a:stretch>
        </p:blipFill>
        <p:spPr bwMode="auto">
          <a:xfrm>
            <a:off x="2411413" y="0"/>
            <a:ext cx="439261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306311" y="-317848"/>
            <a:ext cx="1779663" cy="2392289"/>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323751" y="1455913"/>
            <a:ext cx="1728190" cy="2375696"/>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388864" y="3133677"/>
            <a:ext cx="1635644" cy="2413375"/>
          </a:xfrm>
          <a:prstGeom prst="triangl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7156190" y="-352164"/>
            <a:ext cx="1635648" cy="2339977"/>
          </a:xfrm>
          <a:prstGeom prst="triangl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7137551" y="1285381"/>
            <a:ext cx="1656181" cy="2356717"/>
          </a:xfrm>
          <a:prstGeom prst="triangl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V="1">
            <a:off x="7040850" y="3040349"/>
            <a:ext cx="1851668" cy="2354636"/>
          </a:xfrm>
          <a:prstGeom prst="triangl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2268538" y="3665538"/>
            <a:ext cx="4895850"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Debido a su pequeño espacio el museo no puede ser visitado al mismo tiempo por un grupo numeroso de personas, limitándose a 50 personas por planta para así poder desenvolverse.</a:t>
            </a:r>
          </a:p>
        </p:txBody>
      </p:sp>
    </p:spTree>
  </p:cSld>
  <p:clrMapOvr>
    <a:masterClrMapping/>
  </p:clrMapOvr>
  <mc:AlternateContent xmlns:mc="http://schemas.openxmlformats.org/markup-compatibility/2006" xmlns:p14="http://schemas.microsoft.com/office/powerpoint/2010/main">
    <mc:Choice Requires="p14">
      <p:transition spd="slow" p14:dur="2500" advTm="22000">
        <p14:ferris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anim calcmode="lin" valueType="num">
                                      <p:cBhvr>
                                        <p:cTn id="21"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9"/>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15"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11"/>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3000" fill="hold"/>
                                        <p:tgtEl>
                                          <p:spTgt spid="13"/>
                                        </p:tgtEl>
                                        <p:attrNameLst>
                                          <p:attrName>ppt_w</p:attrName>
                                        </p:attrNameLst>
                                      </p:cBhvr>
                                      <p:tavLst>
                                        <p:tav tm="0">
                                          <p:val>
                                            <p:fltVal val="0"/>
                                          </p:val>
                                        </p:tav>
                                        <p:tav tm="100000">
                                          <p:val>
                                            <p:strVal val="#ppt_w"/>
                                          </p:val>
                                        </p:tav>
                                      </p:tavLst>
                                    </p:anim>
                                    <p:anim calcmode="lin" valueType="num">
                                      <p:cBhvr>
                                        <p:cTn id="38" dur="3000" fill="hold"/>
                                        <p:tgtEl>
                                          <p:spTgt spid="13"/>
                                        </p:tgtEl>
                                        <p:attrNameLst>
                                          <p:attrName>ppt_h</p:attrName>
                                        </p:attrNameLst>
                                      </p:cBhvr>
                                      <p:tavLst>
                                        <p:tav tm="0">
                                          <p:val>
                                            <p:fltVal val="0"/>
                                          </p:val>
                                        </p:tav>
                                        <p:tav tm="100000">
                                          <p:val>
                                            <p:strVal val="#ppt_h"/>
                                          </p:val>
                                        </p:tav>
                                      </p:tavLst>
                                    </p:anim>
                                    <p:anim calcmode="lin" valueType="num">
                                      <p:cBhvr>
                                        <p:cTn id="3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13"/>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3000" fill="hold"/>
                                        <p:tgtEl>
                                          <p:spTgt spid="15"/>
                                        </p:tgtEl>
                                        <p:attrNameLst>
                                          <p:attrName>ppt_w</p:attrName>
                                        </p:attrNameLst>
                                      </p:cBhvr>
                                      <p:tavLst>
                                        <p:tav tm="0">
                                          <p:val>
                                            <p:fltVal val="0"/>
                                          </p:val>
                                        </p:tav>
                                        <p:tav tm="100000">
                                          <p:val>
                                            <p:strVal val="#ppt_w"/>
                                          </p:val>
                                        </p:tav>
                                      </p:tavLst>
                                    </p:anim>
                                    <p:anim calcmode="lin" valueType="num">
                                      <p:cBhvr>
                                        <p:cTn id="44" dur="3000" fill="hold"/>
                                        <p:tgtEl>
                                          <p:spTgt spid="15"/>
                                        </p:tgtEl>
                                        <p:attrNameLst>
                                          <p:attrName>ppt_h</p:attrName>
                                        </p:attrNameLst>
                                      </p:cBhvr>
                                      <p:tavLst>
                                        <p:tav tm="0">
                                          <p:val>
                                            <p:fltVal val="0"/>
                                          </p:val>
                                        </p:tav>
                                        <p:tav tm="100000">
                                          <p:val>
                                            <p:strVal val="#ppt_h"/>
                                          </p:val>
                                        </p:tav>
                                      </p:tavLst>
                                    </p:anim>
                                    <p:anim calcmode="lin" valueType="num">
                                      <p:cBhvr>
                                        <p:cTn id="4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5"/>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3000" fill="hold"/>
                                        <p:tgtEl>
                                          <p:spTgt spid="5"/>
                                        </p:tgtEl>
                                        <p:attrNameLst>
                                          <p:attrName>ppt_x</p:attrName>
                                        </p:attrNameLst>
                                      </p:cBhvr>
                                      <p:tavLst>
                                        <p:tav tm="0">
                                          <p:val>
                                            <p:strVal val="#ppt_x"/>
                                          </p:val>
                                        </p:tav>
                                        <p:tav tm="100000">
                                          <p:val>
                                            <p:strVal val="#ppt_x"/>
                                          </p:val>
                                        </p:tav>
                                      </p:tavLst>
                                    </p:anim>
                                    <p:anim calcmode="lin" valueType="num">
                                      <p:cBhvr additive="base">
                                        <p:cTn id="56" dur="3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3000" fill="hold"/>
                                        <p:tgtEl>
                                          <p:spTgt spid="9"/>
                                        </p:tgtEl>
                                        <p:attrNameLst>
                                          <p:attrName>ppt_x</p:attrName>
                                        </p:attrNameLst>
                                      </p:cBhvr>
                                      <p:tavLst>
                                        <p:tav tm="0">
                                          <p:val>
                                            <p:strVal val="#ppt_x"/>
                                          </p:val>
                                        </p:tav>
                                        <p:tav tm="100000">
                                          <p:val>
                                            <p:strVal val="#ppt_x"/>
                                          </p:val>
                                        </p:tav>
                                      </p:tavLst>
                                    </p:anim>
                                    <p:anim calcmode="lin" valueType="num">
                                      <p:cBhvr additive="base">
                                        <p:cTn id="64" dur="3000" fill="hold"/>
                                        <p:tgtEl>
                                          <p:spTgt spid="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ppt_x"/>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3000" fill="hold"/>
                                        <p:tgtEl>
                                          <p:spTgt spid="13"/>
                                        </p:tgtEl>
                                        <p:attrNameLst>
                                          <p:attrName>ppt_x</p:attrName>
                                        </p:attrNameLst>
                                      </p:cBhvr>
                                      <p:tavLst>
                                        <p:tav tm="0">
                                          <p:val>
                                            <p:strVal val="#ppt_x"/>
                                          </p:val>
                                        </p:tav>
                                        <p:tav tm="100000">
                                          <p:val>
                                            <p:strVal val="#ppt_x"/>
                                          </p:val>
                                        </p:tav>
                                      </p:tavLst>
                                    </p:anim>
                                    <p:anim calcmode="lin" valueType="num">
                                      <p:cBhvr additive="base">
                                        <p:cTn id="72" dur="3000" fill="hold"/>
                                        <p:tgtEl>
                                          <p:spTgt spid="13"/>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3000" fill="hold"/>
                                        <p:tgtEl>
                                          <p:spTgt spid="15"/>
                                        </p:tgtEl>
                                        <p:attrNameLst>
                                          <p:attrName>ppt_x</p:attrName>
                                        </p:attrNameLst>
                                      </p:cBhvr>
                                      <p:tavLst>
                                        <p:tav tm="0">
                                          <p:val>
                                            <p:strVal val="#ppt_x"/>
                                          </p:val>
                                        </p:tav>
                                        <p:tav tm="100000">
                                          <p:val>
                                            <p:strVal val="#ppt_x"/>
                                          </p:val>
                                        </p:tav>
                                      </p:tavLst>
                                    </p:anim>
                                    <p:anim calcmode="lin" valueType="num">
                                      <p:cBhvr additive="base">
                                        <p:cTn id="76" dur="3000" fill="hold"/>
                                        <p:tgtEl>
                                          <p:spTgt spid="15"/>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3000" fill="hold"/>
                                        <p:tgtEl>
                                          <p:spTgt spid="4"/>
                                        </p:tgtEl>
                                        <p:attrNameLst>
                                          <p:attrName>ppt_x</p:attrName>
                                        </p:attrNameLst>
                                      </p:cBhvr>
                                      <p:tavLst>
                                        <p:tav tm="0">
                                          <p:val>
                                            <p:strVal val="#ppt_x"/>
                                          </p:val>
                                        </p:tav>
                                        <p:tav tm="100000">
                                          <p:val>
                                            <p:strVal val="#ppt_x"/>
                                          </p:val>
                                        </p:tav>
                                      </p:tavLst>
                                    </p:anim>
                                    <p:anim calcmode="lin" valueType="num">
                                      <p:cBhvr additive="base">
                                        <p:cTn id="80" dur="3000" fill="hold"/>
                                        <p:tgtEl>
                                          <p:spTgt spid="4"/>
                                        </p:tgtEl>
                                        <p:attrNameLst>
                                          <p:attrName>ppt_y</p:attrName>
                                        </p:attrNameLst>
                                      </p:cBhvr>
                                      <p:tavLst>
                                        <p:tav tm="0">
                                          <p:val>
                                            <p:strVal val="1+#ppt_h/2"/>
                                          </p:val>
                                        </p:tav>
                                        <p:tav tm="100000">
                                          <p:val>
                                            <p:strVal val="#ppt_y"/>
                                          </p:val>
                                        </p:tav>
                                      </p:tavLst>
                                    </p:anim>
                                  </p:childTnLst>
                                </p:cTn>
                              </p:par>
                              <p:par>
                                <p:cTn id="81" presetID="16" presetClass="entr" presetSubtype="21"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inVertical)">
                                      <p:cBhvr>
                                        <p:cTn id="83" dur="3000"/>
                                        <p:tgtEl>
                                          <p:spTgt spid="4"/>
                                        </p:tgtEl>
                                      </p:cBhvr>
                                    </p:animEffect>
                                  </p:childTnLst>
                                </p:cTn>
                              </p:par>
                            </p:childTnLst>
                          </p:cTn>
                        </p:par>
                        <p:par>
                          <p:cTn id="84" fill="hold">
                            <p:stCondLst>
                              <p:cond delay="3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6"/>
                                        </p:tgtEl>
                                        <p:attrNameLst>
                                          <p:attrName>style.visibility</p:attrName>
                                        </p:attrNameLst>
                                      </p:cBhvr>
                                      <p:to>
                                        <p:strVal val="visible"/>
                                      </p:to>
                                    </p:set>
                                    <p:animEffect transition="in" filter="fade">
                                      <p:cBhvr>
                                        <p:cTn id="87" dur="1000"/>
                                        <p:tgtEl>
                                          <p:spTgt spid="16"/>
                                        </p:tgtEl>
                                      </p:cBhvr>
                                    </p:animEffect>
                                    <p:anim calcmode="lin" valueType="num">
                                      <p:cBhvr>
                                        <p:cTn id="88" dur="1000" fill="hold"/>
                                        <p:tgtEl>
                                          <p:spTgt spid="16"/>
                                        </p:tgtEl>
                                        <p:attrNameLst>
                                          <p:attrName>ppt_x</p:attrName>
                                        </p:attrNameLst>
                                      </p:cBhvr>
                                      <p:tavLst>
                                        <p:tav tm="0">
                                          <p:val>
                                            <p:strVal val="#ppt_x-.1"/>
                                          </p:val>
                                        </p:tav>
                                        <p:tav tm="100000">
                                          <p:val>
                                            <p:strVal val="#ppt_x"/>
                                          </p:val>
                                        </p:tav>
                                      </p:tavLst>
                                    </p:anim>
                                    <p:anim calcmode="lin" valueType="num">
                                      <p:cBhvr>
                                        <p:cTn id="8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rcRect/>
          <a:stretch>
            <a:fillRect/>
          </a:stretch>
        </p:blipFill>
        <p:spPr bwMode="auto">
          <a:xfrm>
            <a:off x="1763713" y="0"/>
            <a:ext cx="568801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51989" y="3227795"/>
            <a:ext cx="2067692" cy="1763713"/>
          </a:xfrm>
          <a:prstGeom prst="chevron">
            <a:avLst>
              <a:gd name="adj" fmla="val 57331"/>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234156" y="2104228"/>
            <a:ext cx="2232025" cy="1763713"/>
          </a:xfrm>
          <a:prstGeom prst="chevron">
            <a:avLst>
              <a:gd name="adj" fmla="val 57331"/>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26987" y="1158872"/>
            <a:ext cx="1817687" cy="1763713"/>
          </a:xfrm>
          <a:prstGeom prst="chevron">
            <a:avLst>
              <a:gd name="adj" fmla="val 57331"/>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53764" y="429752"/>
            <a:ext cx="1656185" cy="1763713"/>
          </a:xfrm>
          <a:prstGeom prst="chevron">
            <a:avLst>
              <a:gd name="adj" fmla="val 57331"/>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172049" y="-172049"/>
            <a:ext cx="1419624" cy="1763717"/>
          </a:xfrm>
          <a:prstGeom prst="chevron">
            <a:avLst>
              <a:gd name="adj" fmla="val 57331"/>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7264017" y="3263514"/>
            <a:ext cx="2067693" cy="1692275"/>
          </a:xfrm>
          <a:prstGeom prst="chevron">
            <a:avLst>
              <a:gd name="adj" fmla="val 57331"/>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rot="16200000">
            <a:off x="7280378" y="2167036"/>
            <a:ext cx="2034977" cy="1692275"/>
          </a:xfrm>
          <a:prstGeom prst="chevron">
            <a:avLst>
              <a:gd name="adj" fmla="val 57331"/>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heurón"/>
          <p:cNvSpPr/>
          <p:nvPr/>
        </p:nvSpPr>
        <p:spPr>
          <a:xfrm rot="16200000">
            <a:off x="7389018" y="1194590"/>
            <a:ext cx="1817687" cy="1692275"/>
          </a:xfrm>
          <a:prstGeom prst="chevron">
            <a:avLst>
              <a:gd name="adj" fmla="val 57331"/>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7397762" y="393462"/>
            <a:ext cx="1800200" cy="1692275"/>
          </a:xfrm>
          <a:prstGeom prst="chevron">
            <a:avLst>
              <a:gd name="adj" fmla="val 57331"/>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3" name="22 Cheurón"/>
          <p:cNvSpPr/>
          <p:nvPr/>
        </p:nvSpPr>
        <p:spPr>
          <a:xfrm rot="16200000">
            <a:off x="7660063" y="-208336"/>
            <a:ext cx="1275606" cy="1692277"/>
          </a:xfrm>
          <a:prstGeom prst="chevron">
            <a:avLst>
              <a:gd name="adj" fmla="val 57331"/>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Rectangle 4"/>
          <p:cNvSpPr>
            <a:spLocks noChangeArrowheads="1"/>
          </p:cNvSpPr>
          <p:nvPr/>
        </p:nvSpPr>
        <p:spPr bwMode="auto">
          <a:xfrm>
            <a:off x="1835150" y="4081760"/>
            <a:ext cx="5545138" cy="92333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just"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Torre del Oro responde al estilo propio de la arquitectura islámica andalusí. Se trata de una torre de 36 metros de altura y de planta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dodecagonal</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dir="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Horizontal)">
                                      <p:cBhvr>
                                        <p:cTn id="16" dur="3000"/>
                                        <p:tgtEl>
                                          <p:spTgt spid="11"/>
                                        </p:tgtEl>
                                      </p:cBhvr>
                                    </p:animEffect>
                                  </p:childTnLst>
                                </p:cTn>
                              </p:par>
                              <p:par>
                                <p:cTn id="17" presetID="16" presetClass="entr" presetSubtype="2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Horizontal)">
                                      <p:cBhvr>
                                        <p:cTn id="19" dur="3000"/>
                                        <p:tgtEl>
                                          <p:spTgt spid="13"/>
                                        </p:tgtEl>
                                      </p:cBhvr>
                                    </p:animEffect>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ppt_x"/>
                                          </p:val>
                                        </p:tav>
                                        <p:tav tm="100000">
                                          <p:val>
                                            <p:strVal val="#ppt_x"/>
                                          </p:val>
                                        </p:tav>
                                      </p:tavLst>
                                    </p:anim>
                                    <p:anim calcmode="lin" valueType="num">
                                      <p:cBhvr additive="base">
                                        <p:cTn id="23" dur="30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16" presetClass="entr" presetSubtype="26"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arn(inHorizontal)">
                                      <p:cBhvr>
                                        <p:cTn id="42" dur="3000"/>
                                        <p:tgtEl>
                                          <p:spTgt spid="15"/>
                                        </p:tgtEl>
                                      </p:cBhvr>
                                    </p:animEffect>
                                  </p:childTnLst>
                                </p:cTn>
                              </p:par>
                              <p:par>
                                <p:cTn id="43" presetID="16" presetClass="entr" presetSubtype="26"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barn(inHorizontal)">
                                      <p:cBhvr>
                                        <p:cTn id="45" dur="3000"/>
                                        <p:tgtEl>
                                          <p:spTgt spid="17"/>
                                        </p:tgtEl>
                                      </p:cBhvr>
                                    </p:animEffect>
                                  </p:childTnLst>
                                </p:cTn>
                              </p:par>
                              <p:par>
                                <p:cTn id="46" presetID="16" presetClass="entr" presetSubtype="26"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barn(inHorizontal)">
                                      <p:cBhvr>
                                        <p:cTn id="48" dur="3000"/>
                                        <p:tgtEl>
                                          <p:spTgt spid="19"/>
                                        </p:tgtEl>
                                      </p:cBhvr>
                                    </p:animEffect>
                                  </p:childTnLst>
                                </p:cTn>
                              </p:par>
                              <p:par>
                                <p:cTn id="49" presetID="16" presetClass="entr" presetSubtype="26"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inHorizontal)">
                                      <p:cBhvr>
                                        <p:cTn id="51" dur="3000"/>
                                        <p:tgtEl>
                                          <p:spTgt spid="21"/>
                                        </p:tgtEl>
                                      </p:cBhvr>
                                    </p:animEffect>
                                  </p:childTnLst>
                                </p:cTn>
                              </p:par>
                              <p:par>
                                <p:cTn id="52" presetID="16" presetClass="entr" presetSubtype="26"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barn(inHorizontal)">
                                      <p:cBhvr>
                                        <p:cTn id="54" dur="3000"/>
                                        <p:tgtEl>
                                          <p:spTgt spid="23"/>
                                        </p:tgtEl>
                                      </p:cBhvr>
                                    </p:animEffect>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ppt_x"/>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ppt_x"/>
                                          </p:val>
                                        </p:tav>
                                        <p:tav tm="100000">
                                          <p:val>
                                            <p:strVal val="#ppt_x"/>
                                          </p:val>
                                        </p:tav>
                                      </p:tavLst>
                                    </p:anim>
                                    <p:anim calcmode="lin" valueType="num">
                                      <p:cBhvr additive="base">
                                        <p:cTn id="70" dur="3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3000" fill="hold"/>
                                        <p:tgtEl>
                                          <p:spTgt spid="23"/>
                                        </p:tgtEl>
                                        <p:attrNameLst>
                                          <p:attrName>ppt_x</p:attrName>
                                        </p:attrNameLst>
                                      </p:cBhvr>
                                      <p:tavLst>
                                        <p:tav tm="0">
                                          <p:val>
                                            <p:strVal val="#ppt_x"/>
                                          </p:val>
                                        </p:tav>
                                        <p:tav tm="100000">
                                          <p:val>
                                            <p:strVal val="#ppt_x"/>
                                          </p:val>
                                        </p:tav>
                                      </p:tavLst>
                                    </p:anim>
                                    <p:anim calcmode="lin" valueType="num">
                                      <p:cBhvr additive="base">
                                        <p:cTn id="74" dur="3000" fill="hold"/>
                                        <p:tgtEl>
                                          <p:spTgt spid="23"/>
                                        </p:tgtEl>
                                        <p:attrNameLst>
                                          <p:attrName>ppt_y</p:attrName>
                                        </p:attrNameLst>
                                      </p:cBhvr>
                                      <p:tavLst>
                                        <p:tav tm="0">
                                          <p:val>
                                            <p:strVal val="1+#ppt_h/2"/>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fade">
                                      <p:cBhvr>
                                        <p:cTn id="77" dur="3000"/>
                                        <p:tgtEl>
                                          <p:spTgt spid="4"/>
                                        </p:tgtEl>
                                      </p:cBhvr>
                                    </p:animEffect>
                                    <p:anim calcmode="lin" valueType="num">
                                      <p:cBhvr>
                                        <p:cTn id="78" dur="3000" fill="hold"/>
                                        <p:tgtEl>
                                          <p:spTgt spid="4"/>
                                        </p:tgtEl>
                                        <p:attrNameLst>
                                          <p:attrName>ppt_x</p:attrName>
                                        </p:attrNameLst>
                                      </p:cBhvr>
                                      <p:tavLst>
                                        <p:tav tm="0">
                                          <p:val>
                                            <p:strVal val="#ppt_x"/>
                                          </p:val>
                                        </p:tav>
                                        <p:tav tm="100000">
                                          <p:val>
                                            <p:strVal val="#ppt_x"/>
                                          </p:val>
                                        </p:tav>
                                      </p:tavLst>
                                    </p:anim>
                                    <p:anim calcmode="lin" valueType="num">
                                      <p:cBhvr>
                                        <p:cTn id="79" dur="3000" fill="hold"/>
                                        <p:tgtEl>
                                          <p:spTgt spid="4"/>
                                        </p:tgtEl>
                                        <p:attrNameLst>
                                          <p:attrName>ppt_y</p:attrName>
                                        </p:attrNameLst>
                                      </p:cBhvr>
                                      <p:tavLst>
                                        <p:tav tm="0">
                                          <p:val>
                                            <p:strVal val="#ppt_y+.1"/>
                                          </p:val>
                                        </p:tav>
                                        <p:tav tm="100000">
                                          <p:val>
                                            <p:strVal val="#ppt_y"/>
                                          </p:val>
                                        </p:tav>
                                      </p:tavLst>
                                    </p:anim>
                                  </p:childTnLst>
                                </p:cTn>
                              </p:par>
                              <p:par>
                                <p:cTn id="80" presetID="3" presetClass="entr" presetSubtype="5"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blinds(vertical)">
                                      <p:cBhvr>
                                        <p:cTn id="82" dur="3000"/>
                                        <p:tgtEl>
                                          <p:spTgt spid="4"/>
                                        </p:tgtEl>
                                      </p:cBhvr>
                                    </p:animEffect>
                                  </p:childTnLst>
                                </p:cTn>
                              </p:par>
                            </p:childTnLst>
                          </p:cTn>
                        </p:par>
                        <p:par>
                          <p:cTn id="83" fill="hold">
                            <p:stCondLst>
                              <p:cond delay="3000"/>
                            </p:stCondLst>
                            <p:childTnLst>
                              <p:par>
                                <p:cTn id="84" presetID="40" presetClass="entr" presetSubtype="0" fill="hold" grpId="0" nodeType="afterEffect">
                                  <p:stCondLst>
                                    <p:cond delay="0"/>
                                  </p:stCondLst>
                                  <p:iterate type="lt">
                                    <p:tmPct val="10000"/>
                                  </p:iterate>
                                  <p:childTnLst>
                                    <p:set>
                                      <p:cBhvr>
                                        <p:cTn id="85" dur="1" fill="hold">
                                          <p:stCondLst>
                                            <p:cond delay="0"/>
                                          </p:stCondLst>
                                        </p:cTn>
                                        <p:tgtEl>
                                          <p:spTgt spid="24"/>
                                        </p:tgtEl>
                                        <p:attrNameLst>
                                          <p:attrName>style.visibility</p:attrName>
                                        </p:attrNameLst>
                                      </p:cBhvr>
                                      <p:to>
                                        <p:strVal val="visible"/>
                                      </p:to>
                                    </p:set>
                                    <p:animEffect transition="in" filter="fade">
                                      <p:cBhvr>
                                        <p:cTn id="86" dur="1000"/>
                                        <p:tgtEl>
                                          <p:spTgt spid="24"/>
                                        </p:tgtEl>
                                      </p:cBhvr>
                                    </p:animEffect>
                                    <p:anim calcmode="lin" valueType="num">
                                      <p:cBhvr>
                                        <p:cTn id="87" dur="1000" fill="hold"/>
                                        <p:tgtEl>
                                          <p:spTgt spid="24"/>
                                        </p:tgtEl>
                                        <p:attrNameLst>
                                          <p:attrName>ppt_x</p:attrName>
                                        </p:attrNameLst>
                                      </p:cBhvr>
                                      <p:tavLst>
                                        <p:tav tm="0">
                                          <p:val>
                                            <p:strVal val="#ppt_x-.1"/>
                                          </p:val>
                                        </p:tav>
                                        <p:tav tm="100000">
                                          <p:val>
                                            <p:strVal val="#ppt_x"/>
                                          </p:val>
                                        </p:tav>
                                      </p:tavLst>
                                    </p:anim>
                                    <p:anim calcmode="lin" valueType="num">
                                      <p:cBhvr>
                                        <p:cTn id="8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rcRect/>
          <a:stretch>
            <a:fillRect/>
          </a:stretch>
        </p:blipFill>
        <p:spPr bwMode="auto">
          <a:xfrm>
            <a:off x="1835150" y="0"/>
            <a:ext cx="54737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1" y="0"/>
            <a:ext cx="1825625" cy="2139701"/>
          </a:xfrm>
          <a:prstGeom prst="homePlate">
            <a:avLst>
              <a:gd name="adj" fmla="val 10000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9532" y="1059582"/>
            <a:ext cx="1857377" cy="1970460"/>
          </a:xfrm>
          <a:prstGeom prst="homePlate">
            <a:avLst>
              <a:gd name="adj" fmla="val 100000"/>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1995686"/>
            <a:ext cx="1835696" cy="2160240"/>
          </a:xfrm>
          <a:prstGeom prst="homePlate">
            <a:avLst>
              <a:gd name="adj" fmla="val 100000"/>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3" y="3003798"/>
            <a:ext cx="1857375" cy="2139703"/>
          </a:xfrm>
          <a:prstGeom prst="homePlate">
            <a:avLst>
              <a:gd name="adj" fmla="val 9923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entágono"/>
          <p:cNvSpPr/>
          <p:nvPr/>
        </p:nvSpPr>
        <p:spPr>
          <a:xfrm flipH="1">
            <a:off x="7264398" y="0"/>
            <a:ext cx="1879599" cy="1851670"/>
          </a:xfrm>
          <a:prstGeom prst="homePlate">
            <a:avLst>
              <a:gd name="adj" fmla="val 10000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a:off x="7286625" y="843558"/>
            <a:ext cx="1866904" cy="2061814"/>
          </a:xfrm>
          <a:prstGeom prst="homePlate">
            <a:avLst>
              <a:gd name="adj" fmla="val 100000"/>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entágono"/>
          <p:cNvSpPr/>
          <p:nvPr/>
        </p:nvSpPr>
        <p:spPr>
          <a:xfrm flipH="1">
            <a:off x="7277098" y="1734072"/>
            <a:ext cx="1857375" cy="2421854"/>
          </a:xfrm>
          <a:prstGeom prst="homePlate">
            <a:avLst>
              <a:gd name="adj" fmla="val 100000"/>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entágono"/>
          <p:cNvSpPr/>
          <p:nvPr/>
        </p:nvSpPr>
        <p:spPr>
          <a:xfrm>
            <a:off x="7286625" y="3003798"/>
            <a:ext cx="1866904" cy="2139702"/>
          </a:xfrm>
          <a:prstGeom prst="homePlate">
            <a:avLst>
              <a:gd name="adj" fmla="val 100000"/>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Rectangle 5"/>
          <p:cNvSpPr>
            <a:spLocks noChangeArrowheads="1"/>
          </p:cNvSpPr>
          <p:nvPr/>
        </p:nvSpPr>
        <p:spPr bwMode="auto">
          <a:xfrm>
            <a:off x="1835150" y="3795713"/>
            <a:ext cx="5724525" cy="115411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bIns="0"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 formada por tres cuerpos: El primer cuerpo o cuerpo inferior, es un prisma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dodecagonal</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20,7 metros de altura, coronado con una galería de almenas y merlones de terminación piramidal. </a:t>
            </a:r>
          </a:p>
        </p:txBody>
      </p:sp>
      <p:sp>
        <p:nvSpPr>
          <p:cNvPr id="22" name="21 CuadroTexto"/>
          <p:cNvSpPr txBox="1"/>
          <p:nvPr/>
        </p:nvSpPr>
        <p:spPr>
          <a:xfrm>
            <a:off x="1979613" y="339725"/>
            <a:ext cx="290830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Bitácora de un barco.</a:t>
            </a:r>
          </a:p>
        </p:txBody>
      </p:sp>
    </p:spTree>
  </p:cSld>
  <p:clrMapOvr>
    <a:masterClrMapping/>
  </p:clrMapOvr>
  <mc:AlternateContent xmlns:mc="http://schemas.openxmlformats.org/markup-compatibility/2006" xmlns:p14="http://schemas.microsoft.com/office/powerpoint/2010/main">
    <mc:Choice Requires="p14">
      <p:transition spd="slow" p14:dur="2000" advTm="27000">
        <p14:prism isContent="1"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5"/>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9"/>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2"/>
                                        </p:tgtEl>
                                        <p:attrNameLst>
                                          <p:attrName>r</p:attrName>
                                        </p:attrNameLst>
                                      </p:cBhvr>
                                    </p:animRot>
                                  </p:childTnLst>
                                </p:cTn>
                              </p:par>
                              <p:par>
                                <p:cTn id="29" presetID="7"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ppt_x"/>
                                          </p:val>
                                        </p:tav>
                                        <p:tav tm="100000">
                                          <p:val>
                                            <p:strVal val="#ppt_x"/>
                                          </p:val>
                                        </p:tav>
                                      </p:tavLst>
                                    </p:anim>
                                    <p:anim calcmode="lin" valueType="num">
                                      <p:cBhvr additive="base">
                                        <p:cTn id="32" dur="3000" fill="hold"/>
                                        <p:tgtEl>
                                          <p:spTgt spid="15"/>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ppt_x"/>
                                          </p:val>
                                        </p:tav>
                                        <p:tav tm="100000">
                                          <p:val>
                                            <p:strVal val="#ppt_x"/>
                                          </p:val>
                                        </p:tav>
                                      </p:tavLst>
                                    </p:anim>
                                    <p:anim calcmode="lin" valueType="num">
                                      <p:cBhvr additive="base">
                                        <p:cTn id="36" dur="3000" fill="hold"/>
                                        <p:tgtEl>
                                          <p:spTgt spid="19"/>
                                        </p:tgtEl>
                                        <p:attrNameLst>
                                          <p:attrName>ppt_y</p:attrName>
                                        </p:attrNameLst>
                                      </p:cBhvr>
                                      <p:tavLst>
                                        <p:tav tm="0">
                                          <p:val>
                                            <p:strVal val="1+#ppt_h/2"/>
                                          </p:val>
                                        </p:tav>
                                        <p:tav tm="100000">
                                          <p:val>
                                            <p:strVal val="#ppt_y"/>
                                          </p:val>
                                        </p:tav>
                                      </p:tavLst>
                                    </p:anim>
                                  </p:childTnLst>
                                </p:cTn>
                              </p:par>
                              <p:par>
                                <p:cTn id="37" presetID="7"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7" presetClass="entr" presetSubtype="4"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ppt_x"/>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8"/>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3000" fill="hold"/>
                                        <p:tgtEl>
                                          <p:spTgt spid="4"/>
                                        </p:tgtEl>
                                        <p:attrNameLst>
                                          <p:attrName>ppt_x</p:attrName>
                                        </p:attrNameLst>
                                      </p:cBhvr>
                                      <p:tavLst>
                                        <p:tav tm="0">
                                          <p:val>
                                            <p:strVal val="#ppt_x"/>
                                          </p:val>
                                        </p:tav>
                                        <p:tav tm="100000">
                                          <p:val>
                                            <p:strVal val="#ppt_x"/>
                                          </p:val>
                                        </p:tav>
                                      </p:tavLst>
                                    </p:anim>
                                    <p:anim calcmode="lin" valueType="num">
                                      <p:cBhvr additive="base">
                                        <p:cTn id="56" dur="3000" fill="hold"/>
                                        <p:tgtEl>
                                          <p:spTgt spid="4"/>
                                        </p:tgtEl>
                                        <p:attrNameLst>
                                          <p:attrName>ppt_y</p:attrName>
                                        </p:attrNameLst>
                                      </p:cBhvr>
                                      <p:tavLst>
                                        <p:tav tm="0">
                                          <p:val>
                                            <p:strVal val="1+#ppt_h/2"/>
                                          </p:val>
                                        </p:tav>
                                        <p:tav tm="100000">
                                          <p:val>
                                            <p:strVal val="#ppt_y"/>
                                          </p:val>
                                        </p:tav>
                                      </p:tavLst>
                                    </p:anim>
                                  </p:childTnLst>
                                </p:cTn>
                              </p:par>
                              <p:par>
                                <p:cTn id="57" presetID="16" presetClass="entr" presetSubtype="21"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3000"/>
                                        <p:tgtEl>
                                          <p:spTgt spid="4"/>
                                        </p:tgtEl>
                                      </p:cBhvr>
                                    </p:animEffect>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1"/>
                                          </p:val>
                                        </p:tav>
                                        <p:tav tm="100000">
                                          <p:val>
                                            <p:strVal val="#ppt_x"/>
                                          </p:val>
                                        </p:tav>
                                      </p:tavLst>
                                    </p:anim>
                                    <p:anim calcmode="lin" valueType="num">
                                      <p:cBhvr>
                                        <p:cTn id="65" dur="1000" fill="hold"/>
                                        <p:tgtEl>
                                          <p:spTgt spid="21"/>
                                        </p:tgtEl>
                                        <p:attrNameLst>
                                          <p:attrName>ppt_y</p:attrName>
                                        </p:attrNameLst>
                                      </p:cBhvr>
                                      <p:tavLst>
                                        <p:tav tm="0">
                                          <p:val>
                                            <p:strVal val="#ppt_y"/>
                                          </p:val>
                                        </p:tav>
                                        <p:tav tm="100000">
                                          <p:val>
                                            <p:strVal val="#ppt_y"/>
                                          </p:val>
                                        </p:tav>
                                      </p:tavLst>
                                    </p:anim>
                                  </p:childTnLst>
                                </p:cTn>
                              </p:par>
                            </p:childTnLst>
                          </p:cTn>
                        </p:par>
                        <p:par>
                          <p:cTn id="66" fill="hold">
                            <p:stCondLst>
                              <p:cond delay="19900"/>
                            </p:stCondLst>
                            <p:childTnLst>
                              <p:par>
                                <p:cTn id="67" presetID="56"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by="(-#ppt_w*2)" calcmode="lin" valueType="num">
                                      <p:cBhvr rctx="PPT">
                                        <p:cTn id="69" dur="500" autoRev="1" fill="hold">
                                          <p:stCondLst>
                                            <p:cond delay="0"/>
                                          </p:stCondLst>
                                        </p:cTn>
                                        <p:tgtEl>
                                          <p:spTgt spid="22"/>
                                        </p:tgtEl>
                                        <p:attrNameLst>
                                          <p:attrName>ppt_w</p:attrName>
                                        </p:attrNameLst>
                                      </p:cBhvr>
                                    </p:anim>
                                    <p:anim by="(#ppt_w*0.50)" calcmode="lin" valueType="num">
                                      <p:cBhvr>
                                        <p:cTn id="70" dur="500" decel="50000" autoRev="1" fill="hold">
                                          <p:stCondLst>
                                            <p:cond delay="0"/>
                                          </p:stCondLst>
                                        </p:cTn>
                                        <p:tgtEl>
                                          <p:spTgt spid="22"/>
                                        </p:tgtEl>
                                        <p:attrNameLst>
                                          <p:attrName>ppt_x</p:attrName>
                                        </p:attrNameLst>
                                      </p:cBhvr>
                                    </p:anim>
                                    <p:anim from="(-#ppt_h/2)" to="(#ppt_y)" calcmode="lin" valueType="num">
                                      <p:cBhvr>
                                        <p:cTn id="71" dur="1000" fill="hold">
                                          <p:stCondLst>
                                            <p:cond delay="0"/>
                                          </p:stCondLst>
                                        </p:cTn>
                                        <p:tgtEl>
                                          <p:spTgt spid="22"/>
                                        </p:tgtEl>
                                        <p:attrNameLst>
                                          <p:attrName>ppt_y</p:attrName>
                                        </p:attrNameLst>
                                      </p:cBhvr>
                                    </p:anim>
                                    <p:animRot by="21600000">
                                      <p:cBhvr>
                                        <p:cTn id="72"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oto-artistica-de-cascadas.jpg"/>
          <p:cNvPicPr>
            <a:picLocks noChangeAspect="1"/>
          </p:cNvPicPr>
          <p:nvPr/>
        </p:nvPicPr>
        <p:blipFill>
          <a:blip r:embed="rId2" cstate="print"/>
          <a:srcRect/>
          <a:stretch>
            <a:fillRect/>
          </a:stretch>
        </p:blipFill>
        <p:spPr bwMode="auto">
          <a:xfrm>
            <a:off x="0" y="1588"/>
            <a:ext cx="9144000" cy="51403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CuadroTexto"/>
          <p:cNvSpPr txBox="1"/>
          <p:nvPr/>
        </p:nvSpPr>
        <p:spPr>
          <a:xfrm>
            <a:off x="684213" y="4084638"/>
            <a:ext cx="78486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Todo este cuerpo inferior, que se divide en tres pisos cubiertos con bóvedas de arista, está construido con sillares de piedra, unidos con mortero de argamasa.</a:t>
            </a:r>
          </a:p>
        </p:txBody>
      </p:sp>
    </p:spTree>
  </p:cSld>
  <p:clrMapOvr>
    <a:masterClrMapping/>
  </p:clrMapOvr>
  <mc:AlternateContent xmlns:mc="http://schemas.openxmlformats.org/markup-compatibility/2006" xmlns:p14="http://schemas.microsoft.com/office/powerpoint/2010/main">
    <mc:Choice Requires="p14">
      <p:transition spd="slow" p14:dur="2500" advTm="22000">
        <p14:prism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2)">
                                      <p:cBhvr>
                                        <p:cTn id="11" dur="3000"/>
                                        <p:tgtEl>
                                          <p:spTgt spid="3"/>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anim calcmode="lin" valueType="num">
                                      <p:cBhvr>
                                        <p:cTn id="16" dur="1000" fill="hold"/>
                                        <p:tgtEl>
                                          <p:spTgt spid="16"/>
                                        </p:tgtEl>
                                        <p:attrNameLst>
                                          <p:attrName>ppt_x</p:attrName>
                                        </p:attrNameLst>
                                      </p:cBhvr>
                                      <p:tavLst>
                                        <p:tav tm="0">
                                          <p:val>
                                            <p:strVal val="#ppt_x-.1"/>
                                          </p:val>
                                        </p:tav>
                                        <p:tav tm="100000">
                                          <p:val>
                                            <p:strVal val="#ppt_x"/>
                                          </p:val>
                                        </p:tav>
                                      </p:tavLst>
                                    </p:anim>
                                    <p:anim calcmode="lin" valueType="num">
                                      <p:cBhvr>
                                        <p:cTn id="1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971550" y="3795713"/>
            <a:ext cx="77041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Además de un emplazamiento turístico importante, la Torre del Oro de Sevilla es todo un símbolo para la ciudad y sus habitantes, pues si esta sigue en pie a día de hoy es, fundamentalmente, por los sevillanos, que en varias ocasiones la salvaron de su demolición.</a:t>
            </a:r>
          </a:p>
        </p:txBody>
      </p:sp>
    </p:spTree>
  </p:cSld>
  <p:clrMapOvr>
    <a:masterClrMapping/>
  </p:clrMapOvr>
  <mc:AlternateContent xmlns:mc="http://schemas.openxmlformats.org/markup-compatibility/2006" xmlns:p14="http://schemas.microsoft.com/office/powerpoint/2010/main">
    <mc:Choice Requires="p14">
      <p:transition spd="slow" p14:dur="2000" advTm="31000">
        <p14:window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11 elefantes-en-el-desierto-damaraland-namibia.jpg"/>
          <p:cNvPicPr>
            <a:picLocks noGrp="1" noChangeAspect="1"/>
          </p:cNvPicPr>
          <p:nvPr isPhoto="1"/>
        </p:nvPicPr>
        <p:blipFill>
          <a:blip r:embed="rId2" cstate="print"/>
          <a:srcRect l="75200" b="75200"/>
          <a:stretch>
            <a:fillRect/>
          </a:stretch>
        </p:blipFill>
        <p:spPr bwMode="auto">
          <a:xfrm>
            <a:off x="6875463" y="0"/>
            <a:ext cx="2268537" cy="1276350"/>
          </a:xfrm>
          <a:prstGeom prst="rect">
            <a:avLst/>
          </a:prstGeom>
          <a:noFill/>
          <a:ln w="9525">
            <a:noFill/>
            <a:miter lim="800000"/>
            <a:headEnd/>
            <a:tailEnd/>
          </a:ln>
        </p:spPr>
      </p:pic>
      <p:pic>
        <p:nvPicPr>
          <p:cNvPr id="3" name="2 Imagen" descr="11 elefantes-en-el-desierto-damaraland-namibia.jpg"/>
          <p:cNvPicPr>
            <a:picLocks noChangeAspect="1"/>
          </p:cNvPicPr>
          <p:nvPr/>
        </p:nvPicPr>
        <p:blipFill>
          <a:blip r:embed="rId2" cstate="print"/>
          <a:srcRect l="50000" r="24800" b="75200"/>
          <a:stretch>
            <a:fillRect/>
          </a:stretch>
        </p:blipFill>
        <p:spPr bwMode="auto">
          <a:xfrm>
            <a:off x="4572000" y="0"/>
            <a:ext cx="2303463" cy="1276350"/>
          </a:xfrm>
          <a:prstGeom prst="rect">
            <a:avLst/>
          </a:prstGeom>
          <a:noFill/>
          <a:ln w="9525">
            <a:noFill/>
            <a:miter lim="800000"/>
            <a:headEnd/>
            <a:tailEnd/>
          </a:ln>
        </p:spPr>
      </p:pic>
      <p:pic>
        <p:nvPicPr>
          <p:cNvPr id="4" name="3 Imagen" descr="11 elefantes-en-el-desierto-damaraland-namibia.jpg"/>
          <p:cNvPicPr>
            <a:picLocks noChangeAspect="1"/>
          </p:cNvPicPr>
          <p:nvPr/>
        </p:nvPicPr>
        <p:blipFill>
          <a:blip r:embed="rId2" cstate="print"/>
          <a:srcRect l="24800" r="50000" b="75200"/>
          <a:stretch>
            <a:fillRect/>
          </a:stretch>
        </p:blipFill>
        <p:spPr bwMode="auto">
          <a:xfrm>
            <a:off x="2268538" y="0"/>
            <a:ext cx="2303462" cy="1276350"/>
          </a:xfrm>
          <a:prstGeom prst="rect">
            <a:avLst/>
          </a:prstGeom>
          <a:noFill/>
          <a:ln w="9525">
            <a:noFill/>
            <a:miter lim="800000"/>
            <a:headEnd/>
            <a:tailEnd/>
          </a:ln>
        </p:spPr>
      </p:pic>
      <p:pic>
        <p:nvPicPr>
          <p:cNvPr id="5" name="4 Imagen" descr="11 elefantes-en-el-desierto-damaraland-namibia.jpg"/>
          <p:cNvPicPr>
            <a:picLocks noChangeAspect="1"/>
          </p:cNvPicPr>
          <p:nvPr/>
        </p:nvPicPr>
        <p:blipFill>
          <a:blip r:embed="rId2" cstate="print"/>
          <a:srcRect r="75200" b="75200"/>
          <a:stretch>
            <a:fillRect/>
          </a:stretch>
        </p:blipFill>
        <p:spPr bwMode="auto">
          <a:xfrm>
            <a:off x="0" y="0"/>
            <a:ext cx="2268538" cy="1276350"/>
          </a:xfrm>
          <a:prstGeom prst="rect">
            <a:avLst/>
          </a:prstGeom>
          <a:noFill/>
          <a:ln w="9525">
            <a:noFill/>
            <a:miter lim="800000"/>
            <a:headEnd/>
            <a:tailEnd/>
          </a:ln>
        </p:spPr>
      </p:pic>
      <p:pic>
        <p:nvPicPr>
          <p:cNvPr id="6" name="5 Imagen" descr="11 elefantes-en-el-desierto-damaraland-namibia.jpg"/>
          <p:cNvPicPr>
            <a:picLocks noChangeAspect="1"/>
          </p:cNvPicPr>
          <p:nvPr/>
        </p:nvPicPr>
        <p:blipFill>
          <a:blip r:embed="rId2" cstate="print"/>
          <a:srcRect l="75200" t="24800" b="50000"/>
          <a:stretch>
            <a:fillRect/>
          </a:stretch>
        </p:blipFill>
        <p:spPr bwMode="auto">
          <a:xfrm>
            <a:off x="6875463" y="1276350"/>
            <a:ext cx="2268537" cy="1295400"/>
          </a:xfrm>
          <a:prstGeom prst="rect">
            <a:avLst/>
          </a:prstGeom>
          <a:noFill/>
          <a:ln w="9525">
            <a:noFill/>
            <a:miter lim="800000"/>
            <a:headEnd/>
            <a:tailEnd/>
          </a:ln>
        </p:spPr>
      </p:pic>
      <p:pic>
        <p:nvPicPr>
          <p:cNvPr id="7" name="6 Imagen" descr="11 elefantes-en-el-desierto-damaraland-namibia.jpg"/>
          <p:cNvPicPr>
            <a:picLocks noChangeAspect="1"/>
          </p:cNvPicPr>
          <p:nvPr/>
        </p:nvPicPr>
        <p:blipFill>
          <a:blip r:embed="rId3" cstate="print"/>
          <a:srcRect l="50000" t="24800" r="24800" b="50000"/>
          <a:stretch>
            <a:fillRect/>
          </a:stretch>
        </p:blipFill>
        <p:spPr bwMode="auto">
          <a:xfrm>
            <a:off x="4572000" y="1274763"/>
            <a:ext cx="2303463" cy="1296987"/>
          </a:xfrm>
          <a:prstGeom prst="rect">
            <a:avLst/>
          </a:prstGeom>
          <a:noFill/>
          <a:ln w="9525">
            <a:noFill/>
            <a:miter lim="800000"/>
            <a:headEnd/>
            <a:tailEnd/>
          </a:ln>
        </p:spPr>
      </p:pic>
      <p:pic>
        <p:nvPicPr>
          <p:cNvPr id="8" name="7 Imagen" descr="11 elefantes-en-el-desierto-damaraland-namibia.jpg"/>
          <p:cNvPicPr>
            <a:picLocks noChangeAspect="1"/>
          </p:cNvPicPr>
          <p:nvPr/>
        </p:nvPicPr>
        <p:blipFill>
          <a:blip r:embed="rId2" cstate="print"/>
          <a:srcRect l="24800" t="24800" r="50000" b="50000"/>
          <a:stretch>
            <a:fillRect/>
          </a:stretch>
        </p:blipFill>
        <p:spPr bwMode="auto">
          <a:xfrm>
            <a:off x="2268538" y="1276350"/>
            <a:ext cx="2303462" cy="1295400"/>
          </a:xfrm>
          <a:prstGeom prst="rect">
            <a:avLst/>
          </a:prstGeom>
          <a:noFill/>
          <a:ln w="9525">
            <a:noFill/>
            <a:miter lim="800000"/>
            <a:headEnd/>
            <a:tailEnd/>
          </a:ln>
        </p:spPr>
      </p:pic>
      <p:pic>
        <p:nvPicPr>
          <p:cNvPr id="9" name="8 Imagen" descr="11 elefantes-en-el-desierto-damaraland-namibia.jpg"/>
          <p:cNvPicPr>
            <a:picLocks noChangeAspect="1"/>
          </p:cNvPicPr>
          <p:nvPr/>
        </p:nvPicPr>
        <p:blipFill>
          <a:blip r:embed="rId2" cstate="print"/>
          <a:srcRect l="50000" t="24800" r="24800" b="48599"/>
          <a:stretch>
            <a:fillRect/>
          </a:stretch>
        </p:blipFill>
        <p:spPr bwMode="auto">
          <a:xfrm>
            <a:off x="4572000" y="1276350"/>
            <a:ext cx="2303463" cy="1366838"/>
          </a:xfrm>
          <a:prstGeom prst="rect">
            <a:avLst/>
          </a:prstGeom>
          <a:noFill/>
          <a:ln w="9525">
            <a:noFill/>
            <a:miter lim="800000"/>
            <a:headEnd/>
            <a:tailEnd/>
          </a:ln>
        </p:spPr>
      </p:pic>
      <p:pic>
        <p:nvPicPr>
          <p:cNvPr id="10" name="9 Imagen" descr="11 elefantes-en-el-desierto-damaraland-namibia.jpg"/>
          <p:cNvPicPr>
            <a:picLocks noChangeAspect="1"/>
          </p:cNvPicPr>
          <p:nvPr/>
        </p:nvPicPr>
        <p:blipFill>
          <a:blip r:embed="rId2" cstate="print"/>
          <a:srcRect l="75200" t="50000" b="24800"/>
          <a:stretch>
            <a:fillRect/>
          </a:stretch>
        </p:blipFill>
        <p:spPr bwMode="auto">
          <a:xfrm>
            <a:off x="6875463" y="2571750"/>
            <a:ext cx="2268537" cy="1295400"/>
          </a:xfrm>
          <a:prstGeom prst="rect">
            <a:avLst/>
          </a:prstGeom>
          <a:noFill/>
          <a:ln w="9525">
            <a:noFill/>
            <a:miter lim="800000"/>
            <a:headEnd/>
            <a:tailEnd/>
          </a:ln>
        </p:spPr>
      </p:pic>
      <p:pic>
        <p:nvPicPr>
          <p:cNvPr id="11" name="10 Imagen" descr="11 elefantes-en-el-desierto-damaraland-namibia.jpg"/>
          <p:cNvPicPr>
            <a:picLocks noChangeAspect="1"/>
          </p:cNvPicPr>
          <p:nvPr/>
        </p:nvPicPr>
        <p:blipFill>
          <a:blip r:embed="rId2" cstate="print"/>
          <a:srcRect l="50000" t="50000" r="24800" b="24800"/>
          <a:stretch>
            <a:fillRect/>
          </a:stretch>
        </p:blipFill>
        <p:spPr bwMode="auto">
          <a:xfrm>
            <a:off x="4572000" y="2571750"/>
            <a:ext cx="2303463" cy="1295400"/>
          </a:xfrm>
          <a:prstGeom prst="rect">
            <a:avLst/>
          </a:prstGeom>
          <a:noFill/>
          <a:ln w="9525">
            <a:noFill/>
            <a:miter lim="800000"/>
            <a:headEnd/>
            <a:tailEnd/>
          </a:ln>
        </p:spPr>
      </p:pic>
      <p:pic>
        <p:nvPicPr>
          <p:cNvPr id="12" name="11 Imagen" descr="11 elefantes-en-el-desierto-damaraland-namibia.jpg"/>
          <p:cNvPicPr>
            <a:picLocks noChangeAspect="1"/>
          </p:cNvPicPr>
          <p:nvPr/>
        </p:nvPicPr>
        <p:blipFill>
          <a:blip r:embed="rId2" cstate="print"/>
          <a:srcRect l="24800" t="50000" r="50000" b="24800"/>
          <a:stretch>
            <a:fillRect/>
          </a:stretch>
        </p:blipFill>
        <p:spPr bwMode="auto">
          <a:xfrm>
            <a:off x="2268538" y="2571750"/>
            <a:ext cx="2303462" cy="1295400"/>
          </a:xfrm>
          <a:prstGeom prst="rect">
            <a:avLst/>
          </a:prstGeom>
          <a:noFill/>
          <a:ln w="9525">
            <a:noFill/>
            <a:miter lim="800000"/>
            <a:headEnd/>
            <a:tailEnd/>
          </a:ln>
        </p:spPr>
      </p:pic>
      <p:pic>
        <p:nvPicPr>
          <p:cNvPr id="13" name="12 Imagen" descr="11 elefantes-en-el-desierto-damaraland-namibia.jpg"/>
          <p:cNvPicPr>
            <a:picLocks noChangeAspect="1"/>
          </p:cNvPicPr>
          <p:nvPr/>
        </p:nvPicPr>
        <p:blipFill>
          <a:blip r:embed="rId2" cstate="print"/>
          <a:srcRect t="50000" r="75200" b="24800"/>
          <a:stretch>
            <a:fillRect/>
          </a:stretch>
        </p:blipFill>
        <p:spPr bwMode="auto">
          <a:xfrm>
            <a:off x="0" y="2571750"/>
            <a:ext cx="2268538" cy="1295400"/>
          </a:xfrm>
          <a:prstGeom prst="rect">
            <a:avLst/>
          </a:prstGeom>
          <a:noFill/>
          <a:ln w="9525">
            <a:noFill/>
            <a:miter lim="800000"/>
            <a:headEnd/>
            <a:tailEnd/>
          </a:ln>
        </p:spPr>
      </p:pic>
      <p:pic>
        <p:nvPicPr>
          <p:cNvPr id="14" name="13 Imagen" descr="11 elefantes-en-el-desierto-damaraland-namibia.jpg"/>
          <p:cNvPicPr>
            <a:picLocks noChangeAspect="1"/>
          </p:cNvPicPr>
          <p:nvPr/>
        </p:nvPicPr>
        <p:blipFill>
          <a:blip r:embed="rId2" cstate="print"/>
          <a:srcRect l="75200" t="75200"/>
          <a:stretch>
            <a:fillRect/>
          </a:stretch>
        </p:blipFill>
        <p:spPr bwMode="auto">
          <a:xfrm>
            <a:off x="6875463" y="3867150"/>
            <a:ext cx="2268537" cy="1276350"/>
          </a:xfrm>
          <a:prstGeom prst="rect">
            <a:avLst/>
          </a:prstGeom>
          <a:noFill/>
          <a:ln w="9525">
            <a:noFill/>
            <a:miter lim="800000"/>
            <a:headEnd/>
            <a:tailEnd/>
          </a:ln>
        </p:spPr>
      </p:pic>
      <p:pic>
        <p:nvPicPr>
          <p:cNvPr id="15" name="14 Imagen" descr="11 elefantes-en-el-desierto-damaraland-namibia.jpg"/>
          <p:cNvPicPr>
            <a:picLocks noChangeAspect="1"/>
          </p:cNvPicPr>
          <p:nvPr/>
        </p:nvPicPr>
        <p:blipFill>
          <a:blip r:embed="rId2" cstate="print"/>
          <a:srcRect l="50000" t="75200" r="24800"/>
          <a:stretch>
            <a:fillRect/>
          </a:stretch>
        </p:blipFill>
        <p:spPr bwMode="auto">
          <a:xfrm>
            <a:off x="4572000" y="3867150"/>
            <a:ext cx="2303463" cy="1276350"/>
          </a:xfrm>
          <a:prstGeom prst="rect">
            <a:avLst/>
          </a:prstGeom>
          <a:noFill/>
          <a:ln w="9525">
            <a:noFill/>
            <a:miter lim="800000"/>
            <a:headEnd/>
            <a:tailEnd/>
          </a:ln>
        </p:spPr>
      </p:pic>
      <p:pic>
        <p:nvPicPr>
          <p:cNvPr id="16" name="15 Imagen" descr="11 elefantes-en-el-desierto-damaraland-namibia.jpg"/>
          <p:cNvPicPr>
            <a:picLocks noChangeAspect="1"/>
          </p:cNvPicPr>
          <p:nvPr/>
        </p:nvPicPr>
        <p:blipFill>
          <a:blip r:embed="rId2" cstate="print"/>
          <a:srcRect l="24800" t="75200" r="50000"/>
          <a:stretch>
            <a:fillRect/>
          </a:stretch>
        </p:blipFill>
        <p:spPr bwMode="auto">
          <a:xfrm>
            <a:off x="2268538" y="3867150"/>
            <a:ext cx="2303462" cy="1276350"/>
          </a:xfrm>
          <a:prstGeom prst="rect">
            <a:avLst/>
          </a:prstGeom>
          <a:noFill/>
          <a:ln w="9525">
            <a:noFill/>
            <a:miter lim="800000"/>
            <a:headEnd/>
            <a:tailEnd/>
          </a:ln>
        </p:spPr>
      </p:pic>
      <p:pic>
        <p:nvPicPr>
          <p:cNvPr id="17" name="16 Imagen" descr="11 elefantes-en-el-desierto-damaraland-namibia.jpg"/>
          <p:cNvPicPr>
            <a:picLocks noChangeAspect="1"/>
          </p:cNvPicPr>
          <p:nvPr/>
        </p:nvPicPr>
        <p:blipFill>
          <a:blip r:embed="rId2" cstate="print"/>
          <a:srcRect t="75200" r="75200"/>
          <a:stretch>
            <a:fillRect/>
          </a:stretch>
        </p:blipFill>
        <p:spPr bwMode="auto">
          <a:xfrm>
            <a:off x="0" y="3867150"/>
            <a:ext cx="2268538" cy="1276350"/>
          </a:xfrm>
          <a:prstGeom prst="rect">
            <a:avLst/>
          </a:prstGeom>
          <a:noFill/>
          <a:ln w="9525">
            <a:noFill/>
            <a:miter lim="800000"/>
            <a:headEnd/>
            <a:tailEnd/>
          </a:ln>
        </p:spPr>
      </p:pic>
      <p:pic>
        <p:nvPicPr>
          <p:cNvPr id="18" name="17 Imagen" descr="11 elefantes-en-el-desierto-damaraland-namibi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19" name="18 Imagen" descr="36 Museo naval dentro de la torre11.jpg"/>
          <p:cNvPicPr>
            <a:picLocks noChangeAspect="1"/>
          </p:cNvPicPr>
          <p:nvPr/>
        </p:nvPicPr>
        <p:blipFill>
          <a:blip r:embed="rId2" cstate="print"/>
          <a:srcRect t="24800" r="75200" b="50000"/>
          <a:stretch>
            <a:fillRect/>
          </a:stretch>
        </p:blipFill>
        <p:spPr bwMode="auto">
          <a:xfrm>
            <a:off x="0" y="1276350"/>
            <a:ext cx="2268538" cy="1295400"/>
          </a:xfrm>
          <a:prstGeom prst="rect">
            <a:avLst/>
          </a:prstGeom>
          <a:noFill/>
          <a:ln w="9525">
            <a:noFill/>
            <a:miter lim="800000"/>
            <a:headEnd/>
            <a:tailEnd/>
          </a:ln>
        </p:spPr>
      </p:pic>
      <p:sp>
        <p:nvSpPr>
          <p:cNvPr id="20" name="19 CuadroTexto"/>
          <p:cNvSpPr txBox="1"/>
          <p:nvPr/>
        </p:nvSpPr>
        <p:spPr>
          <a:xfrm>
            <a:off x="900113" y="4084638"/>
            <a:ext cx="777557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en 1755 tras un terremoto, la torre fue gravemente dañada y se propuso su demolición, igual que en la Revolución de 1868, pero en ambos casos los hispalenses lograron salvar la torre.</a:t>
            </a:r>
          </a:p>
        </p:txBody>
      </p:sp>
    </p:spTree>
  </p:cSld>
  <p:clrMapOvr>
    <a:masterClrMapping/>
  </p:clrMapOvr>
  <mc:AlternateContent xmlns:mc="http://schemas.openxmlformats.org/markup-compatibility/2006" xmlns:p14="http://schemas.microsoft.com/office/powerpoint/2010/main">
    <mc:Choice Requires="p14">
      <p:transition spd="slow" p14:dur="3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5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2)">
                                      <p:cBhvr>
                                        <p:cTn id="13" dur="5000"/>
                                        <p:tgtEl>
                                          <p:spTgt spid="3"/>
                                        </p:tgtEl>
                                      </p:cBhvr>
                                    </p:animEffect>
                                  </p:childTnLst>
                                </p:cTn>
                              </p:par>
                              <p:par>
                                <p:cTn id="14" presetID="20" presetClass="entr" presetSubtype="0" fill="hold" nodeType="withEffect">
                                  <p:stCondLst>
                                    <p:cond delay="0"/>
                                  </p:stCondLst>
                                  <p:childTnLst>
                                    <p:set>
                                      <p:cBhvr>
                                        <p:cTn id="15" dur="1" fill="hold">
                                          <p:stCondLst>
                                            <p:cond delay="0"/>
                                          </p:stCondLst>
                                        </p:cTn>
                                        <p:tgtEl>
                                          <p:spTgt spid="12290"/>
                                        </p:tgtEl>
                                        <p:attrNameLst>
                                          <p:attrName>style.visibility</p:attrName>
                                        </p:attrNameLst>
                                      </p:cBhvr>
                                      <p:to>
                                        <p:strVal val="visible"/>
                                      </p:to>
                                    </p:set>
                                    <p:animEffect transition="in" filter="wedge">
                                      <p:cBhvr>
                                        <p:cTn id="16" dur="5000"/>
                                        <p:tgtEl>
                                          <p:spTgt spid="12290"/>
                                        </p:tgtEl>
                                      </p:cBhvr>
                                    </p:animEffect>
                                  </p:childTnLst>
                                </p:cTn>
                              </p:par>
                              <p:par>
                                <p:cTn id="17" presetID="21"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2)">
                                      <p:cBhvr>
                                        <p:cTn id="19" dur="5000"/>
                                        <p:tgtEl>
                                          <p:spTgt spid="9"/>
                                        </p:tgtEl>
                                      </p:cBhvr>
                                    </p:animEffect>
                                  </p:childTnLst>
                                </p:cTn>
                              </p:par>
                              <p:par>
                                <p:cTn id="20" presetID="2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edge">
                                      <p:cBhvr>
                                        <p:cTn id="22" dur="5000"/>
                                        <p:tgtEl>
                                          <p:spTgt spid="8"/>
                                        </p:tgtEl>
                                      </p:cBhvr>
                                    </p:animEffect>
                                  </p:childTnLst>
                                </p:cTn>
                              </p:par>
                              <p:par>
                                <p:cTn id="23" presetID="21"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2)">
                                      <p:cBhvr>
                                        <p:cTn id="25" dur="5000"/>
                                        <p:tgtEl>
                                          <p:spTgt spid="7"/>
                                        </p:tgtEl>
                                      </p:cBhvr>
                                    </p:animEffect>
                                  </p:childTnLst>
                                </p:cTn>
                              </p:par>
                              <p:par>
                                <p:cTn id="26" presetID="20"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edge">
                                      <p:cBhvr>
                                        <p:cTn id="28" dur="5000"/>
                                        <p:tgtEl>
                                          <p:spTgt spid="6"/>
                                        </p:tgtEl>
                                      </p:cBhvr>
                                    </p:animEffect>
                                  </p:childTnLst>
                                </p:cTn>
                              </p:par>
                              <p:par>
                                <p:cTn id="29" presetID="21"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2)">
                                      <p:cBhvr>
                                        <p:cTn id="31" dur="5000"/>
                                        <p:tgtEl>
                                          <p:spTgt spid="13"/>
                                        </p:tgtEl>
                                      </p:cBhvr>
                                    </p:animEffect>
                                  </p:childTnLst>
                                </p:cTn>
                              </p:par>
                              <p:par>
                                <p:cTn id="32" presetID="2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edge">
                                      <p:cBhvr>
                                        <p:cTn id="34" dur="5000"/>
                                        <p:tgtEl>
                                          <p:spTgt spid="12"/>
                                        </p:tgtEl>
                                      </p:cBhvr>
                                    </p:animEffect>
                                  </p:childTnLst>
                                </p:cTn>
                              </p:par>
                              <p:par>
                                <p:cTn id="35" presetID="21"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heel(2)">
                                      <p:cBhvr>
                                        <p:cTn id="37" dur="5000"/>
                                        <p:tgtEl>
                                          <p:spTgt spid="11"/>
                                        </p:tgtEl>
                                      </p:cBhvr>
                                    </p:animEffect>
                                  </p:childTnLst>
                                </p:cTn>
                              </p:par>
                              <p:par>
                                <p:cTn id="38" presetID="20"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edge">
                                      <p:cBhvr>
                                        <p:cTn id="40" dur="5000"/>
                                        <p:tgtEl>
                                          <p:spTgt spid="10"/>
                                        </p:tgtEl>
                                      </p:cBhvr>
                                    </p:animEffect>
                                  </p:childTnLst>
                                </p:cTn>
                              </p:par>
                              <p:par>
                                <p:cTn id="41" presetID="21" presetClass="entr" presetSubtype="2"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heel(2)">
                                      <p:cBhvr>
                                        <p:cTn id="43" dur="5000"/>
                                        <p:tgtEl>
                                          <p:spTgt spid="17"/>
                                        </p:tgtEl>
                                      </p:cBhvr>
                                    </p:animEffect>
                                  </p:childTnLst>
                                </p:cTn>
                              </p:par>
                              <p:par>
                                <p:cTn id="44" presetID="2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edge">
                                      <p:cBhvr>
                                        <p:cTn id="46" dur="5000"/>
                                        <p:tgtEl>
                                          <p:spTgt spid="16"/>
                                        </p:tgtEl>
                                      </p:cBhvr>
                                    </p:animEffect>
                                  </p:childTnLst>
                                </p:cTn>
                              </p:par>
                              <p:par>
                                <p:cTn id="47" presetID="21" presetClass="entr" presetSubtype="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2)">
                                      <p:cBhvr>
                                        <p:cTn id="49" dur="5000"/>
                                        <p:tgtEl>
                                          <p:spTgt spid="15"/>
                                        </p:tgtEl>
                                      </p:cBhvr>
                                    </p:animEffect>
                                  </p:childTnLst>
                                </p:cTn>
                              </p:par>
                              <p:par>
                                <p:cTn id="50" presetID="20" presetClass="entr" presetSubtype="0"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edge">
                                      <p:cBhvr>
                                        <p:cTn id="52" dur="5000"/>
                                        <p:tgtEl>
                                          <p:spTgt spid="14"/>
                                        </p:tgtEl>
                                      </p:cBhvr>
                                    </p:animEffect>
                                  </p:childTnLst>
                                </p:cTn>
                              </p:par>
                              <p:par>
                                <p:cTn id="53" presetID="50" presetClass="entr" presetSubtype="0" decel="10000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0" fill="hold"/>
                                        <p:tgtEl>
                                          <p:spTgt spid="18"/>
                                        </p:tgtEl>
                                        <p:attrNameLst>
                                          <p:attrName>ppt_w</p:attrName>
                                        </p:attrNameLst>
                                      </p:cBhvr>
                                      <p:tavLst>
                                        <p:tav tm="0">
                                          <p:val>
                                            <p:strVal val="#ppt_w+.3"/>
                                          </p:val>
                                        </p:tav>
                                        <p:tav tm="100000">
                                          <p:val>
                                            <p:strVal val="#ppt_w"/>
                                          </p:val>
                                        </p:tav>
                                      </p:tavLst>
                                    </p:anim>
                                    <p:anim calcmode="lin" valueType="num">
                                      <p:cBhvr>
                                        <p:cTn id="56" dur="5000" fill="hold"/>
                                        <p:tgtEl>
                                          <p:spTgt spid="18"/>
                                        </p:tgtEl>
                                        <p:attrNameLst>
                                          <p:attrName>ppt_h</p:attrName>
                                        </p:attrNameLst>
                                      </p:cBhvr>
                                      <p:tavLst>
                                        <p:tav tm="0">
                                          <p:val>
                                            <p:strVal val="#ppt_h"/>
                                          </p:val>
                                        </p:tav>
                                        <p:tav tm="100000">
                                          <p:val>
                                            <p:strVal val="#ppt_h"/>
                                          </p:val>
                                        </p:tav>
                                      </p:tavLst>
                                    </p:anim>
                                    <p:animEffect transition="in" filter="fade">
                                      <p:cBhvr>
                                        <p:cTn id="57" dur="5000"/>
                                        <p:tgtEl>
                                          <p:spTgt spid="18"/>
                                        </p:tgtEl>
                                      </p:cBhvr>
                                    </p:animEffect>
                                  </p:childTnLst>
                                </p:cTn>
                              </p:par>
                              <p:par>
                                <p:cTn id="58" presetID="21" presetClass="entr" presetSubtype="2"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heel(2)">
                                      <p:cBhvr>
                                        <p:cTn id="60" dur="5000"/>
                                        <p:tgtEl>
                                          <p:spTgt spid="19"/>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20"/>
                                        </p:tgtEl>
                                        <p:attrNameLst>
                                          <p:attrName>style.visibility</p:attrName>
                                        </p:attrNameLst>
                                      </p:cBhvr>
                                      <p:to>
                                        <p:strVal val="visible"/>
                                      </p:to>
                                    </p:set>
                                    <p:animEffect transition="in" filter="fade">
                                      <p:cBhvr>
                                        <p:cTn id="64" dur="1000"/>
                                        <p:tgtEl>
                                          <p:spTgt spid="20"/>
                                        </p:tgtEl>
                                      </p:cBhvr>
                                    </p:animEffect>
                                    <p:anim calcmode="lin" valueType="num">
                                      <p:cBhvr>
                                        <p:cTn id="65" dur="1000" fill="hold"/>
                                        <p:tgtEl>
                                          <p:spTgt spid="20"/>
                                        </p:tgtEl>
                                        <p:attrNameLst>
                                          <p:attrName>ppt_x</p:attrName>
                                        </p:attrNameLst>
                                      </p:cBhvr>
                                      <p:tavLst>
                                        <p:tav tm="0">
                                          <p:val>
                                            <p:strVal val="#ppt_x-.1"/>
                                          </p:val>
                                        </p:tav>
                                        <p:tav tm="100000">
                                          <p:val>
                                            <p:strVal val="#ppt_x"/>
                                          </p:val>
                                        </p:tav>
                                      </p:tavLst>
                                    </p:anim>
                                    <p:anim calcmode="lin" valueType="num">
                                      <p:cBhvr>
                                        <p:cTn id="6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Sin título-1.jpg"/>
          <p:cNvPicPr>
            <a:picLocks noChangeAspect="1" noChangeArrowheads="1"/>
          </p:cNvPicPr>
          <p:nvPr/>
        </p:nvPicPr>
        <p:blipFill>
          <a:blip r:embed="rId2" cstate="print"/>
          <a:srcRect b="50000"/>
          <a:stretch>
            <a:fillRect/>
          </a:stretch>
        </p:blipFill>
        <p:spPr bwMode="auto">
          <a:xfrm>
            <a:off x="0" y="0"/>
            <a:ext cx="9144000" cy="2571750"/>
          </a:xfrm>
          <a:prstGeom prst="rect">
            <a:avLst/>
          </a:prstGeom>
          <a:noFill/>
          <a:ln w="9525">
            <a:noFill/>
            <a:miter lim="800000"/>
            <a:headEnd/>
            <a:tailEnd/>
          </a:ln>
        </p:spPr>
      </p:pic>
      <p:pic>
        <p:nvPicPr>
          <p:cNvPr id="3" name="Picture 2" descr="C:\Users\Ana María\Desktop\Sin título-1.jpg"/>
          <p:cNvPicPr>
            <a:picLocks noChangeAspect="1" noChangeArrowheads="1"/>
          </p:cNvPicPr>
          <p:nvPr/>
        </p:nvPicPr>
        <p:blipFill>
          <a:blip r:embed="rId2" cstate="print"/>
          <a:srcRect t="50000"/>
          <a:stretch>
            <a:fillRect/>
          </a:stretch>
        </p:blipFill>
        <p:spPr bwMode="auto">
          <a:xfrm>
            <a:off x="0" y="2571750"/>
            <a:ext cx="9144000" cy="2571750"/>
          </a:xfrm>
          <a:prstGeom prst="rect">
            <a:avLst/>
          </a:prstGeom>
          <a:noFill/>
          <a:ln w="9525">
            <a:noFill/>
            <a:miter lim="800000"/>
            <a:headEnd/>
            <a:tailEnd/>
          </a:ln>
        </p:spPr>
      </p:pic>
      <p:sp>
        <p:nvSpPr>
          <p:cNvPr id="4" name="3 CuadroTexto"/>
          <p:cNvSpPr txBox="1"/>
          <p:nvPr/>
        </p:nvSpPr>
        <p:spPr>
          <a:xfrm>
            <a:off x="900113" y="3943350"/>
            <a:ext cx="7488237"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Sevilla la Torre del Oro es tan importante como la propia Giralda, por lo que es un monumento indiscutible para la ciudad. Desde Los Remedios y Triana se pueden lograr excelentes vistas de la torre.</a:t>
            </a:r>
          </a:p>
        </p:txBody>
      </p:sp>
    </p:spTree>
  </p:cSld>
  <p:clrMapOvr>
    <a:masterClrMapping/>
  </p:clrMapOvr>
  <mc:AlternateContent xmlns:mc="http://schemas.openxmlformats.org/markup-compatibility/2006" xmlns:p14="http://schemas.microsoft.com/office/powerpoint/2010/main">
    <mc:Choice Requires="p14">
      <p:transition spd="slow" p14:dur="325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Ana María\Desktop\PPS\xOsP-k-pJBk.jpg"/>
          <p:cNvPicPr>
            <a:picLocks noChangeAspect="1" noChangeArrowheads="1"/>
          </p:cNvPicPr>
          <p:nvPr/>
        </p:nvPicPr>
        <p:blipFill>
          <a:blip r:embed="rId2" cstate="print"/>
          <a:srcRect r="87801"/>
          <a:stretch>
            <a:fillRect/>
          </a:stretch>
        </p:blipFill>
        <p:spPr bwMode="auto">
          <a:xfrm>
            <a:off x="0" y="0"/>
            <a:ext cx="1116013" cy="5143500"/>
          </a:xfrm>
          <a:prstGeom prst="rect">
            <a:avLst/>
          </a:prstGeom>
          <a:noFill/>
          <a:ln w="9525">
            <a:noFill/>
            <a:miter lim="800000"/>
            <a:headEnd/>
            <a:tailEnd/>
          </a:ln>
        </p:spPr>
      </p:pic>
      <p:pic>
        <p:nvPicPr>
          <p:cNvPr id="11" name="Picture 3" descr="C:\Users\Ana María\Desktop\PPS\xOsP-k-pJBk.jpg"/>
          <p:cNvPicPr>
            <a:picLocks noChangeAspect="1" noChangeArrowheads="1"/>
          </p:cNvPicPr>
          <p:nvPr/>
        </p:nvPicPr>
        <p:blipFill>
          <a:blip r:embed="rId2" cstate="print"/>
          <a:srcRect l="12199" r="75200"/>
          <a:stretch>
            <a:fillRect/>
          </a:stretch>
        </p:blipFill>
        <p:spPr bwMode="auto">
          <a:xfrm>
            <a:off x="1116013" y="0"/>
            <a:ext cx="1152525" cy="5143500"/>
          </a:xfrm>
          <a:prstGeom prst="rect">
            <a:avLst/>
          </a:prstGeom>
          <a:noFill/>
          <a:ln w="9525">
            <a:noFill/>
            <a:miter lim="800000"/>
            <a:headEnd/>
            <a:tailEnd/>
          </a:ln>
        </p:spPr>
      </p:pic>
      <p:pic>
        <p:nvPicPr>
          <p:cNvPr id="12" name="Picture 3" descr="C:\Users\Ana María\Desktop\PPS\xOsP-k-pJBk.jpg"/>
          <p:cNvPicPr>
            <a:picLocks noChangeAspect="1" noChangeArrowheads="1"/>
          </p:cNvPicPr>
          <p:nvPr/>
        </p:nvPicPr>
        <p:blipFill>
          <a:blip r:embed="rId2" cstate="print"/>
          <a:srcRect l="24800" r="62601"/>
          <a:stretch>
            <a:fillRect/>
          </a:stretch>
        </p:blipFill>
        <p:spPr bwMode="auto">
          <a:xfrm>
            <a:off x="2268538" y="0"/>
            <a:ext cx="1150937" cy="5143500"/>
          </a:xfrm>
          <a:prstGeom prst="rect">
            <a:avLst/>
          </a:prstGeom>
          <a:noFill/>
          <a:ln w="9525">
            <a:noFill/>
            <a:miter lim="800000"/>
            <a:headEnd/>
            <a:tailEnd/>
          </a:ln>
        </p:spPr>
      </p:pic>
      <p:pic>
        <p:nvPicPr>
          <p:cNvPr id="13" name="Picture 3" descr="C:\Users\Ana María\Desktop\PPS\xOsP-k-pJBk.jpg"/>
          <p:cNvPicPr>
            <a:picLocks noChangeAspect="1" noChangeArrowheads="1"/>
          </p:cNvPicPr>
          <p:nvPr/>
        </p:nvPicPr>
        <p:blipFill>
          <a:blip r:embed="rId2" cstate="print"/>
          <a:srcRect l="37399" r="50000"/>
          <a:stretch>
            <a:fillRect/>
          </a:stretch>
        </p:blipFill>
        <p:spPr bwMode="auto">
          <a:xfrm>
            <a:off x="3419475" y="0"/>
            <a:ext cx="1152525" cy="5143500"/>
          </a:xfrm>
          <a:prstGeom prst="rect">
            <a:avLst/>
          </a:prstGeom>
          <a:noFill/>
          <a:ln w="9525">
            <a:noFill/>
            <a:miter lim="800000"/>
            <a:headEnd/>
            <a:tailEnd/>
          </a:ln>
        </p:spPr>
      </p:pic>
      <p:pic>
        <p:nvPicPr>
          <p:cNvPr id="14" name="Picture 3" descr="C:\Users\Ana María\Desktop\PPS\xOsP-k-pJBk.jpg"/>
          <p:cNvPicPr>
            <a:picLocks noChangeAspect="1" noChangeArrowheads="1"/>
          </p:cNvPicPr>
          <p:nvPr/>
        </p:nvPicPr>
        <p:blipFill>
          <a:blip r:embed="rId2" cstate="print"/>
          <a:srcRect l="50000" r="37399"/>
          <a:stretch>
            <a:fillRect/>
          </a:stretch>
        </p:blipFill>
        <p:spPr bwMode="auto">
          <a:xfrm>
            <a:off x="4572000" y="0"/>
            <a:ext cx="1152525" cy="5143500"/>
          </a:xfrm>
          <a:prstGeom prst="rect">
            <a:avLst/>
          </a:prstGeom>
          <a:noFill/>
          <a:ln w="9525">
            <a:noFill/>
            <a:miter lim="800000"/>
            <a:headEnd/>
            <a:tailEnd/>
          </a:ln>
        </p:spPr>
      </p:pic>
      <p:pic>
        <p:nvPicPr>
          <p:cNvPr id="15" name="Picture 3" descr="C:\Users\Ana María\Desktop\PPS\xOsP-k-pJBk.jpg"/>
          <p:cNvPicPr>
            <a:picLocks noChangeAspect="1" noChangeArrowheads="1"/>
          </p:cNvPicPr>
          <p:nvPr/>
        </p:nvPicPr>
        <p:blipFill>
          <a:blip r:embed="rId2" cstate="print"/>
          <a:srcRect l="62601" r="24800"/>
          <a:stretch>
            <a:fillRect/>
          </a:stretch>
        </p:blipFill>
        <p:spPr bwMode="auto">
          <a:xfrm>
            <a:off x="5724525" y="0"/>
            <a:ext cx="1150938" cy="5143500"/>
          </a:xfrm>
          <a:prstGeom prst="rect">
            <a:avLst/>
          </a:prstGeom>
          <a:noFill/>
          <a:ln w="9525">
            <a:noFill/>
            <a:miter lim="800000"/>
            <a:headEnd/>
            <a:tailEnd/>
          </a:ln>
        </p:spPr>
      </p:pic>
      <p:pic>
        <p:nvPicPr>
          <p:cNvPr id="16" name="Picture 3" descr="C:\Users\Ana María\Desktop\PPS\xOsP-k-pJBk.jpg"/>
          <p:cNvPicPr>
            <a:picLocks noChangeAspect="1" noChangeArrowheads="1"/>
          </p:cNvPicPr>
          <p:nvPr/>
        </p:nvPicPr>
        <p:blipFill>
          <a:blip r:embed="rId2" cstate="print"/>
          <a:srcRect l="75200" r="12199"/>
          <a:stretch>
            <a:fillRect/>
          </a:stretch>
        </p:blipFill>
        <p:spPr bwMode="auto">
          <a:xfrm>
            <a:off x="6875463" y="0"/>
            <a:ext cx="1152525" cy="5143500"/>
          </a:xfrm>
          <a:prstGeom prst="rect">
            <a:avLst/>
          </a:prstGeom>
          <a:noFill/>
          <a:ln w="9525">
            <a:noFill/>
            <a:miter lim="800000"/>
            <a:headEnd/>
            <a:tailEnd/>
          </a:ln>
        </p:spPr>
      </p:pic>
      <p:pic>
        <p:nvPicPr>
          <p:cNvPr id="17" name="Picture 3" descr="C:\Users\Ana María\Desktop\PPS\xOsP-k-pJBk.jpg"/>
          <p:cNvPicPr>
            <a:picLocks noChangeAspect="1" noChangeArrowheads="1"/>
          </p:cNvPicPr>
          <p:nvPr/>
        </p:nvPicPr>
        <p:blipFill>
          <a:blip r:embed="rId2" cstate="print"/>
          <a:srcRect l="87801"/>
          <a:stretch>
            <a:fillRect/>
          </a:stretch>
        </p:blipFill>
        <p:spPr bwMode="auto">
          <a:xfrm>
            <a:off x="8027988" y="0"/>
            <a:ext cx="1116012" cy="5143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0000">
        <p:comb/>
      </p:transition>
    </mc:Choice>
    <mc:Fallback xmlns="">
      <p:transition spd="slow" advTm="1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wheel(1)">
                                      <p:cBhvr>
                                        <p:cTn id="7" dur="5000"/>
                                        <p:tgtEl>
                                          <p:spTgt spid="4099"/>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5000"/>
                                        <p:tgtEl>
                                          <p:spTgt spid="11"/>
                                        </p:tgtEl>
                                      </p:cBhvr>
                                    </p:animEffect>
                                  </p:childTnLst>
                                </p:cTn>
                              </p:par>
                              <p:par>
                                <p:cTn id="11" presetID="21" presetClass="entr" presetSubtype="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1)">
                                      <p:cBhvr>
                                        <p:cTn id="13" dur="5000"/>
                                        <p:tgtEl>
                                          <p:spTgt spid="12"/>
                                        </p:tgtEl>
                                      </p:cBhvr>
                                    </p:animEffect>
                                  </p:childTnLst>
                                </p:cTn>
                              </p:par>
                              <p:par>
                                <p:cTn id="14" presetID="21" presetClass="entr" presetSubtype="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5000"/>
                                        <p:tgtEl>
                                          <p:spTgt spid="13"/>
                                        </p:tgtEl>
                                      </p:cBhvr>
                                    </p:animEffect>
                                  </p:childTnLst>
                                </p:cTn>
                              </p:par>
                              <p:par>
                                <p:cTn id="17" presetID="21" presetClass="entr" presetSubtype="1"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0"/>
                                        <p:tgtEl>
                                          <p:spTgt spid="14"/>
                                        </p:tgtEl>
                                      </p:cBhvr>
                                    </p:animEffect>
                                  </p:childTnLst>
                                </p:cTn>
                              </p:par>
                              <p:par>
                                <p:cTn id="20" presetID="21" presetClass="entr" presetSubtype="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5000"/>
                                        <p:tgtEl>
                                          <p:spTgt spid="15"/>
                                        </p:tgtEl>
                                      </p:cBhvr>
                                    </p:animEffect>
                                  </p:childTnLst>
                                </p:cTn>
                              </p:par>
                              <p:par>
                                <p:cTn id="23" presetID="21" presetClass="entr" presetSubtype="1"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heel(1)">
                                      <p:cBhvr>
                                        <p:cTn id="25" dur="5000"/>
                                        <p:tgtEl>
                                          <p:spTgt spid="16"/>
                                        </p:tgtEl>
                                      </p:cBhvr>
                                    </p:animEffect>
                                  </p:childTnLst>
                                </p:cTn>
                              </p:par>
                              <p:par>
                                <p:cTn id="26" presetID="21" presetClass="entr" presetSubtype="1"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heel(1)">
                                      <p:cBhvr>
                                        <p:cTn id="28"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Users\Ana María\Desktop\Ferrari Dino 246 GTS.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187450" y="4300538"/>
            <a:ext cx="653262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Mascarones de proa y dos bitácoras de barcos,  y al frente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escalera de caracol, para subir a la siguiente planta y mirador.</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dow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CuadroTexto"/>
          <p:cNvSpPr txBox="1"/>
          <p:nvPr/>
        </p:nvSpPr>
        <p:spPr>
          <a:xfrm>
            <a:off x="900113" y="3795713"/>
            <a:ext cx="79200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Torre del Oro tenía una enorme importancia estratégica. Defendía y vigilaba el río, principal entrada comercial de mercancías y protegía el puente de barcas que comunicaba la ciudad con Triana y permitía la llegada de víveres desde el Aljarafe sevillano.</a:t>
            </a:r>
          </a:p>
        </p:txBody>
      </p:sp>
      <p:sp>
        <p:nvSpPr>
          <p:cNvPr id="4" name="3 CuadroTexto"/>
          <p:cNvSpPr txBox="1"/>
          <p:nvPr/>
        </p:nvSpPr>
        <p:spPr>
          <a:xfrm>
            <a:off x="1403350" y="268288"/>
            <a:ext cx="45370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Almenas del mirador de la Torre.</a:t>
            </a:r>
          </a:p>
        </p:txBody>
      </p:sp>
    </p:spTree>
  </p:cSld>
  <p:clrMapOvr>
    <a:masterClrMapping/>
  </p:clrMapOvr>
  <mc:AlternateContent xmlns:mc="http://schemas.openxmlformats.org/markup-compatibility/2006" xmlns:p14="http://schemas.microsoft.com/office/powerpoint/2010/main">
    <mc:Choice Requires="p14">
      <p:transition spd="slow" p14:dur="200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par>
                                <p:cTn id="8" presetID="37" presetClass="entr" presetSubtype="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anim calcmode="lin" valueType="num">
                                      <p:cBhvr>
                                        <p:cTn id="11" dur="3000" fill="hold"/>
                                        <p:tgtEl>
                                          <p:spTgt spid="2"/>
                                        </p:tgtEl>
                                        <p:attrNameLst>
                                          <p:attrName>ppt_x</p:attrName>
                                        </p:attrNameLst>
                                      </p:cBhvr>
                                      <p:tavLst>
                                        <p:tav tm="0">
                                          <p:val>
                                            <p:strVal val="#ppt_x"/>
                                          </p:val>
                                        </p:tav>
                                        <p:tav tm="100000">
                                          <p:val>
                                            <p:strVal val="#ppt_x"/>
                                          </p:val>
                                        </p:tav>
                                      </p:tavLst>
                                    </p:anim>
                                    <p:anim calcmode="lin" valueType="num">
                                      <p:cBhvr>
                                        <p:cTn id="12" dur="2700" decel="100000" fill="hold"/>
                                        <p:tgtEl>
                                          <p:spTgt spid="2"/>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2"/>
                                        </p:tgtEl>
                                        <p:attrNameLst>
                                          <p:attrName>ppt_y</p:attrName>
                                        </p:attrNameLst>
                                      </p:cBhvr>
                                      <p:tavLst>
                                        <p:tav tm="0">
                                          <p:val>
                                            <p:strVal val="#ppt_y-.03"/>
                                          </p:val>
                                        </p:tav>
                                        <p:tav tm="100000">
                                          <p:val>
                                            <p:strVal val="#ppt_y"/>
                                          </p:val>
                                        </p:tav>
                                      </p:tavLst>
                                    </p:anim>
                                  </p:childTnLst>
                                </p:cTn>
                              </p:par>
                              <p:par>
                                <p:cTn id="14" presetID="23" presetClass="entr" presetSubtype="288" fill="hold" grpId="2"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5600"/>
                            </p:stCondLst>
                            <p:childTnLst>
                              <p:par>
                                <p:cTn id="25" presetID="56" presetClass="entr" presetSubtype="0" fill="hold" grpId="0" nodeType="afterEffect">
                                  <p:stCondLst>
                                    <p:cond delay="500"/>
                                  </p:stCondLst>
                                  <p:iterate type="lt">
                                    <p:tmPct val="10000"/>
                                  </p:iterate>
                                  <p:childTnLst>
                                    <p:set>
                                      <p:cBhvr>
                                        <p:cTn id="26" dur="1" fill="hold">
                                          <p:stCondLst>
                                            <p:cond delay="0"/>
                                          </p:stCondLst>
                                        </p:cTn>
                                        <p:tgtEl>
                                          <p:spTgt spid="4"/>
                                        </p:tgtEl>
                                        <p:attrNameLst>
                                          <p:attrName>style.visibility</p:attrName>
                                        </p:attrNameLst>
                                      </p:cBhvr>
                                      <p:to>
                                        <p:strVal val="visible"/>
                                      </p:to>
                                    </p:set>
                                    <p:anim by="(-#ppt_w*2)" calcmode="lin" valueType="num">
                                      <p:cBhvr rctx="PPT">
                                        <p:cTn id="27" dur="500" autoRev="1" fill="hold">
                                          <p:stCondLst>
                                            <p:cond delay="0"/>
                                          </p:stCondLst>
                                        </p:cTn>
                                        <p:tgtEl>
                                          <p:spTgt spid="4"/>
                                        </p:tgtEl>
                                        <p:attrNameLst>
                                          <p:attrName>ppt_w</p:attrName>
                                        </p:attrNameLst>
                                      </p:cBhvr>
                                    </p:anim>
                                    <p:anim by="(#ppt_w*0.50)" calcmode="lin" valueType="num">
                                      <p:cBhvr>
                                        <p:cTn id="28" dur="500" decel="50000" autoRev="1" fill="hold">
                                          <p:stCondLst>
                                            <p:cond delay="0"/>
                                          </p:stCondLst>
                                        </p:cTn>
                                        <p:tgtEl>
                                          <p:spTgt spid="4"/>
                                        </p:tgtEl>
                                        <p:attrNameLst>
                                          <p:attrName>ppt_x</p:attrName>
                                        </p:attrNameLst>
                                      </p:cBhvr>
                                    </p:anim>
                                    <p:anim from="(-#ppt_h/2)" to="(#ppt_y)" calcmode="lin" valueType="num">
                                      <p:cBhvr>
                                        <p:cTn id="29" dur="1000" fill="hold">
                                          <p:stCondLst>
                                            <p:cond delay="0"/>
                                          </p:stCondLst>
                                        </p:cTn>
                                        <p:tgtEl>
                                          <p:spTgt spid="4"/>
                                        </p:tgtEl>
                                        <p:attrNameLst>
                                          <p:attrName>ppt_y</p:attrName>
                                        </p:attrNameLst>
                                      </p:cBhvr>
                                    </p:anim>
                                    <p:animRot by="21600000">
                                      <p:cBhvr>
                                        <p:cTn id="3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5.jpg"/>
          <p:cNvPicPr>
            <a:picLocks noChangeAspect="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 name="1 Imagen" descr="55.jpg"/>
          <p:cNvPicPr>
            <a:picLocks noGrp="1" noChangeAspect="1"/>
          </p:cNvPicPr>
          <p:nvPr isPhoto="1"/>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9" name="8 Imagen" descr="55.jpg"/>
          <p:cNvPicPr>
            <a:picLocks noChangeAspect="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8" name="7 Imagen" descr="55.jpg"/>
          <p:cNvPicPr>
            <a:picLocks noChangeAspect="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pic>
        <p:nvPicPr>
          <p:cNvPr id="56322" name="1 Imagen" descr="55.jpg"/>
          <p:cNvPicPr>
            <a:picLocks noGrp="1" noChangeAspect="1"/>
          </p:cNvPicPr>
          <p:nvPr isPhoto="1"/>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3" name="2 Imagen" descr="55.jpg"/>
          <p:cNvPicPr>
            <a:picLocks noChangeAspect="1"/>
          </p:cNvPicPr>
          <p:nvPr/>
        </p:nvPicPr>
        <p:blipFill>
          <a:blip r:embed="rId2" cstate="print"/>
          <a:srcRect r="49213" b="50000"/>
          <a:stretch>
            <a:fillRect/>
          </a:stretch>
        </p:blipFill>
        <p:spPr bwMode="auto">
          <a:xfrm>
            <a:off x="0" y="0"/>
            <a:ext cx="4572000" cy="2571750"/>
          </a:xfrm>
          <a:prstGeom prst="rect">
            <a:avLst/>
          </a:prstGeom>
          <a:noFill/>
          <a:ln w="9525">
            <a:noFill/>
            <a:miter lim="800000"/>
            <a:headEnd/>
            <a:tailEnd/>
          </a:ln>
        </p:spPr>
      </p:pic>
      <p:pic>
        <p:nvPicPr>
          <p:cNvPr id="4" name="3 Imagen" descr="55.jpg"/>
          <p:cNvPicPr>
            <a:picLocks noChangeAspect="1"/>
          </p:cNvPicPr>
          <p:nvPr/>
        </p:nvPicPr>
        <p:blipFill>
          <a:blip r:embed="rId2" cstate="print"/>
          <a:srcRect l="50000" t="50063"/>
          <a:stretch>
            <a:fillRect/>
          </a:stretch>
        </p:blipFill>
        <p:spPr bwMode="auto">
          <a:xfrm>
            <a:off x="4572000" y="2571750"/>
            <a:ext cx="4572000" cy="2571750"/>
          </a:xfrm>
          <a:prstGeom prst="rect">
            <a:avLst/>
          </a:prstGeom>
          <a:noFill/>
          <a:ln w="9525">
            <a:noFill/>
            <a:miter lim="800000"/>
            <a:headEnd/>
            <a:tailEnd/>
          </a:ln>
        </p:spPr>
      </p:pic>
      <p:pic>
        <p:nvPicPr>
          <p:cNvPr id="5" name="4 Imagen" descr="55.jpg"/>
          <p:cNvPicPr>
            <a:picLocks noChangeAspect="1"/>
          </p:cNvPicPr>
          <p:nvPr/>
        </p:nvPicPr>
        <p:blipFill>
          <a:blip r:embed="rId2" cstate="print"/>
          <a:srcRect t="50063" r="50000"/>
          <a:stretch>
            <a:fillRect/>
          </a:stretch>
        </p:blipFill>
        <p:spPr bwMode="auto">
          <a:xfrm>
            <a:off x="0" y="2571750"/>
            <a:ext cx="4572000" cy="2571750"/>
          </a:xfrm>
          <a:prstGeom prst="rect">
            <a:avLst/>
          </a:prstGeom>
          <a:noFill/>
          <a:ln w="9525">
            <a:noFill/>
            <a:miter lim="800000"/>
            <a:headEnd/>
            <a:tailEnd/>
          </a:ln>
        </p:spPr>
      </p:pic>
      <p:sp>
        <p:nvSpPr>
          <p:cNvPr id="11" name="10 CuadroTexto"/>
          <p:cNvSpPr txBox="1"/>
          <p:nvPr/>
        </p:nvSpPr>
        <p:spPr>
          <a:xfrm>
            <a:off x="1763713" y="4300538"/>
            <a:ext cx="5525872" cy="707886"/>
          </a:xfrm>
          <a:prstGeom prst="rect">
            <a:avLst/>
          </a:prstGeom>
          <a:noFill/>
        </p:spPr>
        <p:txBody>
          <a:bodyPr wrap="none">
            <a:spAutoFit/>
          </a:bodyPr>
          <a:lstStyle/>
          <a:p>
            <a:pPr>
              <a:defRPr/>
            </a:pPr>
            <a:r>
              <a:rPr lang="es-ES" sz="2000" i="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del pintalabios o rascacielos de Sevilla</a:t>
            </a:r>
          </a:p>
          <a:p>
            <a:pPr>
              <a:defRPr/>
            </a:pPr>
            <a:r>
              <a:rPr lang="es-ES" sz="2000" i="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desde el mirador de la Torre del Oro.</a:t>
            </a:r>
          </a:p>
        </p:txBody>
      </p:sp>
    </p:spTree>
  </p:cSld>
  <p:clrMapOvr>
    <a:masterClrMapping/>
  </p:clrMapOvr>
  <mc:AlternateContent xmlns:mc="http://schemas.openxmlformats.org/markup-compatibility/2006" xmlns:p14="http://schemas.microsoft.com/office/powerpoint/2010/main">
    <mc:Choice Requires="p14">
      <p:transition spd="slow" p14:dur="2250" advTm="16000">
        <p14:prism isContent="1" isInverted="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plus(out)">
                                      <p:cBhvr>
                                        <p:cTn id="7" dur="3000"/>
                                        <p:tgtEl>
                                          <p:spTgt spid="56322"/>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3000"/>
                                        <p:tgtEl>
                                          <p:spTgt spid="3"/>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13"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out)">
                                      <p:cBhvr>
                                        <p:cTn id="16" dur="3000"/>
                                        <p:tgtEl>
                                          <p:spTgt spid="5"/>
                                        </p:tgtEl>
                                      </p:cBhvr>
                                    </p:animEffect>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3000"/>
                                        <p:tgtEl>
                                          <p:spTgt spid="7"/>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3000"/>
                                        <p:tgtEl>
                                          <p:spTgt spid="8"/>
                                        </p:tgtEl>
                                      </p:cBhvr>
                                    </p:animEffect>
                                  </p:childTnLst>
                                </p:cTn>
                              </p:par>
                              <p:par>
                                <p:cTn id="26" presetID="6" presetClass="entr" presetSubtype="3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out)">
                                      <p:cBhvr>
                                        <p:cTn id="28" dur="3000"/>
                                        <p:tgtEl>
                                          <p:spTgt spid="9"/>
                                        </p:tgtEl>
                                      </p:cBhvr>
                                    </p:animEffect>
                                  </p:childTnLst>
                                </p:cTn>
                              </p:par>
                            </p:childTnLst>
                          </p:cTn>
                        </p:par>
                        <p:par>
                          <p:cTn id="29" fill="hold">
                            <p:stCondLst>
                              <p:cond delay="30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 by="(-#ppt_w*2)" calcmode="lin" valueType="num">
                                      <p:cBhvr rctx="PPT">
                                        <p:cTn id="32" dur="500" autoRev="1" fill="hold">
                                          <p:stCondLst>
                                            <p:cond delay="0"/>
                                          </p:stCondLst>
                                        </p:cTn>
                                        <p:tgtEl>
                                          <p:spTgt spid="11"/>
                                        </p:tgtEl>
                                        <p:attrNameLst>
                                          <p:attrName>ppt_w</p:attrName>
                                        </p:attrNameLst>
                                      </p:cBhvr>
                                    </p:anim>
                                    <p:anim by="(#ppt_w*0.50)" calcmode="lin" valueType="num">
                                      <p:cBhvr>
                                        <p:cTn id="33" dur="500" decel="50000" autoRev="1" fill="hold">
                                          <p:stCondLst>
                                            <p:cond delay="0"/>
                                          </p:stCondLst>
                                        </p:cTn>
                                        <p:tgtEl>
                                          <p:spTgt spid="11"/>
                                        </p:tgtEl>
                                        <p:attrNameLst>
                                          <p:attrName>ppt_x</p:attrName>
                                        </p:attrNameLst>
                                      </p:cBhvr>
                                    </p:anim>
                                    <p:anim from="(-#ppt_h/2)" to="(#ppt_y)" calcmode="lin" valueType="num">
                                      <p:cBhvr>
                                        <p:cTn id="34" dur="1000" fill="hold">
                                          <p:stCondLst>
                                            <p:cond delay="0"/>
                                          </p:stCondLst>
                                        </p:cTn>
                                        <p:tgtEl>
                                          <p:spTgt spid="11"/>
                                        </p:tgtEl>
                                        <p:attrNameLst>
                                          <p:attrName>ppt_y</p:attrName>
                                        </p:attrNameLst>
                                      </p:cBhvr>
                                    </p:anim>
                                    <p:animRot by="21600000">
                                      <p:cBhvr>
                                        <p:cTn id="35"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lamborghini_gallardo-coches-chicas.jpg"/>
          <p:cNvPicPr>
            <a:picLocks noChangeAspect="1" noChangeArrowheads="1"/>
          </p:cNvPicPr>
          <p:nvPr/>
        </p:nvPicPr>
        <p:blipFill>
          <a:blip r:embed="rId2" cstate="print"/>
          <a:srcRect r="64175" b="50000"/>
          <a:stretch>
            <a:fillRect/>
          </a:stretch>
        </p:blipFill>
        <p:spPr bwMode="auto">
          <a:xfrm>
            <a:off x="0" y="0"/>
            <a:ext cx="3276600" cy="2571750"/>
          </a:xfrm>
          <a:prstGeom prst="rect">
            <a:avLst/>
          </a:prstGeom>
          <a:noFill/>
          <a:ln w="9525">
            <a:noFill/>
            <a:miter lim="800000"/>
            <a:headEnd/>
            <a:tailEnd/>
          </a:ln>
        </p:spPr>
      </p:pic>
      <p:pic>
        <p:nvPicPr>
          <p:cNvPr id="3" name="Picture 2" descr="C:\Users\Ana María\Desktop\lamborghini_gallardo-coches-chicas.jpg"/>
          <p:cNvPicPr>
            <a:picLocks noChangeAspect="1" noChangeArrowheads="1"/>
          </p:cNvPicPr>
          <p:nvPr/>
        </p:nvPicPr>
        <p:blipFill>
          <a:blip r:embed="rId2" cstate="print"/>
          <a:srcRect t="50000" r="64175"/>
          <a:stretch>
            <a:fillRect/>
          </a:stretch>
        </p:blipFill>
        <p:spPr bwMode="auto">
          <a:xfrm>
            <a:off x="0" y="2571750"/>
            <a:ext cx="3276600" cy="2571750"/>
          </a:xfrm>
          <a:prstGeom prst="rect">
            <a:avLst/>
          </a:prstGeom>
          <a:noFill/>
          <a:ln w="9525">
            <a:noFill/>
            <a:miter lim="800000"/>
            <a:headEnd/>
            <a:tailEnd/>
          </a:ln>
        </p:spPr>
      </p:pic>
      <p:pic>
        <p:nvPicPr>
          <p:cNvPr id="4" name="Picture 2" descr="C:\Users\Ana María\Desktop\lamborghini_gallardo-coches-chicas.jpg"/>
          <p:cNvPicPr>
            <a:picLocks noChangeAspect="1" noChangeArrowheads="1"/>
          </p:cNvPicPr>
          <p:nvPr/>
        </p:nvPicPr>
        <p:blipFill>
          <a:blip r:embed="rId2" cstate="print"/>
          <a:srcRect l="35826" r="31886" b="50000"/>
          <a:stretch>
            <a:fillRect/>
          </a:stretch>
        </p:blipFill>
        <p:spPr bwMode="auto">
          <a:xfrm>
            <a:off x="3276600" y="0"/>
            <a:ext cx="2951163" cy="2571750"/>
          </a:xfrm>
          <a:prstGeom prst="rect">
            <a:avLst/>
          </a:prstGeom>
          <a:noFill/>
          <a:ln w="9525">
            <a:noFill/>
            <a:miter lim="800000"/>
            <a:headEnd/>
            <a:tailEnd/>
          </a:ln>
        </p:spPr>
      </p:pic>
      <p:pic>
        <p:nvPicPr>
          <p:cNvPr id="5" name="Picture 2" descr="C:\Users\Ana María\Desktop\lamborghini_gallardo-coches-chicas.jpg"/>
          <p:cNvPicPr>
            <a:picLocks noChangeAspect="1" noChangeArrowheads="1"/>
          </p:cNvPicPr>
          <p:nvPr/>
        </p:nvPicPr>
        <p:blipFill>
          <a:blip r:embed="rId2" cstate="print"/>
          <a:srcRect l="35825" t="50000" r="32675"/>
          <a:stretch>
            <a:fillRect/>
          </a:stretch>
        </p:blipFill>
        <p:spPr bwMode="auto">
          <a:xfrm>
            <a:off x="3276600" y="2571750"/>
            <a:ext cx="2879725" cy="2571750"/>
          </a:xfrm>
          <a:prstGeom prst="rect">
            <a:avLst/>
          </a:prstGeom>
          <a:noFill/>
          <a:ln w="9525">
            <a:noFill/>
            <a:miter lim="800000"/>
            <a:headEnd/>
            <a:tailEnd/>
          </a:ln>
        </p:spPr>
      </p:pic>
      <p:pic>
        <p:nvPicPr>
          <p:cNvPr id="6" name="Picture 2" descr="C:\Users\Ana María\Desktop\lamborghini_gallardo-coches-chicas.jpg"/>
          <p:cNvPicPr>
            <a:picLocks noChangeAspect="1" noChangeArrowheads="1"/>
          </p:cNvPicPr>
          <p:nvPr/>
        </p:nvPicPr>
        <p:blipFill>
          <a:blip r:embed="rId2" cstate="print"/>
          <a:srcRect l="67325" b="50000"/>
          <a:stretch>
            <a:fillRect/>
          </a:stretch>
        </p:blipFill>
        <p:spPr bwMode="auto">
          <a:xfrm>
            <a:off x="6156325" y="0"/>
            <a:ext cx="2987675" cy="2571750"/>
          </a:xfrm>
          <a:prstGeom prst="rect">
            <a:avLst/>
          </a:prstGeom>
          <a:noFill/>
          <a:ln w="9525">
            <a:noFill/>
            <a:miter lim="800000"/>
            <a:headEnd/>
            <a:tailEnd/>
          </a:ln>
        </p:spPr>
      </p:pic>
      <p:pic>
        <p:nvPicPr>
          <p:cNvPr id="7" name="Picture 2" descr="C:\Users\Ana María\Desktop\lamborghini_gallardo-coches-chicas.jpg"/>
          <p:cNvPicPr>
            <a:picLocks noChangeAspect="1" noChangeArrowheads="1"/>
          </p:cNvPicPr>
          <p:nvPr/>
        </p:nvPicPr>
        <p:blipFill>
          <a:blip r:embed="rId2" cstate="print"/>
          <a:srcRect l="67325" t="50000"/>
          <a:stretch>
            <a:fillRect/>
          </a:stretch>
        </p:blipFill>
        <p:spPr bwMode="auto">
          <a:xfrm>
            <a:off x="6156325" y="2571750"/>
            <a:ext cx="2987675" cy="2571750"/>
          </a:xfrm>
          <a:prstGeom prst="rect">
            <a:avLst/>
          </a:prstGeom>
          <a:noFill/>
          <a:ln w="9525">
            <a:noFill/>
            <a:miter lim="800000"/>
            <a:headEnd/>
            <a:tailEnd/>
          </a:ln>
        </p:spPr>
      </p:pic>
      <p:sp>
        <p:nvSpPr>
          <p:cNvPr id="8" name="7 CuadroTexto"/>
          <p:cNvSpPr txBox="1"/>
          <p:nvPr/>
        </p:nvSpPr>
        <p:spPr>
          <a:xfrm>
            <a:off x="539750" y="3795713"/>
            <a:ext cx="79200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Para defender este puente disponía de una gruesa cadena que cruzaba el río y se sujetaba a la Torre de la Fortaleza (ya inexistente) en la orilla de Triana. Esta cadena fue la que partieron los marinos de Ramón </a:t>
            </a:r>
            <a:r>
              <a:rPr lang="es-ES" i="1" dirty="0" err="1">
                <a:effectLst>
                  <a:glow rad="101600">
                    <a:schemeClr val="accent2">
                      <a:satMod val="175000"/>
                      <a:alpha val="40000"/>
                    </a:schemeClr>
                  </a:glow>
                  <a:outerShdw blurRad="38100" dist="38100" dir="2700000" algn="tl">
                    <a:srgbClr val="000000">
                      <a:alpha val="43137"/>
                    </a:srgbClr>
                  </a:outerShdw>
                </a:effectLst>
              </a:rPr>
              <a:t>Bonifaz</a:t>
            </a:r>
            <a:r>
              <a:rPr lang="es-ES" i="1" dirty="0">
                <a:effectLst>
                  <a:glow rad="101600">
                    <a:schemeClr val="accent2">
                      <a:satMod val="175000"/>
                      <a:alpha val="40000"/>
                    </a:schemeClr>
                  </a:glow>
                  <a:outerShdw blurRad="38100" dist="38100" dir="2700000" algn="tl">
                    <a:srgbClr val="000000">
                      <a:alpha val="43137"/>
                    </a:srgbClr>
                  </a:outerShdw>
                </a:effectLst>
              </a:rPr>
              <a:t> en 1.248 con la flota de la Reconquista.</a:t>
            </a:r>
          </a:p>
        </p:txBody>
      </p:sp>
    </p:spTree>
  </p:cSld>
  <p:clrMapOvr>
    <a:masterClrMapping/>
  </p:clrMapOvr>
  <mc:AlternateContent xmlns:mc="http://schemas.openxmlformats.org/markup-compatibility/2006" xmlns:p14="http://schemas.microsoft.com/office/powerpoint/2010/main">
    <mc:Choice Requires="p14">
      <p:transition spd="slow" p14:dur="200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3000"/>
                                        <p:tgtEl>
                                          <p:spTgt spid="5"/>
                                        </p:tgtEl>
                                      </p:cBhvr>
                                    </p:animEffect>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out)">
                                      <p:cBhvr>
                                        <p:cTn id="22" dur="3000"/>
                                        <p:tgtEl>
                                          <p:spTgt spid="7"/>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ewerCAEIHVKP.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viewerCAEIHVKP.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viewerCAEIHVKP.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00113" y="4084638"/>
            <a:ext cx="77755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Para ello se usaron dos naves pesadamente lastradas con piedras y provistas en sus proas de sierras de acero, impulsadas por remeros que, evitando los proyectiles que les arrojaban desde ambas torres…</a:t>
            </a:r>
          </a:p>
        </p:txBody>
      </p:sp>
      <p:sp>
        <p:nvSpPr>
          <p:cNvPr id="9" name="8 CuadroTexto"/>
          <p:cNvSpPr txBox="1"/>
          <p:nvPr/>
        </p:nvSpPr>
        <p:spPr>
          <a:xfrm>
            <a:off x="611188" y="268288"/>
            <a:ext cx="41052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del puente de San Telmo</a:t>
            </a:r>
          </a:p>
        </p:txBody>
      </p:sp>
    </p:spTree>
  </p:cSld>
  <p:clrMapOvr>
    <a:masterClrMapping/>
  </p:clrMapOvr>
  <mc:AlternateContent xmlns:mc="http://schemas.openxmlformats.org/markup-compatibility/2006" xmlns:p14="http://schemas.microsoft.com/office/powerpoint/2010/main">
    <mc:Choice Requires="p14">
      <p:transition spd="slow" p14:dur="3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5000"/>
                                        <p:tgtEl>
                                          <p:spTgt spid="4"/>
                                        </p:tgtEl>
                                      </p:cBhvr>
                                    </p:animEffect>
                                  </p:childTnLst>
                                </p:cTn>
                              </p:par>
                              <p:par>
                                <p:cTn id="25" presetID="56" presetClass="entr" presetSubtype="0" fill="hold" grpId="0" nodeType="withEffect">
                                  <p:stCondLst>
                                    <p:cond delay="5000"/>
                                  </p:stCondLst>
                                  <p:iterate type="lt">
                                    <p:tmPct val="10000"/>
                                  </p:iterate>
                                  <p:childTnLst>
                                    <p:set>
                                      <p:cBhvr>
                                        <p:cTn id="26" dur="1" fill="hold">
                                          <p:stCondLst>
                                            <p:cond delay="0"/>
                                          </p:stCondLst>
                                        </p:cTn>
                                        <p:tgtEl>
                                          <p:spTgt spid="9"/>
                                        </p:tgtEl>
                                        <p:attrNameLst>
                                          <p:attrName>style.visibility</p:attrName>
                                        </p:attrNameLst>
                                      </p:cBhvr>
                                      <p:to>
                                        <p:strVal val="visible"/>
                                      </p:to>
                                    </p:set>
                                    <p:anim by="(-#ppt_w*2)" calcmode="lin" valueType="num">
                                      <p:cBhvr rctx="PPT">
                                        <p:cTn id="27" dur="500" autoRev="1" fill="hold">
                                          <p:stCondLst>
                                            <p:cond delay="0"/>
                                          </p:stCondLst>
                                        </p:cTn>
                                        <p:tgtEl>
                                          <p:spTgt spid="9"/>
                                        </p:tgtEl>
                                        <p:attrNameLst>
                                          <p:attrName>ppt_w</p:attrName>
                                        </p:attrNameLst>
                                      </p:cBhvr>
                                    </p:anim>
                                    <p:anim by="(#ppt_w*0.50)" calcmode="lin" valueType="num">
                                      <p:cBhvr>
                                        <p:cTn id="28" dur="500" decel="50000" autoRev="1" fill="hold">
                                          <p:stCondLst>
                                            <p:cond delay="0"/>
                                          </p:stCondLst>
                                        </p:cTn>
                                        <p:tgtEl>
                                          <p:spTgt spid="9"/>
                                        </p:tgtEl>
                                        <p:attrNameLst>
                                          <p:attrName>ppt_x</p:attrName>
                                        </p:attrNameLst>
                                      </p:cBhvr>
                                    </p:anim>
                                    <p:anim from="(-#ppt_h/2)" to="(#ppt_y)" calcmode="lin" valueType="num">
                                      <p:cBhvr>
                                        <p:cTn id="29" dur="1000" fill="hold">
                                          <p:stCondLst>
                                            <p:cond delay="0"/>
                                          </p:stCondLst>
                                        </p:cTn>
                                        <p:tgtEl>
                                          <p:spTgt spid="9"/>
                                        </p:tgtEl>
                                        <p:attrNameLst>
                                          <p:attrName>ppt_y</p:attrName>
                                        </p:attrNameLst>
                                      </p:cBhvr>
                                    </p:anim>
                                    <p:animRot by="21600000">
                                      <p:cBhvr>
                                        <p:cTn id="30" dur="1000" fill="hold">
                                          <p:stCondLst>
                                            <p:cond delay="0"/>
                                          </p:stCondLst>
                                        </p:cTn>
                                        <p:tgtEl>
                                          <p:spTgt spid="9"/>
                                        </p:tgtEl>
                                        <p:attrNameLst>
                                          <p:attrName>r</p:attrName>
                                        </p:attrNameLst>
                                      </p:cBhvr>
                                    </p:animRot>
                                  </p:childTnLst>
                                </p:cTn>
                              </p:par>
                            </p:childTnLst>
                          </p:cTn>
                        </p:par>
                        <p:par>
                          <p:cTn id="31" fill="hold">
                            <p:stCondLst>
                              <p:cond delay="83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ilbao.Guggenheim.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ilbao.Guggenheim.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Bilbao.Guggenheim.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0" y="4011613"/>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…impactaron contra la cadena, rompiéndola y destruyendo el puente de barcas, cortando de ese modo la llegada de suministros desde el Aljarafe a la sitiada Sevilla.</a:t>
            </a:r>
          </a:p>
        </p:txBody>
      </p:sp>
    </p:spTree>
  </p:cSld>
  <p:clrMapOvr>
    <a:masterClrMapping/>
  </p:clrMapOvr>
  <mc:AlternateContent xmlns:mc="http://schemas.openxmlformats.org/markup-compatibility/2006" xmlns:p14="http://schemas.microsoft.com/office/powerpoint/2010/main">
    <mc:Choice Requires="p14">
      <p:transition spd="slow" p14:dur="20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NDO DE PANTALLA EVA MENDEZ 1.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Marco"/>
          <p:cNvSpPr/>
          <p:nvPr/>
        </p:nvSpPr>
        <p:spPr>
          <a:xfrm>
            <a:off x="0" y="0"/>
            <a:ext cx="9144000" cy="5143500"/>
          </a:xfrm>
          <a:prstGeom prst="frame">
            <a:avLst>
              <a:gd name="adj1" fmla="val 9895"/>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Marco"/>
          <p:cNvSpPr/>
          <p:nvPr/>
        </p:nvSpPr>
        <p:spPr>
          <a:xfrm>
            <a:off x="539750" y="555625"/>
            <a:ext cx="8064500" cy="4032250"/>
          </a:xfrm>
          <a:prstGeom prst="frame">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058863"/>
            <a:ext cx="7058025" cy="3025775"/>
          </a:xfrm>
          <a:prstGeom prst="frame">
            <a:avLst>
              <a:gd name="adj1" fmla="val 17156"/>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Rectángulo"/>
          <p:cNvSpPr/>
          <p:nvPr/>
        </p:nvSpPr>
        <p:spPr>
          <a:xfrm>
            <a:off x="1547813" y="1563688"/>
            <a:ext cx="6048375" cy="2016125"/>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4213" y="3665538"/>
            <a:ext cx="7777162"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leyenda cuenta que la Torre del Oro era el “picadero” de Pedro I. Allí llevaba a las damas que cortejaba, la más célebre de las cuales fue doña </a:t>
            </a:r>
            <a:r>
              <a:rPr lang="es-ES" i="1" dirty="0" err="1">
                <a:effectLst>
                  <a:glow rad="101600">
                    <a:schemeClr val="accent2">
                      <a:satMod val="175000"/>
                      <a:alpha val="40000"/>
                    </a:schemeClr>
                  </a:glow>
                  <a:outerShdw blurRad="38100" dist="38100" dir="2700000" algn="tl">
                    <a:srgbClr val="000000">
                      <a:alpha val="43137"/>
                    </a:srgbClr>
                  </a:outerShdw>
                </a:effectLst>
              </a:rPr>
              <a:t>Aldonza</a:t>
            </a:r>
            <a:r>
              <a:rPr lang="es-ES" i="1" dirty="0">
                <a:effectLst>
                  <a:glow rad="101600">
                    <a:schemeClr val="accent2">
                      <a:satMod val="175000"/>
                      <a:alpha val="40000"/>
                    </a:schemeClr>
                  </a:glow>
                  <a:outerShdw blurRad="38100" dist="38100" dir="2700000" algn="tl">
                    <a:srgbClr val="000000">
                      <a:alpha val="43137"/>
                    </a:srgbClr>
                  </a:outerShdw>
                </a:effectLst>
              </a:rPr>
              <a:t>, (hermana de doña María Coronel), que vivía permanentemente en la Torre del Oro, mientras que la esposa, María de Padilla, habitaba en el Alcázar.</a:t>
            </a:r>
          </a:p>
        </p:txBody>
      </p:sp>
      <p:sp>
        <p:nvSpPr>
          <p:cNvPr id="8" name="7 CuadroTexto"/>
          <p:cNvSpPr txBox="1"/>
          <p:nvPr/>
        </p:nvSpPr>
        <p:spPr>
          <a:xfrm>
            <a:off x="250825" y="339725"/>
            <a:ext cx="4176713"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 la Catedral. En primer plano, la Torre de la Plata.</a:t>
            </a:r>
          </a:p>
        </p:txBody>
      </p:sp>
    </p:spTree>
  </p:cSld>
  <p:clrMapOvr>
    <a:masterClrMapping/>
  </p:clrMapOvr>
  <mc:AlternateContent xmlns:mc="http://schemas.openxmlformats.org/markup-compatibility/2006" xmlns:p14="http://schemas.microsoft.com/office/powerpoint/2010/main">
    <mc:Choice Requires="p14">
      <p:transition spd="slow" p14:dur="2250" advTm="41000">
        <p14:conveyor dir="l"/>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2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2000"/>
                                        <p:tgtEl>
                                          <p:spTgt spid="11"/>
                                        </p:tgtEl>
                                      </p:cBhvr>
                                    </p:animEffect>
                                  </p:childTnLst>
                                </p:cTn>
                              </p:par>
                              <p:par>
                                <p:cTn id="14" presetID="4" presetClass="entr" presetSubtype="16" fill="hold" grpId="1"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2000"/>
                                        <p:tgtEl>
                                          <p:spTgt spid="12"/>
                                        </p:tgtEl>
                                      </p:cBhvr>
                                    </p:animEffect>
                                  </p:childTnLst>
                                </p:cTn>
                              </p:par>
                            </p:childTnLst>
                          </p:cTn>
                        </p:par>
                        <p:par>
                          <p:cTn id="17" fill="hold">
                            <p:stCondLst>
                              <p:cond delay="2000"/>
                            </p:stCondLst>
                            <p:childTnLst>
                              <p:par>
                                <p:cTn id="18" presetID="3" presetClass="exit" presetSubtype="10" fill="hold" grpId="0"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4/3*#ppt_w"/>
                                          </p:val>
                                        </p:tav>
                                        <p:tav tm="100000">
                                          <p:val>
                                            <p:strVal val="#ppt_w"/>
                                          </p:val>
                                        </p:tav>
                                      </p:tavLst>
                                    </p:anim>
                                    <p:anim calcmode="lin" valueType="num">
                                      <p:cBhvr>
                                        <p:cTn id="33" dur="3000" fill="hold"/>
                                        <p:tgtEl>
                                          <p:spTgt spid="4"/>
                                        </p:tgtEl>
                                        <p:attrNameLst>
                                          <p:attrName>ppt_h</p:attrName>
                                        </p:attrNameLst>
                                      </p:cBhvr>
                                      <p:tavLst>
                                        <p:tav tm="0">
                                          <p:val>
                                            <p:strVal val="4/3*#ppt_h"/>
                                          </p:val>
                                        </p:tav>
                                        <p:tav tm="100000">
                                          <p:val>
                                            <p:strVal val="#ppt_h"/>
                                          </p:val>
                                        </p:tav>
                                      </p:tavLst>
                                    </p:anim>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1"/>
                                          </p:val>
                                        </p:tav>
                                        <p:tav tm="100000">
                                          <p:val>
                                            <p:strVal val="#ppt_x"/>
                                          </p:val>
                                        </p:tav>
                                      </p:tavLst>
                                    </p:anim>
                                    <p:anim calcmode="lin" valueType="num">
                                      <p:cBhvr>
                                        <p:cTn id="39" dur="1000" fill="hold"/>
                                        <p:tgtEl>
                                          <p:spTgt spid="7"/>
                                        </p:tgtEl>
                                        <p:attrNameLst>
                                          <p:attrName>ppt_y</p:attrName>
                                        </p:attrNameLst>
                                      </p:cBhvr>
                                      <p:tavLst>
                                        <p:tav tm="0">
                                          <p:val>
                                            <p:strVal val="#ppt_y"/>
                                          </p:val>
                                        </p:tav>
                                        <p:tav tm="100000">
                                          <p:val>
                                            <p:strVal val="#ppt_y"/>
                                          </p:val>
                                        </p:tav>
                                      </p:tavLst>
                                    </p:anim>
                                  </p:childTnLst>
                                </p:cTn>
                              </p:par>
                            </p:childTnLst>
                          </p:cTn>
                        </p:par>
                        <p:par>
                          <p:cTn id="40" fill="hold">
                            <p:stCondLst>
                              <p:cond delay="30700"/>
                            </p:stCondLst>
                            <p:childTnLst>
                              <p:par>
                                <p:cTn id="41" presetID="56" presetClass="entr" presetSubtype="0" fill="hold" grpId="0" nodeType="afterEffect">
                                  <p:stCondLst>
                                    <p:cond delay="500"/>
                                  </p:stCondLst>
                                  <p:iterate type="lt">
                                    <p:tmPct val="10000"/>
                                  </p:iterate>
                                  <p:childTnLst>
                                    <p:set>
                                      <p:cBhvr>
                                        <p:cTn id="42" dur="1" fill="hold">
                                          <p:stCondLst>
                                            <p:cond delay="0"/>
                                          </p:stCondLst>
                                        </p:cTn>
                                        <p:tgtEl>
                                          <p:spTgt spid="8"/>
                                        </p:tgtEl>
                                        <p:attrNameLst>
                                          <p:attrName>style.visibility</p:attrName>
                                        </p:attrNameLst>
                                      </p:cBhvr>
                                      <p:to>
                                        <p:strVal val="visible"/>
                                      </p:to>
                                    </p:set>
                                    <p:anim by="(-#ppt_w*2)" calcmode="lin" valueType="num">
                                      <p:cBhvr rctx="PPT">
                                        <p:cTn id="43" dur="500" autoRev="1" fill="hold">
                                          <p:stCondLst>
                                            <p:cond delay="0"/>
                                          </p:stCondLst>
                                        </p:cTn>
                                        <p:tgtEl>
                                          <p:spTgt spid="8"/>
                                        </p:tgtEl>
                                        <p:attrNameLst>
                                          <p:attrName>ppt_w</p:attrName>
                                        </p:attrNameLst>
                                      </p:cBhvr>
                                    </p:anim>
                                    <p:anim by="(#ppt_w*0.50)" calcmode="lin" valueType="num">
                                      <p:cBhvr>
                                        <p:cTn id="44" dur="500" decel="50000" autoRev="1" fill="hold">
                                          <p:stCondLst>
                                            <p:cond delay="0"/>
                                          </p:stCondLst>
                                        </p:cTn>
                                        <p:tgtEl>
                                          <p:spTgt spid="8"/>
                                        </p:tgtEl>
                                        <p:attrNameLst>
                                          <p:attrName>ppt_x</p:attrName>
                                        </p:attrNameLst>
                                      </p:cBhvr>
                                    </p:anim>
                                    <p:anim from="(-#ppt_h/2)" to="(#ppt_y)" calcmode="lin" valueType="num">
                                      <p:cBhvr>
                                        <p:cTn id="45" dur="1000" fill="hold">
                                          <p:stCondLst>
                                            <p:cond delay="0"/>
                                          </p:stCondLst>
                                        </p:cTn>
                                        <p:tgtEl>
                                          <p:spTgt spid="8"/>
                                        </p:tgtEl>
                                        <p:attrNameLst>
                                          <p:attrName>ppt_y</p:attrName>
                                        </p:attrNameLst>
                                      </p:cBhvr>
                                    </p:anim>
                                    <p:animRot by="21600000">
                                      <p:cBhvr>
                                        <p:cTn id="46"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7" grpId="0"/>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Rectangle 6"/>
          <p:cNvSpPr>
            <a:spLocks noChangeArrowheads="1"/>
          </p:cNvSpPr>
          <p:nvPr/>
        </p:nvSpPr>
        <p:spPr bwMode="auto">
          <a:xfrm>
            <a:off x="971550" y="4219575"/>
            <a:ext cx="7921625" cy="92392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just"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Torre del Oro no fue una obra defensiva planificada de forma aislada. Se trata de una torre albarrana, unida al resto de las defensas urbanas mediante una muralla que llegaba hasta ella. </a:t>
            </a:r>
          </a:p>
        </p:txBody>
      </p:sp>
      <p:sp>
        <p:nvSpPr>
          <p:cNvPr id="8" name="7 CuadroTexto"/>
          <p:cNvSpPr txBox="1"/>
          <p:nvPr/>
        </p:nvSpPr>
        <p:spPr>
          <a:xfrm>
            <a:off x="1619250" y="700088"/>
            <a:ext cx="316547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 Los Remedios.</a:t>
            </a:r>
          </a:p>
        </p:txBody>
      </p:sp>
    </p:spTree>
  </p:cSld>
  <p:clrMapOvr>
    <a:masterClrMapping/>
  </p:clrMapOvr>
  <mc:AlternateContent xmlns:mc="http://schemas.openxmlformats.org/markup-compatibility/2006" xmlns:p14="http://schemas.microsoft.com/office/powerpoint/2010/main">
    <mc:Choice Requires="p14">
      <p:transition spd="slow" p14:dur="30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19600"/>
                            </p:stCondLst>
                            <p:childTnLst>
                              <p:par>
                                <p:cTn id="33" presetID="23" presetClass="entr" presetSubtype="16" fill="hold" grpId="0" nodeType="afterEffect">
                                  <p:stCondLst>
                                    <p:cond delay="50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1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Rectangle 7"/>
          <p:cNvSpPr>
            <a:spLocks noChangeArrowheads="1"/>
          </p:cNvSpPr>
          <p:nvPr/>
        </p:nvSpPr>
        <p:spPr bwMode="auto">
          <a:xfrm>
            <a:off x="971550" y="4084638"/>
            <a:ext cx="7488238" cy="92392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just"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 recorrido estaba jalonado por una serie de torres (de las cuales se conservan algunas, como la de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Abdelazis</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o la de la Plata), la última de las cuales era la del Oro. </a:t>
            </a:r>
          </a:p>
        </p:txBody>
      </p:sp>
      <p:sp>
        <p:nvSpPr>
          <p:cNvPr id="8" name="7 CuadroTexto"/>
          <p:cNvSpPr txBox="1"/>
          <p:nvPr/>
        </p:nvSpPr>
        <p:spPr>
          <a:xfrm>
            <a:off x="684213" y="411163"/>
            <a:ext cx="3959225"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6">
                      <a:satMod val="175000"/>
                      <a:alpha val="40000"/>
                    </a:schemeClr>
                  </a:glow>
                  <a:outerShdw blurRad="38100" dist="38100" dir="2700000" algn="tl">
                    <a:srgbClr val="000000">
                      <a:alpha val="43137"/>
                    </a:srgbClr>
                  </a:outerShdw>
                </a:effectLst>
                <a:latin typeface="Lucida Bright" pitchFamily="18" charset="0"/>
              </a:rPr>
              <a:t>Vista de la Maestranza desde el mirador de la Torre.</a:t>
            </a: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17600"/>
                            </p:stCondLst>
                            <p:childTnLst>
                              <p:par>
                                <p:cTn id="26" presetID="56" presetClass="entr" presetSubtype="0" fill="hold" grpId="0" nodeType="afterEffect">
                                  <p:stCondLst>
                                    <p:cond delay="500"/>
                                  </p:stCondLst>
                                  <p:iterate type="lt">
                                    <p:tmPct val="10000"/>
                                  </p:iterate>
                                  <p:childTnLst>
                                    <p:set>
                                      <p:cBhvr>
                                        <p:cTn id="27" dur="1" fill="hold">
                                          <p:stCondLst>
                                            <p:cond delay="0"/>
                                          </p:stCondLst>
                                        </p:cTn>
                                        <p:tgtEl>
                                          <p:spTgt spid="8"/>
                                        </p:tgtEl>
                                        <p:attrNameLst>
                                          <p:attrName>style.visibility</p:attrName>
                                        </p:attrNameLst>
                                      </p:cBhvr>
                                      <p:to>
                                        <p:strVal val="visible"/>
                                      </p:to>
                                    </p:set>
                                    <p:anim by="(-#ppt_w*2)" calcmode="lin" valueType="num">
                                      <p:cBhvr rctx="PPT">
                                        <p:cTn id="28" dur="500" autoRev="1" fill="hold">
                                          <p:stCondLst>
                                            <p:cond delay="0"/>
                                          </p:stCondLst>
                                        </p:cTn>
                                        <p:tgtEl>
                                          <p:spTgt spid="8"/>
                                        </p:tgtEl>
                                        <p:attrNameLst>
                                          <p:attrName>ppt_w</p:attrName>
                                        </p:attrNameLst>
                                      </p:cBhvr>
                                    </p:anim>
                                    <p:anim by="(#ppt_w*0.50)" calcmode="lin" valueType="num">
                                      <p:cBhvr>
                                        <p:cTn id="29" dur="500" decel="50000" autoRev="1" fill="hold">
                                          <p:stCondLst>
                                            <p:cond delay="0"/>
                                          </p:stCondLst>
                                        </p:cTn>
                                        <p:tgtEl>
                                          <p:spTgt spid="8"/>
                                        </p:tgtEl>
                                        <p:attrNameLst>
                                          <p:attrName>ppt_x</p:attrName>
                                        </p:attrNameLst>
                                      </p:cBhvr>
                                    </p:anim>
                                    <p:anim from="(-#ppt_h/2)" to="(#ppt_y)" calcmode="lin" valueType="num">
                                      <p:cBhvr>
                                        <p:cTn id="30" dur="1000" fill="hold">
                                          <p:stCondLst>
                                            <p:cond delay="0"/>
                                          </p:stCondLst>
                                        </p:cTn>
                                        <p:tgtEl>
                                          <p:spTgt spid="8"/>
                                        </p:tgtEl>
                                        <p:attrNameLst>
                                          <p:attrName>ppt_y</p:attrName>
                                        </p:attrNameLst>
                                      </p:cBhvr>
                                    </p:anim>
                                    <p:animRot by="21600000">
                                      <p:cBhvr>
                                        <p:cTn id="31"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87450" y="4084638"/>
            <a:ext cx="72009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 ella se pretendía extender las posibilidades de defensa de Sevilla no sólo a la propia orilla del río, rechazando posibles incursiones por barco, sino a todo ese sector de la ciudad.</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eelOff"/>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1450_wodospad_kamienie_kobieta_cwiczenia_joga.jpg"/>
          <p:cNvPicPr>
            <a:picLocks noGrp="1" noChangeAspect="1"/>
          </p:cNvPicPr>
          <p:nvPr isPhoto="1"/>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 Imagen" descr="241450_wodospad_kamienie_kobieta_cwiczenia_joga.jpg"/>
          <p:cNvPicPr>
            <a:picLocks noGrp="1" noChangeAspect="1"/>
          </p:cNvPicPr>
          <p:nvPr isPhoto="1"/>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684213" y="4084638"/>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cuerpo superior, es de planta circular y está constituido por una linterna cilíndrica con óculos de forma oval y rematada en una cúpula semicircular que se cubre con azulejos dorados.</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p:val>
                                            <p:strVal val="4/3*#ppt_w"/>
                                          </p:val>
                                        </p:tav>
                                        <p:tav tm="100000">
                                          <p:val>
                                            <p:strVal val="#ppt_w"/>
                                          </p:val>
                                        </p:tav>
                                      </p:tavLst>
                                    </p:anim>
                                    <p:anim calcmode="lin" valueType="num">
                                      <p:cBhvr>
                                        <p:cTn id="15" dur="3000" fill="hold"/>
                                        <p:tgtEl>
                                          <p:spTgt spid="16"/>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3000"/>
                                        <p:tgtEl>
                                          <p:spTgt spid="1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1"/>
                                          </p:val>
                                        </p:tav>
                                        <p:tav tm="100000">
                                          <p:val>
                                            <p:strVal val="#ppt_x"/>
                                          </p:val>
                                        </p:tav>
                                      </p:tavLst>
                                    </p:anim>
                                    <p:anim calcmode="lin" valueType="num">
                                      <p:cBhvr>
                                        <p:cTn id="2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cc1b9f325bea6c48c9b73f7cfd76431.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755650" y="4227513"/>
            <a:ext cx="727233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Existen teorías que interpretan la planta </a:t>
            </a:r>
            <a:r>
              <a:rPr lang="es-ES" i="1" dirty="0" err="1">
                <a:effectLst>
                  <a:glow rad="101600">
                    <a:schemeClr val="accent2">
                      <a:satMod val="175000"/>
                      <a:alpha val="40000"/>
                    </a:schemeClr>
                  </a:glow>
                  <a:outerShdw blurRad="38100" dist="38100" dir="2700000" algn="tl">
                    <a:srgbClr val="000000">
                      <a:alpha val="43137"/>
                    </a:srgbClr>
                  </a:outerShdw>
                </a:effectLst>
              </a:rPr>
              <a:t>dodecagonal</a:t>
            </a:r>
            <a:r>
              <a:rPr lang="es-ES" i="1" dirty="0">
                <a:effectLst>
                  <a:glow rad="101600">
                    <a:schemeClr val="accent2">
                      <a:satMod val="175000"/>
                      <a:alpha val="40000"/>
                    </a:schemeClr>
                  </a:glow>
                  <a:outerShdw blurRad="38100" dist="38100" dir="2700000" algn="tl">
                    <a:srgbClr val="000000">
                      <a:alpha val="43137"/>
                    </a:srgbClr>
                  </a:outerShdw>
                </a:effectLst>
              </a:rPr>
              <a:t> como una representación de la Rosa de los Vientos </a:t>
            </a:r>
            <a:r>
              <a:rPr lang="es-ES" i="1" dirty="0" err="1">
                <a:effectLst>
                  <a:glow rad="101600">
                    <a:schemeClr val="accent2">
                      <a:satMod val="175000"/>
                      <a:alpha val="40000"/>
                    </a:schemeClr>
                  </a:glow>
                  <a:outerShdw blurRad="38100" dist="38100" dir="2700000" algn="tl">
                    <a:srgbClr val="000000">
                      <a:alpha val="43137"/>
                    </a:srgbClr>
                  </a:outerShdw>
                </a:effectLst>
              </a:rPr>
              <a:t>vitruviana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8000">
        <p14:conveyor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1"/>
                                          </p:val>
                                        </p:tav>
                                        <p:tav tm="100000">
                                          <p:val>
                                            <p:strVal val="#ppt_x"/>
                                          </p:val>
                                        </p:tav>
                                      </p:tavLst>
                                    </p:anim>
                                    <p:anim calcmode="lin" valueType="num">
                                      <p:cBhvr>
                                        <p:cTn id="1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b709dd5e23cf6387880aa8dd28115d0.jpg"/>
          <p:cNvPicPr>
            <a:picLocks noChangeAspect="1"/>
          </p:cNvPicPr>
          <p:nvPr/>
        </p:nvPicPr>
        <p:blipFill>
          <a:blip r:embed="rId2" cstate="print"/>
          <a:srcRect/>
          <a:stretch>
            <a:fillRect/>
          </a:stretch>
        </p:blipFill>
        <p:spPr bwMode="auto">
          <a:xfrm>
            <a:off x="0" y="3175"/>
            <a:ext cx="9144000" cy="51403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904020">
            <a:off x="3970338" y="-28575"/>
            <a:ext cx="254000" cy="260667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rot="20813016" flipH="1">
            <a:off x="4787900" y="-3175"/>
            <a:ext cx="261938" cy="250666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904020">
            <a:off x="314325" y="-26988"/>
            <a:ext cx="280988" cy="260667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20813016" flipH="1">
            <a:off x="1116013" y="0"/>
            <a:ext cx="290512" cy="24987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904020">
            <a:off x="7499350" y="-33338"/>
            <a:ext cx="295275" cy="261620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0813016" flipH="1">
            <a:off x="8316913" y="1588"/>
            <a:ext cx="304800" cy="24955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904020">
            <a:off x="2170113" y="-30163"/>
            <a:ext cx="268287" cy="260985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20813016" flipH="1">
            <a:off x="2979738" y="0"/>
            <a:ext cx="292100" cy="25717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904020">
            <a:off x="5916613" y="-36513"/>
            <a:ext cx="296862" cy="261461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0813016" flipH="1">
            <a:off x="6796088" y="-3175"/>
            <a:ext cx="261937" cy="25781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Rectángulo"/>
          <p:cNvSpPr/>
          <p:nvPr/>
        </p:nvSpPr>
        <p:spPr>
          <a:xfrm rot="904020">
            <a:off x="3962400" y="1900238"/>
            <a:ext cx="268288" cy="255111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 name="35 Rectángulo"/>
          <p:cNvSpPr/>
          <p:nvPr/>
        </p:nvSpPr>
        <p:spPr>
          <a:xfrm rot="20813016" flipH="1">
            <a:off x="4778375" y="1927225"/>
            <a:ext cx="280988" cy="25908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7" name="36 Rectángulo"/>
          <p:cNvSpPr/>
          <p:nvPr/>
        </p:nvSpPr>
        <p:spPr>
          <a:xfrm rot="904020">
            <a:off x="327025" y="1900238"/>
            <a:ext cx="261938" cy="25495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Rectángulo"/>
          <p:cNvSpPr/>
          <p:nvPr/>
        </p:nvSpPr>
        <p:spPr>
          <a:xfrm rot="20813016" flipH="1">
            <a:off x="1177925" y="1922463"/>
            <a:ext cx="239713" cy="26003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Rectángulo"/>
          <p:cNvSpPr/>
          <p:nvPr/>
        </p:nvSpPr>
        <p:spPr>
          <a:xfrm rot="904020">
            <a:off x="7632700" y="1920875"/>
            <a:ext cx="238125" cy="252571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0" name="39 Rectángulo"/>
          <p:cNvSpPr/>
          <p:nvPr/>
        </p:nvSpPr>
        <p:spPr>
          <a:xfrm rot="20813016" flipH="1">
            <a:off x="8323263" y="1930400"/>
            <a:ext cx="292100" cy="24399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 name="40 Rectángulo"/>
          <p:cNvSpPr/>
          <p:nvPr/>
        </p:nvSpPr>
        <p:spPr>
          <a:xfrm rot="904020">
            <a:off x="2171700" y="1898650"/>
            <a:ext cx="263525" cy="262413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2" name="41 Rectángulo"/>
          <p:cNvSpPr/>
          <p:nvPr/>
        </p:nvSpPr>
        <p:spPr>
          <a:xfrm rot="20813016" flipH="1">
            <a:off x="2978150" y="1928813"/>
            <a:ext cx="295275" cy="25876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 name="42 Rectángulo"/>
          <p:cNvSpPr/>
          <p:nvPr/>
        </p:nvSpPr>
        <p:spPr>
          <a:xfrm rot="904020">
            <a:off x="5978525" y="1901825"/>
            <a:ext cx="254000" cy="25463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4" name="43 Rectángulo"/>
          <p:cNvSpPr/>
          <p:nvPr/>
        </p:nvSpPr>
        <p:spPr>
          <a:xfrm rot="20813016" flipH="1">
            <a:off x="6802438" y="1924050"/>
            <a:ext cx="249237" cy="25241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1042988" y="4084638"/>
            <a:ext cx="72723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Cada faceta del prisma ofrece un aspecto distinto según sea par o impar, variando el orden de ventanas, balcones y saeteras. La decoración exterior es muy sobria.</a:t>
            </a:r>
          </a:p>
        </p:txBody>
      </p:sp>
    </p:spTree>
  </p:cSld>
  <p:clrMapOvr>
    <a:masterClrMapping/>
  </p:clrMapOvr>
  <mc:AlternateContent xmlns:mc="http://schemas.openxmlformats.org/markup-compatibility/2006" xmlns:p14="http://schemas.microsoft.com/office/powerpoint/2010/main">
    <mc:Choice Requires="p14">
      <p:transition spd="slow" p14:dur="2000" advTm="25000">
        <p:circle/>
      </p:transition>
    </mc:Choice>
    <mc:Fallback xmlns="">
      <p:transition spd="slow" advTm="2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3000" fill="hold"/>
                                        <p:tgtEl>
                                          <p:spTgt spid="37"/>
                                        </p:tgtEl>
                                        <p:attrNameLst>
                                          <p:attrName>ppt_x</p:attrName>
                                        </p:attrNameLst>
                                      </p:cBhvr>
                                      <p:tavLst>
                                        <p:tav tm="0">
                                          <p:val>
                                            <p:strVal val="0-#ppt_w/2"/>
                                          </p:val>
                                        </p:tav>
                                        <p:tav tm="100000">
                                          <p:val>
                                            <p:strVal val="#ppt_x"/>
                                          </p:val>
                                        </p:tav>
                                      </p:tavLst>
                                    </p:anim>
                                    <p:anim calcmode="lin" valueType="num">
                                      <p:cBhvr additive="base">
                                        <p:cTn id="12" dur="30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0-#ppt_w/2"/>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000" fill="hold"/>
                                        <p:tgtEl>
                                          <p:spTgt spid="41"/>
                                        </p:tgtEl>
                                        <p:attrNameLst>
                                          <p:attrName>ppt_x</p:attrName>
                                        </p:attrNameLst>
                                      </p:cBhvr>
                                      <p:tavLst>
                                        <p:tav tm="0">
                                          <p:val>
                                            <p:strVal val="0-#ppt_w/2"/>
                                          </p:val>
                                        </p:tav>
                                        <p:tav tm="100000">
                                          <p:val>
                                            <p:strVal val="#ppt_x"/>
                                          </p:val>
                                        </p:tav>
                                      </p:tavLst>
                                    </p:anim>
                                    <p:anim calcmode="lin" valueType="num">
                                      <p:cBhvr additive="base">
                                        <p:cTn id="20" dur="3000" fill="hold"/>
                                        <p:tgtEl>
                                          <p:spTgt spid="41"/>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0-#ppt_w/2"/>
                                          </p:val>
                                        </p:tav>
                                        <p:tav tm="100000">
                                          <p:val>
                                            <p:strVal val="#ppt_x"/>
                                          </p:val>
                                        </p:tav>
                                      </p:tavLst>
                                    </p:anim>
                                    <p:anim calcmode="lin" valueType="num">
                                      <p:cBhvr additive="base">
                                        <p:cTn id="24" dur="3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3000" fill="hold"/>
                                        <p:tgtEl>
                                          <p:spTgt spid="35"/>
                                        </p:tgtEl>
                                        <p:attrNameLst>
                                          <p:attrName>ppt_x</p:attrName>
                                        </p:attrNameLst>
                                      </p:cBhvr>
                                      <p:tavLst>
                                        <p:tav tm="0">
                                          <p:val>
                                            <p:strVal val="0-#ppt_w/2"/>
                                          </p:val>
                                        </p:tav>
                                        <p:tav tm="100000">
                                          <p:val>
                                            <p:strVal val="#ppt_x"/>
                                          </p:val>
                                        </p:tav>
                                      </p:tavLst>
                                    </p:anim>
                                    <p:anim calcmode="lin" valueType="num">
                                      <p:cBhvr additive="base">
                                        <p:cTn id="28" dur="30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3000" fill="hold"/>
                                        <p:tgtEl>
                                          <p:spTgt spid="43"/>
                                        </p:tgtEl>
                                        <p:attrNameLst>
                                          <p:attrName>ppt_x</p:attrName>
                                        </p:attrNameLst>
                                      </p:cBhvr>
                                      <p:tavLst>
                                        <p:tav tm="0">
                                          <p:val>
                                            <p:strVal val="0-#ppt_w/2"/>
                                          </p:val>
                                        </p:tav>
                                        <p:tav tm="100000">
                                          <p:val>
                                            <p:strVal val="#ppt_x"/>
                                          </p:val>
                                        </p:tav>
                                      </p:tavLst>
                                    </p:anim>
                                    <p:anim calcmode="lin" valueType="num">
                                      <p:cBhvr additive="base">
                                        <p:cTn id="36" dur="3000" fill="hold"/>
                                        <p:tgtEl>
                                          <p:spTgt spid="43"/>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3000" fill="hold"/>
                                        <p:tgtEl>
                                          <p:spTgt spid="39"/>
                                        </p:tgtEl>
                                        <p:attrNameLst>
                                          <p:attrName>ppt_x</p:attrName>
                                        </p:attrNameLst>
                                      </p:cBhvr>
                                      <p:tavLst>
                                        <p:tav tm="0">
                                          <p:val>
                                            <p:strVal val="0-#ppt_w/2"/>
                                          </p:val>
                                        </p:tav>
                                        <p:tav tm="100000">
                                          <p:val>
                                            <p:strVal val="#ppt_x"/>
                                          </p:val>
                                        </p:tav>
                                      </p:tavLst>
                                    </p:anim>
                                    <p:anim calcmode="lin" valueType="num">
                                      <p:cBhvr additive="base">
                                        <p:cTn id="44" dur="3000" fill="hold"/>
                                        <p:tgtEl>
                                          <p:spTgt spid="39"/>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3000" fill="hold"/>
                                        <p:tgtEl>
                                          <p:spTgt spid="38"/>
                                        </p:tgtEl>
                                        <p:attrNameLst>
                                          <p:attrName>ppt_x</p:attrName>
                                        </p:attrNameLst>
                                      </p:cBhvr>
                                      <p:tavLst>
                                        <p:tav tm="0">
                                          <p:val>
                                            <p:strVal val="1+#ppt_w/2"/>
                                          </p:val>
                                        </p:tav>
                                        <p:tav tm="100000">
                                          <p:val>
                                            <p:strVal val="#ppt_x"/>
                                          </p:val>
                                        </p:tav>
                                      </p:tavLst>
                                    </p:anim>
                                    <p:anim calcmode="lin" valueType="num">
                                      <p:cBhvr additive="base">
                                        <p:cTn id="52" dur="3000" fill="hold"/>
                                        <p:tgtEl>
                                          <p:spTgt spid="38"/>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3000" fill="hold"/>
                                        <p:tgtEl>
                                          <p:spTgt spid="42"/>
                                        </p:tgtEl>
                                        <p:attrNameLst>
                                          <p:attrName>ppt_x</p:attrName>
                                        </p:attrNameLst>
                                      </p:cBhvr>
                                      <p:tavLst>
                                        <p:tav tm="0">
                                          <p:val>
                                            <p:strVal val="1+#ppt_w/2"/>
                                          </p:val>
                                        </p:tav>
                                        <p:tav tm="100000">
                                          <p:val>
                                            <p:strVal val="#ppt_x"/>
                                          </p:val>
                                        </p:tav>
                                      </p:tavLst>
                                    </p:anim>
                                    <p:anim calcmode="lin" valueType="num">
                                      <p:cBhvr additive="base">
                                        <p:cTn id="60" dur="3000" fill="hold"/>
                                        <p:tgtEl>
                                          <p:spTgt spid="42"/>
                                        </p:tgtEl>
                                        <p:attrNameLst>
                                          <p:attrName>ppt_y</p:attrName>
                                        </p:attrNameLst>
                                      </p:cBhvr>
                                      <p:tavLst>
                                        <p:tav tm="0">
                                          <p:val>
                                            <p:strVal val="1+#ppt_h/2"/>
                                          </p:val>
                                        </p:tav>
                                        <p:tav tm="100000">
                                          <p:val>
                                            <p:strVal val="#ppt_y"/>
                                          </p:val>
                                        </p:tav>
                                      </p:tavLst>
                                    </p:anim>
                                  </p:childTnLst>
                                </p:cTn>
                              </p:par>
                              <p:par>
                                <p:cTn id="61" presetID="2" presetClass="entr" presetSubtype="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3000" fill="hold"/>
                                        <p:tgtEl>
                                          <p:spTgt spid="6"/>
                                        </p:tgtEl>
                                        <p:attrNameLst>
                                          <p:attrName>ppt_x</p:attrName>
                                        </p:attrNameLst>
                                      </p:cBhvr>
                                      <p:tavLst>
                                        <p:tav tm="0">
                                          <p:val>
                                            <p:strVal val="1+#ppt_w/2"/>
                                          </p:val>
                                        </p:tav>
                                        <p:tav tm="100000">
                                          <p:val>
                                            <p:strVal val="#ppt_x"/>
                                          </p:val>
                                        </p:tav>
                                      </p:tavLst>
                                    </p:anim>
                                    <p:anim calcmode="lin" valueType="num">
                                      <p:cBhvr additive="base">
                                        <p:cTn id="64" dur="3000" fill="hold"/>
                                        <p:tgtEl>
                                          <p:spTgt spid="6"/>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3000" fill="hold"/>
                                        <p:tgtEl>
                                          <p:spTgt spid="36"/>
                                        </p:tgtEl>
                                        <p:attrNameLst>
                                          <p:attrName>ppt_x</p:attrName>
                                        </p:attrNameLst>
                                      </p:cBhvr>
                                      <p:tavLst>
                                        <p:tav tm="0">
                                          <p:val>
                                            <p:strVal val="1+#ppt_w/2"/>
                                          </p:val>
                                        </p:tav>
                                        <p:tav tm="100000">
                                          <p:val>
                                            <p:strVal val="#ppt_x"/>
                                          </p:val>
                                        </p:tav>
                                      </p:tavLst>
                                    </p:anim>
                                    <p:anim calcmode="lin" valueType="num">
                                      <p:cBhvr additive="base">
                                        <p:cTn id="68" dur="3000" fill="hold"/>
                                        <p:tgtEl>
                                          <p:spTgt spid="36"/>
                                        </p:tgtEl>
                                        <p:attrNameLst>
                                          <p:attrName>ppt_y</p:attrName>
                                        </p:attrNameLst>
                                      </p:cBhvr>
                                      <p:tavLst>
                                        <p:tav tm="0">
                                          <p:val>
                                            <p:strVal val="1+#ppt_h/2"/>
                                          </p:val>
                                        </p:tav>
                                        <p:tav tm="100000">
                                          <p:val>
                                            <p:strVal val="#ppt_y"/>
                                          </p:val>
                                        </p:tav>
                                      </p:tavLst>
                                    </p:anim>
                                  </p:childTnLst>
                                </p:cTn>
                              </p:par>
                              <p:par>
                                <p:cTn id="69" presetID="2" presetClass="entr" presetSubtype="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1+#ppt_w/2"/>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2" presetClass="entr" presetSubtype="6" fill="hold" nodeType="with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additive="base">
                                        <p:cTn id="75" dur="3000" fill="hold"/>
                                        <p:tgtEl>
                                          <p:spTgt spid="44"/>
                                        </p:tgtEl>
                                        <p:attrNameLst>
                                          <p:attrName>ppt_x</p:attrName>
                                        </p:attrNameLst>
                                      </p:cBhvr>
                                      <p:tavLst>
                                        <p:tav tm="0">
                                          <p:val>
                                            <p:strVal val="1+#ppt_w/2"/>
                                          </p:val>
                                        </p:tav>
                                        <p:tav tm="100000">
                                          <p:val>
                                            <p:strVal val="#ppt_x"/>
                                          </p:val>
                                        </p:tav>
                                      </p:tavLst>
                                    </p:anim>
                                    <p:anim calcmode="lin" valueType="num">
                                      <p:cBhvr additive="base">
                                        <p:cTn id="76" dur="3000" fill="hold"/>
                                        <p:tgtEl>
                                          <p:spTgt spid="44"/>
                                        </p:tgtEl>
                                        <p:attrNameLst>
                                          <p:attrName>ppt_y</p:attrName>
                                        </p:attrNameLst>
                                      </p:cBhvr>
                                      <p:tavLst>
                                        <p:tav tm="0">
                                          <p:val>
                                            <p:strVal val="1+#ppt_h/2"/>
                                          </p:val>
                                        </p:tav>
                                        <p:tav tm="100000">
                                          <p:val>
                                            <p:strVal val="#ppt_y"/>
                                          </p:val>
                                        </p:tav>
                                      </p:tavLst>
                                    </p:anim>
                                  </p:childTnLst>
                                </p:cTn>
                              </p:par>
                              <p:par>
                                <p:cTn id="77" presetID="2" presetClass="entr" presetSubtype="6"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3000" fill="hold"/>
                                        <p:tgtEl>
                                          <p:spTgt spid="10"/>
                                        </p:tgtEl>
                                        <p:attrNameLst>
                                          <p:attrName>ppt_x</p:attrName>
                                        </p:attrNameLst>
                                      </p:cBhvr>
                                      <p:tavLst>
                                        <p:tav tm="0">
                                          <p:val>
                                            <p:strVal val="1+#ppt_w/2"/>
                                          </p:val>
                                        </p:tav>
                                        <p:tav tm="100000">
                                          <p:val>
                                            <p:strVal val="#ppt_x"/>
                                          </p:val>
                                        </p:tav>
                                      </p:tavLst>
                                    </p:anim>
                                    <p:anim calcmode="lin" valueType="num">
                                      <p:cBhvr additive="base">
                                        <p:cTn id="80" dur="3000" fill="hold"/>
                                        <p:tgtEl>
                                          <p:spTgt spid="10"/>
                                        </p:tgtEl>
                                        <p:attrNameLst>
                                          <p:attrName>ppt_y</p:attrName>
                                        </p:attrNameLst>
                                      </p:cBhvr>
                                      <p:tavLst>
                                        <p:tav tm="0">
                                          <p:val>
                                            <p:strVal val="1+#ppt_h/2"/>
                                          </p:val>
                                        </p:tav>
                                        <p:tav tm="100000">
                                          <p:val>
                                            <p:strVal val="#ppt_y"/>
                                          </p:val>
                                        </p:tav>
                                      </p:tavLst>
                                    </p:anim>
                                  </p:childTnLst>
                                </p:cTn>
                              </p:par>
                              <p:par>
                                <p:cTn id="81" presetID="2" presetClass="entr" presetSubtype="6" fill="hold"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3000" fill="hold"/>
                                        <p:tgtEl>
                                          <p:spTgt spid="40"/>
                                        </p:tgtEl>
                                        <p:attrNameLst>
                                          <p:attrName>ppt_x</p:attrName>
                                        </p:attrNameLst>
                                      </p:cBhvr>
                                      <p:tavLst>
                                        <p:tav tm="0">
                                          <p:val>
                                            <p:strVal val="1+#ppt_w/2"/>
                                          </p:val>
                                        </p:tav>
                                        <p:tav tm="100000">
                                          <p:val>
                                            <p:strVal val="#ppt_x"/>
                                          </p:val>
                                        </p:tav>
                                      </p:tavLst>
                                    </p:anim>
                                    <p:anim calcmode="lin" valueType="num">
                                      <p:cBhvr additive="base">
                                        <p:cTn id="84" dur="3000" fill="hold"/>
                                        <p:tgtEl>
                                          <p:spTgt spid="40"/>
                                        </p:tgtEl>
                                        <p:attrNameLst>
                                          <p:attrName>ppt_y</p:attrName>
                                        </p:attrNameLst>
                                      </p:cBhvr>
                                      <p:tavLst>
                                        <p:tav tm="0">
                                          <p:val>
                                            <p:strVal val="1+#ppt_h/2"/>
                                          </p:val>
                                        </p:tav>
                                        <p:tav tm="100000">
                                          <p:val>
                                            <p:strVal val="#ppt_y"/>
                                          </p:val>
                                        </p:tav>
                                      </p:tavLst>
                                    </p:anim>
                                  </p:childTnLst>
                                </p:cTn>
                              </p:par>
                              <p:par>
                                <p:cTn id="85" presetID="3" presetClass="entr" presetSubtype="1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3000"/>
                                        <p:tgtEl>
                                          <p:spTgt spid="5"/>
                                        </p:tgtEl>
                                      </p:cBhvr>
                                    </p:animEffect>
                                  </p:childTnLst>
                                </p:cTn>
                              </p:par>
                              <p:par>
                                <p:cTn id="88" presetID="3" presetClass="entr" presetSubtype="10" fill="hold"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3000"/>
                                        <p:tgtEl>
                                          <p:spTgt spid="6"/>
                                        </p:tgtEl>
                                      </p:cBhvr>
                                    </p:animEffect>
                                  </p:childTnLst>
                                </p:cTn>
                              </p:par>
                              <p:par>
                                <p:cTn id="91" presetID="3" presetClass="entr" presetSubtype="1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linds(horizontal)">
                                      <p:cBhvr>
                                        <p:cTn id="93" dur="3000"/>
                                        <p:tgtEl>
                                          <p:spTgt spid="7"/>
                                        </p:tgtEl>
                                      </p:cBhvr>
                                    </p:animEffect>
                                  </p:childTnLst>
                                </p:cTn>
                              </p:par>
                              <p:par>
                                <p:cTn id="94" presetID="3" presetClass="entr" presetSubtype="10" fill="hold"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linds(horizontal)">
                                      <p:cBhvr>
                                        <p:cTn id="96" dur="3000"/>
                                        <p:tgtEl>
                                          <p:spTgt spid="8"/>
                                        </p:tgtEl>
                                      </p:cBhvr>
                                    </p:animEffect>
                                  </p:childTnLst>
                                </p:cTn>
                              </p:par>
                              <p:par>
                                <p:cTn id="97" presetID="3" presetClass="entr" presetSubtype="10" fill="hold"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linds(horizontal)">
                                      <p:cBhvr>
                                        <p:cTn id="99" dur="3000"/>
                                        <p:tgtEl>
                                          <p:spTgt spid="9"/>
                                        </p:tgtEl>
                                      </p:cBhvr>
                                    </p:animEffect>
                                  </p:childTnLst>
                                </p:cTn>
                              </p:par>
                              <p:par>
                                <p:cTn id="100" presetID="3" presetClass="entr" presetSubtype="10"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linds(horizontal)">
                                      <p:cBhvr>
                                        <p:cTn id="102" dur="3000"/>
                                        <p:tgtEl>
                                          <p:spTgt spid="10"/>
                                        </p:tgtEl>
                                      </p:cBhvr>
                                    </p:animEffect>
                                  </p:childTnLst>
                                </p:cTn>
                              </p:par>
                              <p:par>
                                <p:cTn id="103" presetID="3" presetClass="entr" presetSubtype="1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linds(horizontal)">
                                      <p:cBhvr>
                                        <p:cTn id="105" dur="3000"/>
                                        <p:tgtEl>
                                          <p:spTgt spid="11"/>
                                        </p:tgtEl>
                                      </p:cBhvr>
                                    </p:animEffect>
                                  </p:childTnLst>
                                </p:cTn>
                              </p:par>
                              <p:par>
                                <p:cTn id="106" presetID="3" presetClass="entr" presetSubtype="10" fill="hold"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horizontal)">
                                      <p:cBhvr>
                                        <p:cTn id="108" dur="3000"/>
                                        <p:tgtEl>
                                          <p:spTgt spid="12"/>
                                        </p:tgtEl>
                                      </p:cBhvr>
                                    </p:animEffect>
                                  </p:childTnLst>
                                </p:cTn>
                              </p:par>
                              <p:par>
                                <p:cTn id="109" presetID="3" presetClass="entr" presetSubtype="10"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linds(horizontal)">
                                      <p:cBhvr>
                                        <p:cTn id="111" dur="3000"/>
                                        <p:tgtEl>
                                          <p:spTgt spid="13"/>
                                        </p:tgtEl>
                                      </p:cBhvr>
                                    </p:animEffect>
                                  </p:childTnLst>
                                </p:cTn>
                              </p:par>
                              <p:par>
                                <p:cTn id="112" presetID="3" presetClass="entr" presetSubtype="10" fill="hold"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linds(horizontal)">
                                      <p:cBhvr>
                                        <p:cTn id="114" dur="3000"/>
                                        <p:tgtEl>
                                          <p:spTgt spid="14"/>
                                        </p:tgtEl>
                                      </p:cBhvr>
                                    </p:animEffect>
                                  </p:childTnLst>
                                </p:cTn>
                              </p:par>
                              <p:par>
                                <p:cTn id="115" presetID="3" presetClass="entr" presetSubtype="10" fill="hold" nodeType="withEffect">
                                  <p:stCondLst>
                                    <p:cond delay="0"/>
                                  </p:stCondLst>
                                  <p:childTnLst>
                                    <p:set>
                                      <p:cBhvr>
                                        <p:cTn id="116" dur="1" fill="hold">
                                          <p:stCondLst>
                                            <p:cond delay="0"/>
                                          </p:stCondLst>
                                        </p:cTn>
                                        <p:tgtEl>
                                          <p:spTgt spid="35"/>
                                        </p:tgtEl>
                                        <p:attrNameLst>
                                          <p:attrName>style.visibility</p:attrName>
                                        </p:attrNameLst>
                                      </p:cBhvr>
                                      <p:to>
                                        <p:strVal val="visible"/>
                                      </p:to>
                                    </p:set>
                                    <p:animEffect transition="in" filter="blinds(horizontal)">
                                      <p:cBhvr>
                                        <p:cTn id="117" dur="3000"/>
                                        <p:tgtEl>
                                          <p:spTgt spid="35"/>
                                        </p:tgtEl>
                                      </p:cBhvr>
                                    </p:animEffect>
                                  </p:childTnLst>
                                </p:cTn>
                              </p:par>
                              <p:par>
                                <p:cTn id="118" presetID="3" presetClass="entr" presetSubtype="10" fill="hold" nodeType="withEffect">
                                  <p:stCondLst>
                                    <p:cond delay="0"/>
                                  </p:stCondLst>
                                  <p:childTnLst>
                                    <p:set>
                                      <p:cBhvr>
                                        <p:cTn id="119" dur="1" fill="hold">
                                          <p:stCondLst>
                                            <p:cond delay="0"/>
                                          </p:stCondLst>
                                        </p:cTn>
                                        <p:tgtEl>
                                          <p:spTgt spid="36"/>
                                        </p:tgtEl>
                                        <p:attrNameLst>
                                          <p:attrName>style.visibility</p:attrName>
                                        </p:attrNameLst>
                                      </p:cBhvr>
                                      <p:to>
                                        <p:strVal val="visible"/>
                                      </p:to>
                                    </p:set>
                                    <p:animEffect transition="in" filter="blinds(horizontal)">
                                      <p:cBhvr>
                                        <p:cTn id="120" dur="3000"/>
                                        <p:tgtEl>
                                          <p:spTgt spid="36"/>
                                        </p:tgtEl>
                                      </p:cBhvr>
                                    </p:animEffect>
                                  </p:childTnLst>
                                </p:cTn>
                              </p:par>
                              <p:par>
                                <p:cTn id="121" presetID="3" presetClass="entr" presetSubtype="10" fill="hold" nodeType="withEffect">
                                  <p:stCondLst>
                                    <p:cond delay="0"/>
                                  </p:stCondLst>
                                  <p:childTnLst>
                                    <p:set>
                                      <p:cBhvr>
                                        <p:cTn id="122" dur="1" fill="hold">
                                          <p:stCondLst>
                                            <p:cond delay="0"/>
                                          </p:stCondLst>
                                        </p:cTn>
                                        <p:tgtEl>
                                          <p:spTgt spid="37"/>
                                        </p:tgtEl>
                                        <p:attrNameLst>
                                          <p:attrName>style.visibility</p:attrName>
                                        </p:attrNameLst>
                                      </p:cBhvr>
                                      <p:to>
                                        <p:strVal val="visible"/>
                                      </p:to>
                                    </p:set>
                                    <p:animEffect transition="in" filter="blinds(horizontal)">
                                      <p:cBhvr>
                                        <p:cTn id="123" dur="3000"/>
                                        <p:tgtEl>
                                          <p:spTgt spid="37"/>
                                        </p:tgtEl>
                                      </p:cBhvr>
                                    </p:animEffect>
                                  </p:childTnLst>
                                </p:cTn>
                              </p:par>
                              <p:par>
                                <p:cTn id="124" presetID="3" presetClass="entr" presetSubtype="10" fill="hold" nodeType="withEffect">
                                  <p:stCondLst>
                                    <p:cond delay="0"/>
                                  </p:stCondLst>
                                  <p:childTnLst>
                                    <p:set>
                                      <p:cBhvr>
                                        <p:cTn id="125" dur="1" fill="hold">
                                          <p:stCondLst>
                                            <p:cond delay="0"/>
                                          </p:stCondLst>
                                        </p:cTn>
                                        <p:tgtEl>
                                          <p:spTgt spid="38"/>
                                        </p:tgtEl>
                                        <p:attrNameLst>
                                          <p:attrName>style.visibility</p:attrName>
                                        </p:attrNameLst>
                                      </p:cBhvr>
                                      <p:to>
                                        <p:strVal val="visible"/>
                                      </p:to>
                                    </p:set>
                                    <p:animEffect transition="in" filter="blinds(horizontal)">
                                      <p:cBhvr>
                                        <p:cTn id="126" dur="3000"/>
                                        <p:tgtEl>
                                          <p:spTgt spid="38"/>
                                        </p:tgtEl>
                                      </p:cBhvr>
                                    </p:animEffect>
                                  </p:childTnLst>
                                </p:cTn>
                              </p:par>
                              <p:par>
                                <p:cTn id="127" presetID="3" presetClass="entr" presetSubtype="10" fill="hold" nodeType="withEffect">
                                  <p:stCondLst>
                                    <p:cond delay="0"/>
                                  </p:stCondLst>
                                  <p:childTnLst>
                                    <p:set>
                                      <p:cBhvr>
                                        <p:cTn id="128" dur="1" fill="hold">
                                          <p:stCondLst>
                                            <p:cond delay="0"/>
                                          </p:stCondLst>
                                        </p:cTn>
                                        <p:tgtEl>
                                          <p:spTgt spid="39"/>
                                        </p:tgtEl>
                                        <p:attrNameLst>
                                          <p:attrName>style.visibility</p:attrName>
                                        </p:attrNameLst>
                                      </p:cBhvr>
                                      <p:to>
                                        <p:strVal val="visible"/>
                                      </p:to>
                                    </p:set>
                                    <p:animEffect transition="in" filter="blinds(horizontal)">
                                      <p:cBhvr>
                                        <p:cTn id="129" dur="3000"/>
                                        <p:tgtEl>
                                          <p:spTgt spid="39"/>
                                        </p:tgtEl>
                                      </p:cBhvr>
                                    </p:animEffect>
                                  </p:childTnLst>
                                </p:cTn>
                              </p:par>
                              <p:par>
                                <p:cTn id="130" presetID="3" presetClass="entr" presetSubtype="10" fill="hold" nodeType="withEffect">
                                  <p:stCondLst>
                                    <p:cond delay="0"/>
                                  </p:stCondLst>
                                  <p:childTnLst>
                                    <p:set>
                                      <p:cBhvr>
                                        <p:cTn id="131" dur="1" fill="hold">
                                          <p:stCondLst>
                                            <p:cond delay="0"/>
                                          </p:stCondLst>
                                        </p:cTn>
                                        <p:tgtEl>
                                          <p:spTgt spid="40"/>
                                        </p:tgtEl>
                                        <p:attrNameLst>
                                          <p:attrName>style.visibility</p:attrName>
                                        </p:attrNameLst>
                                      </p:cBhvr>
                                      <p:to>
                                        <p:strVal val="visible"/>
                                      </p:to>
                                    </p:set>
                                    <p:animEffect transition="in" filter="blinds(horizontal)">
                                      <p:cBhvr>
                                        <p:cTn id="132" dur="3000"/>
                                        <p:tgtEl>
                                          <p:spTgt spid="40"/>
                                        </p:tgtEl>
                                      </p:cBhvr>
                                    </p:animEffect>
                                  </p:childTnLst>
                                </p:cTn>
                              </p:par>
                              <p:par>
                                <p:cTn id="133" presetID="3" presetClass="entr" presetSubtype="10" fill="hold" nodeType="with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blinds(horizontal)">
                                      <p:cBhvr>
                                        <p:cTn id="135" dur="3000"/>
                                        <p:tgtEl>
                                          <p:spTgt spid="41"/>
                                        </p:tgtEl>
                                      </p:cBhvr>
                                    </p:animEffect>
                                  </p:childTnLst>
                                </p:cTn>
                              </p:par>
                              <p:par>
                                <p:cTn id="136" presetID="3" presetClass="entr" presetSubtype="10" fill="hold" nodeType="withEffect">
                                  <p:stCondLst>
                                    <p:cond delay="0"/>
                                  </p:stCondLst>
                                  <p:childTnLst>
                                    <p:set>
                                      <p:cBhvr>
                                        <p:cTn id="137" dur="1" fill="hold">
                                          <p:stCondLst>
                                            <p:cond delay="0"/>
                                          </p:stCondLst>
                                        </p:cTn>
                                        <p:tgtEl>
                                          <p:spTgt spid="42"/>
                                        </p:tgtEl>
                                        <p:attrNameLst>
                                          <p:attrName>style.visibility</p:attrName>
                                        </p:attrNameLst>
                                      </p:cBhvr>
                                      <p:to>
                                        <p:strVal val="visible"/>
                                      </p:to>
                                    </p:set>
                                    <p:animEffect transition="in" filter="blinds(horizontal)">
                                      <p:cBhvr>
                                        <p:cTn id="138" dur="3000"/>
                                        <p:tgtEl>
                                          <p:spTgt spid="42"/>
                                        </p:tgtEl>
                                      </p:cBhvr>
                                    </p:animEffect>
                                  </p:childTnLst>
                                </p:cTn>
                              </p:par>
                              <p:par>
                                <p:cTn id="139" presetID="3" presetClass="entr" presetSubtype="10" fill="hold"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blinds(horizontal)">
                                      <p:cBhvr>
                                        <p:cTn id="141" dur="3000"/>
                                        <p:tgtEl>
                                          <p:spTgt spid="43"/>
                                        </p:tgtEl>
                                      </p:cBhvr>
                                    </p:animEffect>
                                  </p:childTnLst>
                                </p:cTn>
                              </p:par>
                              <p:par>
                                <p:cTn id="142" presetID="3" presetClass="entr" presetSubtype="10" fill="hold" nodeType="withEffect">
                                  <p:stCondLst>
                                    <p:cond delay="0"/>
                                  </p:stCondLst>
                                  <p:childTnLst>
                                    <p:set>
                                      <p:cBhvr>
                                        <p:cTn id="143" dur="1" fill="hold">
                                          <p:stCondLst>
                                            <p:cond delay="0"/>
                                          </p:stCondLst>
                                        </p:cTn>
                                        <p:tgtEl>
                                          <p:spTgt spid="44"/>
                                        </p:tgtEl>
                                        <p:attrNameLst>
                                          <p:attrName>style.visibility</p:attrName>
                                        </p:attrNameLst>
                                      </p:cBhvr>
                                      <p:to>
                                        <p:strVal val="visible"/>
                                      </p:to>
                                    </p:set>
                                    <p:animEffect transition="in" filter="blinds(horizontal)">
                                      <p:cBhvr>
                                        <p:cTn id="144" dur="3000"/>
                                        <p:tgtEl>
                                          <p:spTgt spid="44"/>
                                        </p:tgtEl>
                                      </p:cBhvr>
                                    </p:animEffect>
                                  </p:childTnLst>
                                </p:cTn>
                              </p:par>
                            </p:childTnLst>
                          </p:cTn>
                        </p:par>
                        <p:par>
                          <p:cTn id="145" fill="hold">
                            <p:stCondLst>
                              <p:cond delay="3000"/>
                            </p:stCondLst>
                            <p:childTnLst>
                              <p:par>
                                <p:cTn id="146" presetID="2" presetClass="exit" presetSubtype="12" fill="hold" nodeType="afterEffect">
                                  <p:stCondLst>
                                    <p:cond delay="0"/>
                                  </p:stCondLst>
                                  <p:childTnLst>
                                    <p:anim calcmode="lin" valueType="num">
                                      <p:cBhvr additive="base">
                                        <p:cTn id="147" dur="3000"/>
                                        <p:tgtEl>
                                          <p:spTgt spid="7"/>
                                        </p:tgtEl>
                                        <p:attrNameLst>
                                          <p:attrName>ppt_x</p:attrName>
                                        </p:attrNameLst>
                                      </p:cBhvr>
                                      <p:tavLst>
                                        <p:tav tm="0">
                                          <p:val>
                                            <p:strVal val="ppt_x"/>
                                          </p:val>
                                        </p:tav>
                                        <p:tav tm="100000">
                                          <p:val>
                                            <p:strVal val="0-ppt_w/2"/>
                                          </p:val>
                                        </p:tav>
                                      </p:tavLst>
                                    </p:anim>
                                    <p:anim calcmode="lin" valueType="num">
                                      <p:cBhvr additive="base">
                                        <p:cTn id="148" dur="3000"/>
                                        <p:tgtEl>
                                          <p:spTgt spid="7"/>
                                        </p:tgtEl>
                                        <p:attrNameLst>
                                          <p:attrName>ppt_y</p:attrName>
                                        </p:attrNameLst>
                                      </p:cBhvr>
                                      <p:tavLst>
                                        <p:tav tm="0">
                                          <p:val>
                                            <p:strVal val="ppt_y"/>
                                          </p:val>
                                        </p:tav>
                                        <p:tav tm="100000">
                                          <p:val>
                                            <p:strVal val="1+ppt_h/2"/>
                                          </p:val>
                                        </p:tav>
                                      </p:tavLst>
                                    </p:anim>
                                    <p:set>
                                      <p:cBhvr>
                                        <p:cTn id="149" dur="1" fill="hold">
                                          <p:stCondLst>
                                            <p:cond delay="2999"/>
                                          </p:stCondLst>
                                        </p:cTn>
                                        <p:tgtEl>
                                          <p:spTgt spid="7"/>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1+ppt_h/2"/>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1"/>
                                        </p:tgtEl>
                                        <p:attrNameLst>
                                          <p:attrName>ppt_x</p:attrName>
                                        </p:attrNameLst>
                                      </p:cBhvr>
                                      <p:tavLst>
                                        <p:tav tm="0">
                                          <p:val>
                                            <p:strVal val="ppt_x"/>
                                          </p:val>
                                        </p:tav>
                                        <p:tav tm="100000">
                                          <p:val>
                                            <p:strVal val="0-ppt_w/2"/>
                                          </p:val>
                                        </p:tav>
                                      </p:tavLst>
                                    </p:anim>
                                    <p:anim calcmode="lin" valueType="num">
                                      <p:cBhvr additive="base">
                                        <p:cTn id="156" dur="3000"/>
                                        <p:tgtEl>
                                          <p:spTgt spid="11"/>
                                        </p:tgtEl>
                                        <p:attrNameLst>
                                          <p:attrName>ppt_y</p:attrName>
                                        </p:attrNameLst>
                                      </p:cBhvr>
                                      <p:tavLst>
                                        <p:tav tm="0">
                                          <p:val>
                                            <p:strVal val="ppt_y"/>
                                          </p:val>
                                        </p:tav>
                                        <p:tav tm="100000">
                                          <p:val>
                                            <p:strVal val="1+ppt_h/2"/>
                                          </p:val>
                                        </p:tav>
                                      </p:tavLst>
                                    </p:anim>
                                    <p:set>
                                      <p:cBhvr>
                                        <p:cTn id="157" dur="1" fill="hold">
                                          <p:stCondLst>
                                            <p:cond delay="2999"/>
                                          </p:stCondLst>
                                        </p:cTn>
                                        <p:tgtEl>
                                          <p:spTgt spid="11"/>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3000"/>
                                        <p:tgtEl>
                                          <p:spTgt spid="41"/>
                                        </p:tgtEl>
                                        <p:attrNameLst>
                                          <p:attrName>ppt_x</p:attrName>
                                        </p:attrNameLst>
                                      </p:cBhvr>
                                      <p:tavLst>
                                        <p:tav tm="0">
                                          <p:val>
                                            <p:strVal val="ppt_x"/>
                                          </p:val>
                                        </p:tav>
                                        <p:tav tm="100000">
                                          <p:val>
                                            <p:strVal val="0-ppt_w/2"/>
                                          </p:val>
                                        </p:tav>
                                      </p:tavLst>
                                    </p:anim>
                                    <p:anim calcmode="lin" valueType="num">
                                      <p:cBhvr additive="base">
                                        <p:cTn id="160" dur="3000"/>
                                        <p:tgtEl>
                                          <p:spTgt spid="41"/>
                                        </p:tgtEl>
                                        <p:attrNameLst>
                                          <p:attrName>ppt_y</p:attrName>
                                        </p:attrNameLst>
                                      </p:cBhvr>
                                      <p:tavLst>
                                        <p:tav tm="0">
                                          <p:val>
                                            <p:strVal val="ppt_y"/>
                                          </p:val>
                                        </p:tav>
                                        <p:tav tm="100000">
                                          <p:val>
                                            <p:strVal val="1+ppt_h/2"/>
                                          </p:val>
                                        </p:tav>
                                      </p:tavLst>
                                    </p:anim>
                                    <p:set>
                                      <p:cBhvr>
                                        <p:cTn id="161" dur="1" fill="hold">
                                          <p:stCondLst>
                                            <p:cond delay="2999"/>
                                          </p:stCondLst>
                                        </p:cTn>
                                        <p:tgtEl>
                                          <p:spTgt spid="41"/>
                                        </p:tgtEl>
                                        <p:attrNameLst>
                                          <p:attrName>style.visibility</p:attrName>
                                        </p:attrNameLst>
                                      </p:cBhvr>
                                      <p:to>
                                        <p:strVal val="hidden"/>
                                      </p:to>
                                    </p:set>
                                  </p:childTnLst>
                                </p:cTn>
                              </p:par>
                              <p:par>
                                <p:cTn id="162" presetID="2" presetClass="exit" presetSubtype="12" fill="hold"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0-ppt_w/2"/>
                                          </p:val>
                                        </p:tav>
                                      </p:tavLst>
                                    </p:anim>
                                    <p:anim calcmode="lin" valueType="num">
                                      <p:cBhvr additive="base">
                                        <p:cTn id="164" dur="3000"/>
                                        <p:tgtEl>
                                          <p:spTgt spid="5"/>
                                        </p:tgtEl>
                                        <p:attrNameLst>
                                          <p:attrName>ppt_y</p:attrName>
                                        </p:attrNameLst>
                                      </p:cBhvr>
                                      <p:tavLst>
                                        <p:tav tm="0">
                                          <p:val>
                                            <p:strVal val="ppt_y"/>
                                          </p:val>
                                        </p:tav>
                                        <p:tav tm="100000">
                                          <p:val>
                                            <p:strVal val="1+ppt_h/2"/>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3000"/>
                                        <p:tgtEl>
                                          <p:spTgt spid="35"/>
                                        </p:tgtEl>
                                        <p:attrNameLst>
                                          <p:attrName>ppt_x</p:attrName>
                                        </p:attrNameLst>
                                      </p:cBhvr>
                                      <p:tavLst>
                                        <p:tav tm="0">
                                          <p:val>
                                            <p:strVal val="ppt_x"/>
                                          </p:val>
                                        </p:tav>
                                        <p:tav tm="100000">
                                          <p:val>
                                            <p:strVal val="0-ppt_w/2"/>
                                          </p:val>
                                        </p:tav>
                                      </p:tavLst>
                                    </p:anim>
                                    <p:anim calcmode="lin" valueType="num">
                                      <p:cBhvr additive="base">
                                        <p:cTn id="168" dur="3000"/>
                                        <p:tgtEl>
                                          <p:spTgt spid="35"/>
                                        </p:tgtEl>
                                        <p:attrNameLst>
                                          <p:attrName>ppt_y</p:attrName>
                                        </p:attrNameLst>
                                      </p:cBhvr>
                                      <p:tavLst>
                                        <p:tav tm="0">
                                          <p:val>
                                            <p:strVal val="ppt_y"/>
                                          </p:val>
                                        </p:tav>
                                        <p:tav tm="100000">
                                          <p:val>
                                            <p:strVal val="1+ppt_h/2"/>
                                          </p:val>
                                        </p:tav>
                                      </p:tavLst>
                                    </p:anim>
                                    <p:set>
                                      <p:cBhvr>
                                        <p:cTn id="169" dur="1" fill="hold">
                                          <p:stCondLst>
                                            <p:cond delay="2999"/>
                                          </p:stCondLst>
                                        </p:cTn>
                                        <p:tgtEl>
                                          <p:spTgt spid="35"/>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0-ppt_w/2"/>
                                          </p:val>
                                        </p:tav>
                                      </p:tavLst>
                                    </p:anim>
                                    <p:anim calcmode="lin" valueType="num">
                                      <p:cBhvr additive="base">
                                        <p:cTn id="172" dur="3000"/>
                                        <p:tgtEl>
                                          <p:spTgt spid="13"/>
                                        </p:tgtEl>
                                        <p:attrNameLst>
                                          <p:attrName>ppt_y</p:attrName>
                                        </p:attrNameLst>
                                      </p:cBhvr>
                                      <p:tavLst>
                                        <p:tav tm="0">
                                          <p:val>
                                            <p:strVal val="ppt_y"/>
                                          </p:val>
                                        </p:tav>
                                        <p:tav tm="100000">
                                          <p:val>
                                            <p:strVal val="1+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43"/>
                                        </p:tgtEl>
                                        <p:attrNameLst>
                                          <p:attrName>ppt_x</p:attrName>
                                        </p:attrNameLst>
                                      </p:cBhvr>
                                      <p:tavLst>
                                        <p:tav tm="0">
                                          <p:val>
                                            <p:strVal val="ppt_x"/>
                                          </p:val>
                                        </p:tav>
                                        <p:tav tm="100000">
                                          <p:val>
                                            <p:strVal val="0-ppt_w/2"/>
                                          </p:val>
                                        </p:tav>
                                      </p:tavLst>
                                    </p:anim>
                                    <p:anim calcmode="lin" valueType="num">
                                      <p:cBhvr additive="base">
                                        <p:cTn id="176" dur="3000"/>
                                        <p:tgtEl>
                                          <p:spTgt spid="43"/>
                                        </p:tgtEl>
                                        <p:attrNameLst>
                                          <p:attrName>ppt_y</p:attrName>
                                        </p:attrNameLst>
                                      </p:cBhvr>
                                      <p:tavLst>
                                        <p:tav tm="0">
                                          <p:val>
                                            <p:strVal val="ppt_y"/>
                                          </p:val>
                                        </p:tav>
                                        <p:tav tm="100000">
                                          <p:val>
                                            <p:strVal val="1+ppt_h/2"/>
                                          </p:val>
                                        </p:tav>
                                      </p:tavLst>
                                    </p:anim>
                                    <p:set>
                                      <p:cBhvr>
                                        <p:cTn id="177" dur="1" fill="hold">
                                          <p:stCondLst>
                                            <p:cond delay="2999"/>
                                          </p:stCondLst>
                                        </p:cTn>
                                        <p:tgtEl>
                                          <p:spTgt spid="43"/>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9"/>
                                        </p:tgtEl>
                                        <p:attrNameLst>
                                          <p:attrName>ppt_x</p:attrName>
                                        </p:attrNameLst>
                                      </p:cBhvr>
                                      <p:tavLst>
                                        <p:tav tm="0">
                                          <p:val>
                                            <p:strVal val="ppt_x"/>
                                          </p:val>
                                        </p:tav>
                                        <p:tav tm="100000">
                                          <p:val>
                                            <p:strVal val="0-ppt_w/2"/>
                                          </p:val>
                                        </p:tav>
                                      </p:tavLst>
                                    </p:anim>
                                    <p:anim calcmode="lin" valueType="num">
                                      <p:cBhvr additive="base">
                                        <p:cTn id="180" dur="3000"/>
                                        <p:tgtEl>
                                          <p:spTgt spid="9"/>
                                        </p:tgtEl>
                                        <p:attrNameLst>
                                          <p:attrName>ppt_y</p:attrName>
                                        </p:attrNameLst>
                                      </p:cBhvr>
                                      <p:tavLst>
                                        <p:tav tm="0">
                                          <p:val>
                                            <p:strVal val="ppt_y"/>
                                          </p:val>
                                        </p:tav>
                                        <p:tav tm="100000">
                                          <p:val>
                                            <p:strVal val="1+ppt_h/2"/>
                                          </p:val>
                                        </p:tav>
                                      </p:tavLst>
                                    </p:anim>
                                    <p:set>
                                      <p:cBhvr>
                                        <p:cTn id="181" dur="1" fill="hold">
                                          <p:stCondLst>
                                            <p:cond delay="2999"/>
                                          </p:stCondLst>
                                        </p:cTn>
                                        <p:tgtEl>
                                          <p:spTgt spid="9"/>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3000"/>
                                        <p:tgtEl>
                                          <p:spTgt spid="39"/>
                                        </p:tgtEl>
                                        <p:attrNameLst>
                                          <p:attrName>ppt_x</p:attrName>
                                        </p:attrNameLst>
                                      </p:cBhvr>
                                      <p:tavLst>
                                        <p:tav tm="0">
                                          <p:val>
                                            <p:strVal val="ppt_x"/>
                                          </p:val>
                                        </p:tav>
                                        <p:tav tm="100000">
                                          <p:val>
                                            <p:strVal val="0-ppt_w/2"/>
                                          </p:val>
                                        </p:tav>
                                      </p:tavLst>
                                    </p:anim>
                                    <p:anim calcmode="lin" valueType="num">
                                      <p:cBhvr additive="base">
                                        <p:cTn id="184" dur="3000"/>
                                        <p:tgtEl>
                                          <p:spTgt spid="39"/>
                                        </p:tgtEl>
                                        <p:attrNameLst>
                                          <p:attrName>ppt_y</p:attrName>
                                        </p:attrNameLst>
                                      </p:cBhvr>
                                      <p:tavLst>
                                        <p:tav tm="0">
                                          <p:val>
                                            <p:strVal val="ppt_y"/>
                                          </p:val>
                                        </p:tav>
                                        <p:tav tm="100000">
                                          <p:val>
                                            <p:strVal val="1+ppt_h/2"/>
                                          </p:val>
                                        </p:tav>
                                      </p:tavLst>
                                    </p:anim>
                                    <p:set>
                                      <p:cBhvr>
                                        <p:cTn id="185" dur="1" fill="hold">
                                          <p:stCondLst>
                                            <p:cond delay="2999"/>
                                          </p:stCondLst>
                                        </p:cTn>
                                        <p:tgtEl>
                                          <p:spTgt spid="39"/>
                                        </p:tgtEl>
                                        <p:attrNameLst>
                                          <p:attrName>style.visibility</p:attrName>
                                        </p:attrNameLst>
                                      </p:cBhvr>
                                      <p:to>
                                        <p:strVal val="hidden"/>
                                      </p:to>
                                    </p:set>
                                  </p:childTnLst>
                                </p:cTn>
                              </p:par>
                              <p:par>
                                <p:cTn id="186" presetID="2" presetClass="exit" presetSubtype="6" fill="hold" nodeType="withEffect">
                                  <p:stCondLst>
                                    <p:cond delay="0"/>
                                  </p:stCondLst>
                                  <p:childTnLst>
                                    <p:anim calcmode="lin" valueType="num">
                                      <p:cBhvr additive="base">
                                        <p:cTn id="187" dur="3000"/>
                                        <p:tgtEl>
                                          <p:spTgt spid="8"/>
                                        </p:tgtEl>
                                        <p:attrNameLst>
                                          <p:attrName>ppt_x</p:attrName>
                                        </p:attrNameLst>
                                      </p:cBhvr>
                                      <p:tavLst>
                                        <p:tav tm="0">
                                          <p:val>
                                            <p:strVal val="ppt_x"/>
                                          </p:val>
                                        </p:tav>
                                        <p:tav tm="100000">
                                          <p:val>
                                            <p:strVal val="1+ppt_w/2"/>
                                          </p:val>
                                        </p:tav>
                                      </p:tavLst>
                                    </p:anim>
                                    <p:anim calcmode="lin" valueType="num">
                                      <p:cBhvr additive="base">
                                        <p:cTn id="188" dur="3000"/>
                                        <p:tgtEl>
                                          <p:spTgt spid="8"/>
                                        </p:tgtEl>
                                        <p:attrNameLst>
                                          <p:attrName>ppt_y</p:attrName>
                                        </p:attrNameLst>
                                      </p:cBhvr>
                                      <p:tavLst>
                                        <p:tav tm="0">
                                          <p:val>
                                            <p:strVal val="ppt_y"/>
                                          </p:val>
                                        </p:tav>
                                        <p:tav tm="100000">
                                          <p:val>
                                            <p:strVal val="1+ppt_h/2"/>
                                          </p:val>
                                        </p:tav>
                                      </p:tavLst>
                                    </p:anim>
                                    <p:set>
                                      <p:cBhvr>
                                        <p:cTn id="189" dur="1" fill="hold">
                                          <p:stCondLst>
                                            <p:cond delay="2999"/>
                                          </p:stCondLst>
                                        </p:cTn>
                                        <p:tgtEl>
                                          <p:spTgt spid="8"/>
                                        </p:tgtEl>
                                        <p:attrNameLst>
                                          <p:attrName>style.visibility</p:attrName>
                                        </p:attrNameLst>
                                      </p:cBhvr>
                                      <p:to>
                                        <p:strVal val="hidden"/>
                                      </p:to>
                                    </p:set>
                                  </p:childTnLst>
                                </p:cTn>
                              </p:par>
                              <p:par>
                                <p:cTn id="190" presetID="2" presetClass="exit" presetSubtype="6" fill="hold" nodeType="withEffect">
                                  <p:stCondLst>
                                    <p:cond delay="0"/>
                                  </p:stCondLst>
                                  <p:childTnLst>
                                    <p:anim calcmode="lin" valueType="num">
                                      <p:cBhvr additive="base">
                                        <p:cTn id="191" dur="3000"/>
                                        <p:tgtEl>
                                          <p:spTgt spid="38"/>
                                        </p:tgtEl>
                                        <p:attrNameLst>
                                          <p:attrName>ppt_x</p:attrName>
                                        </p:attrNameLst>
                                      </p:cBhvr>
                                      <p:tavLst>
                                        <p:tav tm="0">
                                          <p:val>
                                            <p:strVal val="ppt_x"/>
                                          </p:val>
                                        </p:tav>
                                        <p:tav tm="100000">
                                          <p:val>
                                            <p:strVal val="1+ppt_w/2"/>
                                          </p:val>
                                        </p:tav>
                                      </p:tavLst>
                                    </p:anim>
                                    <p:anim calcmode="lin" valueType="num">
                                      <p:cBhvr additive="base">
                                        <p:cTn id="192" dur="3000"/>
                                        <p:tgtEl>
                                          <p:spTgt spid="38"/>
                                        </p:tgtEl>
                                        <p:attrNameLst>
                                          <p:attrName>ppt_y</p:attrName>
                                        </p:attrNameLst>
                                      </p:cBhvr>
                                      <p:tavLst>
                                        <p:tav tm="0">
                                          <p:val>
                                            <p:strVal val="ppt_y"/>
                                          </p:val>
                                        </p:tav>
                                        <p:tav tm="100000">
                                          <p:val>
                                            <p:strVal val="1+ppt_h/2"/>
                                          </p:val>
                                        </p:tav>
                                      </p:tavLst>
                                    </p:anim>
                                    <p:set>
                                      <p:cBhvr>
                                        <p:cTn id="193" dur="1" fill="hold">
                                          <p:stCondLst>
                                            <p:cond delay="2999"/>
                                          </p:stCondLst>
                                        </p:cTn>
                                        <p:tgtEl>
                                          <p:spTgt spid="38"/>
                                        </p:tgtEl>
                                        <p:attrNameLst>
                                          <p:attrName>style.visibility</p:attrName>
                                        </p:attrNameLst>
                                      </p:cBhvr>
                                      <p:to>
                                        <p:strVal val="hidden"/>
                                      </p:to>
                                    </p:set>
                                  </p:childTnLst>
                                </p:cTn>
                              </p:par>
                              <p:par>
                                <p:cTn id="194" presetID="2" presetClass="exit" presetSubtype="6" fill="hold" nodeType="withEffect">
                                  <p:stCondLst>
                                    <p:cond delay="0"/>
                                  </p:stCondLst>
                                  <p:childTnLst>
                                    <p:anim calcmode="lin" valueType="num">
                                      <p:cBhvr additive="base">
                                        <p:cTn id="195" dur="3000"/>
                                        <p:tgtEl>
                                          <p:spTgt spid="12"/>
                                        </p:tgtEl>
                                        <p:attrNameLst>
                                          <p:attrName>ppt_x</p:attrName>
                                        </p:attrNameLst>
                                      </p:cBhvr>
                                      <p:tavLst>
                                        <p:tav tm="0">
                                          <p:val>
                                            <p:strVal val="ppt_x"/>
                                          </p:val>
                                        </p:tav>
                                        <p:tav tm="100000">
                                          <p:val>
                                            <p:strVal val="1+ppt_w/2"/>
                                          </p:val>
                                        </p:tav>
                                      </p:tavLst>
                                    </p:anim>
                                    <p:anim calcmode="lin" valueType="num">
                                      <p:cBhvr additive="base">
                                        <p:cTn id="196" dur="3000"/>
                                        <p:tgtEl>
                                          <p:spTgt spid="12"/>
                                        </p:tgtEl>
                                        <p:attrNameLst>
                                          <p:attrName>ppt_y</p:attrName>
                                        </p:attrNameLst>
                                      </p:cBhvr>
                                      <p:tavLst>
                                        <p:tav tm="0">
                                          <p:val>
                                            <p:strVal val="ppt_y"/>
                                          </p:val>
                                        </p:tav>
                                        <p:tav tm="100000">
                                          <p:val>
                                            <p:strVal val="1+ppt_h/2"/>
                                          </p:val>
                                        </p:tav>
                                      </p:tavLst>
                                    </p:anim>
                                    <p:set>
                                      <p:cBhvr>
                                        <p:cTn id="197" dur="1" fill="hold">
                                          <p:stCondLst>
                                            <p:cond delay="2999"/>
                                          </p:stCondLst>
                                        </p:cTn>
                                        <p:tgtEl>
                                          <p:spTgt spid="12"/>
                                        </p:tgtEl>
                                        <p:attrNameLst>
                                          <p:attrName>style.visibility</p:attrName>
                                        </p:attrNameLst>
                                      </p:cBhvr>
                                      <p:to>
                                        <p:strVal val="hidden"/>
                                      </p:to>
                                    </p:set>
                                  </p:childTnLst>
                                </p:cTn>
                              </p:par>
                              <p:par>
                                <p:cTn id="198" presetID="2" presetClass="exit" presetSubtype="6" fill="hold" nodeType="withEffect">
                                  <p:stCondLst>
                                    <p:cond delay="0"/>
                                  </p:stCondLst>
                                  <p:childTnLst>
                                    <p:anim calcmode="lin" valueType="num">
                                      <p:cBhvr additive="base">
                                        <p:cTn id="199" dur="3000"/>
                                        <p:tgtEl>
                                          <p:spTgt spid="42"/>
                                        </p:tgtEl>
                                        <p:attrNameLst>
                                          <p:attrName>ppt_x</p:attrName>
                                        </p:attrNameLst>
                                      </p:cBhvr>
                                      <p:tavLst>
                                        <p:tav tm="0">
                                          <p:val>
                                            <p:strVal val="ppt_x"/>
                                          </p:val>
                                        </p:tav>
                                        <p:tav tm="100000">
                                          <p:val>
                                            <p:strVal val="1+ppt_w/2"/>
                                          </p:val>
                                        </p:tav>
                                      </p:tavLst>
                                    </p:anim>
                                    <p:anim calcmode="lin" valueType="num">
                                      <p:cBhvr additive="base">
                                        <p:cTn id="200" dur="3000"/>
                                        <p:tgtEl>
                                          <p:spTgt spid="42"/>
                                        </p:tgtEl>
                                        <p:attrNameLst>
                                          <p:attrName>ppt_y</p:attrName>
                                        </p:attrNameLst>
                                      </p:cBhvr>
                                      <p:tavLst>
                                        <p:tav tm="0">
                                          <p:val>
                                            <p:strVal val="ppt_y"/>
                                          </p:val>
                                        </p:tav>
                                        <p:tav tm="100000">
                                          <p:val>
                                            <p:strVal val="1+ppt_h/2"/>
                                          </p:val>
                                        </p:tav>
                                      </p:tavLst>
                                    </p:anim>
                                    <p:set>
                                      <p:cBhvr>
                                        <p:cTn id="201" dur="1" fill="hold">
                                          <p:stCondLst>
                                            <p:cond delay="2999"/>
                                          </p:stCondLst>
                                        </p:cTn>
                                        <p:tgtEl>
                                          <p:spTgt spid="42"/>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3000"/>
                                        <p:tgtEl>
                                          <p:spTgt spid="6"/>
                                        </p:tgtEl>
                                        <p:attrNameLst>
                                          <p:attrName>ppt_x</p:attrName>
                                        </p:attrNameLst>
                                      </p:cBhvr>
                                      <p:tavLst>
                                        <p:tav tm="0">
                                          <p:val>
                                            <p:strVal val="ppt_x"/>
                                          </p:val>
                                        </p:tav>
                                        <p:tav tm="100000">
                                          <p:val>
                                            <p:strVal val="1+ppt_w/2"/>
                                          </p:val>
                                        </p:tav>
                                      </p:tavLst>
                                    </p:anim>
                                    <p:anim calcmode="lin" valueType="num">
                                      <p:cBhvr additive="base">
                                        <p:cTn id="204" dur="3000"/>
                                        <p:tgtEl>
                                          <p:spTgt spid="6"/>
                                        </p:tgtEl>
                                        <p:attrNameLst>
                                          <p:attrName>ppt_y</p:attrName>
                                        </p:attrNameLst>
                                      </p:cBhvr>
                                      <p:tavLst>
                                        <p:tav tm="0">
                                          <p:val>
                                            <p:strVal val="ppt_y"/>
                                          </p:val>
                                        </p:tav>
                                        <p:tav tm="100000">
                                          <p:val>
                                            <p:strVal val="1+ppt_h/2"/>
                                          </p:val>
                                        </p:tav>
                                      </p:tavLst>
                                    </p:anim>
                                    <p:set>
                                      <p:cBhvr>
                                        <p:cTn id="205" dur="1" fill="hold">
                                          <p:stCondLst>
                                            <p:cond delay="2999"/>
                                          </p:stCondLst>
                                        </p:cTn>
                                        <p:tgtEl>
                                          <p:spTgt spid="6"/>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3000"/>
                                        <p:tgtEl>
                                          <p:spTgt spid="36"/>
                                        </p:tgtEl>
                                        <p:attrNameLst>
                                          <p:attrName>ppt_x</p:attrName>
                                        </p:attrNameLst>
                                      </p:cBhvr>
                                      <p:tavLst>
                                        <p:tav tm="0">
                                          <p:val>
                                            <p:strVal val="ppt_x"/>
                                          </p:val>
                                        </p:tav>
                                        <p:tav tm="100000">
                                          <p:val>
                                            <p:strVal val="1+ppt_w/2"/>
                                          </p:val>
                                        </p:tav>
                                      </p:tavLst>
                                    </p:anim>
                                    <p:anim calcmode="lin" valueType="num">
                                      <p:cBhvr additive="base">
                                        <p:cTn id="208" dur="3000"/>
                                        <p:tgtEl>
                                          <p:spTgt spid="36"/>
                                        </p:tgtEl>
                                        <p:attrNameLst>
                                          <p:attrName>ppt_y</p:attrName>
                                        </p:attrNameLst>
                                      </p:cBhvr>
                                      <p:tavLst>
                                        <p:tav tm="0">
                                          <p:val>
                                            <p:strVal val="ppt_y"/>
                                          </p:val>
                                        </p:tav>
                                        <p:tav tm="100000">
                                          <p:val>
                                            <p:strVal val="1+ppt_h/2"/>
                                          </p:val>
                                        </p:tav>
                                      </p:tavLst>
                                    </p:anim>
                                    <p:set>
                                      <p:cBhvr>
                                        <p:cTn id="209" dur="1" fill="hold">
                                          <p:stCondLst>
                                            <p:cond delay="2999"/>
                                          </p:stCondLst>
                                        </p:cTn>
                                        <p:tgtEl>
                                          <p:spTgt spid="36"/>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3000"/>
                                        <p:tgtEl>
                                          <p:spTgt spid="14"/>
                                        </p:tgtEl>
                                        <p:attrNameLst>
                                          <p:attrName>ppt_x</p:attrName>
                                        </p:attrNameLst>
                                      </p:cBhvr>
                                      <p:tavLst>
                                        <p:tav tm="0">
                                          <p:val>
                                            <p:strVal val="ppt_x"/>
                                          </p:val>
                                        </p:tav>
                                        <p:tav tm="100000">
                                          <p:val>
                                            <p:strVal val="1+ppt_w/2"/>
                                          </p:val>
                                        </p:tav>
                                      </p:tavLst>
                                    </p:anim>
                                    <p:anim calcmode="lin" valueType="num">
                                      <p:cBhvr additive="base">
                                        <p:cTn id="212" dur="3000"/>
                                        <p:tgtEl>
                                          <p:spTgt spid="14"/>
                                        </p:tgtEl>
                                        <p:attrNameLst>
                                          <p:attrName>ppt_y</p:attrName>
                                        </p:attrNameLst>
                                      </p:cBhvr>
                                      <p:tavLst>
                                        <p:tav tm="0">
                                          <p:val>
                                            <p:strVal val="ppt_y"/>
                                          </p:val>
                                        </p:tav>
                                        <p:tav tm="100000">
                                          <p:val>
                                            <p:strVal val="1+ppt_h/2"/>
                                          </p:val>
                                        </p:tav>
                                      </p:tavLst>
                                    </p:anim>
                                    <p:set>
                                      <p:cBhvr>
                                        <p:cTn id="213" dur="1" fill="hold">
                                          <p:stCondLst>
                                            <p:cond delay="2999"/>
                                          </p:stCondLst>
                                        </p:cTn>
                                        <p:tgtEl>
                                          <p:spTgt spid="14"/>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3000"/>
                                        <p:tgtEl>
                                          <p:spTgt spid="44"/>
                                        </p:tgtEl>
                                        <p:attrNameLst>
                                          <p:attrName>ppt_x</p:attrName>
                                        </p:attrNameLst>
                                      </p:cBhvr>
                                      <p:tavLst>
                                        <p:tav tm="0">
                                          <p:val>
                                            <p:strVal val="ppt_x"/>
                                          </p:val>
                                        </p:tav>
                                        <p:tav tm="100000">
                                          <p:val>
                                            <p:strVal val="1+ppt_w/2"/>
                                          </p:val>
                                        </p:tav>
                                      </p:tavLst>
                                    </p:anim>
                                    <p:anim calcmode="lin" valueType="num">
                                      <p:cBhvr additive="base">
                                        <p:cTn id="216" dur="3000"/>
                                        <p:tgtEl>
                                          <p:spTgt spid="44"/>
                                        </p:tgtEl>
                                        <p:attrNameLst>
                                          <p:attrName>ppt_y</p:attrName>
                                        </p:attrNameLst>
                                      </p:cBhvr>
                                      <p:tavLst>
                                        <p:tav tm="0">
                                          <p:val>
                                            <p:strVal val="ppt_y"/>
                                          </p:val>
                                        </p:tav>
                                        <p:tav tm="100000">
                                          <p:val>
                                            <p:strVal val="1+ppt_h/2"/>
                                          </p:val>
                                        </p:tav>
                                      </p:tavLst>
                                    </p:anim>
                                    <p:set>
                                      <p:cBhvr>
                                        <p:cTn id="217" dur="1" fill="hold">
                                          <p:stCondLst>
                                            <p:cond delay="2999"/>
                                          </p:stCondLst>
                                        </p:cTn>
                                        <p:tgtEl>
                                          <p:spTgt spid="44"/>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3000"/>
                                        <p:tgtEl>
                                          <p:spTgt spid="10"/>
                                        </p:tgtEl>
                                        <p:attrNameLst>
                                          <p:attrName>ppt_x</p:attrName>
                                        </p:attrNameLst>
                                      </p:cBhvr>
                                      <p:tavLst>
                                        <p:tav tm="0">
                                          <p:val>
                                            <p:strVal val="ppt_x"/>
                                          </p:val>
                                        </p:tav>
                                        <p:tav tm="100000">
                                          <p:val>
                                            <p:strVal val="1+ppt_w/2"/>
                                          </p:val>
                                        </p:tav>
                                      </p:tavLst>
                                    </p:anim>
                                    <p:anim calcmode="lin" valueType="num">
                                      <p:cBhvr additive="base">
                                        <p:cTn id="220" dur="3000"/>
                                        <p:tgtEl>
                                          <p:spTgt spid="10"/>
                                        </p:tgtEl>
                                        <p:attrNameLst>
                                          <p:attrName>ppt_y</p:attrName>
                                        </p:attrNameLst>
                                      </p:cBhvr>
                                      <p:tavLst>
                                        <p:tav tm="0">
                                          <p:val>
                                            <p:strVal val="ppt_y"/>
                                          </p:val>
                                        </p:tav>
                                        <p:tav tm="100000">
                                          <p:val>
                                            <p:strVal val="1+ppt_h/2"/>
                                          </p:val>
                                        </p:tav>
                                      </p:tavLst>
                                    </p:anim>
                                    <p:set>
                                      <p:cBhvr>
                                        <p:cTn id="221" dur="1" fill="hold">
                                          <p:stCondLst>
                                            <p:cond delay="2999"/>
                                          </p:stCondLst>
                                        </p:cTn>
                                        <p:tgtEl>
                                          <p:spTgt spid="10"/>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3000"/>
                                        <p:tgtEl>
                                          <p:spTgt spid="40"/>
                                        </p:tgtEl>
                                        <p:attrNameLst>
                                          <p:attrName>ppt_x</p:attrName>
                                        </p:attrNameLst>
                                      </p:cBhvr>
                                      <p:tavLst>
                                        <p:tav tm="0">
                                          <p:val>
                                            <p:strVal val="ppt_x"/>
                                          </p:val>
                                        </p:tav>
                                        <p:tav tm="100000">
                                          <p:val>
                                            <p:strVal val="1+ppt_w/2"/>
                                          </p:val>
                                        </p:tav>
                                      </p:tavLst>
                                    </p:anim>
                                    <p:anim calcmode="lin" valueType="num">
                                      <p:cBhvr additive="base">
                                        <p:cTn id="224" dur="3000"/>
                                        <p:tgtEl>
                                          <p:spTgt spid="40"/>
                                        </p:tgtEl>
                                        <p:attrNameLst>
                                          <p:attrName>ppt_y</p:attrName>
                                        </p:attrNameLst>
                                      </p:cBhvr>
                                      <p:tavLst>
                                        <p:tav tm="0">
                                          <p:val>
                                            <p:strVal val="ppt_y"/>
                                          </p:val>
                                        </p:tav>
                                        <p:tav tm="100000">
                                          <p:val>
                                            <p:strVal val="1+ppt_h/2"/>
                                          </p:val>
                                        </p:tav>
                                      </p:tavLst>
                                    </p:anim>
                                    <p:set>
                                      <p:cBhvr>
                                        <p:cTn id="225" dur="1" fill="hold">
                                          <p:stCondLst>
                                            <p:cond delay="2999"/>
                                          </p:stCondLst>
                                        </p:cTn>
                                        <p:tgtEl>
                                          <p:spTgt spid="40"/>
                                        </p:tgtEl>
                                        <p:attrNameLst>
                                          <p:attrName>style.visibility</p:attrName>
                                        </p:attrNameLst>
                                      </p:cBhvr>
                                      <p:to>
                                        <p:strVal val="hidden"/>
                                      </p:to>
                                    </p:set>
                                  </p:childTnLst>
                                </p:cTn>
                              </p:par>
                              <p:par>
                                <p:cTn id="226" presetID="3" presetClass="exit" presetSubtype="10" fill="hold" nodeType="withEffect">
                                  <p:stCondLst>
                                    <p:cond delay="0"/>
                                  </p:stCondLst>
                                  <p:childTnLst>
                                    <p:animEffect transition="out" filter="blinds(horizontal)">
                                      <p:cBhvr>
                                        <p:cTn id="227" dur="3000"/>
                                        <p:tgtEl>
                                          <p:spTgt spid="5"/>
                                        </p:tgtEl>
                                      </p:cBhvr>
                                    </p:animEffect>
                                    <p:set>
                                      <p:cBhvr>
                                        <p:cTn id="228" dur="1" fill="hold">
                                          <p:stCondLst>
                                            <p:cond delay="2999"/>
                                          </p:stCondLst>
                                        </p:cTn>
                                        <p:tgtEl>
                                          <p:spTgt spid="5"/>
                                        </p:tgtEl>
                                        <p:attrNameLst>
                                          <p:attrName>style.visibility</p:attrName>
                                        </p:attrNameLst>
                                      </p:cBhvr>
                                      <p:to>
                                        <p:strVal val="hidden"/>
                                      </p:to>
                                    </p:set>
                                  </p:childTnLst>
                                </p:cTn>
                              </p:par>
                              <p:par>
                                <p:cTn id="229" presetID="3" presetClass="exit" presetSubtype="10" fill="hold" nodeType="withEffect">
                                  <p:stCondLst>
                                    <p:cond delay="0"/>
                                  </p:stCondLst>
                                  <p:childTnLst>
                                    <p:animEffect transition="out" filter="blinds(horizontal)">
                                      <p:cBhvr>
                                        <p:cTn id="230" dur="3000"/>
                                        <p:tgtEl>
                                          <p:spTgt spid="6"/>
                                        </p:tgtEl>
                                      </p:cBhvr>
                                    </p:animEffect>
                                    <p:set>
                                      <p:cBhvr>
                                        <p:cTn id="231" dur="1" fill="hold">
                                          <p:stCondLst>
                                            <p:cond delay="2999"/>
                                          </p:stCondLst>
                                        </p:cTn>
                                        <p:tgtEl>
                                          <p:spTgt spid="6"/>
                                        </p:tgtEl>
                                        <p:attrNameLst>
                                          <p:attrName>style.visibility</p:attrName>
                                        </p:attrNameLst>
                                      </p:cBhvr>
                                      <p:to>
                                        <p:strVal val="hidden"/>
                                      </p:to>
                                    </p:set>
                                  </p:childTnLst>
                                </p:cTn>
                              </p:par>
                              <p:par>
                                <p:cTn id="232" presetID="3" presetClass="exit" presetSubtype="10" fill="hold" nodeType="withEffect">
                                  <p:stCondLst>
                                    <p:cond delay="0"/>
                                  </p:stCondLst>
                                  <p:childTnLst>
                                    <p:animEffect transition="out" filter="blinds(horizontal)">
                                      <p:cBhvr>
                                        <p:cTn id="233" dur="3000"/>
                                        <p:tgtEl>
                                          <p:spTgt spid="7"/>
                                        </p:tgtEl>
                                      </p:cBhvr>
                                    </p:animEffect>
                                    <p:set>
                                      <p:cBhvr>
                                        <p:cTn id="234" dur="1" fill="hold">
                                          <p:stCondLst>
                                            <p:cond delay="2999"/>
                                          </p:stCondLst>
                                        </p:cTn>
                                        <p:tgtEl>
                                          <p:spTgt spid="7"/>
                                        </p:tgtEl>
                                        <p:attrNameLst>
                                          <p:attrName>style.visibility</p:attrName>
                                        </p:attrNameLst>
                                      </p:cBhvr>
                                      <p:to>
                                        <p:strVal val="hidden"/>
                                      </p:to>
                                    </p:set>
                                  </p:childTnLst>
                                </p:cTn>
                              </p:par>
                              <p:par>
                                <p:cTn id="235" presetID="3" presetClass="exit" presetSubtype="10" fill="hold" nodeType="withEffect">
                                  <p:stCondLst>
                                    <p:cond delay="0"/>
                                  </p:stCondLst>
                                  <p:childTnLst>
                                    <p:animEffect transition="out" filter="blinds(horizontal)">
                                      <p:cBhvr>
                                        <p:cTn id="236" dur="3000"/>
                                        <p:tgtEl>
                                          <p:spTgt spid="8"/>
                                        </p:tgtEl>
                                      </p:cBhvr>
                                    </p:animEffect>
                                    <p:set>
                                      <p:cBhvr>
                                        <p:cTn id="237" dur="1" fill="hold">
                                          <p:stCondLst>
                                            <p:cond delay="2999"/>
                                          </p:stCondLst>
                                        </p:cTn>
                                        <p:tgtEl>
                                          <p:spTgt spid="8"/>
                                        </p:tgtEl>
                                        <p:attrNameLst>
                                          <p:attrName>style.visibility</p:attrName>
                                        </p:attrNameLst>
                                      </p:cBhvr>
                                      <p:to>
                                        <p:strVal val="hidden"/>
                                      </p:to>
                                    </p:set>
                                  </p:childTnLst>
                                </p:cTn>
                              </p:par>
                              <p:par>
                                <p:cTn id="238" presetID="3" presetClass="exit" presetSubtype="10" fill="hold" nodeType="withEffect">
                                  <p:stCondLst>
                                    <p:cond delay="0"/>
                                  </p:stCondLst>
                                  <p:childTnLst>
                                    <p:animEffect transition="out" filter="blinds(horizontal)">
                                      <p:cBhvr>
                                        <p:cTn id="239" dur="3000"/>
                                        <p:tgtEl>
                                          <p:spTgt spid="9"/>
                                        </p:tgtEl>
                                      </p:cBhvr>
                                    </p:animEffect>
                                    <p:set>
                                      <p:cBhvr>
                                        <p:cTn id="240" dur="1" fill="hold">
                                          <p:stCondLst>
                                            <p:cond delay="2999"/>
                                          </p:stCondLst>
                                        </p:cTn>
                                        <p:tgtEl>
                                          <p:spTgt spid="9"/>
                                        </p:tgtEl>
                                        <p:attrNameLst>
                                          <p:attrName>style.visibility</p:attrName>
                                        </p:attrNameLst>
                                      </p:cBhvr>
                                      <p:to>
                                        <p:strVal val="hidden"/>
                                      </p:to>
                                    </p:set>
                                  </p:childTnLst>
                                </p:cTn>
                              </p:par>
                              <p:par>
                                <p:cTn id="241" presetID="3" presetClass="exit" presetSubtype="10" fill="hold" nodeType="withEffect">
                                  <p:stCondLst>
                                    <p:cond delay="0"/>
                                  </p:stCondLst>
                                  <p:childTnLst>
                                    <p:animEffect transition="out" filter="blinds(horizontal)">
                                      <p:cBhvr>
                                        <p:cTn id="242" dur="3000"/>
                                        <p:tgtEl>
                                          <p:spTgt spid="10"/>
                                        </p:tgtEl>
                                      </p:cBhvr>
                                    </p:animEffect>
                                    <p:set>
                                      <p:cBhvr>
                                        <p:cTn id="243" dur="1" fill="hold">
                                          <p:stCondLst>
                                            <p:cond delay="2999"/>
                                          </p:stCondLst>
                                        </p:cTn>
                                        <p:tgtEl>
                                          <p:spTgt spid="10"/>
                                        </p:tgtEl>
                                        <p:attrNameLst>
                                          <p:attrName>style.visibility</p:attrName>
                                        </p:attrNameLst>
                                      </p:cBhvr>
                                      <p:to>
                                        <p:strVal val="hidden"/>
                                      </p:to>
                                    </p:set>
                                  </p:childTnLst>
                                </p:cTn>
                              </p:par>
                              <p:par>
                                <p:cTn id="244" presetID="3" presetClass="exit" presetSubtype="10" fill="hold" nodeType="withEffect">
                                  <p:stCondLst>
                                    <p:cond delay="0"/>
                                  </p:stCondLst>
                                  <p:childTnLst>
                                    <p:animEffect transition="out" filter="blinds(horizontal)">
                                      <p:cBhvr>
                                        <p:cTn id="245" dur="3000"/>
                                        <p:tgtEl>
                                          <p:spTgt spid="11"/>
                                        </p:tgtEl>
                                      </p:cBhvr>
                                    </p:animEffect>
                                    <p:set>
                                      <p:cBhvr>
                                        <p:cTn id="246" dur="1" fill="hold">
                                          <p:stCondLst>
                                            <p:cond delay="2999"/>
                                          </p:stCondLst>
                                        </p:cTn>
                                        <p:tgtEl>
                                          <p:spTgt spid="11"/>
                                        </p:tgtEl>
                                        <p:attrNameLst>
                                          <p:attrName>style.visibility</p:attrName>
                                        </p:attrNameLst>
                                      </p:cBhvr>
                                      <p:to>
                                        <p:strVal val="hidden"/>
                                      </p:to>
                                    </p:set>
                                  </p:childTnLst>
                                </p:cTn>
                              </p:par>
                              <p:par>
                                <p:cTn id="247" presetID="3" presetClass="exit" presetSubtype="10" fill="hold" nodeType="withEffect">
                                  <p:stCondLst>
                                    <p:cond delay="0"/>
                                  </p:stCondLst>
                                  <p:childTnLst>
                                    <p:animEffect transition="out" filter="blinds(horizontal)">
                                      <p:cBhvr>
                                        <p:cTn id="248" dur="3000"/>
                                        <p:tgtEl>
                                          <p:spTgt spid="12"/>
                                        </p:tgtEl>
                                      </p:cBhvr>
                                    </p:animEffect>
                                    <p:set>
                                      <p:cBhvr>
                                        <p:cTn id="249" dur="1" fill="hold">
                                          <p:stCondLst>
                                            <p:cond delay="2999"/>
                                          </p:stCondLst>
                                        </p:cTn>
                                        <p:tgtEl>
                                          <p:spTgt spid="12"/>
                                        </p:tgtEl>
                                        <p:attrNameLst>
                                          <p:attrName>style.visibility</p:attrName>
                                        </p:attrNameLst>
                                      </p:cBhvr>
                                      <p:to>
                                        <p:strVal val="hidden"/>
                                      </p:to>
                                    </p:set>
                                  </p:childTnLst>
                                </p:cTn>
                              </p:par>
                              <p:par>
                                <p:cTn id="250" presetID="3" presetClass="exit" presetSubtype="10" fill="hold" nodeType="withEffect">
                                  <p:stCondLst>
                                    <p:cond delay="0"/>
                                  </p:stCondLst>
                                  <p:childTnLst>
                                    <p:animEffect transition="out" filter="blinds(horizontal)">
                                      <p:cBhvr>
                                        <p:cTn id="251" dur="3000"/>
                                        <p:tgtEl>
                                          <p:spTgt spid="13"/>
                                        </p:tgtEl>
                                      </p:cBhvr>
                                    </p:animEffect>
                                    <p:set>
                                      <p:cBhvr>
                                        <p:cTn id="252" dur="1" fill="hold">
                                          <p:stCondLst>
                                            <p:cond delay="2999"/>
                                          </p:stCondLst>
                                        </p:cTn>
                                        <p:tgtEl>
                                          <p:spTgt spid="13"/>
                                        </p:tgtEl>
                                        <p:attrNameLst>
                                          <p:attrName>style.visibility</p:attrName>
                                        </p:attrNameLst>
                                      </p:cBhvr>
                                      <p:to>
                                        <p:strVal val="hidden"/>
                                      </p:to>
                                    </p:set>
                                  </p:childTnLst>
                                </p:cTn>
                              </p:par>
                              <p:par>
                                <p:cTn id="253" presetID="3" presetClass="exit" presetSubtype="10" fill="hold" nodeType="withEffect">
                                  <p:stCondLst>
                                    <p:cond delay="0"/>
                                  </p:stCondLst>
                                  <p:childTnLst>
                                    <p:animEffect transition="out" filter="blinds(horizontal)">
                                      <p:cBhvr>
                                        <p:cTn id="254" dur="3000"/>
                                        <p:tgtEl>
                                          <p:spTgt spid="14"/>
                                        </p:tgtEl>
                                      </p:cBhvr>
                                    </p:animEffect>
                                    <p:set>
                                      <p:cBhvr>
                                        <p:cTn id="255" dur="1" fill="hold">
                                          <p:stCondLst>
                                            <p:cond delay="2999"/>
                                          </p:stCondLst>
                                        </p:cTn>
                                        <p:tgtEl>
                                          <p:spTgt spid="14"/>
                                        </p:tgtEl>
                                        <p:attrNameLst>
                                          <p:attrName>style.visibility</p:attrName>
                                        </p:attrNameLst>
                                      </p:cBhvr>
                                      <p:to>
                                        <p:strVal val="hidden"/>
                                      </p:to>
                                    </p:set>
                                  </p:childTnLst>
                                </p:cTn>
                              </p:par>
                              <p:par>
                                <p:cTn id="256" presetID="3" presetClass="exit" presetSubtype="10" fill="hold" nodeType="withEffect">
                                  <p:stCondLst>
                                    <p:cond delay="0"/>
                                  </p:stCondLst>
                                  <p:childTnLst>
                                    <p:animEffect transition="out" filter="blinds(horizontal)">
                                      <p:cBhvr>
                                        <p:cTn id="257" dur="3000"/>
                                        <p:tgtEl>
                                          <p:spTgt spid="35"/>
                                        </p:tgtEl>
                                      </p:cBhvr>
                                    </p:animEffect>
                                    <p:set>
                                      <p:cBhvr>
                                        <p:cTn id="258" dur="1" fill="hold">
                                          <p:stCondLst>
                                            <p:cond delay="2999"/>
                                          </p:stCondLst>
                                        </p:cTn>
                                        <p:tgtEl>
                                          <p:spTgt spid="35"/>
                                        </p:tgtEl>
                                        <p:attrNameLst>
                                          <p:attrName>style.visibility</p:attrName>
                                        </p:attrNameLst>
                                      </p:cBhvr>
                                      <p:to>
                                        <p:strVal val="hidden"/>
                                      </p:to>
                                    </p:set>
                                  </p:childTnLst>
                                </p:cTn>
                              </p:par>
                              <p:par>
                                <p:cTn id="259" presetID="3" presetClass="exit" presetSubtype="10" fill="hold" nodeType="withEffect">
                                  <p:stCondLst>
                                    <p:cond delay="0"/>
                                  </p:stCondLst>
                                  <p:childTnLst>
                                    <p:animEffect transition="out" filter="blinds(horizontal)">
                                      <p:cBhvr>
                                        <p:cTn id="260" dur="3000"/>
                                        <p:tgtEl>
                                          <p:spTgt spid="36"/>
                                        </p:tgtEl>
                                      </p:cBhvr>
                                    </p:animEffect>
                                    <p:set>
                                      <p:cBhvr>
                                        <p:cTn id="261" dur="1" fill="hold">
                                          <p:stCondLst>
                                            <p:cond delay="2999"/>
                                          </p:stCondLst>
                                        </p:cTn>
                                        <p:tgtEl>
                                          <p:spTgt spid="36"/>
                                        </p:tgtEl>
                                        <p:attrNameLst>
                                          <p:attrName>style.visibility</p:attrName>
                                        </p:attrNameLst>
                                      </p:cBhvr>
                                      <p:to>
                                        <p:strVal val="hidden"/>
                                      </p:to>
                                    </p:set>
                                  </p:childTnLst>
                                </p:cTn>
                              </p:par>
                              <p:par>
                                <p:cTn id="262" presetID="3" presetClass="exit" presetSubtype="10" fill="hold" nodeType="withEffect">
                                  <p:stCondLst>
                                    <p:cond delay="0"/>
                                  </p:stCondLst>
                                  <p:childTnLst>
                                    <p:animEffect transition="out" filter="blinds(horizontal)">
                                      <p:cBhvr>
                                        <p:cTn id="263" dur="3000"/>
                                        <p:tgtEl>
                                          <p:spTgt spid="37"/>
                                        </p:tgtEl>
                                      </p:cBhvr>
                                    </p:animEffect>
                                    <p:set>
                                      <p:cBhvr>
                                        <p:cTn id="264" dur="1" fill="hold">
                                          <p:stCondLst>
                                            <p:cond delay="2999"/>
                                          </p:stCondLst>
                                        </p:cTn>
                                        <p:tgtEl>
                                          <p:spTgt spid="37"/>
                                        </p:tgtEl>
                                        <p:attrNameLst>
                                          <p:attrName>style.visibility</p:attrName>
                                        </p:attrNameLst>
                                      </p:cBhvr>
                                      <p:to>
                                        <p:strVal val="hidden"/>
                                      </p:to>
                                    </p:set>
                                  </p:childTnLst>
                                </p:cTn>
                              </p:par>
                              <p:par>
                                <p:cTn id="265" presetID="3" presetClass="exit" presetSubtype="10" fill="hold" nodeType="withEffect">
                                  <p:stCondLst>
                                    <p:cond delay="0"/>
                                  </p:stCondLst>
                                  <p:childTnLst>
                                    <p:animEffect transition="out" filter="blinds(horizontal)">
                                      <p:cBhvr>
                                        <p:cTn id="266" dur="3000"/>
                                        <p:tgtEl>
                                          <p:spTgt spid="38"/>
                                        </p:tgtEl>
                                      </p:cBhvr>
                                    </p:animEffect>
                                    <p:set>
                                      <p:cBhvr>
                                        <p:cTn id="267" dur="1" fill="hold">
                                          <p:stCondLst>
                                            <p:cond delay="2999"/>
                                          </p:stCondLst>
                                        </p:cTn>
                                        <p:tgtEl>
                                          <p:spTgt spid="38"/>
                                        </p:tgtEl>
                                        <p:attrNameLst>
                                          <p:attrName>style.visibility</p:attrName>
                                        </p:attrNameLst>
                                      </p:cBhvr>
                                      <p:to>
                                        <p:strVal val="hidden"/>
                                      </p:to>
                                    </p:set>
                                  </p:childTnLst>
                                </p:cTn>
                              </p:par>
                              <p:par>
                                <p:cTn id="268" presetID="3" presetClass="exit" presetSubtype="10" fill="hold" nodeType="withEffect">
                                  <p:stCondLst>
                                    <p:cond delay="0"/>
                                  </p:stCondLst>
                                  <p:childTnLst>
                                    <p:animEffect transition="out" filter="blinds(horizontal)">
                                      <p:cBhvr>
                                        <p:cTn id="269" dur="3000"/>
                                        <p:tgtEl>
                                          <p:spTgt spid="39"/>
                                        </p:tgtEl>
                                      </p:cBhvr>
                                    </p:animEffect>
                                    <p:set>
                                      <p:cBhvr>
                                        <p:cTn id="270" dur="1" fill="hold">
                                          <p:stCondLst>
                                            <p:cond delay="2999"/>
                                          </p:stCondLst>
                                        </p:cTn>
                                        <p:tgtEl>
                                          <p:spTgt spid="39"/>
                                        </p:tgtEl>
                                        <p:attrNameLst>
                                          <p:attrName>style.visibility</p:attrName>
                                        </p:attrNameLst>
                                      </p:cBhvr>
                                      <p:to>
                                        <p:strVal val="hidden"/>
                                      </p:to>
                                    </p:set>
                                  </p:childTnLst>
                                </p:cTn>
                              </p:par>
                              <p:par>
                                <p:cTn id="271" presetID="3" presetClass="exit" presetSubtype="10" fill="hold" nodeType="withEffect">
                                  <p:stCondLst>
                                    <p:cond delay="0"/>
                                  </p:stCondLst>
                                  <p:childTnLst>
                                    <p:animEffect transition="out" filter="blinds(horizontal)">
                                      <p:cBhvr>
                                        <p:cTn id="272" dur="3000"/>
                                        <p:tgtEl>
                                          <p:spTgt spid="40"/>
                                        </p:tgtEl>
                                      </p:cBhvr>
                                    </p:animEffect>
                                    <p:set>
                                      <p:cBhvr>
                                        <p:cTn id="273" dur="1" fill="hold">
                                          <p:stCondLst>
                                            <p:cond delay="2999"/>
                                          </p:stCondLst>
                                        </p:cTn>
                                        <p:tgtEl>
                                          <p:spTgt spid="40"/>
                                        </p:tgtEl>
                                        <p:attrNameLst>
                                          <p:attrName>style.visibility</p:attrName>
                                        </p:attrNameLst>
                                      </p:cBhvr>
                                      <p:to>
                                        <p:strVal val="hidden"/>
                                      </p:to>
                                    </p:set>
                                  </p:childTnLst>
                                </p:cTn>
                              </p:par>
                              <p:par>
                                <p:cTn id="274" presetID="3" presetClass="exit" presetSubtype="10" fill="hold" nodeType="withEffect">
                                  <p:stCondLst>
                                    <p:cond delay="0"/>
                                  </p:stCondLst>
                                  <p:childTnLst>
                                    <p:animEffect transition="out" filter="blinds(horizontal)">
                                      <p:cBhvr>
                                        <p:cTn id="275" dur="3000"/>
                                        <p:tgtEl>
                                          <p:spTgt spid="41"/>
                                        </p:tgtEl>
                                      </p:cBhvr>
                                    </p:animEffect>
                                    <p:set>
                                      <p:cBhvr>
                                        <p:cTn id="276" dur="1" fill="hold">
                                          <p:stCondLst>
                                            <p:cond delay="2999"/>
                                          </p:stCondLst>
                                        </p:cTn>
                                        <p:tgtEl>
                                          <p:spTgt spid="41"/>
                                        </p:tgtEl>
                                        <p:attrNameLst>
                                          <p:attrName>style.visibility</p:attrName>
                                        </p:attrNameLst>
                                      </p:cBhvr>
                                      <p:to>
                                        <p:strVal val="hidden"/>
                                      </p:to>
                                    </p:set>
                                  </p:childTnLst>
                                </p:cTn>
                              </p:par>
                              <p:par>
                                <p:cTn id="277" presetID="3" presetClass="exit" presetSubtype="10" fill="hold" nodeType="withEffect">
                                  <p:stCondLst>
                                    <p:cond delay="0"/>
                                  </p:stCondLst>
                                  <p:childTnLst>
                                    <p:animEffect transition="out" filter="blinds(horizontal)">
                                      <p:cBhvr>
                                        <p:cTn id="278" dur="3000"/>
                                        <p:tgtEl>
                                          <p:spTgt spid="42"/>
                                        </p:tgtEl>
                                      </p:cBhvr>
                                    </p:animEffect>
                                    <p:set>
                                      <p:cBhvr>
                                        <p:cTn id="279" dur="1" fill="hold">
                                          <p:stCondLst>
                                            <p:cond delay="2999"/>
                                          </p:stCondLst>
                                        </p:cTn>
                                        <p:tgtEl>
                                          <p:spTgt spid="42"/>
                                        </p:tgtEl>
                                        <p:attrNameLst>
                                          <p:attrName>style.visibility</p:attrName>
                                        </p:attrNameLst>
                                      </p:cBhvr>
                                      <p:to>
                                        <p:strVal val="hidden"/>
                                      </p:to>
                                    </p:set>
                                  </p:childTnLst>
                                </p:cTn>
                              </p:par>
                              <p:par>
                                <p:cTn id="280" presetID="3" presetClass="exit" presetSubtype="10" fill="hold" nodeType="withEffect">
                                  <p:stCondLst>
                                    <p:cond delay="0"/>
                                  </p:stCondLst>
                                  <p:childTnLst>
                                    <p:animEffect transition="out" filter="blinds(horizontal)">
                                      <p:cBhvr>
                                        <p:cTn id="281" dur="3000"/>
                                        <p:tgtEl>
                                          <p:spTgt spid="43"/>
                                        </p:tgtEl>
                                      </p:cBhvr>
                                    </p:animEffect>
                                    <p:set>
                                      <p:cBhvr>
                                        <p:cTn id="282" dur="1" fill="hold">
                                          <p:stCondLst>
                                            <p:cond delay="2999"/>
                                          </p:stCondLst>
                                        </p:cTn>
                                        <p:tgtEl>
                                          <p:spTgt spid="43"/>
                                        </p:tgtEl>
                                        <p:attrNameLst>
                                          <p:attrName>style.visibility</p:attrName>
                                        </p:attrNameLst>
                                      </p:cBhvr>
                                      <p:to>
                                        <p:strVal val="hidden"/>
                                      </p:to>
                                    </p:set>
                                  </p:childTnLst>
                                </p:cTn>
                              </p:par>
                              <p:par>
                                <p:cTn id="283" presetID="3" presetClass="exit" presetSubtype="10" fill="hold" nodeType="withEffect">
                                  <p:stCondLst>
                                    <p:cond delay="0"/>
                                  </p:stCondLst>
                                  <p:childTnLst>
                                    <p:animEffect transition="out" filter="blinds(horizontal)">
                                      <p:cBhvr>
                                        <p:cTn id="284" dur="3000"/>
                                        <p:tgtEl>
                                          <p:spTgt spid="44"/>
                                        </p:tgtEl>
                                      </p:cBhvr>
                                    </p:animEffect>
                                    <p:set>
                                      <p:cBhvr>
                                        <p:cTn id="285" dur="1" fill="hold">
                                          <p:stCondLst>
                                            <p:cond delay="2999"/>
                                          </p:stCondLst>
                                        </p:cTn>
                                        <p:tgtEl>
                                          <p:spTgt spid="44"/>
                                        </p:tgtEl>
                                        <p:attrNameLst>
                                          <p:attrName>style.visibility</p:attrName>
                                        </p:attrNameLst>
                                      </p:cBhvr>
                                      <p:to>
                                        <p:strVal val="hidden"/>
                                      </p:to>
                                    </p:set>
                                  </p:childTnLst>
                                </p:cTn>
                              </p:par>
                              <p:par>
                                <p:cTn id="286" presetID="17" presetClass="entr" presetSubtype="1" fill="hold" nodeType="withEffect">
                                  <p:stCondLst>
                                    <p:cond delay="0"/>
                                  </p:stCondLst>
                                  <p:childTnLst>
                                    <p:set>
                                      <p:cBhvr>
                                        <p:cTn id="287" dur="1" fill="hold">
                                          <p:stCondLst>
                                            <p:cond delay="0"/>
                                          </p:stCondLst>
                                        </p:cTn>
                                        <p:tgtEl>
                                          <p:spTgt spid="4"/>
                                        </p:tgtEl>
                                        <p:attrNameLst>
                                          <p:attrName>style.visibility</p:attrName>
                                        </p:attrNameLst>
                                      </p:cBhvr>
                                      <p:to>
                                        <p:strVal val="visible"/>
                                      </p:to>
                                    </p:set>
                                    <p:anim calcmode="lin" valueType="num">
                                      <p:cBhvr>
                                        <p:cTn id="288" dur="3000" fill="hold"/>
                                        <p:tgtEl>
                                          <p:spTgt spid="4"/>
                                        </p:tgtEl>
                                        <p:attrNameLst>
                                          <p:attrName>ppt_x</p:attrName>
                                        </p:attrNameLst>
                                      </p:cBhvr>
                                      <p:tavLst>
                                        <p:tav tm="0">
                                          <p:val>
                                            <p:strVal val="#ppt_x"/>
                                          </p:val>
                                        </p:tav>
                                        <p:tav tm="100000">
                                          <p:val>
                                            <p:strVal val="#ppt_x"/>
                                          </p:val>
                                        </p:tav>
                                      </p:tavLst>
                                    </p:anim>
                                    <p:anim calcmode="lin" valueType="num">
                                      <p:cBhvr>
                                        <p:cTn id="289" dur="3000" fill="hold"/>
                                        <p:tgtEl>
                                          <p:spTgt spid="4"/>
                                        </p:tgtEl>
                                        <p:attrNameLst>
                                          <p:attrName>ppt_y</p:attrName>
                                        </p:attrNameLst>
                                      </p:cBhvr>
                                      <p:tavLst>
                                        <p:tav tm="0">
                                          <p:val>
                                            <p:strVal val="#ppt_y-#ppt_h/2"/>
                                          </p:val>
                                        </p:tav>
                                        <p:tav tm="100000">
                                          <p:val>
                                            <p:strVal val="#ppt_y"/>
                                          </p:val>
                                        </p:tav>
                                      </p:tavLst>
                                    </p:anim>
                                    <p:anim calcmode="lin" valueType="num">
                                      <p:cBhvr>
                                        <p:cTn id="290" dur="3000" fill="hold"/>
                                        <p:tgtEl>
                                          <p:spTgt spid="4"/>
                                        </p:tgtEl>
                                        <p:attrNameLst>
                                          <p:attrName>ppt_w</p:attrName>
                                        </p:attrNameLst>
                                      </p:cBhvr>
                                      <p:tavLst>
                                        <p:tav tm="0">
                                          <p:val>
                                            <p:strVal val="#ppt_w"/>
                                          </p:val>
                                        </p:tav>
                                        <p:tav tm="100000">
                                          <p:val>
                                            <p:strVal val="#ppt_w"/>
                                          </p:val>
                                        </p:tav>
                                      </p:tavLst>
                                    </p:anim>
                                    <p:anim calcmode="lin" valueType="num">
                                      <p:cBhvr>
                                        <p:cTn id="291" dur="3000" fill="hold"/>
                                        <p:tgtEl>
                                          <p:spTgt spid="4"/>
                                        </p:tgtEl>
                                        <p:attrNameLst>
                                          <p:attrName>ppt_h</p:attrName>
                                        </p:attrNameLst>
                                      </p:cBhvr>
                                      <p:tavLst>
                                        <p:tav tm="0">
                                          <p:val>
                                            <p:fltVal val="0"/>
                                          </p:val>
                                        </p:tav>
                                        <p:tav tm="100000">
                                          <p:val>
                                            <p:strVal val="#ppt_h"/>
                                          </p:val>
                                        </p:tav>
                                      </p:tavLst>
                                    </p:anim>
                                  </p:childTnLst>
                                </p:cTn>
                              </p:par>
                              <p:par>
                                <p:cTn id="292" presetID="16" presetClass="entr" presetSubtype="37" fill="hold" nodeType="withEffect">
                                  <p:stCondLst>
                                    <p:cond delay="0"/>
                                  </p:stCondLst>
                                  <p:childTnLst>
                                    <p:set>
                                      <p:cBhvr>
                                        <p:cTn id="293" dur="1" fill="hold">
                                          <p:stCondLst>
                                            <p:cond delay="0"/>
                                          </p:stCondLst>
                                        </p:cTn>
                                        <p:tgtEl>
                                          <p:spTgt spid="4"/>
                                        </p:tgtEl>
                                        <p:attrNameLst>
                                          <p:attrName>style.visibility</p:attrName>
                                        </p:attrNameLst>
                                      </p:cBhvr>
                                      <p:to>
                                        <p:strVal val="visible"/>
                                      </p:to>
                                    </p:set>
                                    <p:animEffect transition="in" filter="barn(outVertical)">
                                      <p:cBhvr>
                                        <p:cTn id="294" dur="3000"/>
                                        <p:tgtEl>
                                          <p:spTgt spid="4"/>
                                        </p:tgtEl>
                                      </p:cBhvr>
                                    </p:animEffect>
                                  </p:childTnLst>
                                </p:cTn>
                              </p:par>
                            </p:childTnLst>
                          </p:cTn>
                        </p:par>
                        <p:par>
                          <p:cTn id="295" fill="hold">
                            <p:stCondLst>
                              <p:cond delay="6000"/>
                            </p:stCondLst>
                            <p:childTnLst>
                              <p:par>
                                <p:cTn id="296" presetID="40" presetClass="entr" presetSubtype="0" fill="hold" grpId="0" nodeType="afterEffect">
                                  <p:stCondLst>
                                    <p:cond delay="0"/>
                                  </p:stCondLst>
                                  <p:iterate type="lt">
                                    <p:tmPct val="10000"/>
                                  </p:iterate>
                                  <p:childTnLst>
                                    <p:set>
                                      <p:cBhvr>
                                        <p:cTn id="297" dur="1" fill="hold">
                                          <p:stCondLst>
                                            <p:cond delay="0"/>
                                          </p:stCondLst>
                                        </p:cTn>
                                        <p:tgtEl>
                                          <p:spTgt spid="23"/>
                                        </p:tgtEl>
                                        <p:attrNameLst>
                                          <p:attrName>style.visibility</p:attrName>
                                        </p:attrNameLst>
                                      </p:cBhvr>
                                      <p:to>
                                        <p:strVal val="visible"/>
                                      </p:to>
                                    </p:set>
                                    <p:animEffect transition="in" filter="fade">
                                      <p:cBhvr>
                                        <p:cTn id="298" dur="1000"/>
                                        <p:tgtEl>
                                          <p:spTgt spid="23"/>
                                        </p:tgtEl>
                                      </p:cBhvr>
                                    </p:animEffect>
                                    <p:anim calcmode="lin" valueType="num">
                                      <p:cBhvr>
                                        <p:cTn id="299" dur="1000" fill="hold"/>
                                        <p:tgtEl>
                                          <p:spTgt spid="23"/>
                                        </p:tgtEl>
                                        <p:attrNameLst>
                                          <p:attrName>ppt_x</p:attrName>
                                        </p:attrNameLst>
                                      </p:cBhvr>
                                      <p:tavLst>
                                        <p:tav tm="0">
                                          <p:val>
                                            <p:strVal val="#ppt_x-.1"/>
                                          </p:val>
                                        </p:tav>
                                        <p:tav tm="100000">
                                          <p:val>
                                            <p:strVal val="#ppt_x"/>
                                          </p:val>
                                        </p:tav>
                                      </p:tavLst>
                                    </p:anim>
                                    <p:anim calcmode="lin" valueType="num">
                                      <p:cBhvr>
                                        <p:cTn id="30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e57efa3891d2084234ba37f6fa75dcd.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a:off x="4572000" y="0"/>
            <a:ext cx="4176713" cy="1708150"/>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flipH="1">
            <a:off x="539750" y="0"/>
            <a:ext cx="4032250" cy="1708150"/>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a:off x="4572000" y="1714500"/>
            <a:ext cx="3960813" cy="1720850"/>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flipH="1">
            <a:off x="684213" y="1714500"/>
            <a:ext cx="3887787" cy="1720850"/>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Onda"/>
          <p:cNvSpPr/>
          <p:nvPr/>
        </p:nvSpPr>
        <p:spPr>
          <a:xfrm>
            <a:off x="4572000" y="3429000"/>
            <a:ext cx="3960813" cy="1590675"/>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Onda"/>
          <p:cNvSpPr/>
          <p:nvPr/>
        </p:nvSpPr>
        <p:spPr>
          <a:xfrm flipH="1">
            <a:off x="755650" y="3429000"/>
            <a:ext cx="3816350" cy="1590675"/>
          </a:xfrm>
          <a:prstGeom prst="wave">
            <a:avLst>
              <a:gd name="adj1" fmla="val 20000"/>
              <a:gd name="adj2" fmla="val -10000"/>
            </a:avLst>
          </a:prstGeom>
          <a:blipFill dpi="0" rotWithShape="1">
            <a:blip r:embed="rId3">
              <a:extLst>
                <a:ext uri="{28A0092B-C50C-407E-A947-70E740481C1C}">
                  <a14:useLocalDpi xmlns:a14="http://schemas.microsoft.com/office/drawing/2010/main" val="0"/>
                </a:ext>
              </a:extLst>
            </a:blip>
            <a:srcRec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755650" y="3795713"/>
            <a:ext cx="81375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dos primeros cuerpos conservan, de su inicial inclusión en la muralla, las almenas. La decoración del segundo cuerpo fue restaurada hacia 1.900 y presenta más complejidad: arcos ciegos de herradura, encuadrados por otros lobulares, alternados con arquillos gemelos.</a:t>
            </a:r>
          </a:p>
        </p:txBody>
      </p:sp>
    </p:spTree>
  </p:cSld>
  <p:clrMapOvr>
    <a:masterClrMapping/>
  </p:clrMapOvr>
  <mc:AlternateContent xmlns:mc="http://schemas.openxmlformats.org/markup-compatibility/2006" xmlns:p14="http://schemas.microsoft.com/office/powerpoint/2010/main">
    <mc:Choice Requires="p14">
      <p:transition spd="slow" p14:dur="3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ppt_x"/>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ppt_x"/>
                                          </p:val>
                                        </p:tav>
                                        <p:tav tm="100000">
                                          <p:val>
                                            <p:strVal val="#ppt_x"/>
                                          </p:val>
                                        </p:tav>
                                      </p:tavLst>
                                    </p:anim>
                                    <p:anim calcmode="lin" valueType="num">
                                      <p:cBhvr additive="base">
                                        <p:cTn id="28" dur="3000" fill="hold"/>
                                        <p:tgtEl>
                                          <p:spTgt spid="18"/>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8"/>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1+ppt_w/2"/>
                                          </p:val>
                                        </p:tav>
                                      </p:tavLst>
                                    </p:anim>
                                    <p:anim calcmode="lin" valueType="num">
                                      <p:cBhvr additive="base">
                                        <p:cTn id="48" dur="3000"/>
                                        <p:tgtEl>
                                          <p:spTgt spid="12"/>
                                        </p:tgtEl>
                                        <p:attrNameLst>
                                          <p:attrName>ppt_y</p:attrName>
                                        </p:attrNameLst>
                                      </p:cBhvr>
                                      <p:tavLst>
                                        <p:tav tm="0">
                                          <p:val>
                                            <p:strVal val="ppt_y"/>
                                          </p:val>
                                        </p:tav>
                                        <p:tav tm="100000">
                                          <p:val>
                                            <p:strVal val="ppt_y"/>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8"/>
                                        </p:tgtEl>
                                        <p:attrNameLst>
                                          <p:attrName>ppt_x</p:attrName>
                                        </p:attrNameLst>
                                      </p:cBhvr>
                                      <p:tavLst>
                                        <p:tav tm="0">
                                          <p:val>
                                            <p:strVal val="ppt_x"/>
                                          </p:val>
                                        </p:tav>
                                        <p:tav tm="100000">
                                          <p:val>
                                            <p:strVal val="1+ppt_w/2"/>
                                          </p:val>
                                        </p:tav>
                                      </p:tavLst>
                                    </p:anim>
                                    <p:anim calcmode="lin" valueType="num">
                                      <p:cBhvr additive="base">
                                        <p:cTn id="52" dur="3000"/>
                                        <p:tgtEl>
                                          <p:spTgt spid="18"/>
                                        </p:tgtEl>
                                        <p:attrNameLst>
                                          <p:attrName>ppt_y</p:attrName>
                                        </p:attrNameLst>
                                      </p:cBhvr>
                                      <p:tavLst>
                                        <p:tav tm="0">
                                          <p:val>
                                            <p:strVal val="ppt_y"/>
                                          </p:val>
                                        </p:tav>
                                        <p:tav tm="100000">
                                          <p:val>
                                            <p:strVal val="ppt_y"/>
                                          </p:val>
                                        </p:tav>
                                      </p:tavLst>
                                    </p:anim>
                                    <p:set>
                                      <p:cBhvr>
                                        <p:cTn id="53" dur="1" fill="hold">
                                          <p:stCondLst>
                                            <p:cond delay="2999"/>
                                          </p:stCondLst>
                                        </p:cTn>
                                        <p:tgtEl>
                                          <p:spTgt spid="1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0-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7"/>
                                        </p:tgtEl>
                                        <p:attrNameLst>
                                          <p:attrName>ppt_x</p:attrName>
                                        </p:attrNameLst>
                                      </p:cBhvr>
                                      <p:tavLst>
                                        <p:tav tm="0">
                                          <p:val>
                                            <p:strVal val="ppt_x"/>
                                          </p:val>
                                        </p:tav>
                                        <p:tav tm="100000">
                                          <p:val>
                                            <p:strVal val="0-ppt_w/2"/>
                                          </p:val>
                                        </p:tav>
                                      </p:tavLst>
                                    </p:anim>
                                    <p:anim calcmode="lin" valueType="num">
                                      <p:cBhvr additive="base">
                                        <p:cTn id="64" dur="3000"/>
                                        <p:tgtEl>
                                          <p:spTgt spid="17"/>
                                        </p:tgtEl>
                                        <p:attrNameLst>
                                          <p:attrName>ppt_y</p:attrName>
                                        </p:attrNameLst>
                                      </p:cBhvr>
                                      <p:tavLst>
                                        <p:tav tm="0">
                                          <p:val>
                                            <p:strVal val="ppt_y"/>
                                          </p:val>
                                        </p:tav>
                                        <p:tav tm="100000">
                                          <p:val>
                                            <p:strVal val="ppt_y"/>
                                          </p:val>
                                        </p:tav>
                                      </p:tavLst>
                                    </p:anim>
                                    <p:set>
                                      <p:cBhvr>
                                        <p:cTn id="65" dur="1" fill="hold">
                                          <p:stCondLst>
                                            <p:cond delay="2999"/>
                                          </p:stCondLst>
                                        </p:cTn>
                                        <p:tgtEl>
                                          <p:spTgt spid="17"/>
                                        </p:tgtEl>
                                        <p:attrNameLst>
                                          <p:attrName>style.visibility</p:attrName>
                                        </p:attrNameLst>
                                      </p:cBhvr>
                                      <p:to>
                                        <p:strVal val="hidden"/>
                                      </p:to>
                                    </p:set>
                                  </p:childTnLst>
                                </p:cTn>
                              </p:par>
                              <p:par>
                                <p:cTn id="66" presetID="8" presetClass="emph" presetSubtype="0" fill="hold"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23" presetClass="entr" presetSubtype="288"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4/3*#ppt_w"/>
                                          </p:val>
                                        </p:tav>
                                        <p:tav tm="100000">
                                          <p:val>
                                            <p:strVal val="#ppt_w"/>
                                          </p:val>
                                        </p:tav>
                                      </p:tavLst>
                                    </p:anim>
                                    <p:anim calcmode="lin" valueType="num">
                                      <p:cBhvr>
                                        <p:cTn id="81" dur="3000" fill="hold"/>
                                        <p:tgtEl>
                                          <p:spTgt spid="4"/>
                                        </p:tgtEl>
                                        <p:attrNameLst>
                                          <p:attrName>ppt_h</p:attrName>
                                        </p:attrNameLst>
                                      </p:cBhvr>
                                      <p:tavLst>
                                        <p:tav tm="0">
                                          <p:val>
                                            <p:strVal val="4/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9"/>
                                        </p:tgtEl>
                                        <p:attrNameLst>
                                          <p:attrName>style.visibility</p:attrName>
                                        </p:attrNameLst>
                                      </p:cBhvr>
                                      <p:to>
                                        <p:strVal val="visible"/>
                                      </p:to>
                                    </p:set>
                                    <p:animEffect transition="in" filter="fade">
                                      <p:cBhvr>
                                        <p:cTn id="88" dur="1000"/>
                                        <p:tgtEl>
                                          <p:spTgt spid="9"/>
                                        </p:tgtEl>
                                      </p:cBhvr>
                                    </p:animEffect>
                                    <p:anim calcmode="lin" valueType="num">
                                      <p:cBhvr>
                                        <p:cTn id="89" dur="1000" fill="hold"/>
                                        <p:tgtEl>
                                          <p:spTgt spid="9"/>
                                        </p:tgtEl>
                                        <p:attrNameLst>
                                          <p:attrName>ppt_x</p:attrName>
                                        </p:attrNameLst>
                                      </p:cBhvr>
                                      <p:tavLst>
                                        <p:tav tm="0">
                                          <p:val>
                                            <p:strVal val="#ppt_x-.1"/>
                                          </p:val>
                                        </p:tav>
                                        <p:tav tm="100000">
                                          <p:val>
                                            <p:strVal val="#ppt_x"/>
                                          </p:val>
                                        </p:tav>
                                      </p:tavLst>
                                    </p:anim>
                                    <p:anim calcmode="lin" valueType="num">
                                      <p:cBhvr>
                                        <p:cTn id="9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0d37f18bb3a40572eedd84ee5a580c.jpg"/>
          <p:cNvPicPr>
            <a:picLocks noGrp="1" noChangeAspect="1"/>
          </p:cNvPicPr>
          <p:nvPr isPhoto="1"/>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uadroTexto"/>
          <p:cNvSpPr txBox="1"/>
          <p:nvPr/>
        </p:nvSpPr>
        <p:spPr>
          <a:xfrm>
            <a:off x="755650" y="3665538"/>
            <a:ext cx="7993063"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Aparte de las cualidades estéticas, la Torre del Oro tuvo una verdadera importancia defensiva al controlar el paso entre la ribera del río y el Arenal por su situación central, autónoma del exterior, altura y dominio del terreno. Bien dotada de arqueros y soldados, era una torre casi inexpugnable. </a:t>
            </a:r>
          </a:p>
        </p:txBody>
      </p:sp>
      <p:sp>
        <p:nvSpPr>
          <p:cNvPr id="15" name="14 CuadroTexto"/>
          <p:cNvSpPr txBox="1"/>
          <p:nvPr/>
        </p:nvSpPr>
        <p:spPr>
          <a:xfrm>
            <a:off x="323850" y="268288"/>
            <a:ext cx="682751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¡¡Qué suerte tienen los sevillanos de tener una luna tan enorme!!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de mi pueblo no es tan grande.</a:t>
            </a:r>
          </a:p>
        </p:txBody>
      </p:sp>
    </p:spTree>
  </p:cSld>
  <p:clrMapOvr>
    <a:masterClrMapping/>
  </p:clrMapOvr>
  <mc:AlternateContent xmlns:mc="http://schemas.openxmlformats.org/markup-compatibility/2006" xmlns:p14="http://schemas.microsoft.com/office/powerpoint/2010/main">
    <mc:Choice Requires="p14">
      <p:transition spd="slow" p14:dur="2250" advTm="46000">
        <p14:ripple dir="lu"/>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3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1"/>
                                          </p:val>
                                        </p:tav>
                                        <p:tav tm="100000">
                                          <p:val>
                                            <p:strVal val="#ppt_x"/>
                                          </p:val>
                                        </p:tav>
                                      </p:tavLst>
                                    </p:anim>
                                    <p:anim calcmode="lin" valueType="num">
                                      <p:cBhvr>
                                        <p:cTn id="17" dur="10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99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1"/>
                                          </p:val>
                                        </p:tav>
                                        <p:tav tm="100000">
                                          <p:val>
                                            <p:strVal val="#ppt_x"/>
                                          </p:val>
                                        </p:tav>
                                      </p:tavLst>
                                    </p:anim>
                                    <p:anim calcmode="lin" valueType="num">
                                      <p:cBhvr>
                                        <p:cTn id="2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WordArt 2"/>
          <p:cNvSpPr>
            <a:spLocks noChangeArrowheads="1" noChangeShapeType="1" noTextEdit="1"/>
          </p:cNvSpPr>
          <p:nvPr/>
        </p:nvSpPr>
        <p:spPr bwMode="auto">
          <a:xfrm>
            <a:off x="1403648" y="65758"/>
            <a:ext cx="6481763" cy="863302"/>
          </a:xfrm>
          <a:prstGeom prst="rect">
            <a:avLst/>
          </a:prstGeom>
        </p:spPr>
        <p:txBody>
          <a:bodyPr wrap="none" fromWordArt="1">
            <a:prstTxWarp prst="textCanUp">
              <a:avLst>
                <a:gd name="adj" fmla="val 67241"/>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8611" name="WordArt 3"/>
          <p:cNvSpPr>
            <a:spLocks noChangeArrowheads="1" noChangeShapeType="1" noTextEdit="1"/>
          </p:cNvSpPr>
          <p:nvPr/>
        </p:nvSpPr>
        <p:spPr bwMode="auto">
          <a:xfrm>
            <a:off x="1907704" y="1123851"/>
            <a:ext cx="5257800" cy="590550"/>
          </a:xfrm>
          <a:prstGeom prst="rect">
            <a:avLst/>
          </a:prstGeom>
        </p:spPr>
        <p:txBody>
          <a:bodyPr wrap="none" fromWordArt="1">
            <a:prstTxWarp prst="textDeflateBottom">
              <a:avLst>
                <a:gd name="adj" fmla="val 6787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8612" name="WordArt 4"/>
          <p:cNvSpPr>
            <a:spLocks noChangeArrowheads="1" noChangeShapeType="1" noTextEdit="1"/>
          </p:cNvSpPr>
          <p:nvPr/>
        </p:nvSpPr>
        <p:spPr bwMode="auto">
          <a:xfrm>
            <a:off x="903908" y="2143075"/>
            <a:ext cx="6985819" cy="576064"/>
          </a:xfrm>
          <a:prstGeom prst="rect">
            <a:avLst/>
          </a:prstGeom>
        </p:spPr>
        <p:txBody>
          <a:bodyPr wrap="none" fromWordArt="1">
            <a:prstTxWarp prst="textSlantUp">
              <a:avLst>
                <a:gd name="adj" fmla="val 0"/>
              </a:avLst>
            </a:prstTxWarp>
            <a:scene3d>
              <a:camera prst="perspectiveAbove"/>
              <a:lightRig rig="legacyFlat3" dir="t"/>
            </a:scene3d>
            <a:sp3d extrusionH="887400" prstMaterial="legacyMatte">
              <a:bevelT w="38100" h="38100" prst="angle"/>
              <a:extrusionClr>
                <a:schemeClr val="accent2"/>
              </a:extrusionClr>
            </a:sp3d>
          </a:bodyPr>
          <a:lstStyle/>
          <a:p>
            <a:pPr algn="ctr">
              <a:defRPr/>
            </a:pPr>
            <a:r>
              <a:rPr lang="es-ES" sz="3600" kern="10" dirty="0">
                <a:ln w="9525">
                  <a:round/>
                  <a:headEnd/>
                  <a:tailEnd/>
                </a:ln>
                <a:solidFill>
                  <a:srgbClr val="F7DB81"/>
                </a:solidFill>
                <a:latin typeface="Hollywood Hills"/>
              </a:rPr>
              <a:t>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r>
              <a:rPr lang="es-ES" sz="3600" kern="10" dirty="0" err="1" smtClean="0">
                <a:ln w="9525">
                  <a:round/>
                  <a:headEnd/>
                  <a:tailEnd/>
                </a:ln>
                <a:solidFill>
                  <a:srgbClr val="F7DB81"/>
                </a:solidFill>
                <a:effectLst>
                  <a:reflection blurRad="6350" stA="60000" endA="900" endPos="58000" dir="5400000" sy="-100000" algn="bl" rotWithShape="0"/>
                </a:effectLst>
                <a:latin typeface="Hollywood Hills"/>
              </a:rPr>
              <a:t>Poppurri</a:t>
            </a:r>
            <a:r>
              <a:rPr lang="es-ES" sz="3600" kern="10" dirty="0" smtClean="0">
                <a:ln w="9525">
                  <a:round/>
                  <a:headEnd/>
                  <a:tailEnd/>
                </a:ln>
                <a:solidFill>
                  <a:srgbClr val="F7DB81"/>
                </a:solidFill>
                <a:effectLst>
                  <a:reflection blurRad="6350" stA="60000" endA="900" endPos="58000" dir="5400000" sy="-100000" algn="bl" rotWithShape="0"/>
                </a:effectLst>
                <a:latin typeface="Hollywood Hills"/>
              </a:rPr>
              <a:t> de los 90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r>
              <a:rPr lang="es-ES" sz="3600" kern="10" dirty="0" smtClean="0">
                <a:ln w="9525">
                  <a:round/>
                  <a:headEnd/>
                  <a:tailEnd/>
                </a:ln>
                <a:solidFill>
                  <a:srgbClr val="F7DB81"/>
                </a:solidFill>
                <a:effectLst>
                  <a:reflection blurRad="6350" stA="60000" endA="900" endPos="58000" dir="5400000" sy="-100000" algn="bl" rotWithShape="0"/>
                </a:effectLst>
                <a:latin typeface="Hollywood Hills"/>
              </a:rPr>
              <a:t>Adamo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p>
        </p:txBody>
      </p:sp>
      <p:sp>
        <p:nvSpPr>
          <p:cNvPr id="68614" name="WordArt 6"/>
          <p:cNvSpPr>
            <a:spLocks noChangeArrowheads="1" noChangeShapeType="1" noTextEdit="1"/>
          </p:cNvSpPr>
          <p:nvPr/>
        </p:nvSpPr>
        <p:spPr bwMode="auto">
          <a:xfrm>
            <a:off x="719050" y="2995486"/>
            <a:ext cx="6336704" cy="792088"/>
          </a:xfrm>
          <a:prstGeom prst="rect">
            <a:avLst/>
          </a:prstGeom>
        </p:spPr>
        <p:txBody>
          <a:bodyPr wrap="none" fromWordArt="1">
            <a:prstTxWarp prst="textDeflate">
              <a:avLst>
                <a:gd name="adj" fmla="val 18750"/>
              </a:avLst>
            </a:prstTxWarp>
            <a:scene3d>
              <a:camera prst="perspectiveAbove"/>
              <a:lightRig rig="legacyHarsh3" dir="l"/>
            </a:scene3d>
            <a:sp3d extrusionH="430200" prstMaterial="legacyMatte">
              <a:bevelT w="38100" h="38100" prst="angle"/>
              <a:extrusionClr>
                <a:srgbClr val="C0C0C0"/>
              </a:extrusionClr>
            </a:sp3d>
          </a:bodyPr>
          <a:lstStyle/>
          <a:p>
            <a:pPr algn="ctr">
              <a:defRPr/>
            </a:pP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HarvestItal"/>
              </a:rPr>
              <a:t>   </a:t>
            </a: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 </a:t>
            </a:r>
            <a:r>
              <a:rPr lang="es-ES" sz="3600" kern="10" dirty="0" err="1" smtClean="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Shocking</a:t>
            </a:r>
            <a:r>
              <a:rPr lang="es-ES" sz="3600" kern="10" dirty="0" smtClean="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 Blue  </a:t>
            </a: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 </a:t>
            </a:r>
            <a:r>
              <a:rPr lang="es-ES" sz="3600" kern="10" dirty="0" smtClean="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Venus </a:t>
            </a: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  </a:t>
            </a:r>
          </a:p>
        </p:txBody>
      </p:sp>
      <p:sp>
        <p:nvSpPr>
          <p:cNvPr id="6" name="WordArt 4"/>
          <p:cNvSpPr>
            <a:spLocks noChangeArrowheads="1" noChangeShapeType="1" noTextEdit="1"/>
          </p:cNvSpPr>
          <p:nvPr/>
        </p:nvSpPr>
        <p:spPr bwMode="auto">
          <a:xfrm>
            <a:off x="719050" y="3991370"/>
            <a:ext cx="6985819" cy="576064"/>
          </a:xfrm>
          <a:prstGeom prst="rect">
            <a:avLst/>
          </a:prstGeom>
        </p:spPr>
        <p:txBody>
          <a:bodyPr wrap="none" fromWordArt="1">
            <a:prstTxWarp prst="textSlantUp">
              <a:avLst>
                <a:gd name="adj" fmla="val 0"/>
              </a:avLst>
            </a:prstTxWarp>
            <a:scene3d>
              <a:camera prst="perspectiveAbove"/>
              <a:lightRig rig="legacyFlat3" dir="t"/>
            </a:scene3d>
            <a:sp3d extrusionH="887400" prstMaterial="legacyMatte">
              <a:bevelT w="38100" h="38100" prst="angle"/>
              <a:extrusionClr>
                <a:schemeClr val="accent2"/>
              </a:extrusionClr>
            </a:sp3d>
          </a:bodyPr>
          <a:lstStyle/>
          <a:p>
            <a:pPr algn="ctr">
              <a:defRPr/>
            </a:pPr>
            <a:r>
              <a:rPr lang="es-ES" sz="3600" kern="10" dirty="0">
                <a:ln w="9525">
                  <a:round/>
                  <a:headEnd/>
                  <a:tailEnd/>
                </a:ln>
                <a:solidFill>
                  <a:srgbClr val="F7DB81"/>
                </a:solidFill>
                <a:latin typeface="Hollywood Hills"/>
              </a:rPr>
              <a:t>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r>
              <a:rPr lang="es-ES" sz="3600" kern="10" dirty="0" smtClean="0">
                <a:ln w="9525">
                  <a:round/>
                  <a:headEnd/>
                  <a:tailEnd/>
                </a:ln>
                <a:solidFill>
                  <a:srgbClr val="F7DB81"/>
                </a:solidFill>
                <a:effectLst>
                  <a:reflection blurRad="6350" stA="60000" endA="900" endPos="58000" dir="5400000" sy="-100000" algn="bl" rotWithShape="0"/>
                </a:effectLst>
                <a:latin typeface="Hollywood Hills"/>
              </a:rPr>
              <a:t>Va </a:t>
            </a:r>
            <a:r>
              <a:rPr lang="es-ES" sz="3600" kern="10" dirty="0" err="1" smtClean="0">
                <a:ln w="9525">
                  <a:round/>
                  <a:headEnd/>
                  <a:tailEnd/>
                </a:ln>
                <a:solidFill>
                  <a:srgbClr val="F7DB81"/>
                </a:solidFill>
                <a:effectLst>
                  <a:reflection blurRad="6350" stA="60000" endA="900" endPos="58000" dir="5400000" sy="-100000" algn="bl" rotWithShape="0"/>
                </a:effectLst>
                <a:latin typeface="Hollywood Hills"/>
              </a:rPr>
              <a:t>penseiro-Nabucco</a:t>
            </a:r>
            <a:r>
              <a:rPr lang="es-ES" sz="3600" kern="10" dirty="0" smtClean="0">
                <a:ln w="9525">
                  <a:round/>
                  <a:headEnd/>
                  <a:tailEnd/>
                </a:ln>
                <a:solidFill>
                  <a:srgbClr val="F7DB81"/>
                </a:solidFill>
                <a:effectLst>
                  <a:reflection blurRad="6350" stA="60000" endA="900" endPos="58000" dir="5400000" sy="-100000" algn="bl" rotWithShape="0"/>
                </a:effectLst>
                <a:latin typeface="Hollywood Hills"/>
              </a:rPr>
              <a:t>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r>
              <a:rPr lang="es-ES" sz="3600" kern="10" dirty="0" smtClean="0">
                <a:ln w="9525">
                  <a:round/>
                  <a:headEnd/>
                  <a:tailEnd/>
                </a:ln>
                <a:solidFill>
                  <a:srgbClr val="F7DB81"/>
                </a:solidFill>
                <a:effectLst>
                  <a:reflection blurRad="6350" stA="60000" endA="900" endPos="58000" dir="5400000" sy="-100000" algn="bl" rotWithShape="0"/>
                </a:effectLst>
                <a:latin typeface="Hollywood Hills"/>
              </a:rPr>
              <a:t>Giuseppe Verdi </a:t>
            </a:r>
            <a:r>
              <a:rPr lang="es-ES" sz="3600" kern="10" dirty="0">
                <a:ln w="9525">
                  <a:round/>
                  <a:headEnd/>
                  <a:tailEnd/>
                </a:ln>
                <a:solidFill>
                  <a:srgbClr val="F7DB81"/>
                </a:solidFill>
                <a:effectLst>
                  <a:reflection blurRad="6350" stA="60000" endA="900" endPos="58000" dir="5400000" sy="-100000" algn="bl" rotWithShape="0"/>
                </a:effectLst>
                <a:latin typeface="Hollywood Hills"/>
              </a:rPr>
              <a:t>)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7000">
        <p15:prstTrans prst="pageCurlDouble"/>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fade">
                                      <p:cBhvr>
                                        <p:cTn id="7" dur="2000"/>
                                        <p:tgtEl>
                                          <p:spTgt spid="68610"/>
                                        </p:tgtEl>
                                      </p:cBhvr>
                                    </p:animEffect>
                                    <p:anim calcmode="lin" valueType="num">
                                      <p:cBhvr>
                                        <p:cTn id="8" dur="2000" fill="hold"/>
                                        <p:tgtEl>
                                          <p:spTgt spid="68610"/>
                                        </p:tgtEl>
                                        <p:attrNameLst>
                                          <p:attrName>ppt_x</p:attrName>
                                        </p:attrNameLst>
                                      </p:cBhvr>
                                      <p:tavLst>
                                        <p:tav tm="0">
                                          <p:val>
                                            <p:strVal val="#ppt_x"/>
                                          </p:val>
                                        </p:tav>
                                        <p:tav tm="100000">
                                          <p:val>
                                            <p:strVal val="#ppt_x"/>
                                          </p:val>
                                        </p:tav>
                                      </p:tavLst>
                                    </p:anim>
                                    <p:anim calcmode="lin" valueType="num">
                                      <p:cBhvr>
                                        <p:cTn id="9" dur="2000" fill="hold"/>
                                        <p:tgtEl>
                                          <p:spTgt spid="686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68611"/>
                                        </p:tgtEl>
                                        <p:attrNameLst>
                                          <p:attrName>style.visibility</p:attrName>
                                        </p:attrNameLst>
                                      </p:cBhvr>
                                      <p:to>
                                        <p:strVal val="visible"/>
                                      </p:to>
                                    </p:set>
                                    <p:anim calcmode="lin" valueType="num">
                                      <p:cBhvr additive="base">
                                        <p:cTn id="13" dur="2000" fill="hold"/>
                                        <p:tgtEl>
                                          <p:spTgt spid="68611"/>
                                        </p:tgtEl>
                                        <p:attrNameLst>
                                          <p:attrName>ppt_x</p:attrName>
                                        </p:attrNameLst>
                                      </p:cBhvr>
                                      <p:tavLst>
                                        <p:tav tm="0">
                                          <p:val>
                                            <p:strVal val="#ppt_x"/>
                                          </p:val>
                                        </p:tav>
                                        <p:tav tm="100000">
                                          <p:val>
                                            <p:strVal val="#ppt_x"/>
                                          </p:val>
                                        </p:tav>
                                      </p:tavLst>
                                    </p:anim>
                                    <p:anim calcmode="lin" valueType="num">
                                      <p:cBhvr additive="base">
                                        <p:cTn id="14" dur="2000" fill="hold"/>
                                        <p:tgtEl>
                                          <p:spTgt spid="6861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8611"/>
                                        </p:tgtEl>
                                        <p:attrNameLst>
                                          <p:attrName>style.visibility</p:attrName>
                                        </p:attrNameLst>
                                      </p:cBhvr>
                                      <p:to>
                                        <p:strVal val="visible"/>
                                      </p:to>
                                    </p:set>
                                    <p:anim calcmode="lin" valueType="num">
                                      <p:cBhvr>
                                        <p:cTn id="17" dur="2000" fill="hold"/>
                                        <p:tgtEl>
                                          <p:spTgt spid="68611"/>
                                        </p:tgtEl>
                                        <p:attrNameLst>
                                          <p:attrName>ppt_w</p:attrName>
                                        </p:attrNameLst>
                                      </p:cBhvr>
                                      <p:tavLst>
                                        <p:tav tm="0" fmla="#ppt_w*sin(2.5*pi*$)">
                                          <p:val>
                                            <p:fltVal val="0"/>
                                          </p:val>
                                        </p:tav>
                                        <p:tav tm="100000">
                                          <p:val>
                                            <p:fltVal val="1"/>
                                          </p:val>
                                        </p:tav>
                                      </p:tavLst>
                                    </p:anim>
                                    <p:anim calcmode="lin" valueType="num">
                                      <p:cBhvr>
                                        <p:cTn id="18" dur="2000" fill="hold"/>
                                        <p:tgtEl>
                                          <p:spTgt spid="6861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68612"/>
                                        </p:tgtEl>
                                        <p:attrNameLst>
                                          <p:attrName>style.visibility</p:attrName>
                                        </p:attrNameLst>
                                      </p:cBhvr>
                                      <p:to>
                                        <p:strVal val="visible"/>
                                      </p:to>
                                    </p:set>
                                    <p:anim calcmode="lin" valueType="num">
                                      <p:cBhvr>
                                        <p:cTn id="22" dur="2000" fill="hold"/>
                                        <p:tgtEl>
                                          <p:spTgt spid="68612"/>
                                        </p:tgtEl>
                                        <p:attrNameLst>
                                          <p:attrName>ppt_w</p:attrName>
                                        </p:attrNameLst>
                                      </p:cBhvr>
                                      <p:tavLst>
                                        <p:tav tm="0">
                                          <p:val>
                                            <p:fltVal val="0"/>
                                          </p:val>
                                        </p:tav>
                                        <p:tav tm="100000">
                                          <p:val>
                                            <p:strVal val="#ppt_w"/>
                                          </p:val>
                                        </p:tav>
                                      </p:tavLst>
                                    </p:anim>
                                    <p:anim calcmode="lin" valueType="num">
                                      <p:cBhvr>
                                        <p:cTn id="23" dur="2000" fill="hold"/>
                                        <p:tgtEl>
                                          <p:spTgt spid="68612"/>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68614"/>
                                        </p:tgtEl>
                                        <p:attrNameLst>
                                          <p:attrName>style.visibility</p:attrName>
                                        </p:attrNameLst>
                                      </p:cBhvr>
                                      <p:to>
                                        <p:strVal val="visible"/>
                                      </p:to>
                                    </p:set>
                                    <p:anim calcmode="lin" valueType="num">
                                      <p:cBhvr>
                                        <p:cTn id="27" dur="2000" fill="hold"/>
                                        <p:tgtEl>
                                          <p:spTgt spid="68614"/>
                                        </p:tgtEl>
                                        <p:attrNameLst>
                                          <p:attrName>ppt_w</p:attrName>
                                        </p:attrNameLst>
                                      </p:cBhvr>
                                      <p:tavLst>
                                        <p:tav tm="0">
                                          <p:val>
                                            <p:fltVal val="0"/>
                                          </p:val>
                                        </p:tav>
                                        <p:tav tm="100000">
                                          <p:val>
                                            <p:strVal val="#ppt_w"/>
                                          </p:val>
                                        </p:tav>
                                      </p:tavLst>
                                    </p:anim>
                                    <p:anim calcmode="lin" valueType="num">
                                      <p:cBhvr>
                                        <p:cTn id="28" dur="2000" fill="hold"/>
                                        <p:tgtEl>
                                          <p:spTgt spid="68614"/>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2466"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2467"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246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62469"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2470"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2471"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62472"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62473"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62474"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62475"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62476"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5348</TotalTime>
  <Words>2193</Words>
  <Application>Microsoft Office PowerPoint</Application>
  <PresentationFormat>Presentación en pantalla (16:9)</PresentationFormat>
  <Paragraphs>95</Paragraphs>
  <Slides>59</Slides>
  <Notes>4</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59</vt:i4>
      </vt:variant>
    </vt:vector>
  </HeadingPairs>
  <TitlesOfParts>
    <vt:vector size="71" baseType="lpstr">
      <vt:lpstr>Arial</vt:lpstr>
      <vt:lpstr>Arial Black</vt:lpstr>
      <vt:lpstr>Calibri</vt:lpstr>
      <vt:lpstr>Harrington</vt:lpstr>
      <vt:lpstr>HarvestItal</vt:lpstr>
      <vt:lpstr>High Tower Text</vt:lpstr>
      <vt:lpstr>Hollywood Hills</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316</cp:revision>
  <dcterms:created xsi:type="dcterms:W3CDTF">2016-02-28T12:05:18Z</dcterms:created>
  <dcterms:modified xsi:type="dcterms:W3CDTF">2024-08-14T10:49:18Z</dcterms:modified>
</cp:coreProperties>
</file>