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2"/>
  </p:notesMasterIdLst>
  <p:sldIdLst>
    <p:sldId id="296" r:id="rId3"/>
    <p:sldId id="288" r:id="rId4"/>
    <p:sldId id="289" r:id="rId5"/>
    <p:sldId id="256" r:id="rId6"/>
    <p:sldId id="257" r:id="rId7"/>
    <p:sldId id="279" r:id="rId8"/>
    <p:sldId id="278" r:id="rId9"/>
    <p:sldId id="277" r:id="rId10"/>
    <p:sldId id="276" r:id="rId11"/>
    <p:sldId id="275" r:id="rId12"/>
    <p:sldId id="274" r:id="rId13"/>
    <p:sldId id="273" r:id="rId14"/>
    <p:sldId id="272" r:id="rId15"/>
    <p:sldId id="271" r:id="rId16"/>
    <p:sldId id="270" r:id="rId17"/>
    <p:sldId id="269" r:id="rId18"/>
    <p:sldId id="268" r:id="rId19"/>
    <p:sldId id="267" r:id="rId20"/>
    <p:sldId id="266" r:id="rId21"/>
    <p:sldId id="265" r:id="rId22"/>
    <p:sldId id="264" r:id="rId23"/>
    <p:sldId id="263" r:id="rId24"/>
    <p:sldId id="262" r:id="rId25"/>
    <p:sldId id="261" r:id="rId26"/>
    <p:sldId id="286" r:id="rId27"/>
    <p:sldId id="285" r:id="rId28"/>
    <p:sldId id="283" r:id="rId29"/>
    <p:sldId id="284" r:id="rId30"/>
    <p:sldId id="259" r:id="rId31"/>
    <p:sldId id="260" r:id="rId32"/>
    <p:sldId id="282" r:id="rId33"/>
    <p:sldId id="281" r:id="rId34"/>
    <p:sldId id="258" r:id="rId35"/>
    <p:sldId id="280" r:id="rId36"/>
    <p:sldId id="292" r:id="rId37"/>
    <p:sldId id="293" r:id="rId38"/>
    <p:sldId id="294" r:id="rId39"/>
    <p:sldId id="290" r:id="rId40"/>
    <p:sldId id="297" r:id="rId4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9L382U+M3LxComs56jdBew" hashData="6AlRVrVLhpkg+jxfuiqBFdVg1j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FC4"/>
    <a:srgbClr val="00CCFF"/>
    <a:srgbClr val="3333FF"/>
    <a:srgbClr val="0000FF"/>
    <a:srgbClr val="0C8EBC"/>
    <a:srgbClr val="FF66FF"/>
    <a:srgbClr val="FF3300"/>
    <a:srgbClr val="D60093"/>
    <a:srgbClr val="003399"/>
    <a:srgbClr val="BF4B2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759" autoAdjust="0"/>
    <p:restoredTop sz="98336" autoAdjust="0"/>
  </p:normalViewPr>
  <p:slideViewPr>
    <p:cSldViewPr>
      <p:cViewPr>
        <p:scale>
          <a:sx n="50" d="100"/>
          <a:sy n="50" d="100"/>
        </p:scale>
        <p:origin x="-390" y="-51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19B9B4-DD21-4989-9BB4-27CAEB555655}" type="datetimeFigureOut">
              <a:rPr lang="es-ES" smtClean="0"/>
              <a:pPr/>
              <a:t>13/05/2012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51A52F-37D8-4218-A120-C41F9D17A67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blipFill>
                <a:blip r:embed="rId3"/>
                <a:stretch>
                  <a:fillRect/>
                </a:stretch>
              </a:blipFill>
            </a:endParaRPr>
          </a:p>
        </p:txBody>
      </p:sp>
      <p:sp>
        <p:nvSpPr>
          <p:cNvPr id="4" name="3 Marcador de número de diapositiva"/>
          <p:cNvSpPr>
            <a:spLocks noGrp="1"/>
          </p:cNvSpPr>
          <p:nvPr>
            <p:ph type="sldNum" sz="quarter" idx="10"/>
          </p:nvPr>
        </p:nvSpPr>
        <p:spPr/>
        <p:txBody>
          <a:bodyPr/>
          <a:lstStyle/>
          <a:p>
            <a:fld id="{5051A52F-37D8-4218-A120-C41F9D17A672}" type="slidenum">
              <a:rPr lang="es-ES" smtClean="0"/>
              <a:pPr/>
              <a:t>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DFE244B-53BF-4B9E-9D31-9AD7A69BD217}" type="datetimeFigureOut">
              <a:rPr lang="es-ES" smtClean="0"/>
              <a:pPr/>
              <a:t>13/05/2012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06E882-B352-489F-A922-F3C1871931FD}" type="slidenum">
              <a:rPr lang="es-ES" smtClean="0"/>
              <a:pPr/>
              <a:t>‹Nº›</a:t>
            </a:fld>
            <a:endParaRPr lang="es-ES"/>
          </a:p>
        </p:txBody>
      </p:sp>
    </p:spTree>
  </p:cSld>
  <p:clrMapOvr>
    <a:masterClrMapping/>
  </p:clrMapOvr>
  <p:transition advTm="2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DFE244B-53BF-4B9E-9D31-9AD7A69BD217}" type="datetimeFigureOut">
              <a:rPr lang="es-ES" smtClean="0"/>
              <a:pPr/>
              <a:t>13/05/2012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06E882-B352-489F-A922-F3C1871931FD}" type="slidenum">
              <a:rPr lang="es-ES" smtClean="0"/>
              <a:pPr/>
              <a:t>‹Nº›</a:t>
            </a:fld>
            <a:endParaRPr lang="es-ES"/>
          </a:p>
        </p:txBody>
      </p:sp>
    </p:spTree>
  </p:cSld>
  <p:clrMapOvr>
    <a:masterClrMapping/>
  </p:clrMapOvr>
  <p:transition advTm="2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DFE244B-53BF-4B9E-9D31-9AD7A69BD217}" type="datetimeFigureOut">
              <a:rPr lang="es-ES" smtClean="0"/>
              <a:pPr/>
              <a:t>13/05/2012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06E882-B352-489F-A922-F3C1871931FD}" type="slidenum">
              <a:rPr lang="es-ES" smtClean="0"/>
              <a:pPr/>
              <a:t>‹Nº›</a:t>
            </a:fld>
            <a:endParaRPr lang="es-ES"/>
          </a:p>
        </p:txBody>
      </p:sp>
    </p:spTree>
  </p:cSld>
  <p:clrMapOvr>
    <a:masterClrMapping/>
  </p:clrMapOvr>
  <p:transition advTm="2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DFE244B-53BF-4B9E-9D31-9AD7A69BD217}" type="datetimeFigureOut">
              <a:rPr lang="es-ES" smtClean="0"/>
              <a:pPr/>
              <a:t>13/05/2012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D06E882-B352-489F-A922-F3C1871931FD}" type="slidenum">
              <a:rPr lang="es-ES" smtClean="0"/>
              <a:pPr/>
              <a:t>‹Nº›</a:t>
            </a:fld>
            <a:endParaRPr lang="es-ES"/>
          </a:p>
        </p:txBody>
      </p:sp>
    </p:spTree>
  </p:cSld>
  <p:clrMapOvr>
    <a:masterClrMapping/>
  </p:clrMapOvr>
  <p:transition advTm="2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DFE244B-53BF-4B9E-9D31-9AD7A69BD217}" type="datetimeFigureOut">
              <a:rPr lang="es-ES" smtClean="0"/>
              <a:pPr/>
              <a:t>13/05/2012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D06E882-B352-489F-A922-F3C1871931FD}" type="slidenum">
              <a:rPr lang="es-ES" smtClean="0"/>
              <a:pPr/>
              <a:t>‹Nº›</a:t>
            </a:fld>
            <a:endParaRPr lang="es-ES"/>
          </a:p>
        </p:txBody>
      </p:sp>
    </p:spTree>
  </p:cSld>
  <p:clrMapOvr>
    <a:masterClrMapping/>
  </p:clrMapOvr>
  <p:transition advTm="2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DFE244B-53BF-4B9E-9D31-9AD7A69BD217}" type="datetimeFigureOut">
              <a:rPr lang="es-ES" smtClean="0"/>
              <a:pPr/>
              <a:t>13/05/2012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D06E882-B352-489F-A922-F3C1871931FD}" type="slidenum">
              <a:rPr lang="es-ES" smtClean="0"/>
              <a:pPr/>
              <a:t>‹Nº›</a:t>
            </a:fld>
            <a:endParaRPr lang="es-ES"/>
          </a:p>
        </p:txBody>
      </p:sp>
    </p:spTree>
  </p:cSld>
  <p:clrMapOvr>
    <a:masterClrMapping/>
  </p:clrMapOvr>
  <p:transition advTm="2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DFE244B-53BF-4B9E-9D31-9AD7A69BD217}" type="datetimeFigureOut">
              <a:rPr lang="es-ES" smtClean="0"/>
              <a:pPr/>
              <a:t>13/05/2012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D06E882-B352-489F-A922-F3C1871931FD}" type="slidenum">
              <a:rPr lang="es-ES" smtClean="0"/>
              <a:pPr/>
              <a:t>‹Nº›</a:t>
            </a:fld>
            <a:endParaRPr lang="es-ES"/>
          </a:p>
        </p:txBody>
      </p:sp>
    </p:spTree>
  </p:cSld>
  <p:clrMapOvr>
    <a:masterClrMapping/>
  </p:clrMapOvr>
  <p:transition advTm="2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DFE244B-53BF-4B9E-9D31-9AD7A69BD217}" type="datetimeFigureOut">
              <a:rPr lang="es-ES" smtClean="0"/>
              <a:pPr/>
              <a:t>13/05/2012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D06E882-B352-489F-A922-F3C1871931FD}" type="slidenum">
              <a:rPr lang="es-ES" smtClean="0"/>
              <a:pPr/>
              <a:t>‹Nº›</a:t>
            </a:fld>
            <a:endParaRPr lang="es-ES"/>
          </a:p>
        </p:txBody>
      </p:sp>
    </p:spTree>
  </p:cSld>
  <p:clrMapOvr>
    <a:masterClrMapping/>
  </p:clrMapOvr>
  <p:transition advTm="2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DFE244B-53BF-4B9E-9D31-9AD7A69BD217}" type="datetimeFigureOut">
              <a:rPr lang="es-ES" smtClean="0"/>
              <a:pPr/>
              <a:t>13/05/2012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D06E882-B352-489F-A922-F3C1871931FD}" type="slidenum">
              <a:rPr lang="es-ES" smtClean="0"/>
              <a:pPr/>
              <a:t>‹Nº›</a:t>
            </a:fld>
            <a:endParaRPr lang="es-ES"/>
          </a:p>
        </p:txBody>
      </p:sp>
    </p:spTree>
  </p:cSld>
  <p:clrMapOvr>
    <a:masterClrMapping/>
  </p:clrMapOvr>
  <p:transition advTm="2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DFE244B-53BF-4B9E-9D31-9AD7A69BD217}" type="datetimeFigureOut">
              <a:rPr lang="es-ES" smtClean="0"/>
              <a:pPr/>
              <a:t>13/05/2012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06E882-B352-489F-A922-F3C1871931FD}" type="slidenum">
              <a:rPr lang="es-ES" smtClean="0"/>
              <a:pPr/>
              <a:t>‹Nº›</a:t>
            </a:fld>
            <a:endParaRPr lang="es-ES"/>
          </a:p>
        </p:txBody>
      </p:sp>
    </p:spTree>
  </p:cSld>
  <p:clrMapOvr>
    <a:masterClrMapping/>
  </p:clrMapOvr>
  <p:transition advTm="2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DFE244B-53BF-4B9E-9D31-9AD7A69BD217}" type="datetimeFigureOut">
              <a:rPr lang="es-ES" smtClean="0"/>
              <a:pPr/>
              <a:t>13/05/2012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06E882-B352-489F-A922-F3C1871931FD}" type="slidenum">
              <a:rPr lang="es-ES" smtClean="0"/>
              <a:pPr/>
              <a:t>‹Nº›</a:t>
            </a:fld>
            <a:endParaRPr lang="es-ES"/>
          </a:p>
        </p:txBody>
      </p:sp>
    </p:spTree>
  </p:cSld>
  <p:clrMapOvr>
    <a:masterClrMapping/>
  </p:clrMapOvr>
  <p:transition advTm="2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10CCFF1-CC53-422C-AD63-9DE577ACB91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FE244B-53BF-4B9E-9D31-9AD7A69BD217}" type="datetimeFigureOut">
              <a:rPr lang="es-ES" smtClean="0"/>
              <a:pPr/>
              <a:t>13/05/2012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06E882-B352-489F-A922-F3C1871931F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2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103858B-052D-46B3-A090-274613859D6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37.xml.rels><?xml version="1.0" encoding="UTF-8" standalone="yes"?>
<Relationships xmlns="http://schemas.openxmlformats.org/package/2006/relationships"><Relationship Id="rId3" Type="http://schemas.openxmlformats.org/officeDocument/2006/relationships/image" Target="../media/image7.gif"/><Relationship Id="rId7" Type="http://schemas.openxmlformats.org/officeDocument/2006/relationships/image" Target="../media/image4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3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48.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49.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50.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5D1C52E-5A03-42EC-A469-42BDD4C2C795_mw800_s.jpg"/>
          <p:cNvPicPr>
            <a:picLocks noGrp="1" noChangeAspect="1"/>
          </p:cNvPicPr>
          <p:nvPr>
            <p:ph idx="1"/>
          </p:nvPr>
        </p:nvPicPr>
        <p:blipFill>
          <a:blip r:embed="rId3"/>
          <a:stretch>
            <a:fillRect/>
          </a:stretch>
        </p:blipFill>
        <p:spPr>
          <a:xfrm>
            <a:off x="0" y="0"/>
            <a:ext cx="9144000" cy="6858000"/>
          </a:xfrm>
        </p:spPr>
      </p:pic>
      <p:sp>
        <p:nvSpPr>
          <p:cNvPr id="5" name="4 Lágrima"/>
          <p:cNvSpPr/>
          <p:nvPr/>
        </p:nvSpPr>
        <p:spPr>
          <a:xfrm>
            <a:off x="0" y="3929066"/>
            <a:ext cx="2928926" cy="2928934"/>
          </a:xfrm>
          <a:prstGeom prst="teardrop">
            <a:avLst/>
          </a:prstGeom>
          <a:gradFill flip="none" rotWithShape="1">
            <a:gsLst>
              <a:gs pos="52000">
                <a:schemeClr val="tx1">
                  <a:shade val="30000"/>
                  <a:satMod val="115000"/>
                  <a:alpha val="7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5357782">
            <a:off x="6250777" y="3964777"/>
            <a:ext cx="2928926" cy="2857520"/>
          </a:xfrm>
          <a:prstGeom prst="teardrop">
            <a:avLst/>
          </a:prstGeom>
          <a:gradFill flip="none" rotWithShape="1">
            <a:gsLst>
              <a:gs pos="52000">
                <a:schemeClr val="tx1">
                  <a:shade val="30000"/>
                  <a:satMod val="115000"/>
                  <a:alpha val="7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716049">
            <a:off x="-35703" y="35703"/>
            <a:ext cx="2928926" cy="2857520"/>
          </a:xfrm>
          <a:prstGeom prst="teardrop">
            <a:avLst/>
          </a:prstGeom>
          <a:gradFill flip="none" rotWithShape="1">
            <a:gsLst>
              <a:gs pos="52000">
                <a:schemeClr val="tx1">
                  <a:shade val="30000"/>
                  <a:satMod val="115000"/>
                  <a:alpha val="7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1702107">
            <a:off x="6394257" y="-21158"/>
            <a:ext cx="2928926" cy="2857520"/>
          </a:xfrm>
          <a:prstGeom prst="teardrop">
            <a:avLst/>
          </a:prstGeom>
          <a:gradFill flip="none" rotWithShape="1">
            <a:gsLst>
              <a:gs pos="52000">
                <a:schemeClr val="tx1">
                  <a:shade val="30000"/>
                  <a:satMod val="115000"/>
                  <a:alpha val="7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43837">
            <a:off x="669133" y="3617092"/>
            <a:ext cx="2928926" cy="2928934"/>
          </a:xfrm>
          <a:prstGeom prst="teardrop">
            <a:avLst/>
          </a:prstGeom>
          <a:gradFill flip="none" rotWithShape="1">
            <a:gsLst>
              <a:gs pos="52000">
                <a:schemeClr val="tx1">
                  <a:shade val="30000"/>
                  <a:satMod val="115000"/>
                  <a:alpha val="7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911600">
            <a:off x="585855" y="223251"/>
            <a:ext cx="2928926" cy="2857520"/>
          </a:xfrm>
          <a:prstGeom prst="teardrop">
            <a:avLst/>
          </a:prstGeom>
          <a:gradFill flip="none" rotWithShape="1">
            <a:gsLst>
              <a:gs pos="52000">
                <a:schemeClr val="tx1">
                  <a:shade val="30000"/>
                  <a:satMod val="115000"/>
                  <a:alpha val="7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604093">
            <a:off x="5821578" y="407493"/>
            <a:ext cx="2928926" cy="2857520"/>
          </a:xfrm>
          <a:prstGeom prst="teardrop">
            <a:avLst/>
          </a:prstGeom>
          <a:gradFill flip="none" rotWithShape="1">
            <a:gsLst>
              <a:gs pos="52000">
                <a:schemeClr val="tx1">
                  <a:shade val="30000"/>
                  <a:satMod val="115000"/>
                  <a:alpha val="7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654953">
            <a:off x="5535411" y="3757566"/>
            <a:ext cx="2928926" cy="2857520"/>
          </a:xfrm>
          <a:prstGeom prst="teardrop">
            <a:avLst/>
          </a:prstGeom>
          <a:gradFill flip="none" rotWithShape="1">
            <a:gsLst>
              <a:gs pos="52000">
                <a:schemeClr val="tx1">
                  <a:shade val="30000"/>
                  <a:satMod val="115000"/>
                  <a:alpha val="7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491575">
            <a:off x="1312075" y="3383784"/>
            <a:ext cx="2928926" cy="2928934"/>
          </a:xfrm>
          <a:prstGeom prst="teardrop">
            <a:avLst/>
          </a:prstGeom>
          <a:gradFill flip="none" rotWithShape="1">
            <a:gsLst>
              <a:gs pos="52000">
                <a:schemeClr val="tx1">
                  <a:shade val="30000"/>
                  <a:satMod val="115000"/>
                  <a:alpha val="7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911600">
            <a:off x="1228797" y="437540"/>
            <a:ext cx="2928926" cy="2857520"/>
          </a:xfrm>
          <a:prstGeom prst="teardrop">
            <a:avLst/>
          </a:prstGeom>
          <a:gradFill flip="none" rotWithShape="1">
            <a:gsLst>
              <a:gs pos="52000">
                <a:schemeClr val="tx1">
                  <a:shade val="30000"/>
                  <a:satMod val="115000"/>
                  <a:alpha val="7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1604093">
            <a:off x="5291899" y="657685"/>
            <a:ext cx="2928926" cy="2857520"/>
          </a:xfrm>
          <a:prstGeom prst="teardrop">
            <a:avLst/>
          </a:prstGeom>
          <a:gradFill flip="none" rotWithShape="1">
            <a:gsLst>
              <a:gs pos="52000">
                <a:schemeClr val="tx1">
                  <a:shade val="30000"/>
                  <a:satMod val="115000"/>
                  <a:alpha val="7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986111">
            <a:off x="5019794" y="3466176"/>
            <a:ext cx="2816020" cy="2874425"/>
          </a:xfrm>
          <a:prstGeom prst="teardrop">
            <a:avLst/>
          </a:prstGeom>
          <a:gradFill flip="none" rotWithShape="1">
            <a:gsLst>
              <a:gs pos="52000">
                <a:schemeClr val="tx1">
                  <a:shade val="30000"/>
                  <a:satMod val="115000"/>
                  <a:alpha val="7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18 Imagen" descr="mgHTEI1336450682.gif"/>
          <p:cNvPicPr>
            <a:picLocks noChangeAspect="1"/>
          </p:cNvPicPr>
          <p:nvPr/>
        </p:nvPicPr>
        <p:blipFill>
          <a:blip r:embed="rId4" cstate="print"/>
          <a:stretch>
            <a:fillRect/>
          </a:stretch>
        </p:blipFill>
        <p:spPr>
          <a:xfrm flipV="1">
            <a:off x="-2143172" y="7358090"/>
            <a:ext cx="133947" cy="71438"/>
          </a:xfrm>
          <a:prstGeom prst="rect">
            <a:avLst/>
          </a:prstGeom>
        </p:spPr>
      </p:pic>
      <p:pic>
        <p:nvPicPr>
          <p:cNvPr id="20" name="19 Imagen" descr="xbpAaX1336451060.gif"/>
          <p:cNvPicPr>
            <a:picLocks noChangeAspect="1"/>
          </p:cNvPicPr>
          <p:nvPr/>
        </p:nvPicPr>
        <p:blipFill>
          <a:blip r:embed="rId5"/>
          <a:stretch>
            <a:fillRect/>
          </a:stretch>
        </p:blipFill>
        <p:spPr>
          <a:xfrm>
            <a:off x="2428860" y="0"/>
            <a:ext cx="4457700" cy="914400"/>
          </a:xfrm>
          <a:prstGeom prst="rect">
            <a:avLst/>
          </a:prstGeom>
        </p:spPr>
      </p:pic>
      <p:pic>
        <p:nvPicPr>
          <p:cNvPr id="21" name="20 Imagen" descr="3yaIB01336451095.gif"/>
          <p:cNvPicPr>
            <a:picLocks noChangeAspect="1"/>
          </p:cNvPicPr>
          <p:nvPr/>
        </p:nvPicPr>
        <p:blipFill>
          <a:blip r:embed="rId6"/>
          <a:stretch>
            <a:fillRect/>
          </a:stretch>
        </p:blipFill>
        <p:spPr>
          <a:xfrm>
            <a:off x="2428860" y="928670"/>
            <a:ext cx="4305300" cy="914400"/>
          </a:xfrm>
          <a:prstGeom prst="rect">
            <a:avLst/>
          </a:prstGeom>
        </p:spPr>
      </p:pic>
      <p:pic>
        <p:nvPicPr>
          <p:cNvPr id="22" name="21 Imagen" descr="4sJcS71336451106.gif"/>
          <p:cNvPicPr>
            <a:picLocks noChangeAspect="1"/>
          </p:cNvPicPr>
          <p:nvPr/>
        </p:nvPicPr>
        <p:blipFill>
          <a:blip r:embed="rId7"/>
          <a:stretch>
            <a:fillRect/>
          </a:stretch>
        </p:blipFill>
        <p:spPr>
          <a:xfrm>
            <a:off x="3857620" y="1785926"/>
            <a:ext cx="1457325" cy="895350"/>
          </a:xfrm>
          <a:prstGeom prst="rect">
            <a:avLst/>
          </a:prstGeom>
        </p:spPr>
      </p:pic>
      <p:pic>
        <p:nvPicPr>
          <p:cNvPr id="23" name="22 Imagen" descr="70G8BZ1336451122.gif"/>
          <p:cNvPicPr>
            <a:picLocks noChangeAspect="1"/>
          </p:cNvPicPr>
          <p:nvPr/>
        </p:nvPicPr>
        <p:blipFill>
          <a:blip r:embed="rId8"/>
          <a:stretch>
            <a:fillRect/>
          </a:stretch>
        </p:blipFill>
        <p:spPr>
          <a:xfrm>
            <a:off x="0" y="5576885"/>
            <a:ext cx="7911215" cy="1281115"/>
          </a:xfrm>
          <a:prstGeom prst="rect">
            <a:avLst/>
          </a:prstGeom>
        </p:spPr>
      </p:pic>
    </p:spTree>
  </p:cSld>
  <p:clrMapOvr>
    <a:masterClrMapping/>
  </p:clrMapOvr>
  <p:transition advTm="24000">
    <p:sndAc>
      <p:stSnd>
        <p:snd r:embed="rId2" name="chechen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grpId="0" nodeType="withEffect">
                                  <p:stCondLst>
                                    <p:cond delay="0"/>
                                  </p:stCondLst>
                                  <p:childTnLst>
                                    <p:anim calcmode="lin" valueType="num">
                                      <p:cBhvr additive="base">
                                        <p:cTn id="6" dur="7000"/>
                                        <p:tgtEl>
                                          <p:spTgt spid="5"/>
                                        </p:tgtEl>
                                        <p:attrNameLst>
                                          <p:attrName>ppt_x</p:attrName>
                                        </p:attrNameLst>
                                      </p:cBhvr>
                                      <p:tavLst>
                                        <p:tav tm="0">
                                          <p:val>
                                            <p:strVal val="ppt_x"/>
                                          </p:val>
                                        </p:tav>
                                        <p:tav tm="100000">
                                          <p:val>
                                            <p:strVal val="1+ppt_w/2"/>
                                          </p:val>
                                        </p:tav>
                                      </p:tavLst>
                                    </p:anim>
                                    <p:anim calcmode="lin" valueType="num">
                                      <p:cBhvr additive="base">
                                        <p:cTn id="7" dur="7000"/>
                                        <p:tgtEl>
                                          <p:spTgt spid="5"/>
                                        </p:tgtEl>
                                        <p:attrNameLst>
                                          <p:attrName>ppt_y</p:attrName>
                                        </p:attrNameLst>
                                      </p:cBhvr>
                                      <p:tavLst>
                                        <p:tav tm="0">
                                          <p:val>
                                            <p:strVal val="ppt_y"/>
                                          </p:val>
                                        </p:tav>
                                        <p:tav tm="100000">
                                          <p:val>
                                            <p:strVal val="0-ppt_h/2"/>
                                          </p:val>
                                        </p:tav>
                                      </p:tavLst>
                                    </p:anim>
                                    <p:set>
                                      <p:cBhvr>
                                        <p:cTn id="8" dur="1" fill="hold">
                                          <p:stCondLst>
                                            <p:cond delay="6999"/>
                                          </p:stCondLst>
                                        </p:cTn>
                                        <p:tgtEl>
                                          <p:spTgt spid="5"/>
                                        </p:tgtEl>
                                        <p:attrNameLst>
                                          <p:attrName>style.visibility</p:attrName>
                                        </p:attrNameLst>
                                      </p:cBhvr>
                                      <p:to>
                                        <p:strVal val="hidden"/>
                                      </p:to>
                                    </p:set>
                                  </p:childTnLst>
                                </p:cTn>
                              </p:par>
                              <p:par>
                                <p:cTn id="9" presetID="2" presetClass="exit" presetSubtype="9" fill="hold" grpId="0" nodeType="withEffect">
                                  <p:stCondLst>
                                    <p:cond delay="0"/>
                                  </p:stCondLst>
                                  <p:childTnLst>
                                    <p:anim calcmode="lin" valueType="num">
                                      <p:cBhvr additive="base">
                                        <p:cTn id="10" dur="7000"/>
                                        <p:tgtEl>
                                          <p:spTgt spid="7"/>
                                        </p:tgtEl>
                                        <p:attrNameLst>
                                          <p:attrName>ppt_x</p:attrName>
                                        </p:attrNameLst>
                                      </p:cBhvr>
                                      <p:tavLst>
                                        <p:tav tm="0">
                                          <p:val>
                                            <p:strVal val="ppt_x"/>
                                          </p:val>
                                        </p:tav>
                                        <p:tav tm="100000">
                                          <p:val>
                                            <p:strVal val="0-ppt_w/2"/>
                                          </p:val>
                                        </p:tav>
                                      </p:tavLst>
                                    </p:anim>
                                    <p:anim calcmode="lin" valueType="num">
                                      <p:cBhvr additive="base">
                                        <p:cTn id="11" dur="7000"/>
                                        <p:tgtEl>
                                          <p:spTgt spid="7"/>
                                        </p:tgtEl>
                                        <p:attrNameLst>
                                          <p:attrName>ppt_y</p:attrName>
                                        </p:attrNameLst>
                                      </p:cBhvr>
                                      <p:tavLst>
                                        <p:tav tm="0">
                                          <p:val>
                                            <p:strVal val="ppt_y"/>
                                          </p:val>
                                        </p:tav>
                                        <p:tav tm="100000">
                                          <p:val>
                                            <p:strVal val="0-ppt_h/2"/>
                                          </p:val>
                                        </p:tav>
                                      </p:tavLst>
                                    </p:anim>
                                    <p:set>
                                      <p:cBhvr>
                                        <p:cTn id="12" dur="1" fill="hold">
                                          <p:stCondLst>
                                            <p:cond delay="6999"/>
                                          </p:stCondLst>
                                        </p:cTn>
                                        <p:tgtEl>
                                          <p:spTgt spid="7"/>
                                        </p:tgtEl>
                                        <p:attrNameLst>
                                          <p:attrName>style.visibility</p:attrName>
                                        </p:attrNameLst>
                                      </p:cBhvr>
                                      <p:to>
                                        <p:strVal val="hidden"/>
                                      </p:to>
                                    </p:set>
                                  </p:childTnLst>
                                </p:cTn>
                              </p:par>
                              <p:par>
                                <p:cTn id="13" presetID="2" presetClass="exit" presetSubtype="6" fill="hold" grpId="0" nodeType="withEffect">
                                  <p:stCondLst>
                                    <p:cond delay="0"/>
                                  </p:stCondLst>
                                  <p:childTnLst>
                                    <p:anim calcmode="lin" valueType="num">
                                      <p:cBhvr additive="base">
                                        <p:cTn id="14" dur="7000"/>
                                        <p:tgtEl>
                                          <p:spTgt spid="8"/>
                                        </p:tgtEl>
                                        <p:attrNameLst>
                                          <p:attrName>ppt_x</p:attrName>
                                        </p:attrNameLst>
                                      </p:cBhvr>
                                      <p:tavLst>
                                        <p:tav tm="0">
                                          <p:val>
                                            <p:strVal val="ppt_x"/>
                                          </p:val>
                                        </p:tav>
                                        <p:tav tm="100000">
                                          <p:val>
                                            <p:strVal val="1+ppt_w/2"/>
                                          </p:val>
                                        </p:tav>
                                      </p:tavLst>
                                    </p:anim>
                                    <p:anim calcmode="lin" valueType="num">
                                      <p:cBhvr additive="base">
                                        <p:cTn id="15" dur="7000"/>
                                        <p:tgtEl>
                                          <p:spTgt spid="8"/>
                                        </p:tgtEl>
                                        <p:attrNameLst>
                                          <p:attrName>ppt_y</p:attrName>
                                        </p:attrNameLst>
                                      </p:cBhvr>
                                      <p:tavLst>
                                        <p:tav tm="0">
                                          <p:val>
                                            <p:strVal val="ppt_y"/>
                                          </p:val>
                                        </p:tav>
                                        <p:tav tm="100000">
                                          <p:val>
                                            <p:strVal val="1+ppt_h/2"/>
                                          </p:val>
                                        </p:tav>
                                      </p:tavLst>
                                    </p:anim>
                                    <p:set>
                                      <p:cBhvr>
                                        <p:cTn id="16" dur="1" fill="hold">
                                          <p:stCondLst>
                                            <p:cond delay="6999"/>
                                          </p:stCondLst>
                                        </p:cTn>
                                        <p:tgtEl>
                                          <p:spTgt spid="8"/>
                                        </p:tgtEl>
                                        <p:attrNameLst>
                                          <p:attrName>style.visibility</p:attrName>
                                        </p:attrNameLst>
                                      </p:cBhvr>
                                      <p:to>
                                        <p:strVal val="hidden"/>
                                      </p:to>
                                    </p:set>
                                  </p:childTnLst>
                                </p:cTn>
                              </p:par>
                              <p:par>
                                <p:cTn id="17" presetID="2" presetClass="exit" presetSubtype="12" fill="hold" grpId="0" nodeType="withEffect">
                                  <p:stCondLst>
                                    <p:cond delay="0"/>
                                  </p:stCondLst>
                                  <p:childTnLst>
                                    <p:anim calcmode="lin" valueType="num">
                                      <p:cBhvr additive="base">
                                        <p:cTn id="18" dur="7000"/>
                                        <p:tgtEl>
                                          <p:spTgt spid="9"/>
                                        </p:tgtEl>
                                        <p:attrNameLst>
                                          <p:attrName>ppt_x</p:attrName>
                                        </p:attrNameLst>
                                      </p:cBhvr>
                                      <p:tavLst>
                                        <p:tav tm="0">
                                          <p:val>
                                            <p:strVal val="ppt_x"/>
                                          </p:val>
                                        </p:tav>
                                        <p:tav tm="100000">
                                          <p:val>
                                            <p:strVal val="0-ppt_w/2"/>
                                          </p:val>
                                        </p:tav>
                                      </p:tavLst>
                                    </p:anim>
                                    <p:anim calcmode="lin" valueType="num">
                                      <p:cBhvr additive="base">
                                        <p:cTn id="19" dur="7000"/>
                                        <p:tgtEl>
                                          <p:spTgt spid="9"/>
                                        </p:tgtEl>
                                        <p:attrNameLst>
                                          <p:attrName>ppt_y</p:attrName>
                                        </p:attrNameLst>
                                      </p:cBhvr>
                                      <p:tavLst>
                                        <p:tav tm="0">
                                          <p:val>
                                            <p:strVal val="ppt_y"/>
                                          </p:val>
                                        </p:tav>
                                        <p:tav tm="100000">
                                          <p:val>
                                            <p:strVal val="1+ppt_h/2"/>
                                          </p:val>
                                        </p:tav>
                                      </p:tavLst>
                                    </p:anim>
                                    <p:set>
                                      <p:cBhvr>
                                        <p:cTn id="20" dur="1" fill="hold">
                                          <p:stCondLst>
                                            <p:cond delay="6999"/>
                                          </p:stCondLst>
                                        </p:cTn>
                                        <p:tgtEl>
                                          <p:spTgt spid="9"/>
                                        </p:tgtEl>
                                        <p:attrNameLst>
                                          <p:attrName>style.visibility</p:attrName>
                                        </p:attrNameLst>
                                      </p:cBhvr>
                                      <p:to>
                                        <p:strVal val="hidden"/>
                                      </p:to>
                                    </p:set>
                                  </p:childTnLst>
                                </p:cTn>
                              </p:par>
                              <p:par>
                                <p:cTn id="21" presetID="2" presetClass="exit" presetSubtype="3" fill="hold" grpId="0" nodeType="withEffect">
                                  <p:stCondLst>
                                    <p:cond delay="0"/>
                                  </p:stCondLst>
                                  <p:childTnLst>
                                    <p:anim calcmode="lin" valueType="num">
                                      <p:cBhvr additive="base">
                                        <p:cTn id="22" dur="6000"/>
                                        <p:tgtEl>
                                          <p:spTgt spid="10"/>
                                        </p:tgtEl>
                                        <p:attrNameLst>
                                          <p:attrName>ppt_x</p:attrName>
                                        </p:attrNameLst>
                                      </p:cBhvr>
                                      <p:tavLst>
                                        <p:tav tm="0">
                                          <p:val>
                                            <p:strVal val="ppt_x"/>
                                          </p:val>
                                        </p:tav>
                                        <p:tav tm="100000">
                                          <p:val>
                                            <p:strVal val="1+ppt_w/2"/>
                                          </p:val>
                                        </p:tav>
                                      </p:tavLst>
                                    </p:anim>
                                    <p:anim calcmode="lin" valueType="num">
                                      <p:cBhvr additive="base">
                                        <p:cTn id="23" dur="6000"/>
                                        <p:tgtEl>
                                          <p:spTgt spid="10"/>
                                        </p:tgtEl>
                                        <p:attrNameLst>
                                          <p:attrName>ppt_y</p:attrName>
                                        </p:attrNameLst>
                                      </p:cBhvr>
                                      <p:tavLst>
                                        <p:tav tm="0">
                                          <p:val>
                                            <p:strVal val="ppt_y"/>
                                          </p:val>
                                        </p:tav>
                                        <p:tav tm="100000">
                                          <p:val>
                                            <p:strVal val="0-ppt_h/2"/>
                                          </p:val>
                                        </p:tav>
                                      </p:tavLst>
                                    </p:anim>
                                    <p:set>
                                      <p:cBhvr>
                                        <p:cTn id="24" dur="1" fill="hold">
                                          <p:stCondLst>
                                            <p:cond delay="5999"/>
                                          </p:stCondLst>
                                        </p:cTn>
                                        <p:tgtEl>
                                          <p:spTgt spid="10"/>
                                        </p:tgtEl>
                                        <p:attrNameLst>
                                          <p:attrName>style.visibility</p:attrName>
                                        </p:attrNameLst>
                                      </p:cBhvr>
                                      <p:to>
                                        <p:strVal val="hidden"/>
                                      </p:to>
                                    </p:set>
                                  </p:childTnLst>
                                </p:cTn>
                              </p:par>
                              <p:par>
                                <p:cTn id="25" presetID="2" presetClass="exit" presetSubtype="6" fill="hold" grpId="0" nodeType="withEffect">
                                  <p:stCondLst>
                                    <p:cond delay="0"/>
                                  </p:stCondLst>
                                  <p:childTnLst>
                                    <p:anim calcmode="lin" valueType="num">
                                      <p:cBhvr additive="base">
                                        <p:cTn id="26" dur="6000"/>
                                        <p:tgtEl>
                                          <p:spTgt spid="11"/>
                                        </p:tgtEl>
                                        <p:attrNameLst>
                                          <p:attrName>ppt_x</p:attrName>
                                        </p:attrNameLst>
                                      </p:cBhvr>
                                      <p:tavLst>
                                        <p:tav tm="0">
                                          <p:val>
                                            <p:strVal val="ppt_x"/>
                                          </p:val>
                                        </p:tav>
                                        <p:tav tm="100000">
                                          <p:val>
                                            <p:strVal val="1+ppt_w/2"/>
                                          </p:val>
                                        </p:tav>
                                      </p:tavLst>
                                    </p:anim>
                                    <p:anim calcmode="lin" valueType="num">
                                      <p:cBhvr additive="base">
                                        <p:cTn id="27" dur="6000"/>
                                        <p:tgtEl>
                                          <p:spTgt spid="11"/>
                                        </p:tgtEl>
                                        <p:attrNameLst>
                                          <p:attrName>ppt_y</p:attrName>
                                        </p:attrNameLst>
                                      </p:cBhvr>
                                      <p:tavLst>
                                        <p:tav tm="0">
                                          <p:val>
                                            <p:strVal val="ppt_y"/>
                                          </p:val>
                                        </p:tav>
                                        <p:tav tm="100000">
                                          <p:val>
                                            <p:strVal val="1+ppt_h/2"/>
                                          </p:val>
                                        </p:tav>
                                      </p:tavLst>
                                    </p:anim>
                                    <p:set>
                                      <p:cBhvr>
                                        <p:cTn id="28" dur="1" fill="hold">
                                          <p:stCondLst>
                                            <p:cond delay="5999"/>
                                          </p:stCondLst>
                                        </p:cTn>
                                        <p:tgtEl>
                                          <p:spTgt spid="11"/>
                                        </p:tgtEl>
                                        <p:attrNameLst>
                                          <p:attrName>style.visibility</p:attrName>
                                        </p:attrNameLst>
                                      </p:cBhvr>
                                      <p:to>
                                        <p:strVal val="hidden"/>
                                      </p:to>
                                    </p:set>
                                  </p:childTnLst>
                                </p:cTn>
                              </p:par>
                              <p:par>
                                <p:cTn id="29" presetID="2" presetClass="exit" presetSubtype="12" fill="hold" grpId="0" nodeType="withEffect">
                                  <p:stCondLst>
                                    <p:cond delay="0"/>
                                  </p:stCondLst>
                                  <p:childTnLst>
                                    <p:anim calcmode="lin" valueType="num">
                                      <p:cBhvr additive="base">
                                        <p:cTn id="30" dur="6000"/>
                                        <p:tgtEl>
                                          <p:spTgt spid="12"/>
                                        </p:tgtEl>
                                        <p:attrNameLst>
                                          <p:attrName>ppt_x</p:attrName>
                                        </p:attrNameLst>
                                      </p:cBhvr>
                                      <p:tavLst>
                                        <p:tav tm="0">
                                          <p:val>
                                            <p:strVal val="ppt_x"/>
                                          </p:val>
                                        </p:tav>
                                        <p:tav tm="100000">
                                          <p:val>
                                            <p:strVal val="0-ppt_w/2"/>
                                          </p:val>
                                        </p:tav>
                                      </p:tavLst>
                                    </p:anim>
                                    <p:anim calcmode="lin" valueType="num">
                                      <p:cBhvr additive="base">
                                        <p:cTn id="31" dur="6000"/>
                                        <p:tgtEl>
                                          <p:spTgt spid="12"/>
                                        </p:tgtEl>
                                        <p:attrNameLst>
                                          <p:attrName>ppt_y</p:attrName>
                                        </p:attrNameLst>
                                      </p:cBhvr>
                                      <p:tavLst>
                                        <p:tav tm="0">
                                          <p:val>
                                            <p:strVal val="ppt_y"/>
                                          </p:val>
                                        </p:tav>
                                        <p:tav tm="100000">
                                          <p:val>
                                            <p:strVal val="1+ppt_h/2"/>
                                          </p:val>
                                        </p:tav>
                                      </p:tavLst>
                                    </p:anim>
                                    <p:set>
                                      <p:cBhvr>
                                        <p:cTn id="32" dur="1" fill="hold">
                                          <p:stCondLst>
                                            <p:cond delay="5999"/>
                                          </p:stCondLst>
                                        </p:cTn>
                                        <p:tgtEl>
                                          <p:spTgt spid="12"/>
                                        </p:tgtEl>
                                        <p:attrNameLst>
                                          <p:attrName>style.visibility</p:attrName>
                                        </p:attrNameLst>
                                      </p:cBhvr>
                                      <p:to>
                                        <p:strVal val="hidden"/>
                                      </p:to>
                                    </p:set>
                                  </p:childTnLst>
                                </p:cTn>
                              </p:par>
                              <p:par>
                                <p:cTn id="33" presetID="2" presetClass="exit" presetSubtype="9" fill="hold" grpId="0" nodeType="withEffect">
                                  <p:stCondLst>
                                    <p:cond delay="0"/>
                                  </p:stCondLst>
                                  <p:childTnLst>
                                    <p:anim calcmode="lin" valueType="num">
                                      <p:cBhvr additive="base">
                                        <p:cTn id="34" dur="6000"/>
                                        <p:tgtEl>
                                          <p:spTgt spid="13"/>
                                        </p:tgtEl>
                                        <p:attrNameLst>
                                          <p:attrName>ppt_x</p:attrName>
                                        </p:attrNameLst>
                                      </p:cBhvr>
                                      <p:tavLst>
                                        <p:tav tm="0">
                                          <p:val>
                                            <p:strVal val="ppt_x"/>
                                          </p:val>
                                        </p:tav>
                                        <p:tav tm="100000">
                                          <p:val>
                                            <p:strVal val="0-ppt_w/2"/>
                                          </p:val>
                                        </p:tav>
                                      </p:tavLst>
                                    </p:anim>
                                    <p:anim calcmode="lin" valueType="num">
                                      <p:cBhvr additive="base">
                                        <p:cTn id="35" dur="6000"/>
                                        <p:tgtEl>
                                          <p:spTgt spid="13"/>
                                        </p:tgtEl>
                                        <p:attrNameLst>
                                          <p:attrName>ppt_y</p:attrName>
                                        </p:attrNameLst>
                                      </p:cBhvr>
                                      <p:tavLst>
                                        <p:tav tm="0">
                                          <p:val>
                                            <p:strVal val="ppt_y"/>
                                          </p:val>
                                        </p:tav>
                                        <p:tav tm="100000">
                                          <p:val>
                                            <p:strVal val="0-ppt_h/2"/>
                                          </p:val>
                                        </p:tav>
                                      </p:tavLst>
                                    </p:anim>
                                    <p:set>
                                      <p:cBhvr>
                                        <p:cTn id="36" dur="1" fill="hold">
                                          <p:stCondLst>
                                            <p:cond delay="5999"/>
                                          </p:stCondLst>
                                        </p:cTn>
                                        <p:tgtEl>
                                          <p:spTgt spid="13"/>
                                        </p:tgtEl>
                                        <p:attrNameLst>
                                          <p:attrName>style.visibility</p:attrName>
                                        </p:attrNameLst>
                                      </p:cBhvr>
                                      <p:to>
                                        <p:strVal val="hidden"/>
                                      </p:to>
                                    </p:set>
                                  </p:childTnLst>
                                </p:cTn>
                              </p:par>
                              <p:par>
                                <p:cTn id="37" presetID="2" presetClass="exit" presetSubtype="3" fill="hold" grpId="0" nodeType="withEffect">
                                  <p:stCondLst>
                                    <p:cond delay="0"/>
                                  </p:stCondLst>
                                  <p:childTnLst>
                                    <p:anim calcmode="lin" valueType="num">
                                      <p:cBhvr additive="base">
                                        <p:cTn id="38" dur="5000"/>
                                        <p:tgtEl>
                                          <p:spTgt spid="14"/>
                                        </p:tgtEl>
                                        <p:attrNameLst>
                                          <p:attrName>ppt_x</p:attrName>
                                        </p:attrNameLst>
                                      </p:cBhvr>
                                      <p:tavLst>
                                        <p:tav tm="0">
                                          <p:val>
                                            <p:strVal val="ppt_x"/>
                                          </p:val>
                                        </p:tav>
                                        <p:tav tm="100000">
                                          <p:val>
                                            <p:strVal val="1+ppt_w/2"/>
                                          </p:val>
                                        </p:tav>
                                      </p:tavLst>
                                    </p:anim>
                                    <p:anim calcmode="lin" valueType="num">
                                      <p:cBhvr additive="base">
                                        <p:cTn id="39" dur="5000"/>
                                        <p:tgtEl>
                                          <p:spTgt spid="14"/>
                                        </p:tgtEl>
                                        <p:attrNameLst>
                                          <p:attrName>ppt_y</p:attrName>
                                        </p:attrNameLst>
                                      </p:cBhvr>
                                      <p:tavLst>
                                        <p:tav tm="0">
                                          <p:val>
                                            <p:strVal val="ppt_y"/>
                                          </p:val>
                                        </p:tav>
                                        <p:tav tm="100000">
                                          <p:val>
                                            <p:strVal val="0-ppt_h/2"/>
                                          </p:val>
                                        </p:tav>
                                      </p:tavLst>
                                    </p:anim>
                                    <p:set>
                                      <p:cBhvr>
                                        <p:cTn id="40" dur="1" fill="hold">
                                          <p:stCondLst>
                                            <p:cond delay="4999"/>
                                          </p:stCondLst>
                                        </p:cTn>
                                        <p:tgtEl>
                                          <p:spTgt spid="14"/>
                                        </p:tgtEl>
                                        <p:attrNameLst>
                                          <p:attrName>style.visibility</p:attrName>
                                        </p:attrNameLst>
                                      </p:cBhvr>
                                      <p:to>
                                        <p:strVal val="hidden"/>
                                      </p:to>
                                    </p:set>
                                  </p:childTnLst>
                                </p:cTn>
                              </p:par>
                              <p:par>
                                <p:cTn id="41" presetID="2" presetClass="exit" presetSubtype="6" fill="hold" grpId="0" nodeType="withEffect">
                                  <p:stCondLst>
                                    <p:cond delay="0"/>
                                  </p:stCondLst>
                                  <p:childTnLst>
                                    <p:anim calcmode="lin" valueType="num">
                                      <p:cBhvr additive="base">
                                        <p:cTn id="42" dur="5000"/>
                                        <p:tgtEl>
                                          <p:spTgt spid="15"/>
                                        </p:tgtEl>
                                        <p:attrNameLst>
                                          <p:attrName>ppt_x</p:attrName>
                                        </p:attrNameLst>
                                      </p:cBhvr>
                                      <p:tavLst>
                                        <p:tav tm="0">
                                          <p:val>
                                            <p:strVal val="ppt_x"/>
                                          </p:val>
                                        </p:tav>
                                        <p:tav tm="100000">
                                          <p:val>
                                            <p:strVal val="1+ppt_w/2"/>
                                          </p:val>
                                        </p:tav>
                                      </p:tavLst>
                                    </p:anim>
                                    <p:anim calcmode="lin" valueType="num">
                                      <p:cBhvr additive="base">
                                        <p:cTn id="43" dur="5000"/>
                                        <p:tgtEl>
                                          <p:spTgt spid="15"/>
                                        </p:tgtEl>
                                        <p:attrNameLst>
                                          <p:attrName>ppt_y</p:attrName>
                                        </p:attrNameLst>
                                      </p:cBhvr>
                                      <p:tavLst>
                                        <p:tav tm="0">
                                          <p:val>
                                            <p:strVal val="ppt_y"/>
                                          </p:val>
                                        </p:tav>
                                        <p:tav tm="100000">
                                          <p:val>
                                            <p:strVal val="1+ppt_h/2"/>
                                          </p:val>
                                        </p:tav>
                                      </p:tavLst>
                                    </p:anim>
                                    <p:set>
                                      <p:cBhvr>
                                        <p:cTn id="44" dur="1" fill="hold">
                                          <p:stCondLst>
                                            <p:cond delay="4999"/>
                                          </p:stCondLst>
                                        </p:cTn>
                                        <p:tgtEl>
                                          <p:spTgt spid="15"/>
                                        </p:tgtEl>
                                        <p:attrNameLst>
                                          <p:attrName>style.visibility</p:attrName>
                                        </p:attrNameLst>
                                      </p:cBhvr>
                                      <p:to>
                                        <p:strVal val="hidden"/>
                                      </p:to>
                                    </p:set>
                                  </p:childTnLst>
                                </p:cTn>
                              </p:par>
                              <p:par>
                                <p:cTn id="45" presetID="2" presetClass="exit" presetSubtype="12" fill="hold" grpId="0" nodeType="withEffect">
                                  <p:stCondLst>
                                    <p:cond delay="0"/>
                                  </p:stCondLst>
                                  <p:childTnLst>
                                    <p:anim calcmode="lin" valueType="num">
                                      <p:cBhvr additive="base">
                                        <p:cTn id="46" dur="5000"/>
                                        <p:tgtEl>
                                          <p:spTgt spid="16"/>
                                        </p:tgtEl>
                                        <p:attrNameLst>
                                          <p:attrName>ppt_x</p:attrName>
                                        </p:attrNameLst>
                                      </p:cBhvr>
                                      <p:tavLst>
                                        <p:tav tm="0">
                                          <p:val>
                                            <p:strVal val="ppt_x"/>
                                          </p:val>
                                        </p:tav>
                                        <p:tav tm="100000">
                                          <p:val>
                                            <p:strVal val="0-ppt_w/2"/>
                                          </p:val>
                                        </p:tav>
                                      </p:tavLst>
                                    </p:anim>
                                    <p:anim calcmode="lin" valueType="num">
                                      <p:cBhvr additive="base">
                                        <p:cTn id="47" dur="5000"/>
                                        <p:tgtEl>
                                          <p:spTgt spid="16"/>
                                        </p:tgtEl>
                                        <p:attrNameLst>
                                          <p:attrName>ppt_y</p:attrName>
                                        </p:attrNameLst>
                                      </p:cBhvr>
                                      <p:tavLst>
                                        <p:tav tm="0">
                                          <p:val>
                                            <p:strVal val="ppt_y"/>
                                          </p:val>
                                        </p:tav>
                                        <p:tav tm="100000">
                                          <p:val>
                                            <p:strVal val="1+ppt_h/2"/>
                                          </p:val>
                                        </p:tav>
                                      </p:tavLst>
                                    </p:anim>
                                    <p:set>
                                      <p:cBhvr>
                                        <p:cTn id="48" dur="1" fill="hold">
                                          <p:stCondLst>
                                            <p:cond delay="4999"/>
                                          </p:stCondLst>
                                        </p:cTn>
                                        <p:tgtEl>
                                          <p:spTgt spid="16"/>
                                        </p:tgtEl>
                                        <p:attrNameLst>
                                          <p:attrName>style.visibility</p:attrName>
                                        </p:attrNameLst>
                                      </p:cBhvr>
                                      <p:to>
                                        <p:strVal val="hidden"/>
                                      </p:to>
                                    </p:set>
                                  </p:childTnLst>
                                </p:cTn>
                              </p:par>
                              <p:par>
                                <p:cTn id="49" presetID="2" presetClass="exit" presetSubtype="9" fill="hold" grpId="0" nodeType="withEffect">
                                  <p:stCondLst>
                                    <p:cond delay="0"/>
                                  </p:stCondLst>
                                  <p:childTnLst>
                                    <p:anim calcmode="lin" valueType="num">
                                      <p:cBhvr additive="base">
                                        <p:cTn id="50" dur="5000"/>
                                        <p:tgtEl>
                                          <p:spTgt spid="17"/>
                                        </p:tgtEl>
                                        <p:attrNameLst>
                                          <p:attrName>ppt_x</p:attrName>
                                        </p:attrNameLst>
                                      </p:cBhvr>
                                      <p:tavLst>
                                        <p:tav tm="0">
                                          <p:val>
                                            <p:strVal val="ppt_x"/>
                                          </p:val>
                                        </p:tav>
                                        <p:tav tm="100000">
                                          <p:val>
                                            <p:strVal val="0-ppt_w/2"/>
                                          </p:val>
                                        </p:tav>
                                      </p:tavLst>
                                    </p:anim>
                                    <p:anim calcmode="lin" valueType="num">
                                      <p:cBhvr additive="base">
                                        <p:cTn id="51" dur="5000"/>
                                        <p:tgtEl>
                                          <p:spTgt spid="17"/>
                                        </p:tgtEl>
                                        <p:attrNameLst>
                                          <p:attrName>ppt_y</p:attrName>
                                        </p:attrNameLst>
                                      </p:cBhvr>
                                      <p:tavLst>
                                        <p:tav tm="0">
                                          <p:val>
                                            <p:strVal val="ppt_y"/>
                                          </p:val>
                                        </p:tav>
                                        <p:tav tm="100000">
                                          <p:val>
                                            <p:strVal val="0-ppt_h/2"/>
                                          </p:val>
                                        </p:tav>
                                      </p:tavLst>
                                    </p:anim>
                                    <p:set>
                                      <p:cBhvr>
                                        <p:cTn id="52" dur="1" fill="hold">
                                          <p:stCondLst>
                                            <p:cond delay="4999"/>
                                          </p:stCondLst>
                                        </p:cTn>
                                        <p:tgtEl>
                                          <p:spTgt spid="17"/>
                                        </p:tgtEl>
                                        <p:attrNameLst>
                                          <p:attrName>style.visibility</p:attrName>
                                        </p:attrNameLst>
                                      </p:cBhvr>
                                      <p:to>
                                        <p:strVal val="hidden"/>
                                      </p:to>
                                    </p:set>
                                  </p:childTnLst>
                                </p:cTn>
                              </p:par>
                              <p:par>
                                <p:cTn id="53" presetID="23" presetClass="entr" presetSubtype="16"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5000" fill="hold"/>
                                        <p:tgtEl>
                                          <p:spTgt spid="4"/>
                                        </p:tgtEl>
                                        <p:attrNameLst>
                                          <p:attrName>ppt_w</p:attrName>
                                        </p:attrNameLst>
                                      </p:cBhvr>
                                      <p:tavLst>
                                        <p:tav tm="0">
                                          <p:val>
                                            <p:fltVal val="0"/>
                                          </p:val>
                                        </p:tav>
                                        <p:tav tm="100000">
                                          <p:val>
                                            <p:strVal val="#ppt_w"/>
                                          </p:val>
                                        </p:tav>
                                      </p:tavLst>
                                    </p:anim>
                                    <p:anim calcmode="lin" valueType="num">
                                      <p:cBhvr>
                                        <p:cTn id="56" dur="5000" fill="hold"/>
                                        <p:tgtEl>
                                          <p:spTgt spid="4"/>
                                        </p:tgtEl>
                                        <p:attrNameLst>
                                          <p:attrName>ppt_h</p:attrName>
                                        </p:attrNameLst>
                                      </p:cBhvr>
                                      <p:tavLst>
                                        <p:tav tm="0">
                                          <p:val>
                                            <p:fltVal val="0"/>
                                          </p:val>
                                        </p:tav>
                                        <p:tav tm="100000">
                                          <p:val>
                                            <p:strVal val="#ppt_h"/>
                                          </p:val>
                                        </p:tav>
                                      </p:tavLst>
                                    </p:anim>
                                  </p:childTnLst>
                                </p:cTn>
                              </p:par>
                              <p:par>
                                <p:cTn id="57" presetID="17" presetClass="entr" presetSubtype="10"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0" fill="hold"/>
                                        <p:tgtEl>
                                          <p:spTgt spid="4"/>
                                        </p:tgtEl>
                                        <p:attrNameLst>
                                          <p:attrName>ppt_w</p:attrName>
                                        </p:attrNameLst>
                                      </p:cBhvr>
                                      <p:tavLst>
                                        <p:tav tm="0">
                                          <p:val>
                                            <p:fltVal val="0"/>
                                          </p:val>
                                        </p:tav>
                                        <p:tav tm="100000">
                                          <p:val>
                                            <p:strVal val="#ppt_w"/>
                                          </p:val>
                                        </p:tav>
                                      </p:tavLst>
                                    </p:anim>
                                    <p:anim calcmode="lin" valueType="num">
                                      <p:cBhvr>
                                        <p:cTn id="60" dur="5000" fill="hold"/>
                                        <p:tgtEl>
                                          <p:spTgt spid="4"/>
                                        </p:tgtEl>
                                        <p:attrNameLst>
                                          <p:attrName>ppt_h</p:attrName>
                                        </p:attrNameLst>
                                      </p:cBhvr>
                                      <p:tavLst>
                                        <p:tav tm="0">
                                          <p:val>
                                            <p:strVal val="#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diamond(out)">
                                      <p:cBhvr>
                                        <p:cTn id="63" dur="5000"/>
                                        <p:tgtEl>
                                          <p:spTgt spid="4"/>
                                        </p:tgtEl>
                                      </p:cBhvr>
                                    </p:animEffect>
                                  </p:childTnLst>
                                </p:cTn>
                              </p:par>
                            </p:childTnLst>
                          </p:cTn>
                        </p:par>
                        <p:par>
                          <p:cTn id="64" fill="hold">
                            <p:stCondLst>
                              <p:cond delay="7000"/>
                            </p:stCondLst>
                            <p:childTnLst>
                              <p:par>
                                <p:cTn id="65" presetID="23" presetClass="entr" presetSubtype="16" fill="hold"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2000" fill="hold"/>
                                        <p:tgtEl>
                                          <p:spTgt spid="20"/>
                                        </p:tgtEl>
                                        <p:attrNameLst>
                                          <p:attrName>ppt_w</p:attrName>
                                        </p:attrNameLst>
                                      </p:cBhvr>
                                      <p:tavLst>
                                        <p:tav tm="0">
                                          <p:val>
                                            <p:fltVal val="0"/>
                                          </p:val>
                                        </p:tav>
                                        <p:tav tm="100000">
                                          <p:val>
                                            <p:strVal val="#ppt_w"/>
                                          </p:val>
                                        </p:tav>
                                      </p:tavLst>
                                    </p:anim>
                                    <p:anim calcmode="lin" valueType="num">
                                      <p:cBhvr>
                                        <p:cTn id="68" dur="2000" fill="hold"/>
                                        <p:tgtEl>
                                          <p:spTgt spid="20"/>
                                        </p:tgtEl>
                                        <p:attrNameLst>
                                          <p:attrName>ppt_h</p:attrName>
                                        </p:attrNameLst>
                                      </p:cBhvr>
                                      <p:tavLst>
                                        <p:tav tm="0">
                                          <p:val>
                                            <p:fltVal val="0"/>
                                          </p:val>
                                        </p:tav>
                                        <p:tav tm="100000">
                                          <p:val>
                                            <p:strVal val="#ppt_h"/>
                                          </p:val>
                                        </p:tav>
                                      </p:tavLst>
                                    </p:anim>
                                  </p:childTnLst>
                                </p:cTn>
                              </p:par>
                              <p:par>
                                <p:cTn id="69" presetID="23" presetClass="entr" presetSubtype="16"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2000" fill="hold"/>
                                        <p:tgtEl>
                                          <p:spTgt spid="21"/>
                                        </p:tgtEl>
                                        <p:attrNameLst>
                                          <p:attrName>ppt_w</p:attrName>
                                        </p:attrNameLst>
                                      </p:cBhvr>
                                      <p:tavLst>
                                        <p:tav tm="0">
                                          <p:val>
                                            <p:fltVal val="0"/>
                                          </p:val>
                                        </p:tav>
                                        <p:tav tm="100000">
                                          <p:val>
                                            <p:strVal val="#ppt_w"/>
                                          </p:val>
                                        </p:tav>
                                      </p:tavLst>
                                    </p:anim>
                                    <p:anim calcmode="lin" valueType="num">
                                      <p:cBhvr>
                                        <p:cTn id="72" dur="2000" fill="hold"/>
                                        <p:tgtEl>
                                          <p:spTgt spid="21"/>
                                        </p:tgtEl>
                                        <p:attrNameLst>
                                          <p:attrName>ppt_h</p:attrName>
                                        </p:attrNameLst>
                                      </p:cBhvr>
                                      <p:tavLst>
                                        <p:tav tm="0">
                                          <p:val>
                                            <p:fltVal val="0"/>
                                          </p:val>
                                        </p:tav>
                                        <p:tav tm="100000">
                                          <p:val>
                                            <p:strVal val="#ppt_h"/>
                                          </p:val>
                                        </p:tav>
                                      </p:tavLst>
                                    </p:anim>
                                  </p:childTnLst>
                                </p:cTn>
                              </p:par>
                              <p:par>
                                <p:cTn id="73" presetID="23" presetClass="entr" presetSubtype="16"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p:cTn id="75" dur="2000" fill="hold"/>
                                        <p:tgtEl>
                                          <p:spTgt spid="22"/>
                                        </p:tgtEl>
                                        <p:attrNameLst>
                                          <p:attrName>ppt_w</p:attrName>
                                        </p:attrNameLst>
                                      </p:cBhvr>
                                      <p:tavLst>
                                        <p:tav tm="0">
                                          <p:val>
                                            <p:fltVal val="0"/>
                                          </p:val>
                                        </p:tav>
                                        <p:tav tm="100000">
                                          <p:val>
                                            <p:strVal val="#ppt_w"/>
                                          </p:val>
                                        </p:tav>
                                      </p:tavLst>
                                    </p:anim>
                                    <p:anim calcmode="lin" valueType="num">
                                      <p:cBhvr>
                                        <p:cTn id="76" dur="2000" fill="hold"/>
                                        <p:tgtEl>
                                          <p:spTgt spid="22"/>
                                        </p:tgtEl>
                                        <p:attrNameLst>
                                          <p:attrName>ppt_h</p:attrName>
                                        </p:attrNameLst>
                                      </p:cBhvr>
                                      <p:tavLst>
                                        <p:tav tm="0">
                                          <p:val>
                                            <p:fltVal val="0"/>
                                          </p:val>
                                        </p:tav>
                                        <p:tav tm="100000">
                                          <p:val>
                                            <p:strVal val="#ppt_h"/>
                                          </p:val>
                                        </p:tav>
                                      </p:tavLst>
                                    </p:anim>
                                  </p:childTnLst>
                                </p:cTn>
                              </p:par>
                              <p:par>
                                <p:cTn id="77" presetID="23" presetClass="entr" presetSubtype="16"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p:cTn id="79" dur="2000" fill="hold"/>
                                        <p:tgtEl>
                                          <p:spTgt spid="23"/>
                                        </p:tgtEl>
                                        <p:attrNameLst>
                                          <p:attrName>ppt_w</p:attrName>
                                        </p:attrNameLst>
                                      </p:cBhvr>
                                      <p:tavLst>
                                        <p:tav tm="0">
                                          <p:val>
                                            <p:fltVal val="0"/>
                                          </p:val>
                                        </p:tav>
                                        <p:tav tm="100000">
                                          <p:val>
                                            <p:strVal val="#ppt_w"/>
                                          </p:val>
                                        </p:tav>
                                      </p:tavLst>
                                    </p:anim>
                                    <p:anim calcmode="lin" valueType="num">
                                      <p:cBhvr>
                                        <p:cTn id="80" dur="20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a:scene3d>
            <a:camera prst="orthographicFront"/>
            <a:lightRig rig="threePt" dir="t"/>
          </a:scene3d>
          <a:sp3d>
            <a:bevelT prst="angle"/>
          </a:sp3d>
        </p:spPr>
        <p:txBody>
          <a:bodyPr/>
          <a:lstStyle/>
          <a:p>
            <a:endParaRPr lang="es-ES" dirty="0"/>
          </a:p>
        </p:txBody>
      </p:sp>
      <p:sp>
        <p:nvSpPr>
          <p:cNvPr id="4" name="3 Rectángulo"/>
          <p:cNvSpPr/>
          <p:nvPr/>
        </p:nvSpPr>
        <p:spPr>
          <a:xfrm>
            <a:off x="428596" y="642918"/>
            <a:ext cx="8143932" cy="5715040"/>
          </a:xfrm>
          <a:prstGeom prst="rect">
            <a:avLst/>
          </a:prstGeom>
          <a:solidFill>
            <a:srgbClr val="003399"/>
          </a:solidFill>
          <a:ln>
            <a:noFill/>
          </a:ln>
          <a:scene3d>
            <a:camera prst="orthographicFront"/>
            <a:lightRig rig="threePt" dir="t"/>
          </a:scene3d>
          <a:sp3d>
            <a:bevelT w="107950" h="1079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642910" y="1000108"/>
            <a:ext cx="7715304" cy="480131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La fotoperiodista  Diana  </a:t>
            </a:r>
            <a:r>
              <a:rPr lang="es-ES" dirty="0" err="1" smtClean="0">
                <a:effectLst>
                  <a:outerShdw blurRad="38100" dist="38100" dir="2700000" algn="tl">
                    <a:srgbClr val="000000">
                      <a:alpha val="43137"/>
                    </a:srgbClr>
                  </a:outerShdw>
                </a:effectLst>
                <a:latin typeface="Script MT Bold" pitchFamily="66" charset="0"/>
              </a:rPr>
              <a:t>Markosian</a:t>
            </a:r>
            <a:r>
              <a:rPr lang="es-ES" dirty="0" smtClean="0">
                <a:effectLst>
                  <a:outerShdw blurRad="38100" dist="38100" dir="2700000" algn="tl">
                    <a:srgbClr val="000000">
                      <a:alpha val="43137"/>
                    </a:srgbClr>
                  </a:outerShdw>
                </a:effectLst>
                <a:latin typeface="Script MT Bold" pitchFamily="66" charset="0"/>
              </a:rPr>
              <a:t>  ha  pasado el último año y medio habitando en  volátiles de Rusia  región del Cáucaso Norte. Este año comenzó un proyecto personal titulado "</a:t>
            </a:r>
            <a:r>
              <a:rPr lang="es-ES" dirty="0" err="1" smtClean="0">
                <a:effectLst>
                  <a:outerShdw blurRad="38100" dist="38100" dir="2700000" algn="tl">
                    <a:srgbClr val="000000">
                      <a:alpha val="43137"/>
                    </a:srgbClr>
                  </a:outerShdw>
                </a:effectLst>
                <a:latin typeface="Script MT Bold" pitchFamily="66" charset="0"/>
              </a:rPr>
              <a:t>Goodbye</a:t>
            </a:r>
            <a:r>
              <a:rPr lang="es-ES" dirty="0" smtClean="0">
                <a:effectLst>
                  <a:outerShdw blurRad="38100" dist="38100" dir="2700000" algn="tl">
                    <a:srgbClr val="000000">
                      <a:alpha val="43137"/>
                    </a:srgbClr>
                  </a:outerShdw>
                </a:effectLst>
                <a:latin typeface="Script MT Bold" pitchFamily="66" charset="0"/>
              </a:rPr>
              <a:t> My Chechenia", documentando las vidas de jóvenes mujeres chechenas, ya en la mayoría de edad en las postrimerías de la guerra. Ella escribe, "Para las mujeres jóvenes en Chechenia los actos más inocentes podría significar violar la ley , una niña chechena atrapada fumando es causa de la detención; Mientras que los rumores de  participar en el pre-marciales de relaciones puede resultar en su muerte , las pocas niñas que se atreven a rebelarse se convierten en blancos de los ojos de las autoridades chechenas. Después de casi dos décadas de guerra cruel y 70 años de régimen soviético, durante la cual se prohibió la participación religiosa, hoy en día está pasando por Chechenia el renacimiento islámico. El gobierno de Chechenia está en la construcción de mezquitas en todos los pueblos, salas de oración en las escuelas públicas, y la aplicación de un código estricto de vestimenta islámico, tanto para hombres como para mujeres. Esta serie de fotos narra las vidas de las jóvenes musulmanas que fueron testigos de los horrores de dos guerras y que ahora la mayoría de edad en una república que  rápidamente se redefine como un estado musulmán .</a:t>
            </a:r>
            <a:endParaRPr lang="es-ES"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44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a:scene3d>
            <a:camera prst="orthographicFront"/>
            <a:lightRig rig="threePt" dir="t"/>
          </a:scene3d>
          <a:sp3d>
            <a:bevelT prst="angle"/>
          </a:sp3d>
        </p:spPr>
        <p:txBody>
          <a:bodyPr/>
          <a:lstStyle/>
          <a:p>
            <a:endParaRPr lang="es-ES" dirty="0"/>
          </a:p>
        </p:txBody>
      </p:sp>
      <p:sp>
        <p:nvSpPr>
          <p:cNvPr id="4" name="3 Rectángulo"/>
          <p:cNvSpPr/>
          <p:nvPr/>
        </p:nvSpPr>
        <p:spPr>
          <a:xfrm>
            <a:off x="571472" y="642918"/>
            <a:ext cx="8072494" cy="5715040"/>
          </a:xfrm>
          <a:prstGeom prst="rect">
            <a:avLst/>
          </a:prstGeom>
          <a:solidFill>
            <a:srgbClr val="003399"/>
          </a:solidFill>
          <a:ln>
            <a:noFill/>
          </a:ln>
          <a:scene3d>
            <a:camera prst="orthographicFront"/>
            <a:lightRig rig="threePt" dir="t"/>
          </a:scene3d>
          <a:sp3d>
            <a:bevelT w="107950" h="1079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785786" y="1000108"/>
            <a:ext cx="7715304" cy="5293757"/>
          </a:xfrm>
          <a:prstGeom prst="rect">
            <a:avLst/>
          </a:prstGeom>
          <a:noFill/>
        </p:spPr>
        <p:txBody>
          <a:bodyPr wrap="square" rtlCol="0">
            <a:spAutoFit/>
          </a:bodyPr>
          <a:lstStyle/>
          <a:p>
            <a:r>
              <a:rPr lang="es-ES" dirty="0" smtClean="0">
                <a:blipFill dpi="0" rotWithShape="1">
                  <a:blip r:embed="rId3"/>
                  <a:srcRect/>
                  <a:stretch>
                    <a:fillRect/>
                  </a:stretch>
                </a:blipFill>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Markosian</a:t>
            </a:r>
            <a:r>
              <a:rPr lang="es-ES" dirty="0" smtClean="0">
                <a:effectLst>
                  <a:outerShdw blurRad="38100" dist="38100" dir="2700000" algn="tl">
                    <a:srgbClr val="000000">
                      <a:alpha val="43137"/>
                    </a:srgbClr>
                  </a:outerShdw>
                </a:effectLst>
                <a:latin typeface="Script MT Bold" pitchFamily="66" charset="0"/>
              </a:rPr>
              <a:t>, que se basa en </a:t>
            </a:r>
            <a:r>
              <a:rPr lang="es-ES" dirty="0" err="1" smtClean="0">
                <a:effectLst>
                  <a:outerShdw blurRad="38100" dist="38100" dir="2700000" algn="tl">
                    <a:srgbClr val="000000">
                      <a:alpha val="43137"/>
                    </a:srgbClr>
                  </a:outerShdw>
                </a:effectLst>
                <a:latin typeface="Script MT Bold" pitchFamily="66" charset="0"/>
              </a:rPr>
              <a:t>Grozny</a:t>
            </a:r>
            <a:r>
              <a:rPr lang="es-ES" dirty="0" smtClean="0">
                <a:effectLst>
                  <a:outerShdw blurRad="38100" dist="38100" dir="2700000" algn="tl">
                    <a:srgbClr val="000000">
                      <a:alpha val="43137"/>
                    </a:srgbClr>
                  </a:outerShdw>
                </a:effectLst>
                <a:latin typeface="Script MT Bold" pitchFamily="66" charset="0"/>
              </a:rPr>
              <a:t>, informa que "Ha sido todo un reto de trabajo como reportera gráfica femenina en Chechenia</a:t>
            </a:r>
          </a:p>
          <a:p>
            <a:r>
              <a:rPr lang="es-ES" dirty="0" smtClean="0">
                <a:effectLst>
                  <a:outerShdw blurRad="38100" dist="38100" dir="2700000" algn="tl">
                    <a:srgbClr val="000000">
                      <a:alpha val="43137"/>
                    </a:srgbClr>
                  </a:outerShdw>
                </a:effectLst>
                <a:latin typeface="Script MT Bold" pitchFamily="66" charset="0"/>
              </a:rPr>
              <a:t> La región está experimentando cambios significativos A medida que florece el Islam. El gobierno checheno está tratando de adoptar la ley islámica y fortalecer las tradiciones chechenas. La actitud hacia las mujeres se vuelve más conservadora y basada en la tradición. Las mujeres son consideradas sumisas y se espera que actúen con recato en presencia de los hombres. Esto, naturalmente, hace que sea difícil para operar como muchos funcionarios en Chechenia, dominado por los hombres no toman las mujeres en serio. Es algo Trato de no tomarlo como algo personal y en lugar de encontrar maneras de trabajar en torno También hay un cierto nivel de miedo que se tiene al trabajar y vivir en una región tan impredecible como el norte del Cáucaso Algo que todavía estoy tratando de acostumbrarme . mis conversaciones telefónicas se escuchan a menudo y me siguieron por las fuerzas de seguridad federales,.. mis imágenes se han eliminado y he sido detenidos ya más de una docena de veces " Reunidos aquí son imágenes de los últimos meses del reportaje </a:t>
            </a:r>
            <a:r>
              <a:rPr lang="es-ES" dirty="0" err="1" smtClean="0">
                <a:effectLst>
                  <a:outerShdw blurRad="38100" dist="38100" dir="2700000" algn="tl">
                    <a:srgbClr val="000000">
                      <a:alpha val="43137"/>
                    </a:srgbClr>
                  </a:outerShdw>
                </a:effectLst>
                <a:latin typeface="Script MT Bold" pitchFamily="66" charset="0"/>
              </a:rPr>
              <a:t>Markosian</a:t>
            </a:r>
            <a:r>
              <a:rPr lang="es-ES" dirty="0" smtClean="0">
                <a:effectLst>
                  <a:outerShdw blurRad="38100" dist="38100" dir="2700000" algn="tl">
                    <a:srgbClr val="000000">
                      <a:alpha val="43137"/>
                    </a:srgbClr>
                  </a:outerShdw>
                </a:effectLst>
                <a:latin typeface="Script MT Bold" pitchFamily="66" charset="0"/>
              </a:rPr>
              <a:t> sobre el estado de las mujeres jóvenes en Chechenia, una república rusa de 1,3 millones</a:t>
            </a:r>
          </a:p>
          <a:p>
            <a:endParaRPr lang="es-ES" sz="3200"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44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1.jpg"/>
          <p:cNvPicPr>
            <a:picLocks noChangeAspect="1"/>
          </p:cNvPicPr>
          <p:nvPr/>
        </p:nvPicPr>
        <p:blipFill>
          <a:blip r:embed="rId3"/>
          <a:stretch>
            <a:fillRect/>
          </a:stretch>
        </p:blipFill>
        <p:spPr>
          <a:xfrm>
            <a:off x="0" y="500042"/>
            <a:ext cx="9144000" cy="5786478"/>
          </a:xfrm>
          <a:prstGeom prst="rect">
            <a:avLst/>
          </a:prstGeom>
          <a:scene3d>
            <a:camera prst="orthographicFront"/>
            <a:lightRig rig="threePt" dir="t"/>
          </a:scene3d>
          <a:sp3d>
            <a:bevelT w="127000" h="127000" prst="angle"/>
          </a:sp3d>
        </p:spPr>
      </p:pic>
      <p:sp>
        <p:nvSpPr>
          <p:cNvPr id="5" name="4 Rectángulo"/>
          <p:cNvSpPr/>
          <p:nvPr/>
        </p:nvSpPr>
        <p:spPr>
          <a:xfrm>
            <a:off x="0" y="0"/>
            <a:ext cx="9144000" cy="5000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357958"/>
            <a:ext cx="9144000" cy="500042"/>
          </a:xfrm>
          <a:prstGeom prst="rect">
            <a:avLst/>
          </a:prstGeom>
          <a:gradFill flip="none" rotWithShape="1">
            <a:gsLst>
              <a:gs pos="0">
                <a:srgbClr val="9A006A">
                  <a:shade val="30000"/>
                  <a:satMod val="115000"/>
                </a:srgbClr>
              </a:gs>
              <a:gs pos="50000">
                <a:srgbClr val="9A006A">
                  <a:shade val="67500"/>
                  <a:satMod val="115000"/>
                </a:srgbClr>
              </a:gs>
              <a:gs pos="100000">
                <a:srgbClr val="9A006A">
                  <a:shade val="100000"/>
                  <a:satMod val="115000"/>
                </a:srgbClr>
              </a:gs>
            </a:gsLst>
            <a:lin ang="16200000" scaled="1"/>
            <a:tileRect/>
          </a:gradFill>
          <a:ln>
            <a:noFill/>
          </a:ln>
          <a:scene3d>
            <a:camera prst="orthographicFront"/>
            <a:lightRig rig="threePt" dir="t"/>
          </a:scene3d>
          <a:sp3d>
            <a:bevelT w="177800" h="1778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500042"/>
          </a:xfrm>
          <a:prstGeom prst="rect">
            <a:avLst/>
          </a:prstGeom>
          <a:gradFill flip="none" rotWithShape="1">
            <a:gsLst>
              <a:gs pos="0">
                <a:srgbClr val="9A006A">
                  <a:shade val="30000"/>
                  <a:satMod val="115000"/>
                </a:srgbClr>
              </a:gs>
              <a:gs pos="50000">
                <a:srgbClr val="9A006A">
                  <a:shade val="67500"/>
                  <a:satMod val="115000"/>
                </a:srgbClr>
              </a:gs>
              <a:gs pos="100000">
                <a:srgbClr val="9A006A">
                  <a:shade val="100000"/>
                  <a:satMod val="115000"/>
                </a:srgbClr>
              </a:gs>
            </a:gsLst>
            <a:lin ang="16200000" scaled="1"/>
            <a:tileRect/>
          </a:gradFill>
          <a:ln>
            <a:noFill/>
          </a:ln>
          <a:scene3d>
            <a:camera prst="orthographicFront"/>
            <a:lightRig rig="threePt" dir="t"/>
          </a:scene3d>
          <a:sp3d>
            <a:bevelT w="177800" h="1778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642958" y="1143000"/>
            <a:ext cx="5857916" cy="4572000"/>
          </a:xfrm>
          <a:prstGeom prst="triangle">
            <a:avLst>
              <a:gd name="adj" fmla="val 49504"/>
            </a:avLst>
          </a:prstGeom>
          <a:gradFill flip="none" rotWithShape="1">
            <a:gsLst>
              <a:gs pos="60000">
                <a:srgbClr val="9A006A">
                  <a:alpha val="30000"/>
                </a:srgbClr>
              </a:gs>
              <a:gs pos="7001">
                <a:srgbClr val="E6E6E6"/>
              </a:gs>
              <a:gs pos="32001">
                <a:srgbClr val="7D8496"/>
              </a:gs>
              <a:gs pos="47000">
                <a:srgbClr val="E6E6E6"/>
              </a:gs>
              <a:gs pos="85001">
                <a:srgbClr val="7D8496"/>
              </a:gs>
              <a:gs pos="100000">
                <a:srgbClr val="E6E6E6"/>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flipV="1">
            <a:off x="3964761" y="1107281"/>
            <a:ext cx="5786478" cy="4572000"/>
          </a:xfrm>
          <a:prstGeom prst="triangle">
            <a:avLst/>
          </a:prstGeom>
          <a:gradFill flip="none" rotWithShape="1">
            <a:gsLst>
              <a:gs pos="60000">
                <a:srgbClr val="9A006A">
                  <a:alpha val="61000"/>
                </a:srgbClr>
              </a:gs>
              <a:gs pos="7001">
                <a:srgbClr val="E6E6E6"/>
              </a:gs>
              <a:gs pos="32001">
                <a:srgbClr val="7D8496"/>
              </a:gs>
              <a:gs pos="47000">
                <a:srgbClr val="E6E6E6"/>
              </a:gs>
              <a:gs pos="85001">
                <a:srgbClr val="7D8496"/>
              </a:gs>
              <a:gs pos="100000">
                <a:srgbClr val="E6E6E6"/>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250181" y="1821661"/>
            <a:ext cx="5786478" cy="3286116"/>
          </a:xfrm>
          <a:prstGeom prst="triangle">
            <a:avLst/>
          </a:prstGeom>
          <a:gradFill flip="none" rotWithShape="1">
            <a:gsLst>
              <a:gs pos="60000">
                <a:srgbClr val="9A006A">
                  <a:alpha val="59000"/>
                </a:srgbClr>
              </a:gs>
              <a:gs pos="7001">
                <a:srgbClr val="E6E6E6"/>
              </a:gs>
              <a:gs pos="32001">
                <a:srgbClr val="7D8496"/>
              </a:gs>
              <a:gs pos="47000">
                <a:srgbClr val="E6E6E6"/>
              </a:gs>
              <a:gs pos="85001">
                <a:srgbClr val="7D8496"/>
              </a:gs>
              <a:gs pos="100000">
                <a:srgbClr val="E6E6E6"/>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flipV="1">
            <a:off x="4536265" y="1678785"/>
            <a:ext cx="5786478" cy="3428992"/>
          </a:xfrm>
          <a:prstGeom prst="triangle">
            <a:avLst/>
          </a:prstGeom>
          <a:gradFill flip="none" rotWithShape="1">
            <a:gsLst>
              <a:gs pos="60000">
                <a:srgbClr val="9A006A">
                  <a:alpha val="57000"/>
                </a:srgbClr>
              </a:gs>
              <a:gs pos="7001">
                <a:srgbClr val="E6E6E6"/>
              </a:gs>
              <a:gs pos="32001">
                <a:srgbClr val="7D8496"/>
              </a:gs>
              <a:gs pos="47000">
                <a:srgbClr val="E6E6E6"/>
              </a:gs>
              <a:gs pos="85001">
                <a:srgbClr val="7D8496"/>
              </a:gs>
              <a:gs pos="100000">
                <a:srgbClr val="E6E6E6"/>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a:off x="-1750247" y="2250289"/>
            <a:ext cx="5857916" cy="2357422"/>
          </a:xfrm>
          <a:prstGeom prst="triangle">
            <a:avLst/>
          </a:prstGeom>
          <a:gradFill flip="none" rotWithShape="1">
            <a:gsLst>
              <a:gs pos="60000">
                <a:srgbClr val="9A006A">
                  <a:alpha val="47000"/>
                </a:srgbClr>
              </a:gs>
              <a:gs pos="7001">
                <a:srgbClr val="E6E6E6"/>
              </a:gs>
              <a:gs pos="32001">
                <a:srgbClr val="7D8496"/>
              </a:gs>
              <a:gs pos="47000">
                <a:srgbClr val="E6E6E6"/>
              </a:gs>
              <a:gs pos="85001">
                <a:srgbClr val="7D8496"/>
              </a:gs>
              <a:gs pos="100000">
                <a:srgbClr val="E6E6E6"/>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5400000" flipV="1">
            <a:off x="5072050" y="2214570"/>
            <a:ext cx="5786478" cy="2357422"/>
          </a:xfrm>
          <a:prstGeom prst="triangle">
            <a:avLst/>
          </a:prstGeom>
          <a:gradFill flip="none" rotWithShape="1">
            <a:gsLst>
              <a:gs pos="60000">
                <a:srgbClr val="9A006A">
                  <a:alpha val="52000"/>
                </a:srgbClr>
              </a:gs>
              <a:gs pos="7001">
                <a:srgbClr val="E6E6E6"/>
              </a:gs>
              <a:gs pos="32001">
                <a:srgbClr val="7D8496"/>
              </a:gs>
              <a:gs pos="47000">
                <a:srgbClr val="E6E6E6"/>
              </a:gs>
              <a:gs pos="85001">
                <a:srgbClr val="7D8496"/>
              </a:gs>
              <a:gs pos="100000">
                <a:srgbClr val="E6E6E6"/>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uadroTexto"/>
          <p:cNvSpPr txBox="1"/>
          <p:nvPr/>
        </p:nvSpPr>
        <p:spPr>
          <a:xfrm>
            <a:off x="214282" y="928670"/>
            <a:ext cx="2428891" cy="4708981"/>
          </a:xfrm>
          <a:prstGeom prst="rect">
            <a:avLst/>
          </a:prstGeom>
          <a:noFill/>
        </p:spPr>
        <p:txBody>
          <a:bodyPr wrap="square" rtlCol="0">
            <a:spAutoFit/>
          </a:bodyPr>
          <a:lstStyle/>
          <a:p>
            <a:r>
              <a:rPr lang="es-ES" sz="2000" dirty="0" smtClean="0">
                <a:solidFill>
                  <a:schemeClr val="bg1"/>
                </a:solidFill>
                <a:latin typeface="Script MT Bold" pitchFamily="66" charset="0"/>
              </a:rPr>
              <a:t>Una  adolescente chechena, que se considera </a:t>
            </a:r>
            <a:r>
              <a:rPr lang="es-ES" sz="2000" dirty="0" err="1" smtClean="0">
                <a:solidFill>
                  <a:schemeClr val="bg1"/>
                </a:solidFill>
                <a:latin typeface="Script MT Bold" pitchFamily="66" charset="0"/>
              </a:rPr>
              <a:t>Emo</a:t>
            </a:r>
            <a:r>
              <a:rPr lang="es-ES" sz="2000" dirty="0" smtClean="0">
                <a:solidFill>
                  <a:schemeClr val="bg1"/>
                </a:solidFill>
                <a:latin typeface="Script MT Bold" pitchFamily="66" charset="0"/>
              </a:rPr>
              <a:t>, se pone brillo de labios de color rosa. Los chechenos que se visten con estilo  “</a:t>
            </a:r>
            <a:r>
              <a:rPr lang="es-ES" sz="2000" dirty="0" err="1" smtClean="0">
                <a:solidFill>
                  <a:schemeClr val="bg1"/>
                </a:solidFill>
                <a:latin typeface="Script MT Bold" pitchFamily="66" charset="0"/>
              </a:rPr>
              <a:t>Emo</a:t>
            </a:r>
            <a:r>
              <a:rPr lang="es-ES" sz="2000" dirty="0" smtClean="0">
                <a:solidFill>
                  <a:schemeClr val="bg1"/>
                </a:solidFill>
                <a:latin typeface="Script MT Bold" pitchFamily="66" charset="0"/>
              </a:rPr>
              <a:t>” se identifican por el uso de ropa de color rosa y negro, zapatos, y que tienen cortes de pelo estilo punk. Son objetivos de las autoridades locales.</a:t>
            </a:r>
          </a:p>
          <a:p>
            <a:endParaRPr lang="es-ES" sz="2000" dirty="0">
              <a:solidFill>
                <a:schemeClr val="bg1"/>
              </a:solidFill>
              <a:latin typeface="Script MT Bold"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0"/>
                                        <p:tgtEl>
                                          <p:spTgt spid="7"/>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0"/>
                                        <p:tgtEl>
                                          <p:spTgt spid="6"/>
                                        </p:tgtEl>
                                      </p:cBhvr>
                                    </p:animEffect>
                                  </p:childTnLst>
                                </p:cTn>
                              </p:par>
                              <p:par>
                                <p:cTn id="11" presetID="17" presetClass="exit" presetSubtype="8" fill="hold" grpId="0"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ppt_w/2"/>
                                          </p:val>
                                        </p:tav>
                                      </p:tavLst>
                                    </p:anim>
                                    <p:anim calcmode="lin" valueType="num">
                                      <p:cBhvr>
                                        <p:cTn id="13" dur="5000"/>
                                        <p:tgtEl>
                                          <p:spTgt spid="8"/>
                                        </p:tgtEl>
                                        <p:attrNameLst>
                                          <p:attrName>ppt_y</p:attrName>
                                        </p:attrNameLst>
                                      </p:cBhvr>
                                      <p:tavLst>
                                        <p:tav tm="0">
                                          <p:val>
                                            <p:strVal val="ppt_y"/>
                                          </p:val>
                                        </p:tav>
                                        <p:tav tm="100000">
                                          <p:val>
                                            <p:strVal val="ppt_y"/>
                                          </p:val>
                                        </p:tav>
                                      </p:tavLst>
                                    </p:anim>
                                    <p:anim calcmode="lin" valueType="num">
                                      <p:cBhvr>
                                        <p:cTn id="14" dur="5000"/>
                                        <p:tgtEl>
                                          <p:spTgt spid="8"/>
                                        </p:tgtEl>
                                        <p:attrNameLst>
                                          <p:attrName>ppt_w</p:attrName>
                                        </p:attrNameLst>
                                      </p:cBhvr>
                                      <p:tavLst>
                                        <p:tav tm="0">
                                          <p:val>
                                            <p:strVal val="ppt_w"/>
                                          </p:val>
                                        </p:tav>
                                        <p:tav tm="100000">
                                          <p:val>
                                            <p:fltVal val="0"/>
                                          </p:val>
                                        </p:tav>
                                      </p:tavLst>
                                    </p:anim>
                                    <p:anim calcmode="lin" valueType="num">
                                      <p:cBhvr>
                                        <p:cTn id="15" dur="5000"/>
                                        <p:tgtEl>
                                          <p:spTgt spid="8"/>
                                        </p:tgtEl>
                                        <p:attrNameLst>
                                          <p:attrName>ppt_h</p:attrName>
                                        </p:attrNameLst>
                                      </p:cBhvr>
                                      <p:tavLst>
                                        <p:tav tm="0">
                                          <p:val>
                                            <p:strVal val="ppt_h"/>
                                          </p:val>
                                        </p:tav>
                                        <p:tav tm="100000">
                                          <p:val>
                                            <p:strVal val="ppt_h"/>
                                          </p:val>
                                        </p:tav>
                                      </p:tavLst>
                                    </p:anim>
                                    <p:set>
                                      <p:cBhvr>
                                        <p:cTn id="16" dur="1" fill="hold">
                                          <p:stCondLst>
                                            <p:cond delay="4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9"/>
                                        </p:tgtEl>
                                        <p:attrNameLst>
                                          <p:attrName>ppt_x</p:attrName>
                                        </p:attrNameLst>
                                      </p:cBhvr>
                                      <p:tavLst>
                                        <p:tav tm="0">
                                          <p:val>
                                            <p:strVal val="ppt_x"/>
                                          </p:val>
                                        </p:tav>
                                        <p:tav tm="100000">
                                          <p:val>
                                            <p:strVal val="ppt_x+ppt_w/2"/>
                                          </p:val>
                                        </p:tav>
                                      </p:tavLst>
                                    </p:anim>
                                    <p:anim calcmode="lin" valueType="num">
                                      <p:cBhvr>
                                        <p:cTn id="19" dur="5000"/>
                                        <p:tgtEl>
                                          <p:spTgt spid="9"/>
                                        </p:tgtEl>
                                        <p:attrNameLst>
                                          <p:attrName>ppt_y</p:attrName>
                                        </p:attrNameLst>
                                      </p:cBhvr>
                                      <p:tavLst>
                                        <p:tav tm="0">
                                          <p:val>
                                            <p:strVal val="ppt_y"/>
                                          </p:val>
                                        </p:tav>
                                        <p:tav tm="100000">
                                          <p:val>
                                            <p:strVal val="ppt_y"/>
                                          </p:val>
                                        </p:tav>
                                      </p:tavLst>
                                    </p:anim>
                                    <p:anim calcmode="lin" valueType="num">
                                      <p:cBhvr>
                                        <p:cTn id="20" dur="5000"/>
                                        <p:tgtEl>
                                          <p:spTgt spid="9"/>
                                        </p:tgtEl>
                                        <p:attrNameLst>
                                          <p:attrName>ppt_w</p:attrName>
                                        </p:attrNameLst>
                                      </p:cBhvr>
                                      <p:tavLst>
                                        <p:tav tm="0">
                                          <p:val>
                                            <p:strVal val="ppt_w"/>
                                          </p:val>
                                        </p:tav>
                                        <p:tav tm="100000">
                                          <p:val>
                                            <p:fltVal val="0"/>
                                          </p:val>
                                        </p:tav>
                                      </p:tavLst>
                                    </p:anim>
                                    <p:anim calcmode="lin" valueType="num">
                                      <p:cBhvr>
                                        <p:cTn id="21" dur="5000"/>
                                        <p:tgtEl>
                                          <p:spTgt spid="9"/>
                                        </p:tgtEl>
                                        <p:attrNameLst>
                                          <p:attrName>ppt_h</p:attrName>
                                        </p:attrNameLst>
                                      </p:cBhvr>
                                      <p:tavLst>
                                        <p:tav tm="0">
                                          <p:val>
                                            <p:strVal val="ppt_h"/>
                                          </p:val>
                                        </p:tav>
                                        <p:tav tm="100000">
                                          <p:val>
                                            <p:strVal val="ppt_h"/>
                                          </p:val>
                                        </p:tav>
                                      </p:tavLst>
                                    </p:anim>
                                    <p:set>
                                      <p:cBhvr>
                                        <p:cTn id="22" dur="1" fill="hold">
                                          <p:stCondLst>
                                            <p:cond delay="4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6000"/>
                                        <p:tgtEl>
                                          <p:spTgt spid="10"/>
                                        </p:tgtEl>
                                        <p:attrNameLst>
                                          <p:attrName>ppt_x</p:attrName>
                                        </p:attrNameLst>
                                      </p:cBhvr>
                                      <p:tavLst>
                                        <p:tav tm="0">
                                          <p:val>
                                            <p:strVal val="ppt_x"/>
                                          </p:val>
                                        </p:tav>
                                        <p:tav tm="100000">
                                          <p:val>
                                            <p:strVal val="ppt_x-ppt_w/2"/>
                                          </p:val>
                                        </p:tav>
                                      </p:tavLst>
                                    </p:anim>
                                    <p:anim calcmode="lin" valueType="num">
                                      <p:cBhvr>
                                        <p:cTn id="25" dur="6000"/>
                                        <p:tgtEl>
                                          <p:spTgt spid="10"/>
                                        </p:tgtEl>
                                        <p:attrNameLst>
                                          <p:attrName>ppt_y</p:attrName>
                                        </p:attrNameLst>
                                      </p:cBhvr>
                                      <p:tavLst>
                                        <p:tav tm="0">
                                          <p:val>
                                            <p:strVal val="ppt_y"/>
                                          </p:val>
                                        </p:tav>
                                        <p:tav tm="100000">
                                          <p:val>
                                            <p:strVal val="ppt_y"/>
                                          </p:val>
                                        </p:tav>
                                      </p:tavLst>
                                    </p:anim>
                                    <p:anim calcmode="lin" valueType="num">
                                      <p:cBhvr>
                                        <p:cTn id="26" dur="6000"/>
                                        <p:tgtEl>
                                          <p:spTgt spid="10"/>
                                        </p:tgtEl>
                                        <p:attrNameLst>
                                          <p:attrName>ppt_w</p:attrName>
                                        </p:attrNameLst>
                                      </p:cBhvr>
                                      <p:tavLst>
                                        <p:tav tm="0">
                                          <p:val>
                                            <p:strVal val="ppt_w"/>
                                          </p:val>
                                        </p:tav>
                                        <p:tav tm="100000">
                                          <p:val>
                                            <p:fltVal val="0"/>
                                          </p:val>
                                        </p:tav>
                                      </p:tavLst>
                                    </p:anim>
                                    <p:anim calcmode="lin" valueType="num">
                                      <p:cBhvr>
                                        <p:cTn id="27" dur="6000"/>
                                        <p:tgtEl>
                                          <p:spTgt spid="10"/>
                                        </p:tgtEl>
                                        <p:attrNameLst>
                                          <p:attrName>ppt_h</p:attrName>
                                        </p:attrNameLst>
                                      </p:cBhvr>
                                      <p:tavLst>
                                        <p:tav tm="0">
                                          <p:val>
                                            <p:strVal val="ppt_h"/>
                                          </p:val>
                                        </p:tav>
                                        <p:tav tm="100000">
                                          <p:val>
                                            <p:strVal val="ppt_h"/>
                                          </p:val>
                                        </p:tav>
                                      </p:tavLst>
                                    </p:anim>
                                    <p:set>
                                      <p:cBhvr>
                                        <p:cTn id="28" dur="1" fill="hold">
                                          <p:stCondLst>
                                            <p:cond delay="5999"/>
                                          </p:stCondLst>
                                        </p:cTn>
                                        <p:tgtEl>
                                          <p:spTgt spid="10"/>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6000"/>
                                        <p:tgtEl>
                                          <p:spTgt spid="11"/>
                                        </p:tgtEl>
                                        <p:attrNameLst>
                                          <p:attrName>ppt_x</p:attrName>
                                        </p:attrNameLst>
                                      </p:cBhvr>
                                      <p:tavLst>
                                        <p:tav tm="0">
                                          <p:val>
                                            <p:strVal val="ppt_x"/>
                                          </p:val>
                                        </p:tav>
                                        <p:tav tm="100000">
                                          <p:val>
                                            <p:strVal val="ppt_x+ppt_w/2"/>
                                          </p:val>
                                        </p:tav>
                                      </p:tavLst>
                                    </p:anim>
                                    <p:anim calcmode="lin" valueType="num">
                                      <p:cBhvr>
                                        <p:cTn id="31" dur="6000"/>
                                        <p:tgtEl>
                                          <p:spTgt spid="11"/>
                                        </p:tgtEl>
                                        <p:attrNameLst>
                                          <p:attrName>ppt_y</p:attrName>
                                        </p:attrNameLst>
                                      </p:cBhvr>
                                      <p:tavLst>
                                        <p:tav tm="0">
                                          <p:val>
                                            <p:strVal val="ppt_y"/>
                                          </p:val>
                                        </p:tav>
                                        <p:tav tm="100000">
                                          <p:val>
                                            <p:strVal val="ppt_y"/>
                                          </p:val>
                                        </p:tav>
                                      </p:tavLst>
                                    </p:anim>
                                    <p:anim calcmode="lin" valueType="num">
                                      <p:cBhvr>
                                        <p:cTn id="32" dur="6000"/>
                                        <p:tgtEl>
                                          <p:spTgt spid="11"/>
                                        </p:tgtEl>
                                        <p:attrNameLst>
                                          <p:attrName>ppt_w</p:attrName>
                                        </p:attrNameLst>
                                      </p:cBhvr>
                                      <p:tavLst>
                                        <p:tav tm="0">
                                          <p:val>
                                            <p:strVal val="ppt_w"/>
                                          </p:val>
                                        </p:tav>
                                        <p:tav tm="100000">
                                          <p:val>
                                            <p:fltVal val="0"/>
                                          </p:val>
                                        </p:tav>
                                      </p:tavLst>
                                    </p:anim>
                                    <p:anim calcmode="lin" valueType="num">
                                      <p:cBhvr>
                                        <p:cTn id="33" dur="6000"/>
                                        <p:tgtEl>
                                          <p:spTgt spid="11"/>
                                        </p:tgtEl>
                                        <p:attrNameLst>
                                          <p:attrName>ppt_h</p:attrName>
                                        </p:attrNameLst>
                                      </p:cBhvr>
                                      <p:tavLst>
                                        <p:tav tm="0">
                                          <p:val>
                                            <p:strVal val="ppt_h"/>
                                          </p:val>
                                        </p:tav>
                                        <p:tav tm="100000">
                                          <p:val>
                                            <p:strVal val="ppt_h"/>
                                          </p:val>
                                        </p:tav>
                                      </p:tavLst>
                                    </p:anim>
                                    <p:set>
                                      <p:cBhvr>
                                        <p:cTn id="34" dur="1" fill="hold">
                                          <p:stCondLst>
                                            <p:cond delay="5999"/>
                                          </p:stCondLst>
                                        </p:cTn>
                                        <p:tgtEl>
                                          <p:spTgt spid="11"/>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7000"/>
                                        <p:tgtEl>
                                          <p:spTgt spid="12"/>
                                        </p:tgtEl>
                                        <p:attrNameLst>
                                          <p:attrName>ppt_x</p:attrName>
                                        </p:attrNameLst>
                                      </p:cBhvr>
                                      <p:tavLst>
                                        <p:tav tm="0">
                                          <p:val>
                                            <p:strVal val="ppt_x"/>
                                          </p:val>
                                        </p:tav>
                                        <p:tav tm="100000">
                                          <p:val>
                                            <p:strVal val="ppt_x-ppt_w/2"/>
                                          </p:val>
                                        </p:tav>
                                      </p:tavLst>
                                    </p:anim>
                                    <p:anim calcmode="lin" valueType="num">
                                      <p:cBhvr>
                                        <p:cTn id="37" dur="7000"/>
                                        <p:tgtEl>
                                          <p:spTgt spid="12"/>
                                        </p:tgtEl>
                                        <p:attrNameLst>
                                          <p:attrName>ppt_y</p:attrName>
                                        </p:attrNameLst>
                                      </p:cBhvr>
                                      <p:tavLst>
                                        <p:tav tm="0">
                                          <p:val>
                                            <p:strVal val="ppt_y"/>
                                          </p:val>
                                        </p:tav>
                                        <p:tav tm="100000">
                                          <p:val>
                                            <p:strVal val="ppt_y"/>
                                          </p:val>
                                        </p:tav>
                                      </p:tavLst>
                                    </p:anim>
                                    <p:anim calcmode="lin" valueType="num">
                                      <p:cBhvr>
                                        <p:cTn id="38" dur="7000"/>
                                        <p:tgtEl>
                                          <p:spTgt spid="12"/>
                                        </p:tgtEl>
                                        <p:attrNameLst>
                                          <p:attrName>ppt_w</p:attrName>
                                        </p:attrNameLst>
                                      </p:cBhvr>
                                      <p:tavLst>
                                        <p:tav tm="0">
                                          <p:val>
                                            <p:strVal val="ppt_w"/>
                                          </p:val>
                                        </p:tav>
                                        <p:tav tm="100000">
                                          <p:val>
                                            <p:fltVal val="0"/>
                                          </p:val>
                                        </p:tav>
                                      </p:tavLst>
                                    </p:anim>
                                    <p:anim calcmode="lin" valueType="num">
                                      <p:cBhvr>
                                        <p:cTn id="39" dur="7000"/>
                                        <p:tgtEl>
                                          <p:spTgt spid="12"/>
                                        </p:tgtEl>
                                        <p:attrNameLst>
                                          <p:attrName>ppt_h</p:attrName>
                                        </p:attrNameLst>
                                      </p:cBhvr>
                                      <p:tavLst>
                                        <p:tav tm="0">
                                          <p:val>
                                            <p:strVal val="ppt_h"/>
                                          </p:val>
                                        </p:tav>
                                        <p:tav tm="100000">
                                          <p:val>
                                            <p:strVal val="ppt_h"/>
                                          </p:val>
                                        </p:tav>
                                      </p:tavLst>
                                    </p:anim>
                                    <p:set>
                                      <p:cBhvr>
                                        <p:cTn id="40" dur="1" fill="hold">
                                          <p:stCondLst>
                                            <p:cond delay="6999"/>
                                          </p:stCondLst>
                                        </p:cTn>
                                        <p:tgtEl>
                                          <p:spTgt spid="12"/>
                                        </p:tgtEl>
                                        <p:attrNameLst>
                                          <p:attrName>style.visibility</p:attrName>
                                        </p:attrNameLst>
                                      </p:cBhvr>
                                      <p:to>
                                        <p:strVal val="hidden"/>
                                      </p:to>
                                    </p:set>
                                  </p:childTnLst>
                                </p:cTn>
                              </p:par>
                              <p:par>
                                <p:cTn id="41" presetID="17" presetClass="exit" presetSubtype="2" fill="hold" grpId="0" nodeType="withEffect">
                                  <p:stCondLst>
                                    <p:cond delay="0"/>
                                  </p:stCondLst>
                                  <p:childTnLst>
                                    <p:anim calcmode="lin" valueType="num">
                                      <p:cBhvr>
                                        <p:cTn id="42" dur="7000"/>
                                        <p:tgtEl>
                                          <p:spTgt spid="13"/>
                                        </p:tgtEl>
                                        <p:attrNameLst>
                                          <p:attrName>ppt_x</p:attrName>
                                        </p:attrNameLst>
                                      </p:cBhvr>
                                      <p:tavLst>
                                        <p:tav tm="0">
                                          <p:val>
                                            <p:strVal val="ppt_x"/>
                                          </p:val>
                                        </p:tav>
                                        <p:tav tm="100000">
                                          <p:val>
                                            <p:strVal val="ppt_x+ppt_w/2"/>
                                          </p:val>
                                        </p:tav>
                                      </p:tavLst>
                                    </p:anim>
                                    <p:anim calcmode="lin" valueType="num">
                                      <p:cBhvr>
                                        <p:cTn id="43" dur="7000"/>
                                        <p:tgtEl>
                                          <p:spTgt spid="13"/>
                                        </p:tgtEl>
                                        <p:attrNameLst>
                                          <p:attrName>ppt_y</p:attrName>
                                        </p:attrNameLst>
                                      </p:cBhvr>
                                      <p:tavLst>
                                        <p:tav tm="0">
                                          <p:val>
                                            <p:strVal val="ppt_y"/>
                                          </p:val>
                                        </p:tav>
                                        <p:tav tm="100000">
                                          <p:val>
                                            <p:strVal val="ppt_y"/>
                                          </p:val>
                                        </p:tav>
                                      </p:tavLst>
                                    </p:anim>
                                    <p:anim calcmode="lin" valueType="num">
                                      <p:cBhvr>
                                        <p:cTn id="44" dur="7000"/>
                                        <p:tgtEl>
                                          <p:spTgt spid="13"/>
                                        </p:tgtEl>
                                        <p:attrNameLst>
                                          <p:attrName>ppt_w</p:attrName>
                                        </p:attrNameLst>
                                      </p:cBhvr>
                                      <p:tavLst>
                                        <p:tav tm="0">
                                          <p:val>
                                            <p:strVal val="ppt_w"/>
                                          </p:val>
                                        </p:tav>
                                        <p:tav tm="100000">
                                          <p:val>
                                            <p:fltVal val="0"/>
                                          </p:val>
                                        </p:tav>
                                      </p:tavLst>
                                    </p:anim>
                                    <p:anim calcmode="lin" valueType="num">
                                      <p:cBhvr>
                                        <p:cTn id="45" dur="7000"/>
                                        <p:tgtEl>
                                          <p:spTgt spid="13"/>
                                        </p:tgtEl>
                                        <p:attrNameLst>
                                          <p:attrName>ppt_h</p:attrName>
                                        </p:attrNameLst>
                                      </p:cBhvr>
                                      <p:tavLst>
                                        <p:tav tm="0">
                                          <p:val>
                                            <p:strVal val="ppt_h"/>
                                          </p:val>
                                        </p:tav>
                                        <p:tav tm="100000">
                                          <p:val>
                                            <p:strVal val="ppt_h"/>
                                          </p:val>
                                        </p:tav>
                                      </p:tavLst>
                                    </p:anim>
                                    <p:set>
                                      <p:cBhvr>
                                        <p:cTn id="46" dur="1" fill="hold">
                                          <p:stCondLst>
                                            <p:cond delay="6999"/>
                                          </p:stCondLst>
                                        </p:cTn>
                                        <p:tgtEl>
                                          <p:spTgt spid="13"/>
                                        </p:tgtEl>
                                        <p:attrNameLst>
                                          <p:attrName>style.visibility</p:attrName>
                                        </p:attrNameLst>
                                      </p:cBhvr>
                                      <p:to>
                                        <p:strVal val="hidden"/>
                                      </p:to>
                                    </p:set>
                                  </p:childTnLst>
                                </p:cTn>
                              </p:par>
                              <p:par>
                                <p:cTn id="47" presetID="16" presetClass="entr" presetSubtype="37"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barn(outVertical)">
                                      <p:cBhvr>
                                        <p:cTn id="49" dur="5000"/>
                                        <p:tgtEl>
                                          <p:spTgt spid="4"/>
                                        </p:tgtEl>
                                      </p:cBhvr>
                                    </p:animEffect>
                                  </p:childTnLst>
                                </p:cTn>
                              </p:par>
                              <p:par>
                                <p:cTn id="50" presetID="17" presetClass="entr" presetSubtype="10"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0" fill="hold"/>
                                        <p:tgtEl>
                                          <p:spTgt spid="4"/>
                                        </p:tgtEl>
                                        <p:attrNameLst>
                                          <p:attrName>ppt_w</p:attrName>
                                        </p:attrNameLst>
                                      </p:cBhvr>
                                      <p:tavLst>
                                        <p:tav tm="0">
                                          <p:val>
                                            <p:fltVal val="0"/>
                                          </p:val>
                                        </p:tav>
                                        <p:tav tm="100000">
                                          <p:val>
                                            <p:strVal val="#ppt_w"/>
                                          </p:val>
                                        </p:tav>
                                      </p:tavLst>
                                    </p:anim>
                                    <p:anim calcmode="lin" valueType="num">
                                      <p:cBhvr>
                                        <p:cTn id="53" dur="5000" fill="hold"/>
                                        <p:tgtEl>
                                          <p:spTgt spid="4"/>
                                        </p:tgtEl>
                                        <p:attrNameLst>
                                          <p:attrName>ppt_h</p:attrName>
                                        </p:attrNameLst>
                                      </p:cBhvr>
                                      <p:tavLst>
                                        <p:tav tm="0">
                                          <p:val>
                                            <p:strVal val="#ppt_h"/>
                                          </p:val>
                                        </p:tav>
                                        <p:tav tm="100000">
                                          <p:val>
                                            <p:strVal val="#ppt_h"/>
                                          </p:val>
                                        </p:tav>
                                      </p:tavLst>
                                    </p:anim>
                                  </p:childTnLst>
                                </p:cTn>
                              </p:par>
                            </p:childTnLst>
                          </p:cTn>
                        </p:par>
                        <p:par>
                          <p:cTn id="54" fill="hold">
                            <p:stCondLst>
                              <p:cond delay="7000"/>
                            </p:stCondLst>
                            <p:childTnLst>
                              <p:par>
                                <p:cTn id="55" presetID="55"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2000" fill="hold"/>
                                        <p:tgtEl>
                                          <p:spTgt spid="16"/>
                                        </p:tgtEl>
                                        <p:attrNameLst>
                                          <p:attrName>ppt_w</p:attrName>
                                        </p:attrNameLst>
                                      </p:cBhvr>
                                      <p:tavLst>
                                        <p:tav tm="0">
                                          <p:val>
                                            <p:strVal val="#ppt_w*0.70"/>
                                          </p:val>
                                        </p:tav>
                                        <p:tav tm="100000">
                                          <p:val>
                                            <p:strVal val="#ppt_w"/>
                                          </p:val>
                                        </p:tav>
                                      </p:tavLst>
                                    </p:anim>
                                    <p:anim calcmode="lin" valueType="num">
                                      <p:cBhvr>
                                        <p:cTn id="58" dur="2000" fill="hold"/>
                                        <p:tgtEl>
                                          <p:spTgt spid="16"/>
                                        </p:tgtEl>
                                        <p:attrNameLst>
                                          <p:attrName>ppt_h</p:attrName>
                                        </p:attrNameLst>
                                      </p:cBhvr>
                                      <p:tavLst>
                                        <p:tav tm="0">
                                          <p:val>
                                            <p:strVal val="#ppt_h"/>
                                          </p:val>
                                        </p:tav>
                                        <p:tav tm="100000">
                                          <p:val>
                                            <p:strVal val="#ppt_h"/>
                                          </p:val>
                                        </p:tav>
                                      </p:tavLst>
                                    </p:anim>
                                    <p:animEffect transition="in" filter="fade">
                                      <p:cBhvr>
                                        <p:cTn id="59"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3.jpg"/>
          <p:cNvPicPr>
            <a:picLocks noChangeAspect="1"/>
          </p:cNvPicPr>
          <p:nvPr/>
        </p:nvPicPr>
        <p:blipFill>
          <a:blip r:embed="rId2"/>
          <a:stretch>
            <a:fillRect/>
          </a:stretch>
        </p:blipFill>
        <p:spPr>
          <a:xfrm>
            <a:off x="0" y="357166"/>
            <a:ext cx="9144000" cy="6143668"/>
          </a:xfrm>
          <a:prstGeom prst="rect">
            <a:avLst/>
          </a:prstGeom>
          <a:ln>
            <a:noFill/>
          </a:ln>
          <a:scene3d>
            <a:camera prst="orthographicFront"/>
            <a:lightRig rig="threePt" dir="t"/>
          </a:scene3d>
          <a:sp3d>
            <a:bevelT prst="angle"/>
          </a:sp3d>
        </p:spPr>
      </p:pic>
      <p:sp>
        <p:nvSpPr>
          <p:cNvPr id="5" name="4 Rectángulo"/>
          <p:cNvSpPr/>
          <p:nvPr/>
        </p:nvSpPr>
        <p:spPr>
          <a:xfrm>
            <a:off x="0" y="0"/>
            <a:ext cx="9144000" cy="3571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6500834"/>
            <a:ext cx="9144000" cy="357166"/>
          </a:xfrm>
          <a:prstGeom prst="rect">
            <a:avLst/>
          </a:prstGeom>
          <a:solidFill>
            <a:schemeClr val="bg1"/>
          </a:solidFill>
          <a:ln>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357166"/>
          </a:xfrm>
          <a:prstGeom prst="rect">
            <a:avLst/>
          </a:prstGeom>
          <a:solidFill>
            <a:schemeClr val="bg1"/>
          </a:solidFill>
          <a:ln>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357166"/>
            <a:ext cx="9144000" cy="6143668"/>
          </a:xfrm>
          <a:prstGeom prst="rect">
            <a:avLst/>
          </a:prstGeom>
          <a:solidFill>
            <a:schemeClr val="tx1">
              <a:lumMod val="85000"/>
              <a:alpha val="8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0" y="357166"/>
            <a:ext cx="9144000" cy="2000548"/>
          </a:xfrm>
          <a:prstGeom prst="rect">
            <a:avLst/>
          </a:prstGeom>
          <a:noFill/>
        </p:spPr>
        <p:txBody>
          <a:bodyPr wrap="square" rtlCol="0">
            <a:spAutoFit/>
            <a:scene3d>
              <a:camera prst="orthographicFront"/>
              <a:lightRig rig="threePt" dir="t"/>
            </a:scene3d>
            <a:sp3d extrusionH="57150">
              <a:bevelT w="38100" h="38100" prst="convex"/>
            </a:sp3d>
          </a:bodyPr>
          <a:lstStyle/>
          <a:p>
            <a:r>
              <a:rPr lang="es-ES" sz="2400" b="1" dirty="0" err="1"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Gym</a:t>
            </a:r>
            <a:r>
              <a:rPr lang="es-ES" sz="2400" b="1" dirty="0"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  </a:t>
            </a:r>
            <a:r>
              <a:rPr lang="es-ES" sz="2400" b="1" dirty="0" err="1"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class</a:t>
            </a:r>
            <a:r>
              <a:rPr lang="es-ES" sz="2400" b="1" dirty="0"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 en la Escuela N º 1 en la aldea chechena de </a:t>
            </a:r>
            <a:r>
              <a:rPr lang="es-ES" sz="2400" b="1" dirty="0" err="1"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Serzhen-Yurt</a:t>
            </a:r>
            <a:r>
              <a:rPr lang="es-ES" sz="2400" b="1" dirty="0"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 Los escolares, todos vestidos de faldas con sus cabezas envueltas en bufandas, ropa de gimnasia dicen que violan el código de vestimenta musulmana. Tienen que ser modestamente vestida delante de los niños.</a:t>
            </a:r>
          </a:p>
          <a:p>
            <a:endParaRPr lang="es-ES" sz="2800" b="1" dirty="0">
              <a:ln>
                <a:solidFill>
                  <a:srgbClr val="FFFF00"/>
                </a:solidFill>
              </a:ln>
              <a:solidFill>
                <a:sysClr val="windowText" lastClr="0000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repeatCount="indefinite"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repeatCount="indefinite"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5" repeatCount="indefinite"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repeatCount="indefinite"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16" presetClass="exit" presetSubtype="42" fill="hold" grpId="0" nodeType="withEffect">
                                  <p:stCondLst>
                                    <p:cond delay="0"/>
                                  </p:stCondLst>
                                  <p:childTnLst>
                                    <p:animEffect transition="out" filter="barn(out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par>
                          <p:cTn id="23" fill="hold">
                            <p:stCondLst>
                              <p:cond delay="5000"/>
                            </p:stCondLst>
                            <p:childTnLst>
                              <p:par>
                                <p:cTn id="24" presetID="55"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2000" fill="hold"/>
                                        <p:tgtEl>
                                          <p:spTgt spid="10"/>
                                        </p:tgtEl>
                                        <p:attrNameLst>
                                          <p:attrName>ppt_w</p:attrName>
                                        </p:attrNameLst>
                                      </p:cBhvr>
                                      <p:tavLst>
                                        <p:tav tm="0">
                                          <p:val>
                                            <p:strVal val="#ppt_w*0.70"/>
                                          </p:val>
                                        </p:tav>
                                        <p:tav tm="100000">
                                          <p:val>
                                            <p:strVal val="#ppt_w"/>
                                          </p:val>
                                        </p:tav>
                                      </p:tavLst>
                                    </p:anim>
                                    <p:anim calcmode="lin" valueType="num">
                                      <p:cBhvr>
                                        <p:cTn id="27" dur="2000" fill="hold"/>
                                        <p:tgtEl>
                                          <p:spTgt spid="10"/>
                                        </p:tgtEl>
                                        <p:attrNameLst>
                                          <p:attrName>ppt_h</p:attrName>
                                        </p:attrNameLst>
                                      </p:cBhvr>
                                      <p:tavLst>
                                        <p:tav tm="0">
                                          <p:val>
                                            <p:strVal val="#ppt_h"/>
                                          </p:val>
                                        </p:tav>
                                        <p:tav tm="100000">
                                          <p:val>
                                            <p:strVal val="#ppt_h"/>
                                          </p:val>
                                        </p:tav>
                                      </p:tavLst>
                                    </p:anim>
                                    <p:animEffect transition="in" filter="fade">
                                      <p:cBhvr>
                                        <p:cTn id="28"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4.jpg"/>
          <p:cNvPicPr>
            <a:picLocks noChangeAspect="1"/>
          </p:cNvPicPr>
          <p:nvPr/>
        </p:nvPicPr>
        <p:blipFill>
          <a:blip r:embed="rId2"/>
          <a:stretch>
            <a:fillRect/>
          </a:stretch>
        </p:blipFill>
        <p:spPr>
          <a:xfrm>
            <a:off x="0" y="357166"/>
            <a:ext cx="9144000" cy="6143668"/>
          </a:xfrm>
          <a:prstGeom prst="rect">
            <a:avLst/>
          </a:prstGeom>
          <a:scene3d>
            <a:camera prst="orthographicFront"/>
            <a:lightRig rig="threePt" dir="t"/>
          </a:scene3d>
          <a:sp3d>
            <a:bevelT prst="angle"/>
          </a:sp3d>
        </p:spPr>
      </p:pic>
      <p:sp>
        <p:nvSpPr>
          <p:cNvPr id="5" name="4 Rectángulo"/>
          <p:cNvSpPr/>
          <p:nvPr/>
        </p:nvSpPr>
        <p:spPr>
          <a:xfrm>
            <a:off x="0" y="0"/>
            <a:ext cx="9144000" cy="357166"/>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6200000" scaled="1"/>
            <a:tileRect/>
          </a:gradFill>
          <a:ln>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6200000" scaled="1"/>
            <a:tileRect/>
          </a:gradFill>
          <a:ln>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357166"/>
            <a:ext cx="9144000" cy="6072230"/>
          </a:xfrm>
          <a:prstGeom prst="rect">
            <a:avLst/>
          </a:prstGeom>
          <a:solidFill>
            <a:schemeClr val="tx1">
              <a:lumMod val="85000"/>
              <a:alpha val="8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0" y="3714752"/>
            <a:ext cx="4500594" cy="2677656"/>
          </a:xfrm>
          <a:prstGeom prst="rect">
            <a:avLst/>
          </a:prstGeom>
          <a:noFill/>
        </p:spPr>
        <p:txBody>
          <a:bodyPr wrap="square" rtlCol="0">
            <a:spAutoFit/>
          </a:bodyPr>
          <a:lstStyle/>
          <a:p>
            <a:r>
              <a:rPr lang="es-ES" sz="2400" dirty="0" err="1" smtClean="0">
                <a:ln>
                  <a:solidFill>
                    <a:schemeClr val="bg1"/>
                  </a:solidFill>
                </a:ln>
                <a:solidFill>
                  <a:srgbClr val="FFFF00"/>
                </a:solidFill>
                <a:effectLst>
                  <a:outerShdw blurRad="38100" dist="38100" dir="2700000" algn="tl">
                    <a:srgbClr val="000000">
                      <a:alpha val="43137"/>
                    </a:srgbClr>
                  </a:outerShdw>
                </a:effectLst>
                <a:latin typeface="Script MT Bold" pitchFamily="66" charset="0"/>
              </a:rPr>
              <a:t>Khedi</a:t>
            </a:r>
            <a:r>
              <a:rPr lang="es-ES" sz="2400" dirty="0" smtClean="0">
                <a:ln>
                  <a:solidFill>
                    <a:schemeClr val="bg1"/>
                  </a:solidFill>
                </a:ln>
                <a:solidFill>
                  <a:srgbClr val="FFFF00"/>
                </a:solidFill>
                <a:effectLst>
                  <a:outerShdw blurRad="38100" dist="38100" dir="2700000" algn="tl">
                    <a:srgbClr val="000000">
                      <a:alpha val="43137"/>
                    </a:srgbClr>
                  </a:outerShdw>
                </a:effectLst>
                <a:latin typeface="Script MT Bold" pitchFamily="66" charset="0"/>
              </a:rPr>
              <a:t> </a:t>
            </a:r>
            <a:r>
              <a:rPr lang="es-ES" sz="2400" dirty="0" err="1" smtClean="0">
                <a:ln>
                  <a:solidFill>
                    <a:schemeClr val="bg1"/>
                  </a:solidFill>
                </a:ln>
                <a:solidFill>
                  <a:srgbClr val="FFFF00"/>
                </a:solidFill>
                <a:effectLst>
                  <a:outerShdw blurRad="38100" dist="38100" dir="2700000" algn="tl">
                    <a:srgbClr val="000000">
                      <a:alpha val="43137"/>
                    </a:srgbClr>
                  </a:outerShdw>
                </a:effectLst>
                <a:latin typeface="Script MT Bold" pitchFamily="66" charset="0"/>
              </a:rPr>
              <a:t>Konchieva</a:t>
            </a:r>
            <a:r>
              <a:rPr lang="es-ES" sz="2400" dirty="0" smtClean="0">
                <a:ln>
                  <a:solidFill>
                    <a:schemeClr val="bg1"/>
                  </a:solidFill>
                </a:ln>
                <a:solidFill>
                  <a:srgbClr val="FFFF00"/>
                </a:solidFill>
                <a:effectLst>
                  <a:outerShdw blurRad="38100" dist="38100" dir="2700000" algn="tl">
                    <a:srgbClr val="000000">
                      <a:alpha val="43137"/>
                    </a:srgbClr>
                  </a:outerShdw>
                </a:effectLst>
                <a:latin typeface="Script MT Bold" pitchFamily="66" charset="0"/>
              </a:rPr>
              <a:t>, 15, en una cita con su novio en el pueblo de </a:t>
            </a:r>
            <a:r>
              <a:rPr lang="es-ES" sz="2400" dirty="0" err="1" smtClean="0">
                <a:ln>
                  <a:solidFill>
                    <a:schemeClr val="bg1"/>
                  </a:solidFill>
                </a:ln>
                <a:solidFill>
                  <a:srgbClr val="FFFF00"/>
                </a:solidFill>
                <a:effectLst>
                  <a:outerShdw blurRad="38100" dist="38100" dir="2700000" algn="tl">
                    <a:srgbClr val="000000">
                      <a:alpha val="43137"/>
                    </a:srgbClr>
                  </a:outerShdw>
                </a:effectLst>
                <a:latin typeface="Script MT Bold" pitchFamily="66" charset="0"/>
              </a:rPr>
              <a:t>Serzhen-Yurt</a:t>
            </a:r>
            <a:r>
              <a:rPr lang="es-ES" sz="2400" dirty="0" smtClean="0">
                <a:ln>
                  <a:solidFill>
                    <a:schemeClr val="bg1"/>
                  </a:solidFill>
                </a:ln>
                <a:solidFill>
                  <a:srgbClr val="FFFF00"/>
                </a:solidFill>
                <a:effectLst>
                  <a:outerShdw blurRad="38100" dist="38100" dir="2700000" algn="tl">
                    <a:srgbClr val="000000">
                      <a:alpha val="43137"/>
                    </a:srgbClr>
                  </a:outerShdw>
                </a:effectLst>
                <a:latin typeface="Script MT Bold" pitchFamily="66" charset="0"/>
              </a:rPr>
              <a:t>. Las parejas en las fechas que se reúnen en público y sentarse a una distancia el uno del otro. Todo el contacto físico está prohibido antes del matrimonio. </a:t>
            </a: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repeatCount="indefinite"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0"/>
                                        <p:tgtEl>
                                          <p:spTgt spid="5"/>
                                        </p:tgtEl>
                                      </p:cBhvr>
                                    </p:animEffect>
                                  </p:childTnLst>
                                </p:cTn>
                              </p:par>
                              <p:par>
                                <p:cTn id="8" presetID="5" presetClass="entr" presetSubtype="10" repeatCount="indefinite"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0"/>
                                        <p:tgtEl>
                                          <p:spTgt spid="6"/>
                                        </p:tgtEl>
                                      </p:cBhvr>
                                    </p:animEffect>
                                  </p:childTnLst>
                                </p:cTn>
                              </p:par>
                              <p:par>
                                <p:cTn id="11" presetID="8" presetClass="exit" presetSubtype="32" fill="hold" grpId="0"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5000"/>
                                        <p:tgtEl>
                                          <p:spTgt spid="4"/>
                                        </p:tgtEl>
                                      </p:cBhvr>
                                    </p:animEffec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5000"/>
                            </p:stCondLst>
                            <p:childTnLst>
                              <p:par>
                                <p:cTn id="22" presetID="55"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strVal val="#ppt_w*0.7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animEffect transition="in" filter="fade">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5.jpg"/>
          <p:cNvPicPr>
            <a:picLocks noChangeAspect="1"/>
          </p:cNvPicPr>
          <p:nvPr/>
        </p:nvPicPr>
        <p:blipFill>
          <a:blip r:embed="rId3">
            <a:lum contrast="10000"/>
          </a:blip>
          <a:stretch>
            <a:fillRect/>
          </a:stretch>
        </p:blipFill>
        <p:spPr>
          <a:xfrm>
            <a:off x="0" y="357166"/>
            <a:ext cx="9144000" cy="6143668"/>
          </a:xfrm>
          <a:prstGeom prst="rect">
            <a:avLst/>
          </a:prstGeom>
          <a:ln>
            <a:noFill/>
          </a:ln>
          <a:scene3d>
            <a:camera prst="orthographicFront"/>
            <a:lightRig rig="threePt" dir="t"/>
          </a:scene3d>
          <a:sp3d>
            <a:bevelT prst="angle"/>
          </a:sp3d>
        </p:spPr>
      </p:pic>
      <p:sp>
        <p:nvSpPr>
          <p:cNvPr id="5" name="4 Rectángulo"/>
          <p:cNvSpPr/>
          <p:nvPr/>
        </p:nvSpPr>
        <p:spPr>
          <a:xfrm>
            <a:off x="0" y="0"/>
            <a:ext cx="9144000" cy="357166"/>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357166"/>
            <a:ext cx="9144000" cy="6215106"/>
          </a:xfrm>
          <a:prstGeom prst="rect">
            <a:avLst/>
          </a:prstGeom>
          <a:solidFill>
            <a:schemeClr val="accent6">
              <a:lumMod val="75000"/>
              <a:alpha val="8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357158" y="428604"/>
            <a:ext cx="8415821" cy="707886"/>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Script MT Bold" pitchFamily="66" charset="0"/>
              </a:rPr>
              <a:t>Los invitados se animan  con un baile de pareja durante una fiesta en </a:t>
            </a:r>
            <a:r>
              <a:rPr lang="es-ES" sz="2000" dirty="0" err="1" smtClean="0">
                <a:effectLst>
                  <a:outerShdw blurRad="38100" dist="38100" dir="2700000" algn="tl">
                    <a:srgbClr val="000000">
                      <a:alpha val="43137"/>
                    </a:srgbClr>
                  </a:outerShdw>
                </a:effectLst>
                <a:latin typeface="Script MT Bold" pitchFamily="66" charset="0"/>
              </a:rPr>
              <a:t>Shali</a:t>
            </a:r>
            <a:r>
              <a:rPr lang="es-ES" sz="2000" dirty="0" smtClean="0">
                <a:effectLst>
                  <a:outerShdw blurRad="38100" dist="38100" dir="2700000" algn="tl">
                    <a:srgbClr val="000000">
                      <a:alpha val="43137"/>
                    </a:srgbClr>
                  </a:outerShdw>
                </a:effectLst>
                <a:latin typeface="Script MT Bold" pitchFamily="66" charset="0"/>
              </a:rPr>
              <a:t>. </a:t>
            </a:r>
          </a:p>
          <a:p>
            <a:endParaRPr lang="es-ES" sz="2000"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5000">
    <p:sndAc>
      <p:stSnd>
        <p:snd r:embed="rId2" name="chechen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repeatCount="indefinite"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vertical)">
                                      <p:cBhvr>
                                        <p:cTn id="7" dur="3000"/>
                                        <p:tgtEl>
                                          <p:spTgt spid="5"/>
                                        </p:tgtEl>
                                      </p:cBhvr>
                                    </p:animEffect>
                                  </p:childTnLst>
                                </p:cTn>
                              </p:par>
                              <p:par>
                                <p:cTn id="8" presetID="14" presetClass="entr" presetSubtype="5" repeatCount="indefinite"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vertical)">
                                      <p:cBhvr>
                                        <p:cTn id="10" dur="3000"/>
                                        <p:tgtEl>
                                          <p:spTgt spid="6"/>
                                        </p:tgtEl>
                                      </p:cBhvr>
                                    </p:animEffect>
                                  </p:childTnLst>
                                </p:cTn>
                              </p:par>
                              <p:par>
                                <p:cTn id="11" presetID="16" presetClass="exit" presetSubtype="37" fill="hold" grpId="0"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5000"/>
                                        <p:tgtEl>
                                          <p:spTgt spid="4"/>
                                        </p:tgtEl>
                                      </p:cBhvr>
                                    </p:animEffec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5000"/>
                            </p:stCondLst>
                            <p:childTnLst>
                              <p:par>
                                <p:cTn id="22" presetID="55"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strVal val="#ppt_w*0.7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animEffect transition="in" filter="fade">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r>
              <a:rPr lang="es-ES" dirty="0" smtClean="0"/>
              <a:t>z</a:t>
            </a:r>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6.jpg"/>
          <p:cNvPicPr>
            <a:picLocks noChangeAspect="1"/>
          </p:cNvPicPr>
          <p:nvPr/>
        </p:nvPicPr>
        <p:blipFill>
          <a:blip r:embed="rId2"/>
          <a:stretch>
            <a:fillRect/>
          </a:stretch>
        </p:blipFill>
        <p:spPr>
          <a:xfrm>
            <a:off x="0" y="410765"/>
            <a:ext cx="9144000" cy="5947193"/>
          </a:xfrm>
          <a:prstGeom prst="rect">
            <a:avLst/>
          </a:prstGeom>
          <a:scene3d>
            <a:camera prst="orthographicFront"/>
            <a:lightRig rig="threePt" dir="t"/>
          </a:scene3d>
          <a:sp3d>
            <a:bevelT prst="angle"/>
          </a:sp3d>
        </p:spPr>
      </p:pic>
      <p:sp>
        <p:nvSpPr>
          <p:cNvPr id="5" name="4 Rectángulo"/>
          <p:cNvSpPr/>
          <p:nvPr/>
        </p:nvSpPr>
        <p:spPr>
          <a:xfrm>
            <a:off x="0" y="0"/>
            <a:ext cx="9144000" cy="428604"/>
          </a:xfrm>
          <a:prstGeom prst="rect">
            <a:avLst/>
          </a:prstGeom>
          <a:solidFill>
            <a:schemeClr val="tx2">
              <a:lumMod val="50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429396"/>
            <a:ext cx="9144000" cy="428604"/>
          </a:xfrm>
          <a:prstGeom prst="rect">
            <a:avLst/>
          </a:prstGeom>
          <a:solidFill>
            <a:schemeClr val="tx2">
              <a:lumMod val="50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428604"/>
            <a:ext cx="9144000" cy="6000792"/>
          </a:xfrm>
          <a:prstGeom prst="rect">
            <a:avLst/>
          </a:prstGeom>
          <a:solidFill>
            <a:schemeClr val="tx2">
              <a:lumMod val="50000"/>
              <a:alpha val="8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214282" y="4786322"/>
            <a:ext cx="8715435" cy="1569660"/>
          </a:xfrm>
          <a:prstGeom prst="rect">
            <a:avLst/>
          </a:prstGeom>
          <a:noFill/>
        </p:spPr>
        <p:txBody>
          <a:bodyPr wrap="square" rtlCol="0">
            <a:spAutoFit/>
            <a:scene3d>
              <a:camera prst="orthographicFront"/>
              <a:lightRig rig="threePt" dir="t"/>
            </a:scene3d>
            <a:sp3d extrusionH="57150">
              <a:bevelT w="38100" h="38100" prst="convex"/>
            </a:sp3d>
          </a:bodyPr>
          <a:lstStyle/>
          <a:p>
            <a:r>
              <a:rPr lang="es-ES" sz="2400" dirty="0"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La mitad de las niñas en el noveno grado en la Escuela N º 1 - en la aldea chechena de </a:t>
            </a:r>
            <a:r>
              <a:rPr lang="es-ES" sz="2400" dirty="0" err="1"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Serzhen-Yurt</a:t>
            </a:r>
            <a:r>
              <a:rPr lang="es-ES" sz="2400" dirty="0"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 a 30 minutos de la capital chechena, </a:t>
            </a:r>
            <a:r>
              <a:rPr lang="es-ES" sz="2400" dirty="0" err="1"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Grozny</a:t>
            </a:r>
            <a:r>
              <a:rPr lang="es-ES" sz="2400" dirty="0"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 - llevar el </a:t>
            </a:r>
            <a:r>
              <a:rPr lang="es-ES" sz="2400" dirty="0" err="1"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hiyab</a:t>
            </a:r>
            <a:r>
              <a:rPr lang="es-ES" sz="2400" dirty="0" smtClean="0">
                <a:ln>
                  <a:solidFill>
                    <a:srgbClr val="FFFF00"/>
                  </a:solidFill>
                </a:ln>
                <a:solidFill>
                  <a:srgbClr val="FFFF00"/>
                </a:solidFill>
                <a:effectLst>
                  <a:outerShdw blurRad="38100" dist="38100" dir="2700000" algn="tl">
                    <a:srgbClr val="000000">
                      <a:alpha val="43137"/>
                    </a:srgbClr>
                  </a:outerShdw>
                </a:effectLst>
                <a:latin typeface="Script MT Bold" pitchFamily="66" charset="0"/>
              </a:rPr>
              <a:t>. La cabeza y el cuello que cubre es una clara ruptura con la tradición chechena.</a:t>
            </a:r>
            <a:endParaRPr lang="es-ES" sz="2400" dirty="0">
              <a:ln>
                <a:solidFill>
                  <a:srgbClr val="FFFF00"/>
                </a:solidFill>
              </a:ln>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repeatCount="indefinite"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2000"/>
                                        <p:tgtEl>
                                          <p:spTgt spid="5"/>
                                        </p:tgtEl>
                                      </p:cBhvr>
                                    </p:animEffect>
                                  </p:childTnLst>
                                </p:cTn>
                              </p:par>
                              <p:par>
                                <p:cTn id="8" presetID="5" presetClass="entr" presetSubtype="10" repeatCount="indefinite"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2000"/>
                                        <p:tgtEl>
                                          <p:spTgt spid="6"/>
                                        </p:tgtEl>
                                      </p:cBhvr>
                                    </p:animEffect>
                                  </p:childTnLst>
                                </p:cTn>
                              </p:par>
                              <p:par>
                                <p:cTn id="11" presetID="4" presetClass="exit" presetSubtype="32" fill="hold" grpId="0" nodeType="withEffect">
                                  <p:stCondLst>
                                    <p:cond delay="0"/>
                                  </p:stCondLst>
                                  <p:childTnLst>
                                    <p:animEffect transition="out" filter="box(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3"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out)">
                                      <p:cBhvr>
                                        <p:cTn id="16" dur="5000"/>
                                        <p:tgtEl>
                                          <p:spTgt spid="4"/>
                                        </p:tgtEl>
                                      </p:cBhvr>
                                    </p:animEffec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childTnLst>
                          </p:cTn>
                        </p:par>
                        <p:par>
                          <p:cTn id="20" fill="hold">
                            <p:stCondLst>
                              <p:cond delay="5000"/>
                            </p:stCondLst>
                            <p:childTnLst>
                              <p:par>
                                <p:cTn id="21" presetID="5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strVal val="#ppt_w*0.70"/>
                                          </p:val>
                                        </p:tav>
                                        <p:tav tm="100000">
                                          <p:val>
                                            <p:strVal val="#ppt_w"/>
                                          </p:val>
                                        </p:tav>
                                      </p:tavLst>
                                    </p:anim>
                                    <p:anim calcmode="lin" valueType="num">
                                      <p:cBhvr>
                                        <p:cTn id="24" dur="2000" fill="hold"/>
                                        <p:tgtEl>
                                          <p:spTgt spid="8"/>
                                        </p:tgtEl>
                                        <p:attrNameLst>
                                          <p:attrName>ppt_h</p:attrName>
                                        </p:attrNameLst>
                                      </p:cBhvr>
                                      <p:tavLst>
                                        <p:tav tm="0">
                                          <p:val>
                                            <p:strVal val="#ppt_h"/>
                                          </p:val>
                                        </p:tav>
                                        <p:tav tm="100000">
                                          <p:val>
                                            <p:strVal val="#ppt_h"/>
                                          </p:val>
                                        </p:tav>
                                      </p:tavLst>
                                    </p:anim>
                                    <p:animEffect transition="in" filter="fade">
                                      <p:cBhvr>
                                        <p:cTn id="2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7.jpg"/>
          <p:cNvPicPr>
            <a:picLocks noChangeAspect="1"/>
          </p:cNvPicPr>
          <p:nvPr/>
        </p:nvPicPr>
        <p:blipFill>
          <a:blip r:embed="rId2"/>
          <a:stretch>
            <a:fillRect/>
          </a:stretch>
        </p:blipFill>
        <p:spPr>
          <a:xfrm>
            <a:off x="0" y="428604"/>
            <a:ext cx="9144000" cy="6143668"/>
          </a:xfrm>
          <a:prstGeom prst="rect">
            <a:avLst/>
          </a:prstGeom>
          <a:scene3d>
            <a:camera prst="orthographicFront"/>
            <a:lightRig rig="threePt" dir="t"/>
          </a:scene3d>
          <a:sp3d>
            <a:bevelT prst="angle"/>
          </a:sp3d>
        </p:spPr>
      </p:pic>
      <p:sp>
        <p:nvSpPr>
          <p:cNvPr id="5" name="4 Rectángulo"/>
          <p:cNvSpPr/>
          <p:nvPr/>
        </p:nvSpPr>
        <p:spPr>
          <a:xfrm>
            <a:off x="0" y="0"/>
            <a:ext cx="9144000" cy="357166"/>
          </a:xfrm>
          <a:prstGeom prst="rect">
            <a:avLst/>
          </a:prstGeom>
          <a:solidFill>
            <a:srgbClr val="8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solidFill>
            <a:srgbClr val="8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357166"/>
            <a:ext cx="9144000" cy="6143668"/>
          </a:xfrm>
          <a:prstGeom prst="rect">
            <a:avLst/>
          </a:prstGeom>
          <a:solidFill>
            <a:srgbClr val="800000">
              <a:alpha val="8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4214810" y="428604"/>
            <a:ext cx="4357686"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Niñas chechenas estudian el Corán en una madraza de metro en el pueblo de </a:t>
            </a:r>
            <a:r>
              <a:rPr lang="es-ES" dirty="0" err="1" smtClean="0">
                <a:effectLst>
                  <a:outerShdw blurRad="38100" dist="38100" dir="2700000" algn="tl">
                    <a:srgbClr val="000000">
                      <a:alpha val="43137"/>
                    </a:srgbClr>
                  </a:outerShdw>
                </a:effectLst>
                <a:latin typeface="Script MT Bold" pitchFamily="66" charset="0"/>
              </a:rPr>
              <a:t>Serzhen-Yurt</a:t>
            </a:r>
            <a:r>
              <a:rPr lang="es-ES" dirty="0" smtClean="0">
                <a:effectLst>
                  <a:outerShdw blurRad="38100" dist="38100" dir="2700000" algn="tl">
                    <a:srgbClr val="000000">
                      <a:alpha val="43137"/>
                    </a:srgbClr>
                  </a:outerShdw>
                </a:effectLst>
                <a:latin typeface="Script MT Bold" pitchFamily="66" charset="0"/>
              </a:rPr>
              <a:t>, en Chechenia. La nueva generación de jóvenes están adoptando el Islam después de décadas de represión religiosa por la secular autoridades comunistas en la Unión Soviética.</a:t>
            </a:r>
          </a:p>
          <a:p>
            <a:endParaRPr lang="es-ES" dirty="0" smtClean="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indefinite"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5" repeatCount="indefinite"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6" presetClass="exit" presetSubtype="32" fill="hold" grpId="0" nodeType="withEffect">
                                  <p:stCondLst>
                                    <p:cond delay="0"/>
                                  </p:stCondLst>
                                  <p:childTnLst>
                                    <p:animEffect transition="out" filter="circle(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3"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out)">
                                      <p:cBhvr>
                                        <p:cTn id="16" dur="3000"/>
                                        <p:tgtEl>
                                          <p:spTgt spid="4"/>
                                        </p:tgtEl>
                                      </p:cBhvr>
                                    </p:animEffec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childTnLst>
                          </p:cTn>
                        </p:par>
                        <p:par>
                          <p:cTn id="20" fill="hold">
                            <p:stCondLst>
                              <p:cond delay="5000"/>
                            </p:stCondLst>
                            <p:childTnLst>
                              <p:par>
                                <p:cTn id="21" presetID="5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strVal val="#ppt_w*0.70"/>
                                          </p:val>
                                        </p:tav>
                                        <p:tav tm="100000">
                                          <p:val>
                                            <p:strVal val="#ppt_w"/>
                                          </p:val>
                                        </p:tav>
                                      </p:tavLst>
                                    </p:anim>
                                    <p:anim calcmode="lin" valueType="num">
                                      <p:cBhvr>
                                        <p:cTn id="24" dur="2000" fill="hold"/>
                                        <p:tgtEl>
                                          <p:spTgt spid="8"/>
                                        </p:tgtEl>
                                        <p:attrNameLst>
                                          <p:attrName>ppt_h</p:attrName>
                                        </p:attrNameLst>
                                      </p:cBhvr>
                                      <p:tavLst>
                                        <p:tav tm="0">
                                          <p:val>
                                            <p:strVal val="#ppt_h"/>
                                          </p:val>
                                        </p:tav>
                                        <p:tav tm="100000">
                                          <p:val>
                                            <p:strVal val="#ppt_h"/>
                                          </p:val>
                                        </p:tav>
                                      </p:tavLst>
                                    </p:anim>
                                    <p:animEffect transition="in" filter="fade">
                                      <p:cBhvr>
                                        <p:cTn id="2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8.jpg"/>
          <p:cNvPicPr>
            <a:picLocks noChangeAspect="1"/>
          </p:cNvPicPr>
          <p:nvPr/>
        </p:nvPicPr>
        <p:blipFill>
          <a:blip r:embed="rId2"/>
          <a:stretch>
            <a:fillRect/>
          </a:stretch>
        </p:blipFill>
        <p:spPr>
          <a:xfrm>
            <a:off x="0" y="1"/>
            <a:ext cx="9144000" cy="6858000"/>
          </a:xfrm>
          <a:prstGeom prst="rect">
            <a:avLst/>
          </a:prstGeom>
          <a:scene3d>
            <a:camera prst="orthographicFront"/>
            <a:lightRig rig="threePt" dir="t"/>
          </a:scene3d>
          <a:sp3d>
            <a:bevelT prst="angle"/>
          </a:sp3d>
        </p:spPr>
      </p:pic>
      <p:sp>
        <p:nvSpPr>
          <p:cNvPr id="5" name="4 Rectángulo"/>
          <p:cNvSpPr/>
          <p:nvPr/>
        </p:nvSpPr>
        <p:spPr>
          <a:xfrm flipV="1">
            <a:off x="0" y="-402885"/>
            <a:ext cx="9144000"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chemeClr val="accent6">
              <a:lumMod val="50000"/>
              <a:alpha val="8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1785918" y="285728"/>
            <a:ext cx="7358082" cy="707886"/>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Script MT Bold" pitchFamily="66" charset="0"/>
              </a:rPr>
              <a:t>Niñas chechenas hacen su camino a una mezquita para la oración del viernes en el pequeño pueblo de </a:t>
            </a:r>
            <a:r>
              <a:rPr lang="es-ES" sz="2000" dirty="0" err="1" smtClean="0">
                <a:solidFill>
                  <a:srgbClr val="FFFF00"/>
                </a:solidFill>
                <a:effectLst>
                  <a:outerShdw blurRad="38100" dist="38100" dir="2700000" algn="tl">
                    <a:srgbClr val="000000">
                      <a:alpha val="43137"/>
                    </a:srgbClr>
                  </a:outerShdw>
                </a:effectLst>
                <a:latin typeface="Script MT Bold" pitchFamily="66" charset="0"/>
              </a:rPr>
              <a:t>Serzhen-Yurt</a:t>
            </a:r>
            <a:r>
              <a:rPr lang="es-ES" sz="2000" dirty="0" smtClean="0">
                <a:solidFill>
                  <a:srgbClr val="FFFF00"/>
                </a:solidFill>
                <a:effectLst>
                  <a:outerShdw blurRad="38100" dist="38100" dir="2700000" algn="tl">
                    <a:srgbClr val="000000">
                      <a:alpha val="43137"/>
                    </a:srgbClr>
                  </a:outerShdw>
                </a:effectLst>
                <a:latin typeface="Script MT Bold" pitchFamily="66" charset="0"/>
              </a:rPr>
              <a:t>, en Chechenia</a:t>
            </a:r>
            <a:endParaRPr lang="es-ES" sz="20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13"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out)">
                                      <p:cBhvr>
                                        <p:cTn id="14" dur="5000"/>
                                        <p:tgtEl>
                                          <p:spTgt spid="4"/>
                                        </p:tgtEl>
                                      </p:cBhvr>
                                    </p:animEffect>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par>
                          <p:cTn id="18" fill="hold">
                            <p:stCondLst>
                              <p:cond delay="5000"/>
                            </p:stCondLst>
                            <p:childTnLst>
                              <p:par>
                                <p:cTn id="19" presetID="55"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strVal val="#ppt_w*0.70"/>
                                          </p:val>
                                        </p:tav>
                                        <p:tav tm="100000">
                                          <p:val>
                                            <p:strVal val="#ppt_w"/>
                                          </p:val>
                                        </p:tav>
                                      </p:tavLst>
                                    </p:anim>
                                    <p:anim calcmode="lin" valueType="num">
                                      <p:cBhvr>
                                        <p:cTn id="22" dur="2000" fill="hold"/>
                                        <p:tgtEl>
                                          <p:spTgt spid="8"/>
                                        </p:tgtEl>
                                        <p:attrNameLst>
                                          <p:attrName>ppt_h</p:attrName>
                                        </p:attrNameLst>
                                      </p:cBhvr>
                                      <p:tavLst>
                                        <p:tav tm="0">
                                          <p:val>
                                            <p:strVal val="#ppt_h"/>
                                          </p:val>
                                        </p:tav>
                                        <p:tav tm="100000">
                                          <p:val>
                                            <p:strVal val="#ppt_h"/>
                                          </p:val>
                                        </p:tav>
                                      </p:tavLst>
                                    </p:anim>
                                    <p:animEffect transition="in" filter="fade">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8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85720" y="285728"/>
            <a:ext cx="8572559" cy="1938992"/>
          </a:xfrm>
          <a:prstGeom prst="rect">
            <a:avLst/>
          </a:prstGeom>
          <a:noFill/>
        </p:spPr>
        <p:txBody>
          <a:bodyPr wrap="square" rtlCol="0">
            <a:spAutoFit/>
          </a:bodyPr>
          <a:lstStyle/>
          <a:p>
            <a:r>
              <a:rPr lang="es-ES" sz="2400" b="1" dirty="0" smtClean="0">
                <a:ln>
                  <a:solidFill>
                    <a:sysClr val="windowText" lastClr="000000"/>
                  </a:solidFill>
                </a:ln>
                <a:solidFill>
                  <a:srgbClr val="FFFF00"/>
                </a:solidFill>
                <a:effectLst>
                  <a:outerShdw blurRad="38100" dist="38100" dir="2700000" algn="tl">
                    <a:srgbClr val="000000">
                      <a:alpha val="43137"/>
                    </a:srgbClr>
                  </a:outerShdw>
                </a:effectLst>
                <a:latin typeface="Script MT Bold" pitchFamily="66" charset="0"/>
              </a:rPr>
              <a:t>Chechenos niñas después de la escuela frente a la mezquita Corazón de Chechenia, la más grande de Europa. Todas las niñas chechenas, a pesar de la religión, debe cubrirse la cabeza en las escuelas públicas y edificios gubernamentales</a:t>
            </a:r>
          </a:p>
          <a:p>
            <a:endParaRPr lang="es-ES" sz="2400" b="1" dirty="0">
              <a:ln>
                <a:solidFill>
                  <a:sysClr val="windowText" lastClr="000000"/>
                </a:solidFill>
              </a:ln>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5000"/>
                                        <p:tgtEl>
                                          <p:spTgt spid="4"/>
                                        </p:tgtEl>
                                      </p:cBhvr>
                                    </p:animEffect>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childTnLst>
                          </p:cTn>
                        </p:par>
                        <p:par>
                          <p:cTn id="18" fill="hold">
                            <p:stCondLst>
                              <p:cond delay="5000"/>
                            </p:stCondLst>
                            <p:childTnLst>
                              <p:par>
                                <p:cTn id="19" presetID="55"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strVal val="#ppt_w*0.70"/>
                                          </p:val>
                                        </p:tav>
                                        <p:tav tm="100000">
                                          <p:val>
                                            <p:strVal val="#ppt_w"/>
                                          </p:val>
                                        </p:tav>
                                      </p:tavLst>
                                    </p:anim>
                                    <p:anim calcmode="lin" valueType="num">
                                      <p:cBhvr>
                                        <p:cTn id="22" dur="2000" fill="hold"/>
                                        <p:tgtEl>
                                          <p:spTgt spid="6"/>
                                        </p:tgtEl>
                                        <p:attrNameLst>
                                          <p:attrName>ppt_h</p:attrName>
                                        </p:attrNameLst>
                                      </p:cBhvr>
                                      <p:tavLst>
                                        <p:tav tm="0">
                                          <p:val>
                                            <p:strVal val="#ppt_h"/>
                                          </p:val>
                                        </p:tav>
                                        <p:tav tm="100000">
                                          <p:val>
                                            <p:strVal val="#ppt_h"/>
                                          </p:val>
                                        </p:tav>
                                      </p:tavLst>
                                    </p:anim>
                                    <p:animEffect transition="in" filter="fade">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10.jpg"/>
          <p:cNvPicPr>
            <a:picLocks noChangeAspect="1"/>
          </p:cNvPicPr>
          <p:nvPr/>
        </p:nvPicPr>
        <p:blipFill>
          <a:blip r:embed="rId2"/>
          <a:stretch>
            <a:fillRect/>
          </a:stretch>
        </p:blipFill>
        <p:spPr>
          <a:xfrm>
            <a:off x="0" y="428604"/>
            <a:ext cx="9144000" cy="5857916"/>
          </a:xfrm>
          <a:prstGeom prst="rect">
            <a:avLst/>
          </a:prstGeom>
          <a:scene3d>
            <a:camera prst="orthographicFront"/>
            <a:lightRig rig="threePt" dir="t"/>
          </a:scene3d>
          <a:sp3d>
            <a:bevelT prst="angle"/>
          </a:sp3d>
        </p:spPr>
      </p:pic>
      <p:sp>
        <p:nvSpPr>
          <p:cNvPr id="5" name="4 Rectángulo"/>
          <p:cNvSpPr/>
          <p:nvPr/>
        </p:nvSpPr>
        <p:spPr>
          <a:xfrm>
            <a:off x="0" y="0"/>
            <a:ext cx="9144000" cy="500042"/>
          </a:xfrm>
          <a:prstGeom prst="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357958"/>
            <a:ext cx="9144000" cy="500042"/>
          </a:xfrm>
          <a:prstGeom prst="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500042"/>
            <a:ext cx="9144000" cy="5715040"/>
          </a:xfrm>
          <a:prstGeom prst="rect">
            <a:avLst/>
          </a:prstGeom>
          <a:solidFill>
            <a:schemeClr val="accent5">
              <a:lumMod val="50000"/>
              <a:alpha val="8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5286380" y="3714752"/>
            <a:ext cx="3643338" cy="1754326"/>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Familiares en Chechenia lloran la muerte  del  poeta </a:t>
            </a:r>
            <a:r>
              <a:rPr lang="es-ES" dirty="0" err="1" smtClean="0">
                <a:solidFill>
                  <a:srgbClr val="FFFF00"/>
                </a:solidFill>
                <a:effectLst>
                  <a:outerShdw blurRad="38100" dist="38100" dir="2700000" algn="tl">
                    <a:srgbClr val="000000">
                      <a:alpha val="43137"/>
                    </a:srgbClr>
                  </a:outerShdw>
                </a:effectLst>
                <a:latin typeface="Script MT Bold" pitchFamily="66" charset="0"/>
              </a:rPr>
              <a:t>Ruslan</a:t>
            </a:r>
            <a:r>
              <a:rPr lang="es-ES" dirty="0" smtClean="0">
                <a:solidFill>
                  <a:srgbClr val="FFFF00"/>
                </a:solidFill>
                <a:effectLst>
                  <a:outerShdw blurRad="38100" dist="38100" dir="2700000" algn="tl">
                    <a:srgbClr val="000000">
                      <a:alpha val="43137"/>
                    </a:srgbClr>
                  </a:outerShdw>
                </a:effectLst>
                <a:latin typeface="Script MT Bold" pitchFamily="66" charset="0"/>
              </a:rPr>
              <a:t> </a:t>
            </a:r>
            <a:r>
              <a:rPr lang="es-ES" dirty="0" err="1" smtClean="0">
                <a:solidFill>
                  <a:srgbClr val="FFFF00"/>
                </a:solidFill>
                <a:effectLst>
                  <a:outerShdw blurRad="38100" dist="38100" dir="2700000" algn="tl">
                    <a:srgbClr val="000000">
                      <a:alpha val="43137"/>
                    </a:srgbClr>
                  </a:outerShdw>
                </a:effectLst>
                <a:latin typeface="Script MT Bold" pitchFamily="66" charset="0"/>
              </a:rPr>
              <a:t>Akhtkhanov</a:t>
            </a:r>
            <a:r>
              <a:rPr lang="es-ES" dirty="0" smtClean="0">
                <a:solidFill>
                  <a:srgbClr val="FFFF00"/>
                </a:solidFill>
                <a:effectLst>
                  <a:outerShdw blurRad="38100" dist="38100" dir="2700000" algn="tl">
                    <a:srgbClr val="000000">
                      <a:alpha val="43137"/>
                    </a:srgbClr>
                  </a:outerShdw>
                </a:effectLst>
                <a:latin typeface="Script MT Bold" pitchFamily="66" charset="0"/>
              </a:rPr>
              <a:t>. El poeta, conocido por hablar en contra de los separatistas en la inestable región, fue asesinado en Moscú. </a:t>
            </a:r>
            <a:endParaRPr lang="es-ES"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indefinite"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repeatCount="indefinite"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16" presetClass="exit" presetSubtype="37" fill="hold" grpId="0"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2000"/>
                                        <p:tgtEl>
                                          <p:spTgt spid="4"/>
                                        </p:tgtEl>
                                      </p:cBhvr>
                                    </p:animEffect>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ppt_h/2"/>
                                          </p:val>
                                        </p:tav>
                                        <p:tav tm="100000">
                                          <p:val>
                                            <p:strVal val="#ppt_y"/>
                                          </p:val>
                                        </p:tav>
                                      </p:tavLst>
                                    </p:anim>
                                    <p:anim calcmode="lin" valueType="num">
                                      <p:cBhvr>
                                        <p:cTn id="21" dur="5000" fill="hold"/>
                                        <p:tgtEl>
                                          <p:spTgt spid="4"/>
                                        </p:tgtEl>
                                        <p:attrNameLst>
                                          <p:attrName>ppt_w</p:attrName>
                                        </p:attrNameLst>
                                      </p:cBhvr>
                                      <p:tavLst>
                                        <p:tav tm="0">
                                          <p:val>
                                            <p:strVal val="#ppt_w"/>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55"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2000" fill="hold"/>
                                        <p:tgtEl>
                                          <p:spTgt spid="8"/>
                                        </p:tgtEl>
                                        <p:attrNameLst>
                                          <p:attrName>ppt_w</p:attrName>
                                        </p:attrNameLst>
                                      </p:cBhvr>
                                      <p:tavLst>
                                        <p:tav tm="0">
                                          <p:val>
                                            <p:strVal val="#ppt_w*0.70"/>
                                          </p:val>
                                        </p:tav>
                                        <p:tav tm="100000">
                                          <p:val>
                                            <p:strVal val="#ppt_w"/>
                                          </p:val>
                                        </p:tav>
                                      </p:tavLst>
                                    </p:anim>
                                    <p:anim calcmode="lin" valueType="num">
                                      <p:cBhvr>
                                        <p:cTn id="27" dur="2000" fill="hold"/>
                                        <p:tgtEl>
                                          <p:spTgt spid="8"/>
                                        </p:tgtEl>
                                        <p:attrNameLst>
                                          <p:attrName>ppt_h</p:attrName>
                                        </p:attrNameLst>
                                      </p:cBhvr>
                                      <p:tavLst>
                                        <p:tav tm="0">
                                          <p:val>
                                            <p:strVal val="#ppt_h"/>
                                          </p:val>
                                        </p:tav>
                                        <p:tav tm="100000">
                                          <p:val>
                                            <p:strVal val="#ppt_h"/>
                                          </p:val>
                                        </p:tav>
                                      </p:tavLst>
                                    </p:anim>
                                    <p:animEffect transition="in" filter="fade">
                                      <p:cBhvr>
                                        <p:cTn id="2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11.jpg"/>
          <p:cNvPicPr>
            <a:picLocks noChangeAspect="1"/>
          </p:cNvPicPr>
          <p:nvPr/>
        </p:nvPicPr>
        <p:blipFill>
          <a:blip r:embed="rId2"/>
          <a:stretch>
            <a:fillRect/>
          </a:stretch>
        </p:blipFill>
        <p:spPr>
          <a:xfrm>
            <a:off x="0" y="379511"/>
            <a:ext cx="9144000" cy="6098977"/>
          </a:xfrm>
          <a:prstGeom prst="rect">
            <a:avLst/>
          </a:prstGeom>
        </p:spPr>
      </p:pic>
      <p:sp>
        <p:nvSpPr>
          <p:cNvPr id="5" name="4 Rectángulo"/>
          <p:cNvSpPr/>
          <p:nvPr/>
        </p:nvSpPr>
        <p:spPr>
          <a:xfrm>
            <a:off x="0" y="0"/>
            <a:ext cx="9144000" cy="357166"/>
          </a:xfrm>
          <a:prstGeom prst="rect">
            <a:avLst/>
          </a:prstGeom>
          <a:solidFill>
            <a:srgbClr val="D2A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solidFill>
            <a:srgbClr val="D2A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357166"/>
            <a:ext cx="9144000" cy="6143668"/>
          </a:xfrm>
          <a:prstGeom prst="rect">
            <a:avLst/>
          </a:prstGeom>
          <a:solidFill>
            <a:srgbClr val="D2A000">
              <a:alpha val="8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42844" y="5072074"/>
            <a:ext cx="5214973" cy="1200329"/>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Chechenos bailarines en el </a:t>
            </a:r>
            <a:r>
              <a:rPr lang="es-ES" dirty="0" err="1" smtClean="0">
                <a:solidFill>
                  <a:srgbClr val="FFFF00"/>
                </a:solidFill>
                <a:effectLst>
                  <a:outerShdw blurRad="38100" dist="38100" dir="2700000" algn="tl">
                    <a:srgbClr val="000000">
                      <a:alpha val="43137"/>
                    </a:srgbClr>
                  </a:outerShdw>
                </a:effectLst>
                <a:latin typeface="Script MT Bold" pitchFamily="66" charset="0"/>
              </a:rPr>
              <a:t>backstage</a:t>
            </a:r>
            <a:r>
              <a:rPr lang="es-ES" dirty="0" smtClean="0">
                <a:solidFill>
                  <a:srgbClr val="FFFF00"/>
                </a:solidFill>
                <a:effectLst>
                  <a:outerShdw blurRad="38100" dist="38100" dir="2700000" algn="tl">
                    <a:srgbClr val="000000">
                      <a:alpha val="43137"/>
                    </a:srgbClr>
                  </a:outerShdw>
                </a:effectLst>
                <a:latin typeface="Script MT Bold" pitchFamily="66" charset="0"/>
              </a:rPr>
              <a:t> de una sala de conciertos en la capital chechena, Grozni. Un ataque suicida con bomba en la sala de conciertos mató al menos a cinco personas e hirió a varios más</a:t>
            </a:r>
            <a:endParaRPr lang="es-ES"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repeatCount="indefinite"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down)">
                                      <p:cBhvr>
                                        <p:cTn id="7" dur="3000"/>
                                        <p:tgtEl>
                                          <p:spTgt spid="5"/>
                                        </p:tgtEl>
                                      </p:cBhvr>
                                    </p:animEffect>
                                  </p:childTnLst>
                                </p:cTn>
                              </p:par>
                              <p:par>
                                <p:cTn id="8" presetID="5" presetClass="entr" presetSubtype="5" repeatCount="indefinite"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down)">
                                      <p:cBhvr>
                                        <p:cTn id="10" dur="3000"/>
                                        <p:tgtEl>
                                          <p:spTgt spid="6"/>
                                        </p:tgtEl>
                                      </p:cBhvr>
                                    </p:animEffect>
                                  </p:childTnLst>
                                </p:cTn>
                              </p:par>
                              <p:par>
                                <p:cTn id="11" presetID="6" presetClass="exit" presetSubtype="32" fill="hold" grpId="0"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5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4/3*#ppt_w"/>
                                          </p:val>
                                        </p:tav>
                                        <p:tav tm="100000">
                                          <p:val>
                                            <p:strVal val="#ppt_w"/>
                                          </p:val>
                                        </p:tav>
                                      </p:tavLst>
                                    </p:anim>
                                    <p:anim calcmode="lin" valueType="num">
                                      <p:cBhvr>
                                        <p:cTn id="20" dur="5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55"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strVal val="#ppt_w*0.7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animEffect transition="in" filter="fade">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12.jpg"/>
          <p:cNvPicPr>
            <a:picLocks noChangeAspect="1"/>
          </p:cNvPicPr>
          <p:nvPr/>
        </p:nvPicPr>
        <p:blipFill>
          <a:blip r:embed="rId2"/>
          <a:stretch>
            <a:fillRect/>
          </a:stretch>
        </p:blipFill>
        <p:spPr>
          <a:xfrm>
            <a:off x="29029" y="385061"/>
            <a:ext cx="9144000" cy="6000768"/>
          </a:xfrm>
          <a:prstGeom prst="rect">
            <a:avLst/>
          </a:prstGeom>
        </p:spPr>
      </p:pic>
      <p:sp>
        <p:nvSpPr>
          <p:cNvPr id="5" name="4 Rectángulo"/>
          <p:cNvSpPr/>
          <p:nvPr/>
        </p:nvSpPr>
        <p:spPr>
          <a:xfrm>
            <a:off x="0" y="0"/>
            <a:ext cx="9144000" cy="428604"/>
          </a:xfrm>
          <a:prstGeom prst="rect">
            <a:avLst/>
          </a:prstGeom>
          <a:solidFill>
            <a:srgbClr val="FDF7CB"/>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429396"/>
            <a:ext cx="9144000" cy="428604"/>
          </a:xfrm>
          <a:prstGeom prst="rect">
            <a:avLst/>
          </a:prstGeom>
          <a:solidFill>
            <a:srgbClr val="FDF7CB"/>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428604"/>
            <a:ext cx="9144000" cy="6000792"/>
          </a:xfrm>
          <a:prstGeom prst="rect">
            <a:avLst/>
          </a:prstGeom>
          <a:solidFill>
            <a:srgbClr val="FDF7CB">
              <a:alpha val="8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714480" y="4786322"/>
            <a:ext cx="7215238" cy="1200329"/>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Chechenos artistas detrás del escenario antes de su actuación. En Chechenia de hoy, las mujeres deben llevar velo en las escuelas públicas y edificios gubernamentales. Las celebridades locales fueron los primeros en cumplir, por lo que cubre la cabeza una declaración de moda</a:t>
            </a:r>
            <a:endParaRPr lang="es-ES"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2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2000"/>
                                        <p:tgtEl>
                                          <p:spTgt spid="6"/>
                                        </p:tgtEl>
                                      </p:cBhvr>
                                    </p:animEffect>
                                  </p:childTnLst>
                                </p:cTn>
                              </p:par>
                              <p:par>
                                <p:cTn id="11" presetID="4" presetClass="exit" presetSubtype="32" fill="hold" grpId="1" nodeType="withEffect">
                                  <p:stCondLst>
                                    <p:cond delay="0"/>
                                  </p:stCondLst>
                                  <p:childTnLst>
                                    <p:animEffect transition="out" filter="box(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5000"/>
                                        <p:tgtEl>
                                          <p:spTgt spid="4"/>
                                        </p:tgtEl>
                                      </p:cBhvr>
                                    </p:animEffect>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ppt_h/2"/>
                                          </p:val>
                                        </p:tav>
                                        <p:tav tm="100000">
                                          <p:val>
                                            <p:strVal val="#ppt_y"/>
                                          </p:val>
                                        </p:tav>
                                      </p:tavLst>
                                    </p:anim>
                                    <p:anim calcmode="lin" valueType="num">
                                      <p:cBhvr>
                                        <p:cTn id="21" dur="5000" fill="hold"/>
                                        <p:tgtEl>
                                          <p:spTgt spid="4"/>
                                        </p:tgtEl>
                                        <p:attrNameLst>
                                          <p:attrName>ppt_w</p:attrName>
                                        </p:attrNameLst>
                                      </p:cBhvr>
                                      <p:tavLst>
                                        <p:tav tm="0">
                                          <p:val>
                                            <p:strVal val="#ppt_w"/>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55"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2000" fill="hold"/>
                                        <p:tgtEl>
                                          <p:spTgt spid="8"/>
                                        </p:tgtEl>
                                        <p:attrNameLst>
                                          <p:attrName>ppt_w</p:attrName>
                                        </p:attrNameLst>
                                      </p:cBhvr>
                                      <p:tavLst>
                                        <p:tav tm="0">
                                          <p:val>
                                            <p:strVal val="#ppt_w*0.70"/>
                                          </p:val>
                                        </p:tav>
                                        <p:tav tm="100000">
                                          <p:val>
                                            <p:strVal val="#ppt_w"/>
                                          </p:val>
                                        </p:tav>
                                      </p:tavLst>
                                    </p:anim>
                                    <p:anim calcmode="lin" valueType="num">
                                      <p:cBhvr>
                                        <p:cTn id="27" dur="2000" fill="hold"/>
                                        <p:tgtEl>
                                          <p:spTgt spid="8"/>
                                        </p:tgtEl>
                                        <p:attrNameLst>
                                          <p:attrName>ppt_h</p:attrName>
                                        </p:attrNameLst>
                                      </p:cBhvr>
                                      <p:tavLst>
                                        <p:tav tm="0">
                                          <p:val>
                                            <p:strVal val="#ppt_h"/>
                                          </p:val>
                                        </p:tav>
                                        <p:tav tm="100000">
                                          <p:val>
                                            <p:strVal val="#ppt_h"/>
                                          </p:val>
                                        </p:tav>
                                      </p:tavLst>
                                    </p:anim>
                                    <p:animEffect transition="in" filter="fade">
                                      <p:cBhvr>
                                        <p:cTn id="2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1"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13.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4286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0" y="0"/>
            <a:ext cx="9144000" cy="6858000"/>
          </a:xfrm>
          <a:prstGeom prst="rect">
            <a:avLst/>
          </a:prstGeom>
          <a:solidFill>
            <a:schemeClr val="tx2">
              <a:lumMod val="50000"/>
              <a:alpha val="8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rot="167218">
            <a:off x="5429256" y="3067433"/>
            <a:ext cx="3286148" cy="1200329"/>
          </a:xfrm>
          <a:prstGeom prst="rect">
            <a:avLst/>
          </a:prstGeom>
          <a:noFill/>
        </p:spPr>
        <p:txBody>
          <a:bodyPr wrap="square" rtlCol="0">
            <a:spAutoFit/>
          </a:bodyPr>
          <a:lstStyle/>
          <a:p>
            <a:r>
              <a:rPr lang="es-ES" dirty="0" smtClean="0">
                <a:solidFill>
                  <a:schemeClr val="bg1"/>
                </a:solidFill>
                <a:latin typeface="Script MT Bold" pitchFamily="66" charset="0"/>
              </a:rPr>
              <a:t>Amina </a:t>
            </a:r>
            <a:r>
              <a:rPr lang="es-ES" dirty="0" err="1" smtClean="0">
                <a:solidFill>
                  <a:schemeClr val="bg1"/>
                </a:solidFill>
                <a:latin typeface="Script MT Bold" pitchFamily="66" charset="0"/>
              </a:rPr>
              <a:t>Mutieva</a:t>
            </a:r>
            <a:r>
              <a:rPr lang="es-ES" dirty="0" smtClean="0">
                <a:solidFill>
                  <a:schemeClr val="bg1"/>
                </a:solidFill>
                <a:latin typeface="Script MT Bold" pitchFamily="66" charset="0"/>
              </a:rPr>
              <a:t>, 20 años, estudiante de la Universidad Islámica y la hija de un imán local, reza antes de sus estudios</a:t>
            </a:r>
            <a:endParaRPr lang="es-ES" dirty="0">
              <a:solidFill>
                <a:schemeClr val="bg1"/>
              </a:solidFill>
              <a:latin typeface="Script MT Bold" pitchFamily="66" charset="0"/>
            </a:endParaRPr>
          </a:p>
        </p:txBody>
      </p:sp>
    </p:spTree>
  </p:cSld>
  <p:clrMapOvr>
    <a:masterClrMapping/>
  </p:clrMapOvr>
  <p:transition advTm="25000">
    <p:sndAc>
      <p:stSnd>
        <p:snd r:embed="rId2" name="chechen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0"/>
                                        <p:tgtEl>
                                          <p:spTgt spid="4"/>
                                        </p:tgtEl>
                                      </p:cBhvr>
                                    </p:animEffec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childTnLst>
                          </p:cTn>
                        </p:par>
                        <p:par>
                          <p:cTn id="20" fill="hold">
                            <p:stCondLst>
                              <p:cond delay="5000"/>
                            </p:stCondLst>
                            <p:childTnLst>
                              <p:par>
                                <p:cTn id="21" presetID="55"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strVal val="#ppt_w*0.70"/>
                                          </p:val>
                                        </p:tav>
                                        <p:tav tm="100000">
                                          <p:val>
                                            <p:strVal val="#ppt_w"/>
                                          </p:val>
                                        </p:tav>
                                      </p:tavLst>
                                    </p:anim>
                                    <p:anim calcmode="lin" valueType="num">
                                      <p:cBhvr>
                                        <p:cTn id="24" dur="2000" fill="hold"/>
                                        <p:tgtEl>
                                          <p:spTgt spid="7"/>
                                        </p:tgtEl>
                                        <p:attrNameLst>
                                          <p:attrName>ppt_h</p:attrName>
                                        </p:attrNameLst>
                                      </p:cBhvr>
                                      <p:tavLst>
                                        <p:tav tm="0">
                                          <p:val>
                                            <p:strVal val="#ppt_h"/>
                                          </p:val>
                                        </p:tav>
                                        <p:tav tm="100000">
                                          <p:val>
                                            <p:strVal val="#ppt_h"/>
                                          </p:val>
                                        </p:tav>
                                      </p:tavLst>
                                    </p:anim>
                                    <p:animEffect transition="in" filter="fade">
                                      <p:cBhvr>
                                        <p:cTn id="2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1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C00000">
              <a:alpha val="8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28596" y="285728"/>
            <a:ext cx="2857520"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En las cubiertas brillantes de seda en la cabeza, las mujeres jóvenes esperan su turno para bailar en la ciudad de </a:t>
            </a:r>
            <a:r>
              <a:rPr lang="es-ES" dirty="0" err="1" smtClean="0">
                <a:effectLst>
                  <a:outerShdw blurRad="38100" dist="38100" dir="2700000" algn="tl">
                    <a:srgbClr val="000000">
                      <a:alpha val="43137"/>
                    </a:srgbClr>
                  </a:outerShdw>
                </a:effectLst>
                <a:latin typeface="Script MT Bold" pitchFamily="66" charset="0"/>
              </a:rPr>
              <a:t>Shali</a:t>
            </a:r>
            <a:endParaRPr lang="es-ES"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5000"/>
                            </p:stCondLst>
                            <p:childTnLst>
                              <p:par>
                                <p:cTn id="19" presetID="55"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strVal val="#ppt_w*0.70"/>
                                          </p:val>
                                        </p:tav>
                                        <p:tav tm="100000">
                                          <p:val>
                                            <p:strVal val="#ppt_w"/>
                                          </p:val>
                                        </p:tav>
                                      </p:tavLst>
                                    </p:anim>
                                    <p:anim calcmode="lin" valueType="num">
                                      <p:cBhvr>
                                        <p:cTn id="22" dur="2000" fill="hold"/>
                                        <p:tgtEl>
                                          <p:spTgt spid="6"/>
                                        </p:tgtEl>
                                        <p:attrNameLst>
                                          <p:attrName>ppt_h</p:attrName>
                                        </p:attrNameLst>
                                      </p:cBhvr>
                                      <p:tavLst>
                                        <p:tav tm="0">
                                          <p:val>
                                            <p:strVal val="#ppt_h"/>
                                          </p:val>
                                        </p:tav>
                                        <p:tav tm="100000">
                                          <p:val>
                                            <p:strVal val="#ppt_h"/>
                                          </p:val>
                                        </p:tav>
                                      </p:tavLst>
                                    </p:anim>
                                    <p:animEffect transition="in" filter="fade">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1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DF7CB">
              <a:alpha val="8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428860" y="285728"/>
            <a:ext cx="3643337" cy="1754326"/>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Alumnos de primer grado durante el recreo en una escuela local en </a:t>
            </a:r>
            <a:r>
              <a:rPr lang="es-ES" dirty="0" err="1" smtClean="0">
                <a:solidFill>
                  <a:srgbClr val="FFFF00"/>
                </a:solidFill>
                <a:effectLst>
                  <a:outerShdw blurRad="38100" dist="38100" dir="2700000" algn="tl">
                    <a:srgbClr val="000000">
                      <a:alpha val="43137"/>
                    </a:srgbClr>
                  </a:outerShdw>
                </a:effectLst>
                <a:latin typeface="Script MT Bold" pitchFamily="66" charset="0"/>
              </a:rPr>
              <a:t>Grozny</a:t>
            </a:r>
            <a:r>
              <a:rPr lang="es-ES" dirty="0" smtClean="0">
                <a:solidFill>
                  <a:srgbClr val="FFFF00"/>
                </a:solidFill>
                <a:effectLst>
                  <a:outerShdw blurRad="38100" dist="38100" dir="2700000" algn="tl">
                    <a:srgbClr val="000000">
                      <a:alpha val="43137"/>
                    </a:srgbClr>
                  </a:outerShdw>
                </a:effectLst>
                <a:latin typeface="Script MT Bold" pitchFamily="66" charset="0"/>
              </a:rPr>
              <a:t>. Un cartel en la parte de atrás dice "Nuestra Fuerza" con una imagen de respaldado por el Kremlin</a:t>
            </a:r>
          </a:p>
          <a:p>
            <a:endParaRPr lang="es-ES"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5000"/>
                                        <p:tgtEl>
                                          <p:spTgt spid="4"/>
                                        </p:tgtEl>
                                      </p:cBhvr>
                                    </p:animEffect>
                                  </p:childTnLst>
                                </p:cTn>
                              </p:par>
                            </p:childTnLst>
                          </p:cTn>
                        </p:par>
                        <p:par>
                          <p:cTn id="17" fill="hold">
                            <p:stCondLst>
                              <p:cond delay="5000"/>
                            </p:stCondLst>
                            <p:childTnLst>
                              <p:par>
                                <p:cTn id="18" presetID="55"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strVal val="#ppt_w*0.70"/>
                                          </p:val>
                                        </p:tav>
                                        <p:tav tm="100000">
                                          <p:val>
                                            <p:strVal val="#ppt_w"/>
                                          </p:val>
                                        </p:tav>
                                      </p:tavLst>
                                    </p:anim>
                                    <p:anim calcmode="lin" valueType="num">
                                      <p:cBhvr>
                                        <p:cTn id="21" dur="2000" fill="hold"/>
                                        <p:tgtEl>
                                          <p:spTgt spid="6"/>
                                        </p:tgtEl>
                                        <p:attrNameLst>
                                          <p:attrName>ppt_h</p:attrName>
                                        </p:attrNameLst>
                                      </p:cBhvr>
                                      <p:tavLst>
                                        <p:tav tm="0">
                                          <p:val>
                                            <p:strVal val="#ppt_h"/>
                                          </p:val>
                                        </p:tav>
                                        <p:tav tm="100000">
                                          <p:val>
                                            <p:strVal val="#ppt_h"/>
                                          </p:val>
                                        </p:tav>
                                      </p:tavLst>
                                    </p:anim>
                                    <p:animEffect transition="in" filter="fade">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16.jpg"/>
          <p:cNvPicPr>
            <a:picLocks noChangeAspect="1"/>
          </p:cNvPicPr>
          <p:nvPr/>
        </p:nvPicPr>
        <p:blipFill>
          <a:blip r:embed="rId2"/>
          <a:stretch>
            <a:fillRect/>
          </a:stretch>
        </p:blipFill>
        <p:spPr>
          <a:xfrm>
            <a:off x="0" y="357166"/>
            <a:ext cx="9144000" cy="6143668"/>
          </a:xfrm>
          <a:prstGeom prst="rect">
            <a:avLst/>
          </a:prstGeom>
          <a:scene3d>
            <a:camera prst="orthographicFront"/>
            <a:lightRig rig="threePt" dir="t"/>
          </a:scene3d>
          <a:sp3d>
            <a:bevelT prst="angle"/>
          </a:sp3d>
        </p:spPr>
      </p:pic>
      <p:sp>
        <p:nvSpPr>
          <p:cNvPr id="5" name="4 Rectángulo"/>
          <p:cNvSpPr/>
          <p:nvPr/>
        </p:nvSpPr>
        <p:spPr>
          <a:xfrm>
            <a:off x="0" y="0"/>
            <a:ext cx="9144000" cy="357166"/>
          </a:xfrm>
          <a:prstGeom prst="rect">
            <a:avLst/>
          </a:prstGeom>
          <a:solidFill>
            <a:schemeClr val="accent3">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solidFill>
            <a:schemeClr val="accent3">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357166"/>
            <a:ext cx="9144000" cy="6143668"/>
          </a:xfrm>
          <a:prstGeom prst="rect">
            <a:avLst/>
          </a:prstGeom>
          <a:solidFill>
            <a:schemeClr val="accent3">
              <a:lumMod val="75000"/>
              <a:alpha val="8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5500694" y="428604"/>
            <a:ext cx="3143272"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Seda </a:t>
            </a:r>
            <a:r>
              <a:rPr lang="es-ES" dirty="0" err="1" smtClean="0">
                <a:effectLst>
                  <a:outerShdw blurRad="38100" dist="38100" dir="2700000" algn="tl">
                    <a:srgbClr val="000000">
                      <a:alpha val="43137"/>
                    </a:srgbClr>
                  </a:outerShdw>
                </a:effectLst>
                <a:latin typeface="Script MT Bold" pitchFamily="66" charset="0"/>
              </a:rPr>
              <a:t>Makhagieva</a:t>
            </a:r>
            <a:r>
              <a:rPr lang="es-ES" dirty="0" smtClean="0">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Sadulaeva</a:t>
            </a:r>
            <a:r>
              <a:rPr lang="es-ES" dirty="0" smtClean="0">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Kameta</a:t>
            </a:r>
            <a:r>
              <a:rPr lang="es-ES" dirty="0" smtClean="0">
                <a:effectLst>
                  <a:outerShdw blurRad="38100" dist="38100" dir="2700000" algn="tl">
                    <a:srgbClr val="000000">
                      <a:alpha val="43137"/>
                    </a:srgbClr>
                  </a:outerShdw>
                </a:effectLst>
                <a:latin typeface="Script MT Bold" pitchFamily="66" charset="0"/>
              </a:rPr>
              <a:t> y </a:t>
            </a:r>
            <a:r>
              <a:rPr lang="es-ES" dirty="0" err="1" smtClean="0">
                <a:effectLst>
                  <a:outerShdw blurRad="38100" dist="38100" dir="2700000" algn="tl">
                    <a:srgbClr val="000000">
                      <a:alpha val="43137"/>
                    </a:srgbClr>
                  </a:outerShdw>
                </a:effectLst>
                <a:latin typeface="Script MT Bold" pitchFamily="66" charset="0"/>
              </a:rPr>
              <a:t>Khedi</a:t>
            </a:r>
            <a:r>
              <a:rPr lang="es-ES" dirty="0" smtClean="0">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Konchieva</a:t>
            </a:r>
            <a:r>
              <a:rPr lang="es-ES" dirty="0" smtClean="0">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gossipt</a:t>
            </a:r>
            <a:r>
              <a:rPr lang="es-ES" dirty="0" smtClean="0">
                <a:effectLst>
                  <a:outerShdw blurRad="38100" dist="38100" dir="2700000" algn="tl">
                    <a:srgbClr val="000000">
                      <a:alpha val="43137"/>
                    </a:srgbClr>
                  </a:outerShdw>
                </a:effectLst>
                <a:latin typeface="Script MT Bold" pitchFamily="66" charset="0"/>
              </a:rPr>
              <a:t> amigos durante la hora del almuerzo en la Escuela N º 1 en </a:t>
            </a:r>
            <a:r>
              <a:rPr lang="es-ES" dirty="0" err="1" smtClean="0">
                <a:effectLst>
                  <a:outerShdw blurRad="38100" dist="38100" dir="2700000" algn="tl">
                    <a:srgbClr val="000000">
                      <a:alpha val="43137"/>
                    </a:srgbClr>
                  </a:outerShdw>
                </a:effectLst>
                <a:latin typeface="Script MT Bold" pitchFamily="66" charset="0"/>
              </a:rPr>
              <a:t>Serzhen-Yurt</a:t>
            </a:r>
            <a:endParaRPr lang="es-ES" dirty="0" smtClean="0">
              <a:effectLst>
                <a:outerShdw blurRad="38100" dist="38100" dir="2700000" algn="tl">
                  <a:srgbClr val="000000">
                    <a:alpha val="43137"/>
                  </a:srgbClr>
                </a:outerShdw>
              </a:effectLst>
              <a:latin typeface="Script MT Bold" pitchFamily="66" charset="0"/>
            </a:endParaRPr>
          </a:p>
          <a:p>
            <a:endParaRPr lang="es-ES"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0"/>
                                        <p:tgtEl>
                                          <p:spTgt spid="6"/>
                                        </p:tgtEl>
                                      </p:cBhvr>
                                    </p:animEffect>
                                  </p:childTnLst>
                                </p:cTn>
                              </p:par>
                              <p:par>
                                <p:cTn id="11" presetID="7" presetClass="exit" presetSubtype="8" fill="hold" grpId="0" nodeType="withEffect">
                                  <p:stCondLst>
                                    <p:cond delay="0"/>
                                  </p:stCondLst>
                                  <p:childTnLst>
                                    <p:anim calcmode="lin" valueType="num">
                                      <p:cBhvr additive="base">
                                        <p:cTn id="12" dur="5000"/>
                                        <p:tgtEl>
                                          <p:spTgt spid="7"/>
                                        </p:tgtEl>
                                        <p:attrNameLst>
                                          <p:attrName>ppt_x</p:attrName>
                                        </p:attrNameLst>
                                      </p:cBhvr>
                                      <p:tavLst>
                                        <p:tav tm="0">
                                          <p:val>
                                            <p:strVal val="ppt_x"/>
                                          </p:val>
                                        </p:tav>
                                        <p:tav tm="100000">
                                          <p:val>
                                            <p:strVal val="0-ppt_w/2"/>
                                          </p:val>
                                        </p:tav>
                                      </p:tavLst>
                                    </p:anim>
                                    <p:anim calcmode="lin" valueType="num">
                                      <p:cBhvr additive="base">
                                        <p:cTn id="13" dur="5000"/>
                                        <p:tgtEl>
                                          <p:spTgt spid="7"/>
                                        </p:tgtEl>
                                        <p:attrNameLst>
                                          <p:attrName>ppt_y</p:attrName>
                                        </p:attrNameLst>
                                      </p:cBhvr>
                                      <p:tavLst>
                                        <p:tav tm="0">
                                          <p:val>
                                            <p:strVal val="ppt_y"/>
                                          </p:val>
                                        </p:tav>
                                        <p:tav tm="100000">
                                          <p:val>
                                            <p:strVal val="ppt_y"/>
                                          </p:val>
                                        </p:tav>
                                      </p:tavLst>
                                    </p:anim>
                                    <p:set>
                                      <p:cBhvr>
                                        <p:cTn id="14" dur="1" fill="hold">
                                          <p:stCondLst>
                                            <p:cond delay="4999"/>
                                          </p:stCondLst>
                                        </p:cTn>
                                        <p:tgtEl>
                                          <p:spTgt spid="7"/>
                                        </p:tgtEl>
                                        <p:attrNameLst>
                                          <p:attrName>style.visibility</p:attrName>
                                        </p:attrNameLst>
                                      </p:cBhvr>
                                      <p:to>
                                        <p:strVal val="hidden"/>
                                      </p:to>
                                    </p:set>
                                  </p:childTnLst>
                                </p:cTn>
                              </p:par>
                              <p:par>
                                <p:cTn id="15" presetID="3" presetClass="exit" presetSubtype="10" fill="hold" grpId="1" nodeType="withEffect">
                                  <p:stCondLst>
                                    <p:cond delay="0"/>
                                  </p:stCondLst>
                                  <p:childTnLst>
                                    <p:animEffect transition="out" filter="blinds(horizontal)">
                                      <p:cBhvr>
                                        <p:cTn id="16" dur="5000"/>
                                        <p:tgtEl>
                                          <p:spTgt spid="7"/>
                                        </p:tgtEl>
                                      </p:cBhvr>
                                    </p:animEffect>
                                    <p:set>
                                      <p:cBhvr>
                                        <p:cTn id="17" dur="1" fill="hold">
                                          <p:stCondLst>
                                            <p:cond delay="4999"/>
                                          </p:stCondLst>
                                        </p:cTn>
                                        <p:tgtEl>
                                          <p:spTgt spid="7"/>
                                        </p:tgtEl>
                                        <p:attrNameLst>
                                          <p:attrName>style.visibility</p:attrName>
                                        </p:attrNameLst>
                                      </p:cBhvr>
                                      <p:to>
                                        <p:strVal val="hidden"/>
                                      </p:to>
                                    </p:set>
                                  </p:childTnLst>
                                </p:cTn>
                              </p:par>
                              <p:par>
                                <p:cTn id="18" presetID="7" presetClass="entr" presetSubtype="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0" fill="hold"/>
                                        <p:tgtEl>
                                          <p:spTgt spid="4"/>
                                        </p:tgtEl>
                                        <p:attrNameLst>
                                          <p:attrName>ppt_x</p:attrName>
                                        </p:attrNameLst>
                                      </p:cBhvr>
                                      <p:tavLst>
                                        <p:tav tm="0">
                                          <p:val>
                                            <p:strVal val="1+#ppt_w/2"/>
                                          </p:val>
                                        </p:tav>
                                        <p:tav tm="100000">
                                          <p:val>
                                            <p:strVal val="#ppt_x"/>
                                          </p:val>
                                        </p:tav>
                                      </p:tavLst>
                                    </p:anim>
                                    <p:anim calcmode="lin" valueType="num">
                                      <p:cBhvr additive="base">
                                        <p:cTn id="21" dur="5000" fill="hold"/>
                                        <p:tgtEl>
                                          <p:spTgt spid="4"/>
                                        </p:tgtEl>
                                        <p:attrNameLst>
                                          <p:attrName>ppt_y</p:attrName>
                                        </p:attrNameLst>
                                      </p:cBhvr>
                                      <p:tavLst>
                                        <p:tav tm="0">
                                          <p:val>
                                            <p:strVal val="#ppt_y"/>
                                          </p:val>
                                        </p:tav>
                                        <p:tav tm="100000">
                                          <p:val>
                                            <p:strVal val="#ppt_y"/>
                                          </p:val>
                                        </p:tav>
                                      </p:tavLst>
                                    </p:anim>
                                  </p:childTnLst>
                                </p:cTn>
                              </p:par>
                              <p:par>
                                <p:cTn id="22" presetID="3"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horizontal)">
                                      <p:cBhvr>
                                        <p:cTn id="24" dur="5000"/>
                                        <p:tgtEl>
                                          <p:spTgt spid="4"/>
                                        </p:tgtEl>
                                      </p:cBhvr>
                                    </p:animEffect>
                                  </p:childTnLst>
                                </p:cTn>
                              </p:par>
                            </p:childTnLst>
                          </p:cTn>
                        </p:par>
                        <p:par>
                          <p:cTn id="25" fill="hold">
                            <p:stCondLst>
                              <p:cond delay="5000"/>
                            </p:stCondLst>
                            <p:childTnLst>
                              <p:par>
                                <p:cTn id="26" presetID="55"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strVal val="#ppt_w*0.70"/>
                                          </p:val>
                                        </p:tav>
                                        <p:tav tm="100000">
                                          <p:val>
                                            <p:strVal val="#ppt_w"/>
                                          </p:val>
                                        </p:tav>
                                      </p:tavLst>
                                    </p:anim>
                                    <p:anim calcmode="lin" valueType="num">
                                      <p:cBhvr>
                                        <p:cTn id="29" dur="2000" fill="hold"/>
                                        <p:tgtEl>
                                          <p:spTgt spid="8"/>
                                        </p:tgtEl>
                                        <p:attrNameLst>
                                          <p:attrName>ppt_h</p:attrName>
                                        </p:attrNameLst>
                                      </p:cBhvr>
                                      <p:tavLst>
                                        <p:tav tm="0">
                                          <p:val>
                                            <p:strVal val="#ppt_h"/>
                                          </p:val>
                                        </p:tav>
                                        <p:tav tm="100000">
                                          <p:val>
                                            <p:strVal val="#ppt_h"/>
                                          </p:val>
                                        </p:tav>
                                      </p:tavLst>
                                    </p:anim>
                                    <p:animEffect transition="in" filter="fade">
                                      <p:cBhvr>
                                        <p:cTn id="3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7" grpId="1"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1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00FF">
              <a:alpha val="8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3857620" y="5715016"/>
            <a:ext cx="5072098" cy="92333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Los estudiantes universitarios de la Universidad del Estado en Chechenia Grozni bailarines reloj cabo en el Día de la Mujer. </a:t>
            </a:r>
            <a:endParaRPr lang="es-ES"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1" fill="hold" grpId="0"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7"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ppt_x"/>
                                          </p:val>
                                        </p:tav>
                                        <p:tav tm="100000">
                                          <p:val>
                                            <p:strVal val="#ppt_x"/>
                                          </p:val>
                                        </p:tav>
                                      </p:tavLst>
                                    </p:anim>
                                    <p:anim calcmode="lin" valueType="num">
                                      <p:cBhvr additive="base">
                                        <p:cTn id="12" dur="3000" fill="hold"/>
                                        <p:tgtEl>
                                          <p:spTgt spid="4"/>
                                        </p:tgtEl>
                                        <p:attrNameLst>
                                          <p:attrName>ppt_y</p:attrName>
                                        </p:attrNameLst>
                                      </p:cBhvr>
                                      <p:tavLst>
                                        <p:tav tm="0">
                                          <p:val>
                                            <p:strVal val="1+#ppt_h/2"/>
                                          </p:val>
                                        </p:tav>
                                        <p:tav tm="100000">
                                          <p:val>
                                            <p:strVal val="#ppt_y"/>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childTnLst>
                          </p:cTn>
                        </p:par>
                        <p:par>
                          <p:cTn id="16" fill="hold">
                            <p:stCondLst>
                              <p:cond delay="3000"/>
                            </p:stCondLst>
                            <p:childTnLst>
                              <p:par>
                                <p:cTn id="17" presetID="55"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strVal val="#ppt_w*0.70"/>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Effect transition="in" filter="fade">
                                      <p:cBhvr>
                                        <p:cTn id="2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18.jpg"/>
          <p:cNvPicPr>
            <a:picLocks noChangeAspect="1"/>
          </p:cNvPicPr>
          <p:nvPr/>
        </p:nvPicPr>
        <p:blipFill>
          <a:blip r:embed="rId2"/>
          <a:stretch>
            <a:fillRect/>
          </a:stretch>
        </p:blipFill>
        <p:spPr>
          <a:xfrm>
            <a:off x="0" y="1"/>
            <a:ext cx="9144000" cy="6858000"/>
          </a:xfrm>
          <a:prstGeom prst="rect">
            <a:avLst/>
          </a:prstGeom>
        </p:spPr>
      </p:pic>
      <p:sp>
        <p:nvSpPr>
          <p:cNvPr id="5" name="4 Rectángulo"/>
          <p:cNvSpPr/>
          <p:nvPr/>
        </p:nvSpPr>
        <p:spPr>
          <a:xfrm>
            <a:off x="0" y="0"/>
            <a:ext cx="9144000" cy="6858000"/>
          </a:xfrm>
          <a:prstGeom prst="rect">
            <a:avLst/>
          </a:prstGeom>
          <a:solidFill>
            <a:schemeClr val="accent4">
              <a:lumMod val="75000"/>
              <a:alpha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0" y="5380672"/>
            <a:ext cx="7786742" cy="1200329"/>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Las estudiantes de la universidad en un auditorio en la Universidad de Chechenia en </a:t>
            </a:r>
            <a:r>
              <a:rPr lang="es-ES" dirty="0" err="1" smtClean="0">
                <a:solidFill>
                  <a:srgbClr val="FFFF00"/>
                </a:solidFill>
                <a:effectLst>
                  <a:outerShdw blurRad="38100" dist="38100" dir="2700000" algn="tl">
                    <a:srgbClr val="000000">
                      <a:alpha val="43137"/>
                    </a:srgbClr>
                  </a:outerShdw>
                </a:effectLst>
                <a:latin typeface="Script MT Bold" pitchFamily="66" charset="0"/>
              </a:rPr>
              <a:t>Grozny</a:t>
            </a:r>
            <a:r>
              <a:rPr lang="es-ES" dirty="0" smtClean="0">
                <a:solidFill>
                  <a:srgbClr val="FFFF00"/>
                </a:solidFill>
                <a:effectLst>
                  <a:outerShdw blurRad="38100" dist="38100" dir="2700000" algn="tl">
                    <a:srgbClr val="000000">
                      <a:alpha val="43137"/>
                    </a:srgbClr>
                  </a:outerShdw>
                </a:effectLst>
                <a:latin typeface="Script MT Bold" pitchFamily="66" charset="0"/>
              </a:rPr>
              <a:t> Estado. En Chechenia, todas las mujeres deben cubrir sus cabezas en las escuelas y edificios gubernamentales. Las mujeres han denunciado haber sido acosados, algunos daños físicos, por no llevar la cabeza cubierta en Chechenia. </a:t>
            </a:r>
            <a:endParaRPr lang="es-ES"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1"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par>
                          <p:cTn id="14" fill="hold">
                            <p:stCondLst>
                              <p:cond delay="5000"/>
                            </p:stCondLst>
                            <p:childTnLst>
                              <p:par>
                                <p:cTn id="15" presetID="55"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strVal val="#ppt_w*0.70"/>
                                          </p:val>
                                        </p:tav>
                                        <p:tav tm="100000">
                                          <p:val>
                                            <p:strVal val="#ppt_w"/>
                                          </p:val>
                                        </p:tav>
                                      </p:tavLst>
                                    </p:anim>
                                    <p:anim calcmode="lin" valueType="num">
                                      <p:cBhvr>
                                        <p:cTn id="18" dur="2000" fill="hold"/>
                                        <p:tgtEl>
                                          <p:spTgt spid="6"/>
                                        </p:tgtEl>
                                        <p:attrNameLst>
                                          <p:attrName>ppt_h</p:attrName>
                                        </p:attrNameLst>
                                      </p:cBhvr>
                                      <p:tavLst>
                                        <p:tav tm="0">
                                          <p:val>
                                            <p:strVal val="#ppt_h"/>
                                          </p:val>
                                        </p:tav>
                                        <p:tav tm="100000">
                                          <p:val>
                                            <p:strVal val="#ppt_h"/>
                                          </p:val>
                                        </p:tav>
                                      </p:tavLst>
                                    </p:anim>
                                    <p:animEffect transition="in" filter="fade">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1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4">
              <a:lumMod val="75000"/>
              <a:alpha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14282" y="5103674"/>
            <a:ext cx="7000923" cy="1938992"/>
          </a:xfrm>
          <a:prstGeom prst="rect">
            <a:avLst/>
          </a:prstGeom>
          <a:noFill/>
        </p:spPr>
        <p:txBody>
          <a:bodyPr wrap="square" rtlCol="0">
            <a:spAutoFit/>
          </a:bodyPr>
          <a:lstStyle/>
          <a:p>
            <a:r>
              <a:rPr lang="es-ES" sz="2000" dirty="0" err="1" smtClean="0">
                <a:solidFill>
                  <a:srgbClr val="FFFF00"/>
                </a:solidFill>
                <a:effectLst>
                  <a:outerShdw blurRad="38100" dist="38100" dir="2700000" algn="tl">
                    <a:srgbClr val="000000">
                      <a:alpha val="43137"/>
                    </a:srgbClr>
                  </a:outerShdw>
                </a:effectLst>
                <a:latin typeface="Script MT Bold" pitchFamily="66" charset="0"/>
              </a:rPr>
              <a:t>Elina</a:t>
            </a:r>
            <a:r>
              <a:rPr lang="es-ES" sz="2000" dirty="0" smtClean="0">
                <a:solidFill>
                  <a:srgbClr val="FFFF00"/>
                </a:solidFill>
                <a:effectLst>
                  <a:outerShdw blurRad="38100" dist="38100" dir="2700000" algn="tl">
                    <a:srgbClr val="000000">
                      <a:alpha val="43137"/>
                    </a:srgbClr>
                  </a:outerShdw>
                </a:effectLst>
                <a:latin typeface="Script MT Bold" pitchFamily="66" charset="0"/>
              </a:rPr>
              <a:t> </a:t>
            </a:r>
            <a:r>
              <a:rPr lang="es-ES" sz="2000" dirty="0" err="1" smtClean="0">
                <a:solidFill>
                  <a:srgbClr val="FFFF00"/>
                </a:solidFill>
                <a:effectLst>
                  <a:outerShdw blurRad="38100" dist="38100" dir="2700000" algn="tl">
                    <a:srgbClr val="000000">
                      <a:alpha val="43137"/>
                    </a:srgbClr>
                  </a:outerShdw>
                </a:effectLst>
                <a:latin typeface="Script MT Bold" pitchFamily="66" charset="0"/>
              </a:rPr>
              <a:t>Aleroyeva</a:t>
            </a:r>
            <a:r>
              <a:rPr lang="es-ES" sz="2000" dirty="0" smtClean="0">
                <a:solidFill>
                  <a:srgbClr val="FFFF00"/>
                </a:solidFill>
                <a:effectLst>
                  <a:outerShdw blurRad="38100" dist="38100" dir="2700000" algn="tl">
                    <a:srgbClr val="000000">
                      <a:alpha val="43137"/>
                    </a:srgbClr>
                  </a:outerShdw>
                </a:effectLst>
                <a:latin typeface="Script MT Bold" pitchFamily="66" charset="0"/>
              </a:rPr>
              <a:t>, de 25 años, se sienta con su hijo en su casa en </a:t>
            </a:r>
            <a:r>
              <a:rPr lang="es-ES" sz="2000" dirty="0" err="1" smtClean="0">
                <a:solidFill>
                  <a:srgbClr val="FFFF00"/>
                </a:solidFill>
                <a:effectLst>
                  <a:outerShdw blurRad="38100" dist="38100" dir="2700000" algn="tl">
                    <a:srgbClr val="000000">
                      <a:alpha val="43137"/>
                    </a:srgbClr>
                  </a:outerShdw>
                </a:effectLst>
                <a:latin typeface="Script MT Bold" pitchFamily="66" charset="0"/>
              </a:rPr>
              <a:t>Grozny</a:t>
            </a:r>
            <a:r>
              <a:rPr lang="es-ES" sz="2000" dirty="0" smtClean="0">
                <a:solidFill>
                  <a:srgbClr val="FFFF00"/>
                </a:solidFill>
                <a:effectLst>
                  <a:outerShdw blurRad="38100" dist="38100" dir="2700000" algn="tl">
                    <a:srgbClr val="000000">
                      <a:alpha val="43137"/>
                    </a:srgbClr>
                  </a:outerShdw>
                </a:effectLst>
                <a:latin typeface="Script MT Bold" pitchFamily="66" charset="0"/>
              </a:rPr>
              <a:t>. </a:t>
            </a:r>
            <a:r>
              <a:rPr lang="es-ES" sz="2000" dirty="0" err="1" smtClean="0">
                <a:solidFill>
                  <a:srgbClr val="FFFF00"/>
                </a:solidFill>
                <a:effectLst>
                  <a:outerShdw blurRad="38100" dist="38100" dir="2700000" algn="tl">
                    <a:srgbClr val="000000">
                      <a:alpha val="43137"/>
                    </a:srgbClr>
                  </a:outerShdw>
                </a:effectLst>
                <a:latin typeface="Script MT Bold" pitchFamily="66" charset="0"/>
              </a:rPr>
              <a:t>Aleroyeva</a:t>
            </a:r>
            <a:r>
              <a:rPr lang="es-ES" sz="2000" dirty="0" smtClean="0">
                <a:solidFill>
                  <a:srgbClr val="FFFF00"/>
                </a:solidFill>
                <a:effectLst>
                  <a:outerShdw blurRad="38100" dist="38100" dir="2700000" algn="tl">
                    <a:srgbClr val="000000">
                      <a:alpha val="43137"/>
                    </a:srgbClr>
                  </a:outerShdw>
                </a:effectLst>
                <a:latin typeface="Script MT Bold" pitchFamily="66" charset="0"/>
              </a:rPr>
              <a:t> dice que su esposo fue secuestrado por las fuerzas de seguridad federales el 9 de mayo de 2011, acusado de ser un militante. Desapariciones solía ser un abuso de firma en las dos guerras de Chechenia y siguen teniendo lugar.</a:t>
            </a:r>
          </a:p>
          <a:p>
            <a:endParaRPr lang="es-ES" sz="20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5000"/>
                                        <p:tgtEl>
                                          <p:spTgt spid="4"/>
                                        </p:tgtEl>
                                      </p:cBhvr>
                                    </p:animEffect>
                                  </p:childTnLst>
                                </p:cTn>
                              </p:par>
                            </p:childTnLst>
                          </p:cTn>
                        </p:par>
                        <p:par>
                          <p:cTn id="15" fill="hold">
                            <p:stCondLst>
                              <p:cond delay="5000"/>
                            </p:stCondLst>
                            <p:childTnLst>
                              <p:par>
                                <p:cTn id="16" presetID="55"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strVal val="#ppt_w*0.7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20.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25000"/>
              <a:alpha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85720" y="5380672"/>
            <a:ext cx="7643866" cy="1477328"/>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Seda </a:t>
            </a:r>
            <a:r>
              <a:rPr lang="es-ES" dirty="0" err="1" smtClean="0">
                <a:solidFill>
                  <a:srgbClr val="FFFF00"/>
                </a:solidFill>
                <a:effectLst>
                  <a:outerShdw blurRad="38100" dist="38100" dir="2700000" algn="tl">
                    <a:srgbClr val="000000">
                      <a:alpha val="43137"/>
                    </a:srgbClr>
                  </a:outerShdw>
                </a:effectLst>
                <a:latin typeface="Script MT Bold" pitchFamily="66" charset="0"/>
              </a:rPr>
              <a:t>Makhagieva</a:t>
            </a:r>
            <a:r>
              <a:rPr lang="es-ES" dirty="0" smtClean="0">
                <a:solidFill>
                  <a:srgbClr val="FFFF00"/>
                </a:solidFill>
                <a:effectLst>
                  <a:outerShdw blurRad="38100" dist="38100" dir="2700000" algn="tl">
                    <a:srgbClr val="000000">
                      <a:alpha val="43137"/>
                    </a:srgbClr>
                  </a:outerShdw>
                </a:effectLst>
                <a:latin typeface="Script MT Bold" pitchFamily="66" charset="0"/>
              </a:rPr>
              <a:t>, 15, envuelve una cabeza de color pastel que cubre antes de salir de su casa. </a:t>
            </a:r>
            <a:r>
              <a:rPr lang="es-ES" dirty="0" err="1" smtClean="0">
                <a:solidFill>
                  <a:srgbClr val="FFFF00"/>
                </a:solidFill>
                <a:effectLst>
                  <a:outerShdw blurRad="38100" dist="38100" dir="2700000" algn="tl">
                    <a:srgbClr val="000000">
                      <a:alpha val="43137"/>
                    </a:srgbClr>
                  </a:outerShdw>
                </a:effectLst>
                <a:latin typeface="Script MT Bold" pitchFamily="66" charset="0"/>
              </a:rPr>
              <a:t>Makhagieva</a:t>
            </a:r>
            <a:r>
              <a:rPr lang="es-ES" dirty="0" smtClean="0">
                <a:solidFill>
                  <a:srgbClr val="FFFF00"/>
                </a:solidFill>
                <a:effectLst>
                  <a:outerShdw blurRad="38100" dist="38100" dir="2700000" algn="tl">
                    <a:srgbClr val="000000">
                      <a:alpha val="43137"/>
                    </a:srgbClr>
                  </a:outerShdw>
                </a:effectLst>
                <a:latin typeface="Script MT Bold" pitchFamily="66" charset="0"/>
              </a:rPr>
              <a:t> dice que es su deber como musulmán a vestir el </a:t>
            </a:r>
            <a:r>
              <a:rPr lang="es-ES" dirty="0" err="1" smtClean="0">
                <a:solidFill>
                  <a:srgbClr val="FFFF00"/>
                </a:solidFill>
                <a:effectLst>
                  <a:outerShdw blurRad="38100" dist="38100" dir="2700000" algn="tl">
                    <a:srgbClr val="000000">
                      <a:alpha val="43137"/>
                    </a:srgbClr>
                  </a:outerShdw>
                </a:effectLst>
                <a:latin typeface="Script MT Bold" pitchFamily="66" charset="0"/>
              </a:rPr>
              <a:t>hiyab</a:t>
            </a:r>
            <a:r>
              <a:rPr lang="es-ES" dirty="0" smtClean="0">
                <a:solidFill>
                  <a:srgbClr val="FFFF00"/>
                </a:solidFill>
                <a:effectLst>
                  <a:outerShdw blurRad="38100" dist="38100" dir="2700000" algn="tl">
                    <a:srgbClr val="000000">
                      <a:alpha val="43137"/>
                    </a:srgbClr>
                  </a:outerShdw>
                </a:effectLst>
                <a:latin typeface="Script MT Bold" pitchFamily="66" charset="0"/>
              </a:rPr>
              <a:t>. El Islam se está convirtiendo en la piedra angular de la identidad de los jóvenes en lo que hoy Chechenia</a:t>
            </a:r>
          </a:p>
          <a:p>
            <a:endParaRPr lang="es-ES"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30000">
    <p:sndAc>
      <p:stSnd>
        <p:snd r:embed="rId2" name="chechen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childTnLst>
                          </p:cTn>
                        </p:par>
                        <p:par>
                          <p:cTn id="15" fill="hold">
                            <p:stCondLst>
                              <p:cond delay="5000"/>
                            </p:stCondLst>
                            <p:childTnLst>
                              <p:par>
                                <p:cTn id="16" presetID="55"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strVal val="#ppt_w*0.7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21.jpg"/>
          <p:cNvPicPr>
            <a:picLocks noChangeAspect="1"/>
          </p:cNvPicPr>
          <p:nvPr/>
        </p:nvPicPr>
        <p:blipFill>
          <a:blip r:embed="rId2"/>
          <a:stretch>
            <a:fillRect/>
          </a:stretch>
        </p:blipFill>
        <p:spPr>
          <a:xfrm>
            <a:off x="0" y="428604"/>
            <a:ext cx="9144000" cy="6072206"/>
          </a:xfrm>
          <a:prstGeom prst="rect">
            <a:avLst/>
          </a:prstGeom>
        </p:spPr>
      </p:pic>
      <p:sp>
        <p:nvSpPr>
          <p:cNvPr id="5" name="4 Rectángulo"/>
          <p:cNvSpPr/>
          <p:nvPr/>
        </p:nvSpPr>
        <p:spPr>
          <a:xfrm>
            <a:off x="0" y="428604"/>
            <a:ext cx="9144000" cy="6000792"/>
          </a:xfrm>
          <a:prstGeom prst="rect">
            <a:avLst/>
          </a:prstGeom>
          <a:solidFill>
            <a:schemeClr val="bg2">
              <a:lumMod val="60000"/>
              <a:lumOff val="40000"/>
              <a:alpha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428604"/>
          </a:xfrm>
          <a:prstGeom prst="rect">
            <a:avLst/>
          </a:prstGeom>
          <a:solidFill>
            <a:schemeClr val="accent1">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6429396"/>
            <a:ext cx="9144000" cy="428604"/>
          </a:xfrm>
          <a:prstGeom prst="rect">
            <a:avLst/>
          </a:prstGeom>
          <a:solidFill>
            <a:schemeClr val="accent1">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0" y="5072074"/>
            <a:ext cx="6858016" cy="1200329"/>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Seda </a:t>
            </a:r>
            <a:r>
              <a:rPr lang="es-ES" dirty="0" err="1" smtClean="0">
                <a:solidFill>
                  <a:srgbClr val="FFFF00"/>
                </a:solidFill>
                <a:effectLst>
                  <a:outerShdw blurRad="38100" dist="38100" dir="2700000" algn="tl">
                    <a:srgbClr val="000000">
                      <a:alpha val="43137"/>
                    </a:srgbClr>
                  </a:outerShdw>
                </a:effectLst>
                <a:latin typeface="Script MT Bold" pitchFamily="66" charset="0"/>
              </a:rPr>
              <a:t>Makhagieva</a:t>
            </a:r>
            <a:r>
              <a:rPr lang="es-ES" dirty="0" smtClean="0">
                <a:solidFill>
                  <a:srgbClr val="FFFF00"/>
                </a:solidFill>
                <a:effectLst>
                  <a:outerShdw blurRad="38100" dist="38100" dir="2700000" algn="tl">
                    <a:srgbClr val="000000">
                      <a:alpha val="43137"/>
                    </a:srgbClr>
                  </a:outerShdw>
                </a:effectLst>
                <a:latin typeface="Script MT Bold" pitchFamily="66" charset="0"/>
              </a:rPr>
              <a:t>, 15 y </a:t>
            </a:r>
            <a:r>
              <a:rPr lang="es-ES" dirty="0" err="1" smtClean="0">
                <a:solidFill>
                  <a:srgbClr val="FFFF00"/>
                </a:solidFill>
                <a:effectLst>
                  <a:outerShdw blurRad="38100" dist="38100" dir="2700000" algn="tl">
                    <a:srgbClr val="000000">
                      <a:alpha val="43137"/>
                    </a:srgbClr>
                  </a:outerShdw>
                </a:effectLst>
                <a:latin typeface="Script MT Bold" pitchFamily="66" charset="0"/>
              </a:rPr>
              <a:t>Kameta</a:t>
            </a:r>
            <a:r>
              <a:rPr lang="es-ES" dirty="0" smtClean="0">
                <a:solidFill>
                  <a:srgbClr val="FFFF00"/>
                </a:solidFill>
                <a:effectLst>
                  <a:outerShdw blurRad="38100" dist="38100" dir="2700000" algn="tl">
                    <a:srgbClr val="000000">
                      <a:alpha val="43137"/>
                    </a:srgbClr>
                  </a:outerShdw>
                </a:effectLst>
                <a:latin typeface="Script MT Bold" pitchFamily="66" charset="0"/>
              </a:rPr>
              <a:t> </a:t>
            </a:r>
            <a:r>
              <a:rPr lang="es-ES" dirty="0" err="1" smtClean="0">
                <a:solidFill>
                  <a:srgbClr val="FFFF00"/>
                </a:solidFill>
                <a:effectLst>
                  <a:outerShdw blurRad="38100" dist="38100" dir="2700000" algn="tl">
                    <a:srgbClr val="000000">
                      <a:alpha val="43137"/>
                    </a:srgbClr>
                  </a:outerShdw>
                </a:effectLst>
                <a:latin typeface="Script MT Bold" pitchFamily="66" charset="0"/>
              </a:rPr>
              <a:t>Sadulaeva</a:t>
            </a:r>
            <a:r>
              <a:rPr lang="es-ES" dirty="0" smtClean="0">
                <a:solidFill>
                  <a:srgbClr val="FFFF00"/>
                </a:solidFill>
                <a:effectLst>
                  <a:outerShdw blurRad="38100" dist="38100" dir="2700000" algn="tl">
                    <a:srgbClr val="000000">
                      <a:alpha val="43137"/>
                    </a:srgbClr>
                  </a:outerShdw>
                </a:effectLst>
                <a:latin typeface="Script MT Bold" pitchFamily="66" charset="0"/>
              </a:rPr>
              <a:t>, 15, se encuentran entre las primeras niñas que cubren la cabeza con un </a:t>
            </a:r>
            <a:r>
              <a:rPr lang="es-ES" dirty="0" err="1" smtClean="0">
                <a:solidFill>
                  <a:srgbClr val="FFFF00"/>
                </a:solidFill>
                <a:effectLst>
                  <a:outerShdw blurRad="38100" dist="38100" dir="2700000" algn="tl">
                    <a:srgbClr val="000000">
                      <a:alpha val="43137"/>
                    </a:srgbClr>
                  </a:outerShdw>
                </a:effectLst>
                <a:latin typeface="Script MT Bold" pitchFamily="66" charset="0"/>
              </a:rPr>
              <a:t>hijab</a:t>
            </a:r>
            <a:r>
              <a:rPr lang="es-ES" dirty="0" smtClean="0">
                <a:solidFill>
                  <a:srgbClr val="FFFF00"/>
                </a:solidFill>
                <a:effectLst>
                  <a:outerShdw blurRad="38100" dist="38100" dir="2700000" algn="tl">
                    <a:srgbClr val="000000">
                      <a:alpha val="43137"/>
                    </a:srgbClr>
                  </a:outerShdw>
                </a:effectLst>
                <a:latin typeface="Script MT Bold" pitchFamily="66" charset="0"/>
              </a:rPr>
              <a:t>.  a pesar de la desaprobación de sus familias</a:t>
            </a:r>
          </a:p>
          <a:p>
            <a:endParaRPr lang="es-ES"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1"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ntr" presetSubtype="5" repeatCount="indefinite"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vertical)">
                                      <p:cBhvr>
                                        <p:cTn id="11" dur="5000"/>
                                        <p:tgtEl>
                                          <p:spTgt spid="6"/>
                                        </p:tgtEl>
                                      </p:cBhvr>
                                    </p:animEffect>
                                  </p:childTnLst>
                                </p:cTn>
                              </p:par>
                              <p:par>
                                <p:cTn id="12" presetID="3" presetClass="entr" presetSubtype="5" repeatCount="indefinite"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linds(vertical)">
                                      <p:cBhvr>
                                        <p:cTn id="14" dur="5000"/>
                                        <p:tgtEl>
                                          <p:spTgt spid="7"/>
                                        </p:tgtEl>
                                      </p:cBhvr>
                                    </p:animEffect>
                                  </p:childTnLst>
                                </p:cTn>
                              </p:par>
                              <p:par>
                                <p:cTn id="15" presetID="23" presetClass="entr" presetSubtype="3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6*min(max(#ppt_w*#ppt_h,.3),1)-7.4)/-.7*#ppt_w"/>
                                          </p:val>
                                        </p:tav>
                                        <p:tav tm="100000">
                                          <p:val>
                                            <p:strVal val="#ppt_w"/>
                                          </p:val>
                                        </p:tav>
                                      </p:tavLst>
                                    </p:anim>
                                    <p:anim calcmode="lin" valueType="num">
                                      <p:cBhvr>
                                        <p:cTn id="18" dur="5000" fill="hold"/>
                                        <p:tgtEl>
                                          <p:spTgt spid="4"/>
                                        </p:tgtEl>
                                        <p:attrNameLst>
                                          <p:attrName>ppt_h</p:attrName>
                                        </p:attrNameLst>
                                      </p:cBhvr>
                                      <p:tavLst>
                                        <p:tav tm="0">
                                          <p:val>
                                            <p:strVal val="(6*min(max(#ppt_w*#ppt_h,.3),1)-7.4)/-.7*#ppt_h"/>
                                          </p:val>
                                        </p:tav>
                                        <p:tav tm="100000">
                                          <p:val>
                                            <p:strVal val="#ppt_h"/>
                                          </p:val>
                                        </p:tav>
                                      </p:tavLst>
                                    </p:anim>
                                    <p:anim calcmode="lin" valueType="num">
                                      <p:cBhvr>
                                        <p:cTn id="19" dur="5000" fill="hold"/>
                                        <p:tgtEl>
                                          <p:spTgt spid="4"/>
                                        </p:tgtEl>
                                        <p:attrNameLst>
                                          <p:attrName>ppt_x</p:attrName>
                                        </p:attrNameLst>
                                      </p:cBhvr>
                                      <p:tavLst>
                                        <p:tav tm="0">
                                          <p:val>
                                            <p:fltVal val="0.5"/>
                                          </p:val>
                                        </p:tav>
                                        <p:tav tm="100000">
                                          <p:val>
                                            <p:strVal val="#ppt_x"/>
                                          </p:val>
                                        </p:tav>
                                      </p:tavLst>
                                    </p:anim>
                                    <p:anim calcmode="lin" valueType="num">
                                      <p:cBhvr>
                                        <p:cTn id="20" dur="50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21" fill="hold">
                            <p:stCondLst>
                              <p:cond delay="5000"/>
                            </p:stCondLst>
                            <p:childTnLst>
                              <p:par>
                                <p:cTn id="22" presetID="55"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strVal val="#ppt_w*0.7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animEffect transition="in" filter="fade">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2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1A49">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42844" y="0"/>
            <a:ext cx="4286280" cy="2308324"/>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Diana </a:t>
            </a:r>
            <a:r>
              <a:rPr lang="es-ES" dirty="0" err="1" smtClean="0">
                <a:solidFill>
                  <a:srgbClr val="FFFF00"/>
                </a:solidFill>
                <a:effectLst>
                  <a:outerShdw blurRad="38100" dist="38100" dir="2700000" algn="tl">
                    <a:srgbClr val="000000">
                      <a:alpha val="43137"/>
                    </a:srgbClr>
                  </a:outerShdw>
                </a:effectLst>
                <a:latin typeface="Script MT Bold" pitchFamily="66" charset="0"/>
              </a:rPr>
              <a:t>Reshedova</a:t>
            </a:r>
            <a:r>
              <a:rPr lang="es-ES" dirty="0" smtClean="0">
                <a:solidFill>
                  <a:srgbClr val="FFFF00"/>
                </a:solidFill>
                <a:effectLst>
                  <a:outerShdw blurRad="38100" dist="38100" dir="2700000" algn="tl">
                    <a:srgbClr val="000000">
                      <a:alpha val="43137"/>
                    </a:srgbClr>
                  </a:outerShdw>
                </a:effectLst>
                <a:latin typeface="Script MT Bold" pitchFamily="66" charset="0"/>
              </a:rPr>
              <a:t>, 20 y </a:t>
            </a:r>
            <a:r>
              <a:rPr lang="es-ES" dirty="0" err="1" smtClean="0">
                <a:solidFill>
                  <a:srgbClr val="FFFF00"/>
                </a:solidFill>
                <a:effectLst>
                  <a:outerShdw blurRad="38100" dist="38100" dir="2700000" algn="tl">
                    <a:srgbClr val="000000">
                      <a:alpha val="43137"/>
                    </a:srgbClr>
                  </a:outerShdw>
                </a:effectLst>
                <a:latin typeface="Script MT Bold" pitchFamily="66" charset="0"/>
              </a:rPr>
              <a:t>Yusoupov</a:t>
            </a:r>
            <a:r>
              <a:rPr lang="es-ES" dirty="0" smtClean="0">
                <a:solidFill>
                  <a:srgbClr val="FFFF00"/>
                </a:solidFill>
                <a:effectLst>
                  <a:outerShdw blurRad="38100" dist="38100" dir="2700000" algn="tl">
                    <a:srgbClr val="000000">
                      <a:alpha val="43137"/>
                    </a:srgbClr>
                  </a:outerShdw>
                </a:effectLst>
                <a:latin typeface="Script MT Bold" pitchFamily="66" charset="0"/>
              </a:rPr>
              <a:t> </a:t>
            </a:r>
            <a:r>
              <a:rPr lang="es-ES" dirty="0" err="1" smtClean="0">
                <a:solidFill>
                  <a:srgbClr val="FFFF00"/>
                </a:solidFill>
                <a:effectLst>
                  <a:outerShdw blurRad="38100" dist="38100" dir="2700000" algn="tl">
                    <a:srgbClr val="000000">
                      <a:alpha val="43137"/>
                    </a:srgbClr>
                  </a:outerShdw>
                </a:effectLst>
                <a:latin typeface="Script MT Bold" pitchFamily="66" charset="0"/>
              </a:rPr>
              <a:t>Bekhlhan</a:t>
            </a:r>
            <a:r>
              <a:rPr lang="es-ES" dirty="0" smtClean="0">
                <a:solidFill>
                  <a:srgbClr val="FFFF00"/>
                </a:solidFill>
                <a:effectLst>
                  <a:outerShdw blurRad="38100" dist="38100" dir="2700000" algn="tl">
                    <a:srgbClr val="000000">
                      <a:alpha val="43137"/>
                    </a:srgbClr>
                  </a:outerShdw>
                </a:effectLst>
                <a:latin typeface="Script MT Bold" pitchFamily="66" charset="0"/>
              </a:rPr>
              <a:t>, de 21 años, en su casa. Los padres </a:t>
            </a:r>
            <a:r>
              <a:rPr lang="es-ES" dirty="0" err="1" smtClean="0">
                <a:solidFill>
                  <a:srgbClr val="FFFF00"/>
                </a:solidFill>
                <a:effectLst>
                  <a:outerShdw blurRad="38100" dist="38100" dir="2700000" algn="tl">
                    <a:srgbClr val="000000">
                      <a:alpha val="43137"/>
                    </a:srgbClr>
                  </a:outerShdw>
                </a:effectLst>
                <a:latin typeface="Script MT Bold" pitchFamily="66" charset="0"/>
              </a:rPr>
              <a:t>Reshedova</a:t>
            </a:r>
            <a:r>
              <a:rPr lang="es-ES" dirty="0" smtClean="0">
                <a:solidFill>
                  <a:srgbClr val="FFFF00"/>
                </a:solidFill>
                <a:effectLst>
                  <a:outerShdw blurRad="38100" dist="38100" dir="2700000" algn="tl">
                    <a:srgbClr val="000000">
                      <a:alpha val="43137"/>
                    </a:srgbClr>
                  </a:outerShdw>
                </a:effectLst>
                <a:latin typeface="Script MT Bold" pitchFamily="66" charset="0"/>
              </a:rPr>
              <a:t> inicialmente arreglan su matrimonio. La noche antes de su boda, ella se escapó de </a:t>
            </a:r>
            <a:r>
              <a:rPr lang="es-ES" dirty="0" err="1" smtClean="0">
                <a:solidFill>
                  <a:srgbClr val="FFFF00"/>
                </a:solidFill>
                <a:effectLst>
                  <a:outerShdw blurRad="38100" dist="38100" dir="2700000" algn="tl">
                    <a:srgbClr val="000000">
                      <a:alpha val="43137"/>
                    </a:srgbClr>
                  </a:outerShdw>
                </a:effectLst>
                <a:latin typeface="Script MT Bold" pitchFamily="66" charset="0"/>
              </a:rPr>
              <a:t>Yusoupov</a:t>
            </a:r>
            <a:r>
              <a:rPr lang="es-ES" dirty="0" smtClean="0">
                <a:solidFill>
                  <a:srgbClr val="FFFF00"/>
                </a:solidFill>
                <a:effectLst>
                  <a:outerShdw blurRad="38100" dist="38100" dir="2700000" algn="tl">
                    <a:srgbClr val="000000">
                      <a:alpha val="43137"/>
                    </a:srgbClr>
                  </a:outerShdw>
                </a:effectLst>
                <a:latin typeface="Script MT Bold" pitchFamily="66" charset="0"/>
              </a:rPr>
              <a:t>, que había estado saliendo en secreto con él. Ellos han estado casados ​​por 2 años</a:t>
            </a:r>
          </a:p>
          <a:p>
            <a:endParaRPr lang="es-ES"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7" presetClass="exit" presetSubtype="1" fill="hold" grpId="1" nodeType="withEffect">
                                  <p:stCondLst>
                                    <p:cond delay="0"/>
                                  </p:stCondLst>
                                  <p:childTnLst>
                                    <p:anim calcmode="lin" valueType="num">
                                      <p:cBhvr additive="base">
                                        <p:cTn id="9" dur="5000"/>
                                        <p:tgtEl>
                                          <p:spTgt spid="5"/>
                                        </p:tgtEl>
                                        <p:attrNameLst>
                                          <p:attrName>ppt_x</p:attrName>
                                        </p:attrNameLst>
                                      </p:cBhvr>
                                      <p:tavLst>
                                        <p:tav tm="0">
                                          <p:val>
                                            <p:strVal val="ppt_x"/>
                                          </p:val>
                                        </p:tav>
                                        <p:tav tm="100000">
                                          <p:val>
                                            <p:strVal val="ppt_x"/>
                                          </p:val>
                                        </p:tav>
                                      </p:tavLst>
                                    </p:anim>
                                    <p:anim calcmode="lin" valueType="num">
                                      <p:cBhvr additive="base">
                                        <p:cTn id="10" dur="5000"/>
                                        <p:tgtEl>
                                          <p:spTgt spid="5"/>
                                        </p:tgtEl>
                                        <p:attrNameLst>
                                          <p:attrName>ppt_y</p:attrName>
                                        </p:attrNameLst>
                                      </p:cBhvr>
                                      <p:tavLst>
                                        <p:tav tm="0">
                                          <p:val>
                                            <p:strVal val="ppt_y"/>
                                          </p:val>
                                        </p:tav>
                                        <p:tav tm="100000">
                                          <p:val>
                                            <p:strVal val="0-ppt_h/2"/>
                                          </p:val>
                                        </p:tav>
                                      </p:tavLst>
                                    </p:anim>
                                    <p:set>
                                      <p:cBhvr>
                                        <p:cTn id="11" dur="1" fill="hold">
                                          <p:stCondLst>
                                            <p:cond delay="4999"/>
                                          </p:stCondLst>
                                        </p:cTn>
                                        <p:tgtEl>
                                          <p:spTgt spid="5"/>
                                        </p:tgtEl>
                                        <p:attrNameLst>
                                          <p:attrName>style.visibility</p:attrName>
                                        </p:attrNameLst>
                                      </p:cBhvr>
                                      <p:to>
                                        <p:strVal val="hidden"/>
                                      </p:to>
                                    </p:set>
                                  </p:childTnLst>
                                </p:cTn>
                              </p:par>
                              <p:par>
                                <p:cTn id="12" presetID="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ppt_x"/>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par>
                          <p:cTn id="19" fill="hold">
                            <p:stCondLst>
                              <p:cond delay="5000"/>
                            </p:stCondLst>
                            <p:childTnLst>
                              <p:par>
                                <p:cTn id="20" presetID="55"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fill="hold"/>
                                        <p:tgtEl>
                                          <p:spTgt spid="6"/>
                                        </p:tgtEl>
                                        <p:attrNameLst>
                                          <p:attrName>ppt_w</p:attrName>
                                        </p:attrNameLst>
                                      </p:cBhvr>
                                      <p:tavLst>
                                        <p:tav tm="0">
                                          <p:val>
                                            <p:strVal val="#ppt_w*0.70"/>
                                          </p:val>
                                        </p:tav>
                                        <p:tav tm="100000">
                                          <p:val>
                                            <p:strVal val="#ppt_w"/>
                                          </p:val>
                                        </p:tav>
                                      </p:tavLst>
                                    </p:anim>
                                    <p:anim calcmode="lin" valueType="num">
                                      <p:cBhvr>
                                        <p:cTn id="23" dur="1000" fill="hold"/>
                                        <p:tgtEl>
                                          <p:spTgt spid="6"/>
                                        </p:tgtEl>
                                        <p:attrNameLst>
                                          <p:attrName>ppt_h</p:attrName>
                                        </p:attrNameLst>
                                      </p:cBhvr>
                                      <p:tavLst>
                                        <p:tav tm="0">
                                          <p:val>
                                            <p:strVal val="#ppt_h"/>
                                          </p:val>
                                        </p:tav>
                                        <p:tav tm="100000">
                                          <p:val>
                                            <p:strVal val="#ppt_h"/>
                                          </p:val>
                                        </p:tav>
                                      </p:tavLst>
                                    </p:anim>
                                    <p:animEffect transition="in" filter="fade">
                                      <p:cBhvr>
                                        <p:cTn id="2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9933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357158" y="214290"/>
            <a:ext cx="7929585"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Un adolescente espiando a un grupo de chicas desde  una  ventana en la localidad de </a:t>
            </a:r>
            <a:r>
              <a:rPr lang="es-ES" dirty="0" err="1" smtClean="0">
                <a:effectLst>
                  <a:outerShdw blurRad="38100" dist="38100" dir="2700000" algn="tl">
                    <a:srgbClr val="000000">
                      <a:alpha val="43137"/>
                    </a:srgbClr>
                  </a:outerShdw>
                </a:effectLst>
                <a:latin typeface="Script MT Bold" pitchFamily="66" charset="0"/>
              </a:rPr>
              <a:t>Urus-Martan</a:t>
            </a:r>
            <a:r>
              <a:rPr lang="es-ES" dirty="0" smtClean="0">
                <a:effectLst>
                  <a:outerShdw blurRad="38100" dist="38100" dir="2700000" algn="tl">
                    <a:srgbClr val="000000">
                      <a:alpha val="43137"/>
                    </a:srgbClr>
                  </a:outerShdw>
                </a:effectLst>
                <a:latin typeface="Script MT Bold" pitchFamily="66" charset="0"/>
              </a:rPr>
              <a:t>. Las mujeres jóvenes a menudo son secuestrados en la calle y se casan con hombres que nunca han conocido. Secuestro de la novia sigue siendo un problema endémico.</a:t>
            </a:r>
          </a:p>
          <a:p>
            <a:endParaRPr lang="es-ES"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3"/>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55"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strVal val="#ppt_w*0.7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animEffect transition="in" filter="fade">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25.jpg"/>
          <p:cNvPicPr>
            <a:picLocks noChangeAspect="1"/>
          </p:cNvPicPr>
          <p:nvPr/>
        </p:nvPicPr>
        <p:blipFill>
          <a:blip r:embed="rId2"/>
          <a:stretch>
            <a:fillRect/>
          </a:stretch>
        </p:blipFill>
        <p:spPr>
          <a:xfrm>
            <a:off x="0" y="23373"/>
            <a:ext cx="9144000" cy="6834627"/>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tx1">
              <a:lumMod val="50000"/>
              <a:alpha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00034" y="5929330"/>
            <a:ext cx="4993675" cy="646331"/>
          </a:xfrm>
          <a:prstGeom prst="rect">
            <a:avLst/>
          </a:prstGeom>
          <a:noFill/>
        </p:spPr>
        <p:txBody>
          <a:bodyPr wrap="none" rtlCol="0">
            <a:spAutoFit/>
          </a:bodyPr>
          <a:lstStyle/>
          <a:p>
            <a:r>
              <a:rPr lang="es-ES" dirty="0" smtClean="0">
                <a:effectLst>
                  <a:outerShdw blurRad="38100" dist="38100" dir="2700000" algn="tl">
                    <a:srgbClr val="000000">
                      <a:alpha val="43137"/>
                    </a:srgbClr>
                  </a:outerShdw>
                </a:effectLst>
                <a:latin typeface="Script MT Bold" pitchFamily="66" charset="0"/>
              </a:rPr>
              <a:t>Chechenia </a:t>
            </a:r>
            <a:r>
              <a:rPr lang="es-ES" dirty="0" err="1" smtClean="0">
                <a:effectLst>
                  <a:outerShdw blurRad="38100" dist="38100" dir="2700000" algn="tl">
                    <a:srgbClr val="000000">
                      <a:alpha val="43137"/>
                    </a:srgbClr>
                  </a:outerShdw>
                </a:effectLst>
                <a:latin typeface="Script MT Bold" pitchFamily="66" charset="0"/>
              </a:rPr>
              <a:t>jovenes</a:t>
            </a:r>
            <a:r>
              <a:rPr lang="es-ES" dirty="0" smtClean="0">
                <a:effectLst>
                  <a:outerShdw blurRad="38100" dist="38100" dir="2700000" algn="tl">
                    <a:srgbClr val="000000">
                      <a:alpha val="43137"/>
                    </a:srgbClr>
                  </a:outerShdw>
                </a:effectLst>
                <a:latin typeface="Script MT Bold" pitchFamily="66" charset="0"/>
              </a:rPr>
              <a:t> en una boda en el centro de Grozni.</a:t>
            </a:r>
          </a:p>
          <a:p>
            <a:endParaRPr lang="es-ES" dirty="0">
              <a:latin typeface="Script MT Bold"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7000"/>
                                        <p:tgtEl>
                                          <p:spTgt spid="4"/>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7000"/>
                            </p:stCondLst>
                            <p:childTnLst>
                              <p:par>
                                <p:cTn id="19" presetID="55"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strVal val="#ppt_w*0.70"/>
                                          </p:val>
                                        </p:tav>
                                        <p:tav tm="100000">
                                          <p:val>
                                            <p:strVal val="#ppt_w"/>
                                          </p:val>
                                        </p:tav>
                                      </p:tavLst>
                                    </p:anim>
                                    <p:anim calcmode="lin" valueType="num">
                                      <p:cBhvr>
                                        <p:cTn id="22" dur="2000" fill="hold"/>
                                        <p:tgtEl>
                                          <p:spTgt spid="6"/>
                                        </p:tgtEl>
                                        <p:attrNameLst>
                                          <p:attrName>ppt_h</p:attrName>
                                        </p:attrNameLst>
                                      </p:cBhvr>
                                      <p:tavLst>
                                        <p:tav tm="0">
                                          <p:val>
                                            <p:strVal val="#ppt_h"/>
                                          </p:val>
                                        </p:tav>
                                        <p:tav tm="100000">
                                          <p:val>
                                            <p:strVal val="#ppt_h"/>
                                          </p:val>
                                        </p:tav>
                                      </p:tavLst>
                                    </p:anim>
                                    <p:animEffect transition="in" filter="fade">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2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142852"/>
            <a:ext cx="7072330" cy="1415772"/>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Mujeres chechenas de pie en un lado de la sala durante una fiesta. En la mayoría de las reuniones sociales, hombres y mujeres se </a:t>
            </a:r>
            <a:r>
              <a:rPr lang="es-ES" dirty="0" err="1" smtClean="0">
                <a:solidFill>
                  <a:srgbClr val="FFFF00"/>
                </a:solidFill>
                <a:effectLst>
                  <a:outerShdw blurRad="38100" dist="38100" dir="2700000" algn="tl">
                    <a:srgbClr val="000000">
                      <a:alpha val="43137"/>
                    </a:srgbClr>
                  </a:outerShdw>
                </a:effectLst>
                <a:latin typeface="Script MT Bold" pitchFamily="66" charset="0"/>
              </a:rPr>
              <a:t>reunen</a:t>
            </a:r>
            <a:r>
              <a:rPr lang="es-ES" dirty="0" smtClean="0">
                <a:solidFill>
                  <a:srgbClr val="FFFF00"/>
                </a:solidFill>
                <a:effectLst>
                  <a:outerShdw blurRad="38100" dist="38100" dir="2700000" algn="tl">
                    <a:srgbClr val="000000">
                      <a:alpha val="43137"/>
                    </a:srgbClr>
                  </a:outerShdw>
                </a:effectLst>
                <a:latin typeface="Script MT Bold" pitchFamily="66" charset="0"/>
              </a:rPr>
              <a:t> por separado.</a:t>
            </a:r>
          </a:p>
          <a:p>
            <a:endParaRPr lang="es-ES" sz="3200" dirty="0">
              <a:latin typeface="Script MT Bold"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7"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par>
                          <p:cTn id="19" fill="hold">
                            <p:stCondLst>
                              <p:cond delay="5000"/>
                            </p:stCondLst>
                            <p:childTnLst>
                              <p:par>
                                <p:cTn id="20" presetID="55"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strVal val="#ppt_w*0.7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animEffect transition="in" filter="fade">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2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857488" y="214290"/>
            <a:ext cx="3794629" cy="646331"/>
          </a:xfrm>
          <a:prstGeom prst="rect">
            <a:avLst/>
          </a:prstGeom>
          <a:noFill/>
        </p:spPr>
        <p:txBody>
          <a:bodyPr wrap="none" rtlCol="0">
            <a:spAutoFit/>
          </a:bodyPr>
          <a:lstStyle/>
          <a:p>
            <a:r>
              <a:rPr lang="es-ES" dirty="0" smtClean="0">
                <a:effectLst>
                  <a:outerShdw blurRad="38100" dist="38100" dir="2700000" algn="tl">
                    <a:srgbClr val="000000">
                      <a:alpha val="43137"/>
                    </a:srgbClr>
                  </a:outerShdw>
                </a:effectLst>
                <a:latin typeface="Script MT Bold" pitchFamily="66" charset="0"/>
              </a:rPr>
              <a:t>Las niñas en su casa antes de una boda</a:t>
            </a:r>
          </a:p>
          <a:p>
            <a:endParaRPr lang="es-ES"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7"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par>
                          <p:cTn id="19" fill="hold">
                            <p:stCondLst>
                              <p:cond delay="5000"/>
                            </p:stCondLst>
                            <p:childTnLst>
                              <p:par>
                                <p:cTn id="20" presetID="55"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strVal val="#ppt_w*0.7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animEffect transition="in" filter="fade">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28.jpg"/>
          <p:cNvPicPr>
            <a:picLocks noChangeAspect="1"/>
          </p:cNvPicPr>
          <p:nvPr/>
        </p:nvPicPr>
        <p:blipFill>
          <a:blip r:embed="rId3"/>
          <a:stretch>
            <a:fillRect/>
          </a:stretch>
        </p:blipFill>
        <p:spPr>
          <a:xfrm>
            <a:off x="0" y="428604"/>
            <a:ext cx="9144000" cy="6000767"/>
          </a:xfrm>
          <a:prstGeom prst="rect">
            <a:avLst/>
          </a:prstGeom>
        </p:spPr>
      </p:pic>
      <p:sp>
        <p:nvSpPr>
          <p:cNvPr id="5" name="4 Rectángulo"/>
          <p:cNvSpPr/>
          <p:nvPr/>
        </p:nvSpPr>
        <p:spPr>
          <a:xfrm>
            <a:off x="0" y="428604"/>
            <a:ext cx="9144000" cy="6000792"/>
          </a:xfrm>
          <a:prstGeom prst="rect">
            <a:avLst/>
          </a:prstGeom>
          <a:solidFill>
            <a:srgbClr val="0000FF">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428604"/>
          </a:xfrm>
          <a:prstGeom prst="rect">
            <a:avLst/>
          </a:prstGeom>
          <a:solidFill>
            <a:srgbClr val="0000FF"/>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6429396"/>
            <a:ext cx="9144000" cy="428604"/>
          </a:xfrm>
          <a:prstGeom prst="rect">
            <a:avLst/>
          </a:prstGeom>
          <a:solidFill>
            <a:srgbClr val="0000FF"/>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5500694" y="357166"/>
            <a:ext cx="3429024" cy="2862322"/>
          </a:xfrm>
          <a:prstGeom prst="rect">
            <a:avLst/>
          </a:prstGeom>
          <a:noFill/>
        </p:spPr>
        <p:txBody>
          <a:bodyPr wrap="square" rtlCol="0">
            <a:spAutoFit/>
          </a:bodyPr>
          <a:lstStyle/>
          <a:p>
            <a:r>
              <a:rPr lang="es-ES" dirty="0" err="1" smtClean="0">
                <a:solidFill>
                  <a:srgbClr val="FFFF00"/>
                </a:solidFill>
                <a:effectLst>
                  <a:outerShdw blurRad="38100" dist="38100" dir="2700000" algn="tl">
                    <a:srgbClr val="000000">
                      <a:alpha val="43137"/>
                    </a:srgbClr>
                  </a:outerShdw>
                </a:effectLst>
                <a:latin typeface="Script MT Bold" pitchFamily="66" charset="0"/>
              </a:rPr>
              <a:t>Layusa</a:t>
            </a:r>
            <a:r>
              <a:rPr lang="es-ES" dirty="0" smtClean="0">
                <a:solidFill>
                  <a:srgbClr val="FFFF00"/>
                </a:solidFill>
                <a:effectLst>
                  <a:outerShdw blurRad="38100" dist="38100" dir="2700000" algn="tl">
                    <a:srgbClr val="000000">
                      <a:alpha val="43137"/>
                    </a:srgbClr>
                  </a:outerShdw>
                </a:effectLst>
                <a:latin typeface="Script MT Bold" pitchFamily="66" charset="0"/>
              </a:rPr>
              <a:t> </a:t>
            </a:r>
            <a:r>
              <a:rPr lang="es-ES" dirty="0" err="1" smtClean="0">
                <a:solidFill>
                  <a:srgbClr val="FFFF00"/>
                </a:solidFill>
                <a:effectLst>
                  <a:outerShdw blurRad="38100" dist="38100" dir="2700000" algn="tl">
                    <a:srgbClr val="000000">
                      <a:alpha val="43137"/>
                    </a:srgbClr>
                  </a:outerShdw>
                </a:effectLst>
                <a:latin typeface="Script MT Bold" pitchFamily="66" charset="0"/>
              </a:rPr>
              <a:t>Ibragimova</a:t>
            </a:r>
            <a:r>
              <a:rPr lang="es-ES" dirty="0" smtClean="0">
                <a:solidFill>
                  <a:srgbClr val="FFFF00"/>
                </a:solidFill>
                <a:effectLst>
                  <a:outerShdw blurRad="38100" dist="38100" dir="2700000" algn="tl">
                    <a:srgbClr val="000000">
                      <a:alpha val="43137"/>
                    </a:srgbClr>
                  </a:outerShdw>
                </a:effectLst>
                <a:latin typeface="Script MT Bold" pitchFamily="66" charset="0"/>
              </a:rPr>
              <a:t>, 16, se arregla el pelo y las uñas en su casa en la ciudad chechena de </a:t>
            </a:r>
            <a:r>
              <a:rPr lang="es-ES" dirty="0" err="1" smtClean="0">
                <a:solidFill>
                  <a:srgbClr val="FFFF00"/>
                </a:solidFill>
                <a:effectLst>
                  <a:outerShdw blurRad="38100" dist="38100" dir="2700000" algn="tl">
                    <a:srgbClr val="000000">
                      <a:alpha val="43137"/>
                    </a:srgbClr>
                  </a:outerShdw>
                </a:effectLst>
                <a:latin typeface="Script MT Bold" pitchFamily="66" charset="0"/>
              </a:rPr>
              <a:t>Urus-Martan</a:t>
            </a:r>
            <a:r>
              <a:rPr lang="es-ES" dirty="0" smtClean="0">
                <a:solidFill>
                  <a:srgbClr val="FFFF00"/>
                </a:solidFill>
                <a:effectLst>
                  <a:outerShdw blurRad="38100" dist="38100" dir="2700000" algn="tl">
                    <a:srgbClr val="000000">
                      <a:alpha val="43137"/>
                    </a:srgbClr>
                  </a:outerShdw>
                </a:effectLst>
                <a:latin typeface="Script MT Bold" pitchFamily="66" charset="0"/>
              </a:rPr>
              <a:t>. Su padre </a:t>
            </a:r>
            <a:r>
              <a:rPr lang="es-ES" dirty="0" err="1" smtClean="0">
                <a:solidFill>
                  <a:srgbClr val="FFFF00"/>
                </a:solidFill>
                <a:effectLst>
                  <a:outerShdw blurRad="38100" dist="38100" dir="2700000" algn="tl">
                    <a:srgbClr val="000000">
                      <a:alpha val="43137"/>
                    </a:srgbClr>
                  </a:outerShdw>
                </a:effectLst>
                <a:latin typeface="Script MT Bold" pitchFamily="66" charset="0"/>
              </a:rPr>
              <a:t>Ibragimova</a:t>
            </a:r>
            <a:r>
              <a:rPr lang="es-ES" dirty="0" smtClean="0">
                <a:solidFill>
                  <a:srgbClr val="FFFF00"/>
                </a:solidFill>
                <a:effectLst>
                  <a:outerShdw blurRad="38100" dist="38100" dir="2700000" algn="tl">
                    <a:srgbClr val="000000">
                      <a:alpha val="43137"/>
                    </a:srgbClr>
                  </a:outerShdw>
                </a:effectLst>
                <a:latin typeface="Script MT Bold" pitchFamily="66" charset="0"/>
              </a:rPr>
              <a:t>  convino  el matrimonio de su hija con </a:t>
            </a:r>
            <a:r>
              <a:rPr lang="es-ES" dirty="0" err="1" smtClean="0">
                <a:solidFill>
                  <a:srgbClr val="FFFF00"/>
                </a:solidFill>
                <a:effectLst>
                  <a:outerShdw blurRad="38100" dist="38100" dir="2700000" algn="tl">
                    <a:srgbClr val="000000">
                      <a:alpha val="43137"/>
                    </a:srgbClr>
                  </a:outerShdw>
                </a:effectLst>
                <a:latin typeface="Script MT Bold" pitchFamily="66" charset="0"/>
              </a:rPr>
              <a:t>Ibragim</a:t>
            </a:r>
            <a:r>
              <a:rPr lang="es-ES" dirty="0" smtClean="0">
                <a:solidFill>
                  <a:srgbClr val="FFFF00"/>
                </a:solidFill>
                <a:effectLst>
                  <a:outerShdw blurRad="38100" dist="38100" dir="2700000" algn="tl">
                    <a:srgbClr val="000000">
                      <a:alpha val="43137"/>
                    </a:srgbClr>
                  </a:outerShdw>
                </a:effectLst>
                <a:latin typeface="Script MT Bold" pitchFamily="66" charset="0"/>
              </a:rPr>
              <a:t> </a:t>
            </a:r>
            <a:r>
              <a:rPr lang="es-ES" dirty="0" err="1" smtClean="0">
                <a:solidFill>
                  <a:srgbClr val="FFFF00"/>
                </a:solidFill>
                <a:effectLst>
                  <a:outerShdw blurRad="38100" dist="38100" dir="2700000" algn="tl">
                    <a:srgbClr val="000000">
                      <a:alpha val="43137"/>
                    </a:srgbClr>
                  </a:outerShdw>
                </a:effectLst>
                <a:latin typeface="Script MT Bold" pitchFamily="66" charset="0"/>
              </a:rPr>
              <a:t>Isaev</a:t>
            </a:r>
            <a:r>
              <a:rPr lang="es-ES" dirty="0" smtClean="0">
                <a:solidFill>
                  <a:srgbClr val="FFFF00"/>
                </a:solidFill>
                <a:effectLst>
                  <a:outerShdw blurRad="38100" dist="38100" dir="2700000" algn="tl">
                    <a:srgbClr val="000000">
                      <a:alpha val="43137"/>
                    </a:srgbClr>
                  </a:outerShdw>
                </a:effectLst>
                <a:latin typeface="Script MT Bold" pitchFamily="66" charset="0"/>
              </a:rPr>
              <a:t>. de 19 años,  Los dos hablaron sólo unas pocas veces antes de casarse</a:t>
            </a:r>
          </a:p>
          <a:p>
            <a:endParaRPr lang="es-ES" sz="32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30000">
    <p:sndAc>
      <p:stSnd>
        <p:snd r:embed="rId2" name="chechen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5"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heckerboard(across)">
                                      <p:cBhvr>
                                        <p:cTn id="14" dur="3000"/>
                                        <p:tgtEl>
                                          <p:spTgt spid="6"/>
                                        </p:tgtEl>
                                      </p:cBhvr>
                                    </p:animEffect>
                                  </p:childTnLst>
                                </p:cTn>
                              </p:par>
                              <p:par>
                                <p:cTn id="15" presetID="5" presetClass="entr" presetSubtype="1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3000"/>
                                        <p:tgtEl>
                                          <p:spTgt spid="7"/>
                                        </p:tgtEl>
                                      </p:cBhvr>
                                    </p:animEffect>
                                  </p:childTnLst>
                                </p:cTn>
                              </p:par>
                            </p:childTnLst>
                          </p:cTn>
                        </p:par>
                        <p:par>
                          <p:cTn id="18" fill="hold">
                            <p:stCondLst>
                              <p:cond delay="5000"/>
                            </p:stCondLst>
                            <p:childTnLst>
                              <p:par>
                                <p:cTn id="19" presetID="55"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strVal val="#ppt_w*0.70"/>
                                          </p:val>
                                        </p:tav>
                                        <p:tav tm="100000">
                                          <p:val>
                                            <p:strVal val="#ppt_w"/>
                                          </p:val>
                                        </p:tav>
                                      </p:tavLst>
                                    </p:anim>
                                    <p:anim calcmode="lin" valueType="num">
                                      <p:cBhvr>
                                        <p:cTn id="22" dur="2000" fill="hold"/>
                                        <p:tgtEl>
                                          <p:spTgt spid="8"/>
                                        </p:tgtEl>
                                        <p:attrNameLst>
                                          <p:attrName>ppt_h</p:attrName>
                                        </p:attrNameLst>
                                      </p:cBhvr>
                                      <p:tavLst>
                                        <p:tav tm="0">
                                          <p:val>
                                            <p:strVal val="#ppt_h"/>
                                          </p:val>
                                        </p:tav>
                                        <p:tav tm="100000">
                                          <p:val>
                                            <p:strVal val="#ppt_h"/>
                                          </p:val>
                                        </p:tav>
                                      </p:tavLst>
                                    </p:anim>
                                    <p:animEffect transition="in" filter="fade">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2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C0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28596" y="5103674"/>
            <a:ext cx="8715404" cy="1754326"/>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En su dormitorio, </a:t>
            </a:r>
            <a:r>
              <a:rPr lang="es-ES" dirty="0" err="1" smtClean="0">
                <a:solidFill>
                  <a:srgbClr val="FFFF00"/>
                </a:solidFill>
                <a:effectLst>
                  <a:outerShdw blurRad="38100" dist="38100" dir="2700000" algn="tl">
                    <a:srgbClr val="000000">
                      <a:alpha val="43137"/>
                    </a:srgbClr>
                  </a:outerShdw>
                </a:effectLst>
                <a:latin typeface="Script MT Bold" pitchFamily="66" charset="0"/>
              </a:rPr>
              <a:t>Layusa</a:t>
            </a:r>
            <a:r>
              <a:rPr lang="es-ES" dirty="0" smtClean="0">
                <a:solidFill>
                  <a:srgbClr val="FFFF00"/>
                </a:solidFill>
                <a:effectLst>
                  <a:outerShdw blurRad="38100" dist="38100" dir="2700000" algn="tl">
                    <a:srgbClr val="000000">
                      <a:alpha val="43137"/>
                    </a:srgbClr>
                  </a:outerShdw>
                </a:effectLst>
                <a:latin typeface="Script MT Bold" pitchFamily="66" charset="0"/>
              </a:rPr>
              <a:t> </a:t>
            </a:r>
            <a:r>
              <a:rPr lang="es-ES" dirty="0" err="1" smtClean="0">
                <a:solidFill>
                  <a:srgbClr val="FFFF00"/>
                </a:solidFill>
                <a:effectLst>
                  <a:outerShdw blurRad="38100" dist="38100" dir="2700000" algn="tl">
                    <a:srgbClr val="000000">
                      <a:alpha val="43137"/>
                    </a:srgbClr>
                  </a:outerShdw>
                </a:effectLst>
                <a:latin typeface="Script MT Bold" pitchFamily="66" charset="0"/>
              </a:rPr>
              <a:t>Ibragimova</a:t>
            </a:r>
            <a:r>
              <a:rPr lang="es-ES" dirty="0" smtClean="0">
                <a:solidFill>
                  <a:srgbClr val="FFFF00"/>
                </a:solidFill>
                <a:effectLst>
                  <a:outerShdw blurRad="38100" dist="38100" dir="2700000" algn="tl">
                    <a:srgbClr val="000000">
                      <a:alpha val="43137"/>
                    </a:srgbClr>
                  </a:outerShdw>
                </a:effectLst>
                <a:latin typeface="Script MT Bold" pitchFamily="66" charset="0"/>
              </a:rPr>
              <a:t>, 16, ora junto a un líder religioso  checheno antes de su boda. Se le pide  recitar sus votos por separado de su cónyuge. La novia es luego recogida por los amigos del novio y la escoltan junto con sus maletas a su casa, donde la ceremonia se lleva a cabo. Tradicionalmente, las parejas chechenos se encuentran entre sí  en donde se celebra con innumerables canciones populares y danzas.</a:t>
            </a:r>
          </a:p>
          <a:p>
            <a:endParaRPr lang="es-ES"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55"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strVal val="#ppt_w*0.7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30.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BF4B2B">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4214810" y="4180344"/>
            <a:ext cx="4643438"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Al ponerse el sol en las afueras de </a:t>
            </a:r>
            <a:r>
              <a:rPr lang="es-ES" dirty="0" err="1" smtClean="0">
                <a:effectLst>
                  <a:outerShdw blurRad="38100" dist="38100" dir="2700000" algn="tl">
                    <a:srgbClr val="000000">
                      <a:alpha val="43137"/>
                    </a:srgbClr>
                  </a:outerShdw>
                </a:effectLst>
                <a:latin typeface="Script MT Bold" pitchFamily="66" charset="0"/>
              </a:rPr>
              <a:t>Grozny</a:t>
            </a:r>
            <a:r>
              <a:rPr lang="es-ES" dirty="0" smtClean="0">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Kazbek</a:t>
            </a:r>
            <a:r>
              <a:rPr lang="es-ES" dirty="0" smtClean="0">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Mutsaev</a:t>
            </a:r>
            <a:r>
              <a:rPr lang="es-ES" dirty="0" smtClean="0">
                <a:effectLst>
                  <a:outerShdw blurRad="38100" dist="38100" dir="2700000" algn="tl">
                    <a:srgbClr val="000000">
                      <a:alpha val="43137"/>
                    </a:srgbClr>
                  </a:outerShdw>
                </a:effectLst>
                <a:latin typeface="Script MT Bold" pitchFamily="66" charset="0"/>
              </a:rPr>
              <a:t>, de 29 años, lanza un disparo por la celebración de armas de fuego como parte de una tradición milenaria de la boda en Chechenia</a:t>
            </a:r>
          </a:p>
          <a:p>
            <a:endParaRPr lang="es-ES" dirty="0">
              <a:latin typeface="Script MT Bold" pitchFamily="66"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55"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2000" fill="hold"/>
                                        <p:tgtEl>
                                          <p:spTgt spid="7"/>
                                        </p:tgtEl>
                                        <p:attrNameLst>
                                          <p:attrName>ppt_w</p:attrName>
                                        </p:attrNameLst>
                                      </p:cBhvr>
                                      <p:tavLst>
                                        <p:tav tm="0">
                                          <p:val>
                                            <p:strVal val="#ppt_w*0.70"/>
                                          </p:val>
                                        </p:tav>
                                        <p:tav tm="100000">
                                          <p:val>
                                            <p:strVal val="#ppt_w"/>
                                          </p:val>
                                        </p:tav>
                                      </p:tavLst>
                                    </p:anim>
                                    <p:anim calcmode="lin" valueType="num">
                                      <p:cBhvr>
                                        <p:cTn id="21" dur="2000" fill="hold"/>
                                        <p:tgtEl>
                                          <p:spTgt spid="7"/>
                                        </p:tgtEl>
                                        <p:attrNameLst>
                                          <p:attrName>ppt_h</p:attrName>
                                        </p:attrNameLst>
                                      </p:cBhvr>
                                      <p:tavLst>
                                        <p:tav tm="0">
                                          <p:val>
                                            <p:strVal val="#ppt_h"/>
                                          </p:val>
                                        </p:tav>
                                        <p:tav tm="100000">
                                          <p:val>
                                            <p:strVal val="#ppt_h"/>
                                          </p:val>
                                        </p:tav>
                                      </p:tavLst>
                                    </p:anim>
                                    <p:animEffect transition="in" filter="fade">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3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69804"/>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42910" y="357166"/>
            <a:ext cx="3214710" cy="1200329"/>
          </a:xfrm>
          <a:prstGeom prst="rect">
            <a:avLst/>
          </a:prstGeom>
          <a:noFill/>
        </p:spPr>
        <p:txBody>
          <a:bodyPr wrap="square" rtlCol="0">
            <a:spAutoFit/>
          </a:bodyPr>
          <a:lstStyle/>
          <a:p>
            <a:pPr algn="ctr"/>
            <a:r>
              <a:rPr lang="es-ES" dirty="0" smtClean="0">
                <a:solidFill>
                  <a:srgbClr val="FFFF00"/>
                </a:solidFill>
                <a:latin typeface="Script MT Bold" pitchFamily="66" charset="0"/>
              </a:rPr>
              <a:t>Un invitado de la fiesta dispara unos tiros durante una boda</a:t>
            </a:r>
          </a:p>
          <a:p>
            <a:pPr algn="ctr"/>
            <a:r>
              <a:rPr lang="es-ES" dirty="0" smtClean="0">
                <a:latin typeface="Script MT Bold" pitchFamily="66" charset="0"/>
              </a:rPr>
              <a:t>	</a:t>
            </a:r>
          </a:p>
          <a:p>
            <a:pPr algn="ctr"/>
            <a:endParaRPr lang="es-ES" dirty="0"/>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ppt_x</p:attrName>
                                        </p:attrNameLst>
                                      </p:cBhvr>
                                      <p:tavLst>
                                        <p:tav tm="0">
                                          <p:val>
                                            <p:strVal val="#ppt_x"/>
                                          </p:val>
                                        </p:tav>
                                        <p:tav tm="100000">
                                          <p:val>
                                            <p:strVal val="#ppt_x"/>
                                          </p:val>
                                        </p:tav>
                                      </p:tavLst>
                                    </p:anim>
                                    <p:anim calcmode="lin" valueType="num">
                                      <p:cBhvr>
                                        <p:cTn id="11" dur="5000" fill="hold"/>
                                        <p:tgtEl>
                                          <p:spTgt spid="4"/>
                                        </p:tgtEl>
                                        <p:attrNameLst>
                                          <p:attrName>ppt_y</p:attrName>
                                        </p:attrNameLst>
                                      </p:cBhvr>
                                      <p:tavLst>
                                        <p:tav tm="0">
                                          <p:val>
                                            <p:strVal val="#ppt_y-#ppt_h/2"/>
                                          </p:val>
                                        </p:tav>
                                        <p:tav tm="100000">
                                          <p:val>
                                            <p:strVal val="#ppt_y"/>
                                          </p:val>
                                        </p:tav>
                                      </p:tavLst>
                                    </p:anim>
                                    <p:anim calcmode="lin" valueType="num">
                                      <p:cBhvr>
                                        <p:cTn id="12" dur="5000" fill="hold"/>
                                        <p:tgtEl>
                                          <p:spTgt spid="4"/>
                                        </p:tgtEl>
                                        <p:attrNameLst>
                                          <p:attrName>ppt_w</p:attrName>
                                        </p:attrNameLst>
                                      </p:cBhvr>
                                      <p:tavLst>
                                        <p:tav tm="0">
                                          <p:val>
                                            <p:strVal val="#ppt_w"/>
                                          </p:val>
                                        </p:tav>
                                        <p:tav tm="100000">
                                          <p:val>
                                            <p:strVal val="#ppt_w"/>
                                          </p:val>
                                        </p:tav>
                                      </p:tavLst>
                                    </p:anim>
                                    <p:anim calcmode="lin" valueType="num">
                                      <p:cBhvr>
                                        <p:cTn id="13" dur="5000" fill="hold"/>
                                        <p:tgtEl>
                                          <p:spTgt spid="4"/>
                                        </p:tgtEl>
                                        <p:attrNameLst>
                                          <p:attrName>ppt_h</p:attrName>
                                        </p:attrNameLst>
                                      </p:cBhvr>
                                      <p:tavLst>
                                        <p:tav tm="0">
                                          <p:val>
                                            <p:fltVal val="0"/>
                                          </p:val>
                                        </p:tav>
                                        <p:tav tm="100000">
                                          <p:val>
                                            <p:strVal val="#ppt_h"/>
                                          </p:val>
                                        </p:tav>
                                      </p:tavLst>
                                    </p:anim>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5000"/>
                                        <p:tgtEl>
                                          <p:spTgt spid="4"/>
                                        </p:tgtEl>
                                      </p:cBhvr>
                                    </p:animEffect>
                                  </p:childTnLst>
                                </p:cTn>
                              </p:par>
                            </p:childTnLst>
                          </p:cTn>
                        </p:par>
                        <p:par>
                          <p:cTn id="17" fill="hold">
                            <p:stCondLst>
                              <p:cond delay="5000"/>
                            </p:stCondLst>
                            <p:childTnLst>
                              <p:par>
                                <p:cTn id="18" presetID="55"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strVal val="#ppt_w*0.70"/>
                                          </p:val>
                                        </p:tav>
                                        <p:tav tm="100000">
                                          <p:val>
                                            <p:strVal val="#ppt_w"/>
                                          </p:val>
                                        </p:tav>
                                      </p:tavLst>
                                    </p:anim>
                                    <p:anim calcmode="lin" valueType="num">
                                      <p:cBhvr>
                                        <p:cTn id="21" dur="2000" fill="hold"/>
                                        <p:tgtEl>
                                          <p:spTgt spid="6"/>
                                        </p:tgtEl>
                                        <p:attrNameLst>
                                          <p:attrName>ppt_h</p:attrName>
                                        </p:attrNameLst>
                                      </p:cBhvr>
                                      <p:tavLst>
                                        <p:tav tm="0">
                                          <p:val>
                                            <p:strVal val="#ppt_h"/>
                                          </p:val>
                                        </p:tav>
                                        <p:tav tm="100000">
                                          <p:val>
                                            <p:strVal val="#ppt_h"/>
                                          </p:val>
                                        </p:tav>
                                      </p:tavLst>
                                    </p:anim>
                                    <p:animEffect transition="in" filter="fade">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3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1">
              <a:lumMod val="75000"/>
              <a:alpha val="69804"/>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0" y="4549676"/>
            <a:ext cx="9144000" cy="2308324"/>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latin typeface="Matura MT Script Capitals" pitchFamily="66" charset="0"/>
              </a:rPr>
              <a:t> </a:t>
            </a:r>
            <a:r>
              <a:rPr lang="es-ES" dirty="0" smtClean="0">
                <a:effectLst>
                  <a:outerShdw blurRad="38100" dist="38100" dir="2700000" algn="tl">
                    <a:srgbClr val="000000">
                      <a:alpha val="43137"/>
                    </a:srgbClr>
                  </a:outerShdw>
                </a:effectLst>
                <a:latin typeface="Script MT Bold" pitchFamily="66" charset="0"/>
              </a:rPr>
              <a:t>El mismo día los padres de ambas partes se reunieron y acordaron que tenía sentido para ellos que se casaran. Ella estuvo casada una semana más tarde. La boda se llevó a cabo en la casa del novio o en un restaurante. En este caso, estaba en casa de </a:t>
            </a:r>
            <a:r>
              <a:rPr lang="es-ES" dirty="0" err="1" smtClean="0">
                <a:effectLst>
                  <a:outerShdw blurRad="38100" dist="38100" dir="2700000" algn="tl">
                    <a:srgbClr val="000000">
                      <a:alpha val="43137"/>
                    </a:srgbClr>
                  </a:outerShdw>
                </a:effectLst>
                <a:latin typeface="Script MT Bold" pitchFamily="66" charset="0"/>
              </a:rPr>
              <a:t>Ramzan</a:t>
            </a:r>
            <a:r>
              <a:rPr lang="es-ES" dirty="0" smtClean="0">
                <a:effectLst>
                  <a:outerShdw blurRad="38100" dist="38100" dir="2700000" algn="tl">
                    <a:srgbClr val="000000">
                      <a:alpha val="43137"/>
                    </a:srgbClr>
                  </a:outerShdw>
                </a:effectLst>
                <a:latin typeface="Script MT Bold" pitchFamily="66" charset="0"/>
              </a:rPr>
              <a:t>. Tradicionalmente, el novio no asiste a su boda. La novia dice que voto en su casa (en forma separada del novio)  La celebración suele durar 3 días. "Ella es una chica bella, la más popular de la escuela. Es una lástima que no terminó la escuela. Tiene más sentido para su futuro sin embargo. Ella será mejor que se case", dijeron a sus maestros.</a:t>
            </a:r>
          </a:p>
          <a:p>
            <a:endParaRPr lang="es-ES" dirty="0">
              <a:latin typeface="Script MT Bold" pitchFamily="66" charset="0"/>
            </a:endParaRPr>
          </a:p>
        </p:txBody>
      </p:sp>
      <p:sp>
        <p:nvSpPr>
          <p:cNvPr id="7" name="6 CuadroTexto"/>
          <p:cNvSpPr txBox="1"/>
          <p:nvPr/>
        </p:nvSpPr>
        <p:spPr>
          <a:xfrm>
            <a:off x="0" y="0"/>
            <a:ext cx="9072626" cy="1477328"/>
          </a:xfrm>
          <a:prstGeom prst="rect">
            <a:avLst/>
          </a:prstGeom>
          <a:noFill/>
        </p:spPr>
        <p:txBody>
          <a:bodyPr wrap="square" rtlCol="0">
            <a:spAutoFit/>
          </a:bodyPr>
          <a:lstStyle/>
          <a:p>
            <a:r>
              <a:rPr lang="es-ES" dirty="0" err="1" smtClean="0">
                <a:effectLst>
                  <a:outerShdw blurRad="38100" dist="38100" dir="2700000" algn="tl">
                    <a:srgbClr val="000000">
                      <a:alpha val="43137"/>
                    </a:srgbClr>
                  </a:outerShdw>
                </a:effectLst>
                <a:latin typeface="Script MT Bold" pitchFamily="66" charset="0"/>
              </a:rPr>
              <a:t>Jamila</a:t>
            </a:r>
            <a:r>
              <a:rPr lang="es-ES" dirty="0" smtClean="0">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Idalova</a:t>
            </a:r>
            <a:r>
              <a:rPr lang="es-ES" dirty="0" smtClean="0">
                <a:effectLst>
                  <a:outerShdw blurRad="38100" dist="38100" dir="2700000" algn="tl">
                    <a:srgbClr val="000000">
                      <a:alpha val="43137"/>
                    </a:srgbClr>
                  </a:outerShdw>
                </a:effectLst>
                <a:latin typeface="Script MT Bold" pitchFamily="66" charset="0"/>
              </a:rPr>
              <a:t>, 16, día de su boda. La novia adolescente fue secuestrada y luego regresó a su casa. Secuestros de novia son fuera de la ley -, pero todavía ocurren.  los secuestradores son responsables, en teoría, para recibir una multa de hasta 1 millón de rublos. El novio la secuestró a su amiga después de la escuela (básicamente, la puso en el coche) y se alejó. Sus padres eran conscientes de ello. Sus padres no estaban de acuerdo. Se terminó devolviendo a la novia</a:t>
            </a:r>
            <a:endParaRPr lang="es-ES"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55"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strVal val="#ppt_w*0.70"/>
                                          </p:val>
                                        </p:tav>
                                        <p:tav tm="100000">
                                          <p:val>
                                            <p:strVal val="#ppt_w"/>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animEffect transition="in" filter="fade">
                                      <p:cBhvr>
                                        <p:cTn id="19" dur="2000"/>
                                        <p:tgtEl>
                                          <p:spTgt spid="7"/>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strVal val="#ppt_w*0.7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animEffect transition="in" filter="fade">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p33.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7030A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85720" y="214290"/>
            <a:ext cx="8501153" cy="1200329"/>
          </a:xfrm>
          <a:prstGeom prst="rect">
            <a:avLst/>
          </a:prstGeom>
          <a:noFill/>
        </p:spPr>
        <p:txBody>
          <a:bodyPr wrap="square" rtlCol="0">
            <a:spAutoFit/>
          </a:bodyPr>
          <a:lstStyle/>
          <a:p>
            <a:r>
              <a:rPr lang="es-ES" dirty="0" err="1" smtClean="0">
                <a:solidFill>
                  <a:srgbClr val="FFFF00"/>
                </a:solidFill>
                <a:effectLst>
                  <a:outerShdw blurRad="38100" dist="38100" dir="2700000" algn="tl">
                    <a:srgbClr val="000000">
                      <a:alpha val="43137"/>
                    </a:srgbClr>
                  </a:outerShdw>
                </a:effectLst>
                <a:latin typeface="Script MT Bold" pitchFamily="66" charset="0"/>
              </a:rPr>
              <a:t>Jamila</a:t>
            </a:r>
            <a:r>
              <a:rPr lang="es-ES" dirty="0" smtClean="0">
                <a:solidFill>
                  <a:srgbClr val="FFFF00"/>
                </a:solidFill>
                <a:effectLst>
                  <a:outerShdw blurRad="38100" dist="38100" dir="2700000" algn="tl">
                    <a:srgbClr val="000000">
                      <a:alpha val="43137"/>
                    </a:srgbClr>
                  </a:outerShdw>
                </a:effectLst>
                <a:latin typeface="Script MT Bold" pitchFamily="66" charset="0"/>
              </a:rPr>
              <a:t> </a:t>
            </a:r>
            <a:r>
              <a:rPr lang="es-ES" dirty="0" err="1" smtClean="0">
                <a:solidFill>
                  <a:srgbClr val="FFFF00"/>
                </a:solidFill>
                <a:effectLst>
                  <a:outerShdw blurRad="38100" dist="38100" dir="2700000" algn="tl">
                    <a:srgbClr val="000000">
                      <a:alpha val="43137"/>
                    </a:srgbClr>
                  </a:outerShdw>
                </a:effectLst>
                <a:latin typeface="Script MT Bold" pitchFamily="66" charset="0"/>
              </a:rPr>
              <a:t>Idalova</a:t>
            </a:r>
            <a:r>
              <a:rPr lang="es-ES" dirty="0" smtClean="0">
                <a:solidFill>
                  <a:srgbClr val="FFFF00"/>
                </a:solidFill>
                <a:effectLst>
                  <a:outerShdw blurRad="38100" dist="38100" dir="2700000" algn="tl">
                    <a:srgbClr val="000000">
                      <a:alpha val="43137"/>
                    </a:srgbClr>
                  </a:outerShdw>
                </a:effectLst>
                <a:latin typeface="Script MT Bold" pitchFamily="66" charset="0"/>
              </a:rPr>
              <a:t>, 16, junto con su hermana y amigos. La novia adolescente fue secuestrada por el novio y sus amigos. Secuestro de la novia es endémica en Chechenia a pesar de la prohibición de la medida oficial de la tradición</a:t>
            </a:r>
          </a:p>
          <a:p>
            <a:endParaRPr lang="es-ES"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5000">
    <p:sndAc>
      <p:stSnd>
        <p:snd r:embed="rId2" name="chechen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55"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strVal val="#ppt_w*0.70"/>
                                          </p:val>
                                        </p:tav>
                                        <p:tav tm="100000">
                                          <p:val>
                                            <p:strVal val="#ppt_w"/>
                                          </p:val>
                                        </p:tav>
                                      </p:tavLst>
                                    </p:anim>
                                    <p:anim calcmode="lin" valueType="num">
                                      <p:cBhvr>
                                        <p:cTn id="22" dur="2000" fill="hold"/>
                                        <p:tgtEl>
                                          <p:spTgt spid="6"/>
                                        </p:tgtEl>
                                        <p:attrNameLst>
                                          <p:attrName>ppt_h</p:attrName>
                                        </p:attrNameLst>
                                      </p:cBhvr>
                                      <p:tavLst>
                                        <p:tav tm="0">
                                          <p:val>
                                            <p:strVal val="#ppt_h"/>
                                          </p:val>
                                        </p:tav>
                                        <p:tav tm="100000">
                                          <p:val>
                                            <p:strVal val="#ppt_h"/>
                                          </p:val>
                                        </p:tav>
                                      </p:tavLst>
                                    </p:anim>
                                    <p:animEffect transition="in" filter="fade">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a:scene3d>
            <a:camera prst="orthographicFront"/>
            <a:lightRig rig="threePt" dir="t"/>
          </a:scene3d>
          <a:sp3d>
            <a:bevelT prst="angle"/>
          </a:sp3d>
        </p:spPr>
        <p:txBody>
          <a:bodyPr/>
          <a:lstStyle/>
          <a:p>
            <a:endParaRPr lang="es-ES" dirty="0"/>
          </a:p>
        </p:txBody>
      </p:sp>
      <p:sp>
        <p:nvSpPr>
          <p:cNvPr id="4" name="3 Rectángulo"/>
          <p:cNvSpPr/>
          <p:nvPr/>
        </p:nvSpPr>
        <p:spPr>
          <a:xfrm>
            <a:off x="500034" y="642918"/>
            <a:ext cx="8072494" cy="5715040"/>
          </a:xfrm>
          <a:prstGeom prst="rect">
            <a:avLst/>
          </a:prstGeom>
          <a:solidFill>
            <a:srgbClr val="003399"/>
          </a:solidFill>
          <a:ln>
            <a:noFill/>
          </a:ln>
          <a:scene3d>
            <a:camera prst="orthographicFront"/>
            <a:lightRig rig="threePt" dir="t"/>
          </a:scene3d>
          <a:sp3d>
            <a:bevelT w="107950" h="1079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5 Marcador de contenido" descr="20090716elpepiint_4.jpg"/>
          <p:cNvPicPr>
            <a:picLocks noChangeAspect="1"/>
          </p:cNvPicPr>
          <p:nvPr/>
        </p:nvPicPr>
        <p:blipFill>
          <a:blip r:embed="rId3"/>
          <a:stretch>
            <a:fillRect/>
          </a:stretch>
        </p:blipFill>
        <p:spPr>
          <a:xfrm>
            <a:off x="5643570" y="857232"/>
            <a:ext cx="2557450" cy="347723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relaxedInset"/>
            <a:extrusionClr>
              <a:srgbClr val="FFFFFF"/>
            </a:extrusionClr>
          </a:sp3d>
        </p:spPr>
      </p:pic>
      <p:sp>
        <p:nvSpPr>
          <p:cNvPr id="6" name="5 CuadroTexto"/>
          <p:cNvSpPr txBox="1"/>
          <p:nvPr/>
        </p:nvSpPr>
        <p:spPr>
          <a:xfrm>
            <a:off x="857224" y="714356"/>
            <a:ext cx="4714940" cy="4062651"/>
          </a:xfrm>
          <a:prstGeom prst="rect">
            <a:avLst/>
          </a:prstGeom>
          <a:noFill/>
        </p:spPr>
        <p:txBody>
          <a:bodyPr wrap="square" rtlCol="0">
            <a:spAutoFit/>
          </a:bodyPr>
          <a:lstStyle/>
          <a:p>
            <a:r>
              <a:rPr lang="es-ES" sz="1600" b="1" dirty="0" smtClean="0">
                <a:effectLst>
                  <a:outerShdw blurRad="38100" dist="38100" dir="2700000" algn="tl">
                    <a:srgbClr val="000000">
                      <a:alpha val="43137"/>
                    </a:srgbClr>
                  </a:outerShdw>
                </a:effectLst>
                <a:latin typeface="Script MT Bold" pitchFamily="66" charset="0"/>
              </a:rPr>
              <a:t>Asesinada  la investigadora de los abusos del régimen checheno  fue  encontrada  en </a:t>
            </a:r>
            <a:r>
              <a:rPr lang="es-ES" sz="1600" b="1" dirty="0" err="1" smtClean="0">
                <a:effectLst>
                  <a:outerShdw blurRad="38100" dist="38100" dir="2700000" algn="tl">
                    <a:srgbClr val="000000">
                      <a:alpha val="43137"/>
                    </a:srgbClr>
                  </a:outerShdw>
                </a:effectLst>
                <a:latin typeface="Script MT Bold" pitchFamily="66" charset="0"/>
              </a:rPr>
              <a:t>Ingushetia</a:t>
            </a:r>
            <a:r>
              <a:rPr lang="es-ES" sz="1600" b="1" dirty="0" smtClean="0">
                <a:effectLst>
                  <a:outerShdw blurRad="38100" dist="38100" dir="2700000" algn="tl">
                    <a:srgbClr val="000000">
                      <a:alpha val="43137"/>
                    </a:srgbClr>
                  </a:outerShdw>
                </a:effectLst>
                <a:latin typeface="Script MT Bold" pitchFamily="66" charset="0"/>
              </a:rPr>
              <a:t> el cadáver de Natalia </a:t>
            </a:r>
            <a:r>
              <a:rPr lang="es-ES" sz="1600" b="1" dirty="0" err="1" smtClean="0">
                <a:effectLst>
                  <a:outerShdw blurRad="38100" dist="38100" dir="2700000" algn="tl">
                    <a:srgbClr val="000000">
                      <a:alpha val="43137"/>
                    </a:srgbClr>
                  </a:outerShdw>
                </a:effectLst>
                <a:latin typeface="Script MT Bold" pitchFamily="66" charset="0"/>
              </a:rPr>
              <a:t>Estemírova</a:t>
            </a:r>
            <a:r>
              <a:rPr lang="es-ES" sz="1600" b="1" dirty="0" smtClean="0">
                <a:effectLst>
                  <a:outerShdw blurRad="38100" dist="38100" dir="2700000" algn="tl">
                    <a:srgbClr val="000000">
                      <a:alpha val="43137"/>
                    </a:srgbClr>
                  </a:outerShdw>
                </a:effectLst>
                <a:latin typeface="Script MT Bold" pitchFamily="66" charset="0"/>
              </a:rPr>
              <a:t> </a:t>
            </a:r>
            <a:endParaRPr lang="es-ES" sz="1600" dirty="0" smtClean="0">
              <a:effectLst>
                <a:outerShdw blurRad="38100" dist="38100" dir="2700000" algn="tl">
                  <a:srgbClr val="000000">
                    <a:alpha val="43137"/>
                  </a:srgbClr>
                </a:outerShdw>
              </a:effectLst>
              <a:latin typeface="Script MT Bold" pitchFamily="66" charset="0"/>
            </a:endParaRPr>
          </a:p>
          <a:p>
            <a:endParaRPr lang="es-ES" sz="1600" dirty="0" smtClean="0">
              <a:effectLst>
                <a:outerShdw blurRad="38100" dist="38100" dir="2700000" algn="tl">
                  <a:srgbClr val="000000">
                    <a:alpha val="43137"/>
                  </a:srgbClr>
                </a:outerShdw>
              </a:effectLst>
              <a:latin typeface="Script MT Bold" pitchFamily="66" charset="0"/>
            </a:endParaRPr>
          </a:p>
          <a:p>
            <a:r>
              <a:rPr lang="es-ES" sz="1600" dirty="0" smtClean="0">
                <a:effectLst>
                  <a:outerShdw blurRad="38100" dist="38100" dir="2700000" algn="tl">
                    <a:srgbClr val="000000">
                      <a:alpha val="43137"/>
                    </a:srgbClr>
                  </a:outerShdw>
                </a:effectLst>
                <a:latin typeface="Script MT Bold" pitchFamily="66" charset="0"/>
              </a:rPr>
              <a:t>Pilar </a:t>
            </a:r>
            <a:r>
              <a:rPr lang="es-ES" sz="1600" dirty="0" err="1" smtClean="0">
                <a:effectLst>
                  <a:outerShdw blurRad="38100" dist="38100" dir="2700000" algn="tl">
                    <a:srgbClr val="000000">
                      <a:alpha val="43137"/>
                    </a:srgbClr>
                  </a:outerShdw>
                </a:effectLst>
                <a:latin typeface="Script MT Bold" pitchFamily="66" charset="0"/>
              </a:rPr>
              <a:t>bonet</a:t>
            </a:r>
            <a:r>
              <a:rPr lang="es-ES" sz="1600" dirty="0" smtClean="0">
                <a:effectLst>
                  <a:outerShdw blurRad="38100" dist="38100" dir="2700000" algn="tl">
                    <a:srgbClr val="000000">
                      <a:alpha val="43137"/>
                    </a:srgbClr>
                  </a:outerShdw>
                </a:effectLst>
                <a:latin typeface="Script MT Bold" pitchFamily="66" charset="0"/>
              </a:rPr>
              <a:t> - Moscú - 16/07/2009</a:t>
            </a:r>
          </a:p>
          <a:p>
            <a:r>
              <a:rPr lang="es-ES" sz="1600" dirty="0" smtClean="0">
                <a:effectLst>
                  <a:outerShdw blurRad="38100" dist="38100" dir="2700000" algn="tl">
                    <a:srgbClr val="000000">
                      <a:alpha val="43137"/>
                    </a:srgbClr>
                  </a:outerShdw>
                </a:effectLst>
                <a:latin typeface="Script MT Bold" pitchFamily="66" charset="0"/>
              </a:rPr>
              <a:t>Natalia </a:t>
            </a:r>
            <a:r>
              <a:rPr lang="es-ES" sz="1600" dirty="0" err="1" smtClean="0">
                <a:effectLst>
                  <a:outerShdw blurRad="38100" dist="38100" dir="2700000" algn="tl">
                    <a:srgbClr val="000000">
                      <a:alpha val="43137"/>
                    </a:srgbClr>
                  </a:outerShdw>
                </a:effectLst>
                <a:latin typeface="Script MT Bold" pitchFamily="66" charset="0"/>
              </a:rPr>
              <a:t>Estemírova</a:t>
            </a:r>
            <a:r>
              <a:rPr lang="es-ES" sz="1600" dirty="0" smtClean="0">
                <a:effectLst>
                  <a:outerShdw blurRad="38100" dist="38100" dir="2700000" algn="tl">
                    <a:srgbClr val="000000">
                      <a:alpha val="43137"/>
                    </a:srgbClr>
                  </a:outerShdw>
                </a:effectLst>
                <a:latin typeface="Script MT Bold" pitchFamily="66" charset="0"/>
              </a:rPr>
              <a:t>, jefa de la filial en Chechenia de la organización Memorial, fue brutalmente asesinada ayer tras haber sido secuestrada por la mañana al salir de su casa de Grozni, la capital chechena. Con su muerte desaparece de esa conflictiva región del Cáucaso la más importante fuente de información independiente sobre los abusos, tropelías y crímenes que comete con total impunidad el régimen de </a:t>
            </a:r>
            <a:r>
              <a:rPr lang="es-ES" sz="1600" dirty="0" err="1" smtClean="0">
                <a:effectLst>
                  <a:outerShdw blurRad="38100" dist="38100" dir="2700000" algn="tl">
                    <a:srgbClr val="000000">
                      <a:alpha val="43137"/>
                    </a:srgbClr>
                  </a:outerShdw>
                </a:effectLst>
                <a:latin typeface="Script MT Bold" pitchFamily="66" charset="0"/>
              </a:rPr>
              <a:t>Ramzán</a:t>
            </a:r>
            <a:r>
              <a:rPr lang="es-ES" sz="1600" dirty="0" smtClean="0">
                <a:effectLst>
                  <a:outerShdw blurRad="38100" dist="38100" dir="2700000" algn="tl">
                    <a:srgbClr val="000000">
                      <a:alpha val="43137"/>
                    </a:srgbClr>
                  </a:outerShdw>
                </a:effectLst>
                <a:latin typeface="Script MT Bold" pitchFamily="66" charset="0"/>
              </a:rPr>
              <a:t> </a:t>
            </a:r>
            <a:r>
              <a:rPr lang="es-ES" sz="1600" dirty="0" err="1" smtClean="0">
                <a:effectLst>
                  <a:outerShdw blurRad="38100" dist="38100" dir="2700000" algn="tl">
                    <a:srgbClr val="000000">
                      <a:alpha val="43137"/>
                    </a:srgbClr>
                  </a:outerShdw>
                </a:effectLst>
                <a:latin typeface="Script MT Bold" pitchFamily="66" charset="0"/>
              </a:rPr>
              <a:t>Kadírov</a:t>
            </a:r>
            <a:r>
              <a:rPr lang="es-ES" sz="1600" dirty="0" smtClean="0">
                <a:effectLst>
                  <a:outerShdw blurRad="38100" dist="38100" dir="2700000" algn="tl">
                    <a:srgbClr val="000000">
                      <a:alpha val="43137"/>
                    </a:srgbClr>
                  </a:outerShdw>
                </a:effectLst>
                <a:latin typeface="Script MT Bold" pitchFamily="66" charset="0"/>
              </a:rPr>
              <a:t> en esa República rusa. </a:t>
            </a:r>
          </a:p>
          <a:p>
            <a:r>
              <a:rPr lang="es-ES" sz="1600" dirty="0" smtClean="0">
                <a:latin typeface="Tempus Sans ITC" pitchFamily="82" charset="0"/>
              </a:rPr>
              <a:t/>
            </a:r>
            <a:br>
              <a:rPr lang="es-ES" sz="1600" dirty="0" smtClean="0">
                <a:latin typeface="Tempus Sans ITC" pitchFamily="82" charset="0"/>
              </a:rPr>
            </a:br>
            <a:endParaRPr lang="es-ES" dirty="0">
              <a:latin typeface="Tempus Sans ITC" pitchFamily="82" charset="0"/>
            </a:endParaRPr>
          </a:p>
        </p:txBody>
      </p:sp>
      <p:sp>
        <p:nvSpPr>
          <p:cNvPr id="7" name="6 CuadroTexto"/>
          <p:cNvSpPr txBox="1"/>
          <p:nvPr/>
        </p:nvSpPr>
        <p:spPr>
          <a:xfrm>
            <a:off x="785786" y="4357694"/>
            <a:ext cx="7572428" cy="1569660"/>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latin typeface="Script MT Bold" pitchFamily="66" charset="0"/>
              </a:rPr>
              <a:t>Este mes, </a:t>
            </a:r>
            <a:r>
              <a:rPr lang="es-ES" sz="1600" dirty="0" err="1" smtClean="0">
                <a:effectLst>
                  <a:outerShdw blurRad="38100" dist="38100" dir="2700000" algn="tl">
                    <a:srgbClr val="000000">
                      <a:alpha val="43137"/>
                    </a:srgbClr>
                  </a:outerShdw>
                </a:effectLst>
                <a:latin typeface="Script MT Bold" pitchFamily="66" charset="0"/>
              </a:rPr>
              <a:t>Estemírova</a:t>
            </a:r>
            <a:r>
              <a:rPr lang="es-ES" sz="1600" dirty="0" smtClean="0">
                <a:effectLst>
                  <a:outerShdw blurRad="38100" dist="38100" dir="2700000" algn="tl">
                    <a:srgbClr val="000000">
                      <a:alpha val="43137"/>
                    </a:srgbClr>
                  </a:outerShdw>
                </a:effectLst>
                <a:latin typeface="Script MT Bold" pitchFamily="66" charset="0"/>
              </a:rPr>
              <a:t> había acusado a las fuerzas de seguridad de Chechenia de varios asesinatos. En un caso, los agentes irrumpieron de madrugada en el domicilio de </a:t>
            </a:r>
            <a:r>
              <a:rPr lang="es-ES" sz="1600" dirty="0" err="1" smtClean="0">
                <a:effectLst>
                  <a:outerShdw blurRad="38100" dist="38100" dir="2700000" algn="tl">
                    <a:srgbClr val="000000">
                      <a:alpha val="43137"/>
                    </a:srgbClr>
                  </a:outerShdw>
                </a:effectLst>
                <a:latin typeface="Script MT Bold" pitchFamily="66" charset="0"/>
              </a:rPr>
              <a:t>Madina</a:t>
            </a:r>
            <a:r>
              <a:rPr lang="es-ES" sz="1600" dirty="0" smtClean="0">
                <a:effectLst>
                  <a:outerShdw blurRad="38100" dist="38100" dir="2700000" algn="tl">
                    <a:srgbClr val="000000">
                      <a:alpha val="43137"/>
                    </a:srgbClr>
                  </a:outerShdw>
                </a:effectLst>
                <a:latin typeface="Script MT Bold" pitchFamily="66" charset="0"/>
              </a:rPr>
              <a:t> </a:t>
            </a:r>
            <a:r>
              <a:rPr lang="es-ES" sz="1600" dirty="0" err="1" smtClean="0">
                <a:effectLst>
                  <a:outerShdw blurRad="38100" dist="38100" dir="2700000" algn="tl">
                    <a:srgbClr val="000000">
                      <a:alpha val="43137"/>
                    </a:srgbClr>
                  </a:outerShdw>
                </a:effectLst>
                <a:latin typeface="Script MT Bold" pitchFamily="66" charset="0"/>
              </a:rPr>
              <a:t>Iunúsova</a:t>
            </a:r>
            <a:r>
              <a:rPr lang="es-ES" sz="1600" dirty="0" smtClean="0">
                <a:effectLst>
                  <a:outerShdw blurRad="38100" dist="38100" dir="2700000" algn="tl">
                    <a:srgbClr val="000000">
                      <a:alpha val="43137"/>
                    </a:srgbClr>
                  </a:outerShdw>
                </a:effectLst>
                <a:latin typeface="Script MT Bold" pitchFamily="66" charset="0"/>
              </a:rPr>
              <a:t>, una joven de 20 años casada con un checheno "exterminado" en una operación policial, y encerraron a sus padres y a sus dos hermanas pequeñas en el cuarto de calderas, tras lo cual rociaron con gasolina la casa y le prendieron fuego. Unos vecinos salvaron a las víctimas de las llamas</a:t>
            </a:r>
            <a:endParaRPr lang="es-ES" sz="1600"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84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pic>
        <p:nvPicPr>
          <p:cNvPr id="5" name="4 Marcador de contenido" descr="Zvakes-prie-treciadieni-nuzudytos-zmogaus-teisiu-gynejos_imagelarge.jpg"/>
          <p:cNvPicPr>
            <a:picLocks noGrp="1" noChangeAspect="1"/>
          </p:cNvPicPr>
          <p:nvPr>
            <p:ph idx="1"/>
          </p:nvPr>
        </p:nvPicPr>
        <p:blipFill>
          <a:blip r:embed="rId3"/>
          <a:stretch>
            <a:fillRect/>
          </a:stretch>
        </p:blipFill>
        <p:spPr>
          <a:xfrm>
            <a:off x="1952625" y="1685925"/>
            <a:ext cx="5238750" cy="3486150"/>
          </a:xfrm>
          <a:blipFill dpi="0" rotWithShape="1">
            <a:blip r:embed="rId4"/>
            <a:srcRect/>
            <a:tile tx="0" ty="0" sx="100000" sy="100000" flip="none" algn="tl"/>
          </a:blipFill>
          <a:scene3d>
            <a:camera prst="orthographicFront"/>
            <a:lightRig rig="threePt" dir="t"/>
          </a:scene3d>
          <a:sp3d>
            <a:bevelT prst="angle"/>
          </a:sp3d>
        </p:spPr>
      </p:pic>
      <p:sp>
        <p:nvSpPr>
          <p:cNvPr id="4" name="3 Rectángulo"/>
          <p:cNvSpPr/>
          <p:nvPr/>
        </p:nvSpPr>
        <p:spPr>
          <a:xfrm>
            <a:off x="500034" y="428604"/>
            <a:ext cx="8286808" cy="5929354"/>
          </a:xfrm>
          <a:prstGeom prst="rect">
            <a:avLst/>
          </a:prstGeom>
          <a:solidFill>
            <a:srgbClr val="003399"/>
          </a:solidFill>
          <a:ln>
            <a:noFill/>
          </a:ln>
          <a:scene3d>
            <a:camera prst="orthographicFront"/>
            <a:lightRig rig="threePt" dir="t"/>
          </a:scene3d>
          <a:sp3d>
            <a:bevelT w="107950" h="1079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7" name="4 Marcador de contenido" descr="Zvakes-prie-treciadieni-nuzudytos-zmogaus-teisiu-gynejos_imagelarge.jpg"/>
          <p:cNvPicPr>
            <a:picLocks noChangeAspect="1"/>
          </p:cNvPicPr>
          <p:nvPr/>
        </p:nvPicPr>
        <p:blipFill>
          <a:blip r:embed="rId3"/>
          <a:stretch>
            <a:fillRect/>
          </a:stretch>
        </p:blipFill>
        <p:spPr>
          <a:xfrm>
            <a:off x="4786314" y="3286124"/>
            <a:ext cx="3786214" cy="278608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relaxedInset"/>
            <a:extrusionClr>
              <a:srgbClr val="FFFFFF"/>
            </a:extrusionClr>
          </a:sp3d>
        </p:spPr>
      </p:pic>
      <p:sp>
        <p:nvSpPr>
          <p:cNvPr id="8" name="7 CuadroTexto"/>
          <p:cNvSpPr txBox="1"/>
          <p:nvPr/>
        </p:nvSpPr>
        <p:spPr>
          <a:xfrm>
            <a:off x="642910" y="714356"/>
            <a:ext cx="7715304"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Al día siguiente, los uniformados entregaron el cadáver de </a:t>
            </a:r>
            <a:r>
              <a:rPr lang="es-ES" dirty="0" err="1" smtClean="0">
                <a:effectLst>
                  <a:outerShdw blurRad="38100" dist="38100" dir="2700000" algn="tl">
                    <a:srgbClr val="000000">
                      <a:alpha val="43137"/>
                    </a:srgbClr>
                  </a:outerShdw>
                </a:effectLst>
                <a:latin typeface="Script MT Bold" pitchFamily="66" charset="0"/>
              </a:rPr>
              <a:t>Madina</a:t>
            </a:r>
            <a:r>
              <a:rPr lang="es-ES" dirty="0" smtClean="0">
                <a:effectLst>
                  <a:outerShdw blurRad="38100" dist="38100" dir="2700000" algn="tl">
                    <a:srgbClr val="000000">
                      <a:alpha val="43137"/>
                    </a:srgbClr>
                  </a:outerShdw>
                </a:effectLst>
                <a:latin typeface="Script MT Bold" pitchFamily="66" charset="0"/>
              </a:rPr>
              <a:t> a sus parientes y ordenaron enterrarlo discretamente. Antes, la joven fue descubierta -herida de gravedad y aislada por agentes policiales- en una clínica de Grozni.</a:t>
            </a:r>
          </a:p>
          <a:p>
            <a:r>
              <a:rPr lang="es-ES" dirty="0" smtClean="0">
                <a:effectLst>
                  <a:outerShdw blurRad="38100" dist="38100" dir="2700000" algn="tl">
                    <a:srgbClr val="000000">
                      <a:alpha val="43137"/>
                    </a:srgbClr>
                  </a:outerShdw>
                </a:effectLst>
                <a:latin typeface="Script MT Bold" pitchFamily="66" charset="0"/>
              </a:rPr>
              <a:t>El cadáver de </a:t>
            </a:r>
            <a:r>
              <a:rPr lang="es-ES" dirty="0" err="1" smtClean="0">
                <a:effectLst>
                  <a:outerShdw blurRad="38100" dist="38100" dir="2700000" algn="tl">
                    <a:srgbClr val="000000">
                      <a:alpha val="43137"/>
                    </a:srgbClr>
                  </a:outerShdw>
                </a:effectLst>
                <a:latin typeface="Script MT Bold" pitchFamily="66" charset="0"/>
              </a:rPr>
              <a:t>Estemírova</a:t>
            </a:r>
            <a:r>
              <a:rPr lang="es-ES" dirty="0" smtClean="0">
                <a:effectLst>
                  <a:outerShdw blurRad="38100" dist="38100" dir="2700000" algn="tl">
                    <a:srgbClr val="000000">
                      <a:alpha val="43137"/>
                    </a:srgbClr>
                  </a:outerShdw>
                </a:effectLst>
                <a:latin typeface="Script MT Bold" pitchFamily="66" charset="0"/>
              </a:rPr>
              <a:t> fue encontrado ayer por la tarde cerca del pueblo de </a:t>
            </a:r>
            <a:r>
              <a:rPr lang="es-ES" dirty="0" err="1" smtClean="0">
                <a:effectLst>
                  <a:outerShdw blurRad="38100" dist="38100" dir="2700000" algn="tl">
                    <a:srgbClr val="000000">
                      <a:alpha val="43137"/>
                    </a:srgbClr>
                  </a:outerShdw>
                </a:effectLst>
                <a:latin typeface="Script MT Bold" pitchFamily="66" charset="0"/>
              </a:rPr>
              <a:t>Gazi-Yurt</a:t>
            </a:r>
            <a:r>
              <a:rPr lang="es-ES" dirty="0" smtClean="0">
                <a:effectLst>
                  <a:outerShdw blurRad="38100" dist="38100" dir="2700000" algn="tl">
                    <a:srgbClr val="000000">
                      <a:alpha val="43137"/>
                    </a:srgbClr>
                  </a:outerShdw>
                </a:effectLst>
                <a:latin typeface="Script MT Bold" pitchFamily="66" charset="0"/>
              </a:rPr>
              <a:t>, en la república de </a:t>
            </a:r>
            <a:r>
              <a:rPr lang="es-ES" dirty="0" err="1" smtClean="0">
                <a:effectLst>
                  <a:outerShdw blurRad="38100" dist="38100" dir="2700000" algn="tl">
                    <a:srgbClr val="000000">
                      <a:alpha val="43137"/>
                    </a:srgbClr>
                  </a:outerShdw>
                </a:effectLst>
                <a:latin typeface="Script MT Bold" pitchFamily="66" charset="0"/>
              </a:rPr>
              <a:t>Ingushetia</a:t>
            </a:r>
            <a:r>
              <a:rPr lang="es-ES" dirty="0" smtClean="0">
                <a:effectLst>
                  <a:outerShdw blurRad="38100" dist="38100" dir="2700000" algn="tl">
                    <a:srgbClr val="000000">
                      <a:alpha val="43137"/>
                    </a:srgbClr>
                  </a:outerShdw>
                </a:effectLst>
                <a:latin typeface="Script MT Bold" pitchFamily="66" charset="0"/>
              </a:rPr>
              <a:t>, con heridas de bala en la cabeza y en el pecho. Antes de que sus raptores se la llevaran en un coche, </a:t>
            </a:r>
            <a:r>
              <a:rPr lang="es-ES" dirty="0" err="1" smtClean="0">
                <a:effectLst>
                  <a:outerShdw blurRad="38100" dist="38100" dir="2700000" algn="tl">
                    <a:srgbClr val="000000">
                      <a:alpha val="43137"/>
                    </a:srgbClr>
                  </a:outerShdw>
                </a:effectLst>
                <a:latin typeface="Script MT Bold" pitchFamily="66" charset="0"/>
              </a:rPr>
              <a:t>Estemírova</a:t>
            </a:r>
            <a:r>
              <a:rPr lang="es-ES" dirty="0" smtClean="0">
                <a:effectLst>
                  <a:outerShdw blurRad="38100" dist="38100" dir="2700000" algn="tl">
                    <a:srgbClr val="000000">
                      <a:alpha val="43137"/>
                    </a:srgbClr>
                  </a:outerShdw>
                </a:effectLst>
                <a:latin typeface="Script MT Bold" pitchFamily="66" charset="0"/>
              </a:rPr>
              <a:t> consiguió gritar pidiendo auxilio.</a:t>
            </a:r>
          </a:p>
        </p:txBody>
      </p:sp>
      <p:sp>
        <p:nvSpPr>
          <p:cNvPr id="10" name="9 CuadroTexto"/>
          <p:cNvSpPr txBox="1"/>
          <p:nvPr/>
        </p:nvSpPr>
        <p:spPr>
          <a:xfrm>
            <a:off x="571472" y="3000372"/>
            <a:ext cx="4286247" cy="3693319"/>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Natalia </a:t>
            </a:r>
            <a:r>
              <a:rPr lang="es-ES" dirty="0" err="1" smtClean="0">
                <a:effectLst>
                  <a:outerShdw blurRad="38100" dist="38100" dir="2700000" algn="tl">
                    <a:srgbClr val="000000">
                      <a:alpha val="43137"/>
                    </a:srgbClr>
                  </a:outerShdw>
                </a:effectLst>
                <a:latin typeface="Script MT Bold" pitchFamily="66" charset="0"/>
              </a:rPr>
              <a:t>Estemírova</a:t>
            </a:r>
            <a:r>
              <a:rPr lang="es-ES" dirty="0" smtClean="0">
                <a:effectLst>
                  <a:outerShdw blurRad="38100" dist="38100" dir="2700000" algn="tl">
                    <a:srgbClr val="000000">
                      <a:alpha val="43137"/>
                    </a:srgbClr>
                  </a:outerShdw>
                </a:effectLst>
                <a:latin typeface="Script MT Bold" pitchFamily="66" charset="0"/>
              </a:rPr>
              <a:t>, una maestra de 50 años, era una inestimable fuente de información de las violaciones de derechos humanos en Chechenia, tanto durante la guerra como después. Fue la primera galardonada con el Premio Anna </a:t>
            </a:r>
            <a:r>
              <a:rPr lang="es-ES" dirty="0" err="1" smtClean="0">
                <a:effectLst>
                  <a:outerShdw blurRad="38100" dist="38100" dir="2700000" algn="tl">
                    <a:srgbClr val="000000">
                      <a:alpha val="43137"/>
                    </a:srgbClr>
                  </a:outerShdw>
                </a:effectLst>
                <a:latin typeface="Script MT Bold" pitchFamily="66" charset="0"/>
              </a:rPr>
              <a:t>Politkóvskaya</a:t>
            </a:r>
            <a:r>
              <a:rPr lang="es-ES" dirty="0" smtClean="0">
                <a:effectLst>
                  <a:outerShdw blurRad="38100" dist="38100" dir="2700000" algn="tl">
                    <a:srgbClr val="000000">
                      <a:alpha val="43137"/>
                    </a:srgbClr>
                  </a:outerShdw>
                </a:effectLst>
                <a:latin typeface="Script MT Bold" pitchFamily="66" charset="0"/>
              </a:rPr>
              <a:t> en 2007 y se había enfrentado reiteradamente a </a:t>
            </a:r>
            <a:r>
              <a:rPr lang="es-ES" dirty="0" err="1" smtClean="0">
                <a:effectLst>
                  <a:outerShdw blurRad="38100" dist="38100" dir="2700000" algn="tl">
                    <a:srgbClr val="000000">
                      <a:alpha val="43137"/>
                    </a:srgbClr>
                  </a:outerShdw>
                </a:effectLst>
                <a:latin typeface="Script MT Bold" pitchFamily="66" charset="0"/>
              </a:rPr>
              <a:t>Kadírov</a:t>
            </a:r>
            <a:r>
              <a:rPr lang="es-ES" dirty="0" smtClean="0">
                <a:effectLst>
                  <a:outerShdw blurRad="38100" dist="38100" dir="2700000" algn="tl">
                    <a:srgbClr val="000000">
                      <a:alpha val="43137"/>
                    </a:srgbClr>
                  </a:outerShdw>
                </a:effectLst>
                <a:latin typeface="Script MT Bold" pitchFamily="66" charset="0"/>
              </a:rPr>
              <a:t>, que la expulsó de un consejo asesor por negarse a cubrirse la cabeza, una norma anticonstitucional que el líder checheno ha convertido en obligatoria.</a:t>
            </a:r>
            <a:br>
              <a:rPr lang="es-ES" dirty="0" smtClean="0">
                <a:effectLst>
                  <a:outerShdw blurRad="38100" dist="38100" dir="2700000" algn="tl">
                    <a:srgbClr val="000000">
                      <a:alpha val="43137"/>
                    </a:srgbClr>
                  </a:outerShdw>
                </a:effectLst>
                <a:latin typeface="Script MT Bold" pitchFamily="66" charset="0"/>
              </a:rPr>
            </a:br>
            <a:endParaRPr lang="es-ES" dirty="0" smtClean="0">
              <a:effectLst>
                <a:outerShdw blurRad="38100" dist="38100" dir="2700000" algn="tl">
                  <a:srgbClr val="000000">
                    <a:alpha val="43137"/>
                  </a:srgbClr>
                </a:outerShdw>
              </a:effectLst>
              <a:latin typeface="Script MT Bold" pitchFamily="66" charset="0"/>
            </a:endParaRPr>
          </a:p>
          <a:p>
            <a:endParaRPr lang="es-ES" dirty="0"/>
          </a:p>
        </p:txBody>
      </p:sp>
    </p:spTree>
  </p:cSld>
  <p:clrMapOvr>
    <a:masterClrMapping/>
  </p:clrMapOvr>
  <p:transition advTm="84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3"/>
            <a:srcRect/>
            <a:stretch>
              <a:fillRect/>
            </a:stretch>
          </a:blipFill>
        </p:spPr>
        <p:txBody>
          <a:bodyPr/>
          <a:lstStyle/>
          <a:p>
            <a:endParaRPr lang="es-ES" dirty="0"/>
          </a:p>
        </p:txBody>
      </p:sp>
      <p:pic>
        <p:nvPicPr>
          <p:cNvPr id="5" name="4 Marcador de contenido" descr="Zvakes-prie-treciadieni-nuzudytos-zmogaus-teisiu-gynejos_imagelarge.jpg"/>
          <p:cNvPicPr>
            <a:picLocks noGrp="1" noChangeAspect="1"/>
          </p:cNvPicPr>
          <p:nvPr>
            <p:ph idx="1"/>
          </p:nvPr>
        </p:nvPicPr>
        <p:blipFill>
          <a:blip r:embed="rId4"/>
          <a:stretch>
            <a:fillRect/>
          </a:stretch>
        </p:blipFill>
        <p:spPr>
          <a:xfrm>
            <a:off x="1952625" y="1685925"/>
            <a:ext cx="5238750" cy="3486150"/>
          </a:xfrm>
          <a:blipFill dpi="0" rotWithShape="1">
            <a:blip r:embed="rId5"/>
            <a:srcRect/>
            <a:tile tx="0" ty="0" sx="100000" sy="100000" flip="none" algn="tl"/>
          </a:blipFill>
          <a:scene3d>
            <a:camera prst="orthographicFront"/>
            <a:lightRig rig="threePt" dir="t"/>
          </a:scene3d>
          <a:sp3d>
            <a:bevelT prst="angle"/>
          </a:sp3d>
        </p:spPr>
      </p:pic>
      <p:sp>
        <p:nvSpPr>
          <p:cNvPr id="4" name="3 Rectángulo"/>
          <p:cNvSpPr/>
          <p:nvPr/>
        </p:nvSpPr>
        <p:spPr>
          <a:xfrm>
            <a:off x="500034" y="428604"/>
            <a:ext cx="8286808" cy="6000792"/>
          </a:xfrm>
          <a:prstGeom prst="rect">
            <a:avLst/>
          </a:prstGeom>
          <a:solidFill>
            <a:srgbClr val="003399"/>
          </a:solidFill>
          <a:ln>
            <a:noFill/>
          </a:ln>
          <a:scene3d>
            <a:camera prst="orthographicFront"/>
            <a:lightRig rig="threePt" dir="t"/>
          </a:scene3d>
          <a:sp3d>
            <a:bevelT w="107950" h="1079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7" name="4 Marcador de contenido" descr="Zvakes-prie-treciadieni-nuzudytos-zmogaus-teisiu-gynejos_imagelarge.jpg"/>
          <p:cNvPicPr>
            <a:picLocks noChangeAspect="1"/>
          </p:cNvPicPr>
          <p:nvPr/>
        </p:nvPicPr>
        <p:blipFill>
          <a:blip r:embed="rId6" cstate="print"/>
          <a:stretch>
            <a:fillRect/>
          </a:stretch>
        </p:blipFill>
        <p:spPr>
          <a:xfrm flipV="1">
            <a:off x="9724384" y="5169230"/>
            <a:ext cx="64886" cy="45719"/>
          </a:xfrm>
          <a:prstGeom prst="rect">
            <a:avLst/>
          </a:prstGeom>
          <a:blipFill dpi="0" rotWithShape="1">
            <a:blip r:embed="rId5"/>
            <a:srcRect/>
            <a:tile tx="0" ty="0" sx="100000" sy="100000" flip="none" algn="tl"/>
          </a:blipFill>
          <a:scene3d>
            <a:camera prst="orthographicFront"/>
            <a:lightRig rig="threePt" dir="t"/>
          </a:scene3d>
          <a:sp3d>
            <a:bevelT prst="angle"/>
          </a:sp3d>
        </p:spPr>
      </p:pic>
      <p:pic>
        <p:nvPicPr>
          <p:cNvPr id="9" name="8 Imagen" descr="phpThumb.jpg"/>
          <p:cNvPicPr>
            <a:picLocks noChangeAspect="1"/>
          </p:cNvPicPr>
          <p:nvPr/>
        </p:nvPicPr>
        <p:blipFill>
          <a:blip r:embed="rId7">
            <a:lum bright="-10000" contrast="20000"/>
          </a:blip>
          <a:stretch>
            <a:fillRect/>
          </a:stretch>
        </p:blipFill>
        <p:spPr>
          <a:xfrm>
            <a:off x="642911" y="714356"/>
            <a:ext cx="4071966" cy="282469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relaxedInset"/>
            <a:extrusionClr>
              <a:srgbClr val="FFFFFF"/>
            </a:extrusionClr>
          </a:sp3d>
        </p:spPr>
      </p:pic>
      <p:sp>
        <p:nvSpPr>
          <p:cNvPr id="11" name="10 CuadroTexto"/>
          <p:cNvSpPr txBox="1"/>
          <p:nvPr/>
        </p:nvSpPr>
        <p:spPr>
          <a:xfrm>
            <a:off x="4786314" y="1000108"/>
            <a:ext cx="3786214"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En diciembre pasado, </a:t>
            </a:r>
            <a:r>
              <a:rPr lang="es-ES" dirty="0" err="1" smtClean="0">
                <a:effectLst>
                  <a:outerShdw blurRad="38100" dist="38100" dir="2700000" algn="tl">
                    <a:srgbClr val="000000">
                      <a:alpha val="43137"/>
                    </a:srgbClr>
                  </a:outerShdw>
                </a:effectLst>
                <a:latin typeface="Script MT Bold" pitchFamily="66" charset="0"/>
              </a:rPr>
              <a:t>Estemírova</a:t>
            </a:r>
            <a:r>
              <a:rPr lang="es-ES" dirty="0" smtClean="0">
                <a:effectLst>
                  <a:outerShdw blurRad="38100" dist="38100" dir="2700000" algn="tl">
                    <a:srgbClr val="000000">
                      <a:alpha val="43137"/>
                    </a:srgbClr>
                  </a:outerShdw>
                </a:effectLst>
                <a:latin typeface="Script MT Bold" pitchFamily="66" charset="0"/>
              </a:rPr>
              <a:t> contaba a esta corresponsal cómo </a:t>
            </a:r>
            <a:r>
              <a:rPr lang="es-ES" dirty="0" err="1" smtClean="0">
                <a:effectLst>
                  <a:outerShdw blurRad="38100" dist="38100" dir="2700000" algn="tl">
                    <a:srgbClr val="000000">
                      <a:alpha val="43137"/>
                    </a:srgbClr>
                  </a:outerShdw>
                </a:effectLst>
                <a:latin typeface="Script MT Bold" pitchFamily="66" charset="0"/>
              </a:rPr>
              <a:t>Kadírov</a:t>
            </a:r>
            <a:r>
              <a:rPr lang="es-ES" dirty="0" smtClean="0">
                <a:effectLst>
                  <a:outerShdw blurRad="38100" dist="38100" dir="2700000" algn="tl">
                    <a:srgbClr val="000000">
                      <a:alpha val="43137"/>
                    </a:srgbClr>
                  </a:outerShdw>
                </a:effectLst>
                <a:latin typeface="Script MT Bold" pitchFamily="66" charset="0"/>
              </a:rPr>
              <a:t> había intentado amedrentarla en una cita privada en abril de 2008. "Fue un encuentro alucinante y </a:t>
            </a:r>
            <a:r>
              <a:rPr lang="es-ES" dirty="0" err="1" smtClean="0">
                <a:effectLst>
                  <a:outerShdw blurRad="38100" dist="38100" dir="2700000" algn="tl">
                    <a:srgbClr val="000000">
                      <a:alpha val="43137"/>
                    </a:srgbClr>
                  </a:outerShdw>
                </a:effectLst>
                <a:latin typeface="Script MT Bold" pitchFamily="66" charset="0"/>
              </a:rPr>
              <a:t>Kadírov</a:t>
            </a:r>
            <a:r>
              <a:rPr lang="es-ES" dirty="0" smtClean="0">
                <a:effectLst>
                  <a:outerShdw blurRad="38100" dist="38100" dir="2700000" algn="tl">
                    <a:srgbClr val="000000">
                      <a:alpha val="43137"/>
                    </a:srgbClr>
                  </a:outerShdw>
                </a:effectLst>
                <a:latin typeface="Script MT Bold" pitchFamily="66" charset="0"/>
              </a:rPr>
              <a:t> me pareció un verdadero idiota, pero no consiguió asustarme", dijo la activista. </a:t>
            </a:r>
            <a:endParaRPr lang="es-ES" dirty="0">
              <a:effectLst>
                <a:outerShdw blurRad="38100" dist="38100" dir="2700000" algn="tl">
                  <a:srgbClr val="000000">
                    <a:alpha val="43137"/>
                  </a:srgbClr>
                </a:outerShdw>
              </a:effectLst>
              <a:latin typeface="Script MT Bold" pitchFamily="66" charset="0"/>
            </a:endParaRPr>
          </a:p>
        </p:txBody>
      </p:sp>
      <p:sp>
        <p:nvSpPr>
          <p:cNvPr id="12" name="11 CuadroTexto"/>
          <p:cNvSpPr txBox="1"/>
          <p:nvPr/>
        </p:nvSpPr>
        <p:spPr>
          <a:xfrm>
            <a:off x="571472" y="3643314"/>
            <a:ext cx="8001056" cy="3416320"/>
          </a:xfrm>
          <a:prstGeom prst="rect">
            <a:avLst/>
          </a:prstGeom>
          <a:noFill/>
        </p:spPr>
        <p:txBody>
          <a:bodyPr wrap="square" rtlCol="0">
            <a:spAutoFit/>
          </a:bodyPr>
          <a:lstStyle/>
          <a:p>
            <a:r>
              <a:rPr lang="es-ES" dirty="0" err="1" smtClean="0">
                <a:effectLst>
                  <a:outerShdw blurRad="38100" dist="38100" dir="2700000" algn="tl">
                    <a:srgbClr val="000000">
                      <a:alpha val="43137"/>
                    </a:srgbClr>
                  </a:outerShdw>
                </a:effectLst>
                <a:latin typeface="Script MT Bold" pitchFamily="66" charset="0"/>
              </a:rPr>
              <a:t>Estemírova</a:t>
            </a:r>
            <a:r>
              <a:rPr lang="es-ES" dirty="0" smtClean="0">
                <a:effectLst>
                  <a:outerShdw blurRad="38100" dist="38100" dir="2700000" algn="tl">
                    <a:srgbClr val="000000">
                      <a:alpha val="43137"/>
                    </a:srgbClr>
                  </a:outerShdw>
                </a:effectLst>
                <a:latin typeface="Script MT Bold" pitchFamily="66" charset="0"/>
              </a:rPr>
              <a:t> había denunciado los asesinatos de mujeres y estaba especialmente preocupada por la indefensión de las jóvenes ante </a:t>
            </a:r>
            <a:r>
              <a:rPr lang="es-ES" dirty="0" err="1" smtClean="0">
                <a:effectLst>
                  <a:outerShdw blurRad="38100" dist="38100" dir="2700000" algn="tl">
                    <a:srgbClr val="000000">
                      <a:alpha val="43137"/>
                    </a:srgbClr>
                  </a:outerShdw>
                </a:effectLst>
                <a:latin typeface="Script MT Bold" pitchFamily="66" charset="0"/>
              </a:rPr>
              <a:t>Kadírov</a:t>
            </a:r>
            <a:r>
              <a:rPr lang="es-ES" dirty="0" smtClean="0">
                <a:effectLst>
                  <a:outerShdw blurRad="38100" dist="38100" dir="2700000" algn="tl">
                    <a:srgbClr val="000000">
                      <a:alpha val="43137"/>
                    </a:srgbClr>
                  </a:outerShdw>
                </a:effectLst>
                <a:latin typeface="Script MT Bold" pitchFamily="66" charset="0"/>
              </a:rPr>
              <a:t> y sus hombres </a:t>
            </a:r>
            <a:r>
              <a:rPr lang="es-ES" dirty="0" err="1" smtClean="0">
                <a:effectLst>
                  <a:outerShdw blurRad="38100" dist="38100" dir="2700000" algn="tl">
                    <a:srgbClr val="000000">
                      <a:alpha val="43137"/>
                    </a:srgbClr>
                  </a:outerShdw>
                </a:effectLst>
                <a:latin typeface="Script MT Bold" pitchFamily="66" charset="0"/>
              </a:rPr>
              <a:t>semianalfabetos</a:t>
            </a:r>
            <a:r>
              <a:rPr lang="es-ES" dirty="0" smtClean="0">
                <a:effectLst>
                  <a:outerShdw blurRad="38100" dist="38100" dir="2700000" algn="tl">
                    <a:srgbClr val="000000">
                      <a:alpha val="43137"/>
                    </a:srgbClr>
                  </a:outerShdw>
                </a:effectLst>
                <a:latin typeface="Script MT Bold" pitchFamily="66" charset="0"/>
              </a:rPr>
              <a:t>, curtidos en la lucha contra todos los que se oponen a sus caprichos. "Aquí hay horribles burdeles donde tienen a chicas para los soldados y eso sucede porque las mujeres están en una situación muy dependiente en este régimen que aplasta la dignidad humana", decía. "Nadie puede expresar aquí una opinión diferente a la de </a:t>
            </a:r>
            <a:r>
              <a:rPr lang="es-ES" dirty="0" err="1" smtClean="0">
                <a:effectLst>
                  <a:outerShdw blurRad="38100" dist="38100" dir="2700000" algn="tl">
                    <a:srgbClr val="000000">
                      <a:alpha val="43137"/>
                    </a:srgbClr>
                  </a:outerShdw>
                </a:effectLst>
                <a:latin typeface="Script MT Bold" pitchFamily="66" charset="0"/>
              </a:rPr>
              <a:t>Kadírov</a:t>
            </a:r>
            <a:r>
              <a:rPr lang="es-ES" dirty="0" smtClean="0">
                <a:effectLst>
                  <a:outerShdw blurRad="38100" dist="38100" dir="2700000" algn="tl">
                    <a:srgbClr val="000000">
                      <a:alpha val="43137"/>
                    </a:srgbClr>
                  </a:outerShdw>
                </a:effectLst>
                <a:latin typeface="Script MT Bold" pitchFamily="66" charset="0"/>
              </a:rPr>
              <a:t>. Han conseguido establecer la dictadura", afirmaba </a:t>
            </a:r>
            <a:r>
              <a:rPr lang="es-ES" dirty="0" err="1" smtClean="0">
                <a:effectLst>
                  <a:outerShdw blurRad="38100" dist="38100" dir="2700000" algn="tl">
                    <a:srgbClr val="000000">
                      <a:alpha val="43137"/>
                    </a:srgbClr>
                  </a:outerShdw>
                </a:effectLst>
                <a:latin typeface="Script MT Bold" pitchFamily="66" charset="0"/>
              </a:rPr>
              <a:t>Estemírova</a:t>
            </a:r>
            <a:r>
              <a:rPr lang="es-ES" dirty="0" smtClean="0">
                <a:effectLst>
                  <a:outerShdw blurRad="38100" dist="38100" dir="2700000" algn="tl">
                    <a:srgbClr val="000000">
                      <a:alpha val="43137"/>
                    </a:srgbClr>
                  </a:outerShdw>
                </a:effectLst>
                <a:latin typeface="Script MT Bold" pitchFamily="66" charset="0"/>
              </a:rPr>
              <a:t>, que deja una hija de 15 años, que, por razones de seguridad, envió en 2008 a estudiar fuera de la república caucásica.</a:t>
            </a:r>
          </a:p>
          <a:p>
            <a:r>
              <a:rPr lang="es-ES" dirty="0" smtClean="0">
                <a:effectLst>
                  <a:outerShdw blurRad="38100" dist="38100" dir="2700000" algn="tl">
                    <a:srgbClr val="000000">
                      <a:alpha val="43137"/>
                    </a:srgbClr>
                  </a:outerShdw>
                </a:effectLst>
                <a:latin typeface="Script MT Bold" pitchFamily="66" charset="0"/>
              </a:rPr>
              <a:t> </a:t>
            </a:r>
          </a:p>
          <a:p>
            <a:endParaRPr lang="es-ES" dirty="0" smtClean="0">
              <a:effectLst>
                <a:outerShdw blurRad="38100" dist="38100" dir="2700000" algn="tl">
                  <a:srgbClr val="000000">
                    <a:alpha val="43137"/>
                  </a:srgbClr>
                </a:outerShdw>
              </a:effectLst>
              <a:latin typeface="Script MT Bold" pitchFamily="66" charset="0"/>
            </a:endParaRPr>
          </a:p>
          <a:p>
            <a:endParaRPr lang="es-ES"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70000">
    <p:sndAc>
      <p:stSnd>
        <p:snd r:embed="rId2" name="chechenia.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1306280316ADS (456).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w="152400" h="165100" prst="angle"/>
          </a:sp3d>
        </p:spPr>
      </p:pic>
      <p:sp>
        <p:nvSpPr>
          <p:cNvPr id="6" name="5 CuadroTexto"/>
          <p:cNvSpPr txBox="1"/>
          <p:nvPr/>
        </p:nvSpPr>
        <p:spPr>
          <a:xfrm>
            <a:off x="428596" y="5429264"/>
            <a:ext cx="3536546" cy="461665"/>
          </a:xfrm>
          <a:prstGeom prst="rect">
            <a:avLst/>
          </a:prstGeom>
          <a:noFill/>
        </p:spPr>
        <p:txBody>
          <a:bodyPr wrap="none" rtlCol="0">
            <a:spAutoFit/>
          </a:bodyPr>
          <a:lstStyle/>
          <a:p>
            <a:r>
              <a:rPr lang="es-ES" sz="2400" dirty="0" smtClean="0">
                <a:ln>
                  <a:solidFill>
                    <a:schemeClr val="bg1"/>
                  </a:solidFill>
                </a:ln>
                <a:blipFill>
                  <a:blip r:embed="rId3"/>
                  <a:stretch>
                    <a:fillRect/>
                  </a:stretch>
                </a:blipFill>
                <a:latin typeface="Script MT Bold" pitchFamily="66" charset="0"/>
              </a:rPr>
              <a:t>Francisco del Olmo-Jazmín</a:t>
            </a:r>
            <a:endParaRPr lang="es-ES" sz="2400" dirty="0">
              <a:ln>
                <a:solidFill>
                  <a:schemeClr val="bg1"/>
                </a:solidFill>
              </a:ln>
              <a:blipFill>
                <a:blip r:embed="rId3"/>
                <a:stretch>
                  <a:fillRect/>
                </a:stretch>
              </a:blipFill>
              <a:latin typeface="Script MT Bold" pitchFamily="66" charset="0"/>
            </a:endParaRPr>
          </a:p>
        </p:txBody>
      </p:sp>
      <p:sp>
        <p:nvSpPr>
          <p:cNvPr id="7" name="6 CuadroTexto"/>
          <p:cNvSpPr txBox="1"/>
          <p:nvPr/>
        </p:nvSpPr>
        <p:spPr>
          <a:xfrm>
            <a:off x="428596" y="6000768"/>
            <a:ext cx="3429272" cy="369332"/>
          </a:xfrm>
          <a:prstGeom prst="rect">
            <a:avLst/>
          </a:prstGeom>
          <a:noFill/>
        </p:spPr>
        <p:txBody>
          <a:bodyPr wrap="none" rtlCol="0">
            <a:spAutoFit/>
          </a:bodyPr>
          <a:lstStyle/>
          <a:p>
            <a:r>
              <a:rPr lang="es-ES" dirty="0" smtClean="0">
                <a:ln>
                  <a:solidFill>
                    <a:schemeClr val="bg1"/>
                  </a:solidFill>
                </a:ln>
                <a:blipFill>
                  <a:blip r:embed="rId3"/>
                  <a:stretch>
                    <a:fillRect/>
                  </a:stretch>
                </a:blipFill>
                <a:latin typeface="Script MT Bold" pitchFamily="66" charset="0"/>
              </a:rPr>
              <a:t>Fotos y Textos - Diana </a:t>
            </a:r>
            <a:r>
              <a:rPr lang="es-ES" dirty="0" err="1" smtClean="0">
                <a:ln>
                  <a:solidFill>
                    <a:schemeClr val="bg1"/>
                  </a:solidFill>
                </a:ln>
                <a:blipFill>
                  <a:blip r:embed="rId3"/>
                  <a:stretch>
                    <a:fillRect/>
                  </a:stretch>
                </a:blipFill>
                <a:latin typeface="Script MT Bold" pitchFamily="66" charset="0"/>
              </a:rPr>
              <a:t>Markosian</a:t>
            </a:r>
            <a:r>
              <a:rPr lang="es-ES" dirty="0" smtClean="0">
                <a:ln>
                  <a:solidFill>
                    <a:schemeClr val="bg1"/>
                  </a:solidFill>
                </a:ln>
                <a:blipFill>
                  <a:blip r:embed="rId3"/>
                  <a:stretch>
                    <a:fillRect/>
                  </a:stretch>
                </a:blipFill>
                <a:latin typeface="Script MT Bold" pitchFamily="66" charset="0"/>
              </a:rPr>
              <a:t> </a:t>
            </a:r>
            <a:endParaRPr lang="es-ES" dirty="0">
              <a:ln>
                <a:solidFill>
                  <a:schemeClr val="bg1"/>
                </a:solidFill>
              </a:ln>
              <a:blipFill>
                <a:blip r:embed="rId3"/>
                <a:stretch>
                  <a:fillRect/>
                </a:stretch>
              </a:blipFill>
              <a:latin typeface="Script MT Bold" pitchFamily="66" charset="0"/>
            </a:endParaRPr>
          </a:p>
        </p:txBody>
      </p:sp>
      <p:sp>
        <p:nvSpPr>
          <p:cNvPr id="8" name="7 CuadroTexto"/>
          <p:cNvSpPr txBox="1"/>
          <p:nvPr/>
        </p:nvSpPr>
        <p:spPr>
          <a:xfrm>
            <a:off x="285720" y="0"/>
            <a:ext cx="4143404" cy="1938992"/>
          </a:xfrm>
          <a:prstGeom prst="rect">
            <a:avLst/>
          </a:prstGeom>
          <a:noFill/>
        </p:spPr>
        <p:txBody>
          <a:bodyPr wrap="square" rtlCol="0">
            <a:spAutoFit/>
          </a:bodyPr>
          <a:lstStyle/>
          <a:p>
            <a:r>
              <a:rPr lang="es-ES" sz="2000" dirty="0" smtClean="0">
                <a:solidFill>
                  <a:schemeClr val="bg1"/>
                </a:solidFill>
                <a:latin typeface="Script MT Bold" pitchFamily="66" charset="0"/>
              </a:rPr>
              <a:t> (Quizás  haya errores en  la redacción por que es un texto traducido del ruso al español , no hemos querido variar nada ,sabemos que entenderán  el significado de cada  escrito )</a:t>
            </a:r>
          </a:p>
          <a:p>
            <a:endParaRPr lang="es-ES" sz="2000" dirty="0">
              <a:solidFill>
                <a:schemeClr val="bg1"/>
              </a:solidFill>
              <a:latin typeface="Script MT Bold" pitchFamily="66" charset="0"/>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childTnLst>
                                </p:cTn>
                              </p:par>
                            </p:childTnLst>
                          </p:cTn>
                        </p:par>
                        <p:par>
                          <p:cTn id="13" fill="hold">
                            <p:stCondLst>
                              <p:cond delay="5000"/>
                            </p:stCondLst>
                            <p:childTnLst>
                              <p:par>
                                <p:cTn id="14" presetID="5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strVal val="#ppt_w*0.70"/>
                                          </p:val>
                                        </p:tav>
                                        <p:tav tm="100000">
                                          <p:val>
                                            <p:strVal val="#ppt_w"/>
                                          </p:val>
                                        </p:tav>
                                      </p:tavLst>
                                    </p:anim>
                                    <p:anim calcmode="lin" valueType="num">
                                      <p:cBhvr>
                                        <p:cTn id="17" dur="2000" fill="hold"/>
                                        <p:tgtEl>
                                          <p:spTgt spid="7"/>
                                        </p:tgtEl>
                                        <p:attrNameLst>
                                          <p:attrName>ppt_h</p:attrName>
                                        </p:attrNameLst>
                                      </p:cBhvr>
                                      <p:tavLst>
                                        <p:tav tm="0">
                                          <p:val>
                                            <p:strVal val="#ppt_h"/>
                                          </p:val>
                                        </p:tav>
                                        <p:tav tm="100000">
                                          <p:val>
                                            <p:strVal val="#ppt_h"/>
                                          </p:val>
                                        </p:tav>
                                      </p:tavLst>
                                    </p:anim>
                                    <p:animEffect transition="in" filter="fade">
                                      <p:cBhvr>
                                        <p:cTn id="18" dur="2000"/>
                                        <p:tgtEl>
                                          <p:spTgt spid="7"/>
                                        </p:tgtEl>
                                      </p:cBhvr>
                                    </p:animEffect>
                                  </p:childTnLst>
                                </p:cTn>
                              </p:par>
                              <p:par>
                                <p:cTn id="19" presetID="55"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1000" fill="hold"/>
                                        <p:tgtEl>
                                          <p:spTgt spid="8"/>
                                        </p:tgtEl>
                                        <p:attrNameLst>
                                          <p:attrName>ppt_w</p:attrName>
                                        </p:attrNameLst>
                                      </p:cBhvr>
                                      <p:tavLst>
                                        <p:tav tm="0">
                                          <p:val>
                                            <p:strVal val="#ppt_w*0.70"/>
                                          </p:val>
                                        </p:tav>
                                        <p:tav tm="100000">
                                          <p:val>
                                            <p:strVal val="#ppt_w"/>
                                          </p:val>
                                        </p:tav>
                                      </p:tavLst>
                                    </p:anim>
                                    <p:anim calcmode="lin" valueType="num">
                                      <p:cBhvr>
                                        <p:cTn id="22" dur="1000" fill="hold"/>
                                        <p:tgtEl>
                                          <p:spTgt spid="8"/>
                                        </p:tgtEl>
                                        <p:attrNameLst>
                                          <p:attrName>ppt_h</p:attrName>
                                        </p:attrNameLst>
                                      </p:cBhvr>
                                      <p:tavLst>
                                        <p:tav tm="0">
                                          <p:val>
                                            <p:strVal val="#ppt_h"/>
                                          </p:val>
                                        </p:tav>
                                        <p:tav tm="100000">
                                          <p:val>
                                            <p:strVal val="#ppt_h"/>
                                          </p:val>
                                        </p:tav>
                                      </p:tavLst>
                                    </p:anim>
                                    <p:animEffect transition="in" filter="fade">
                                      <p:cBhvr>
                                        <p:cTn id="2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UJERES JOVENES EN CHECHEN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--MUJERES JOVENES EN CHECHENIA--</Template>
  <TotalTime>0</TotalTime>
  <Words>1114</Words>
  <Application>Microsoft Office PowerPoint</Application>
  <PresentationFormat>Presentación en pantalla (4:3)</PresentationFormat>
  <Paragraphs>81</Paragraphs>
  <Slides>39</Slides>
  <Notes>1</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--MUJERES JOVENES EN CHECHENIA--</vt:lpstr>
      <vt:lpstr>Diseño predeterminado</vt:lpstr>
      <vt:lpstr>Diapositiva 1</vt:lpstr>
      <vt:lpstr>Diapositiva 2</vt:lpstr>
      <vt:lpstr>Diapositiva 3</vt:lpstr>
      <vt:lpstr>Diapositiva 4</vt:lpstr>
      <vt:lpstr>Diapositiva 5</vt:lpstr>
      <vt:lpstr>Diapositiva 6</vt:lpstr>
      <vt:lpstr>Diapositiva 7</vt:lpstr>
      <vt:lpstr>z</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2012-05-13T20:50:30Z</dcterms:created>
  <dcterms:modified xsi:type="dcterms:W3CDTF">2012-05-13T20:52:48Z</dcterms:modified>
</cp:coreProperties>
</file>