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13" r:id="rId2"/>
  </p:sldMasterIdLst>
  <p:notesMasterIdLst>
    <p:notesMasterId r:id="rId65"/>
  </p:notesMasterIdLst>
  <p:sldIdLst>
    <p:sldId id="256" r:id="rId3"/>
    <p:sldId id="380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8" r:id="rId24"/>
    <p:sldId id="339" r:id="rId25"/>
    <p:sldId id="340" r:id="rId26"/>
    <p:sldId id="347" r:id="rId27"/>
    <p:sldId id="343" r:id="rId28"/>
    <p:sldId id="344" r:id="rId29"/>
    <p:sldId id="345" r:id="rId30"/>
    <p:sldId id="348" r:id="rId31"/>
    <p:sldId id="349" r:id="rId32"/>
    <p:sldId id="350" r:id="rId33"/>
    <p:sldId id="351" r:id="rId34"/>
    <p:sldId id="364" r:id="rId35"/>
    <p:sldId id="352" r:id="rId36"/>
    <p:sldId id="353" r:id="rId37"/>
    <p:sldId id="354" r:id="rId38"/>
    <p:sldId id="355" r:id="rId39"/>
    <p:sldId id="356" r:id="rId40"/>
    <p:sldId id="342" r:id="rId41"/>
    <p:sldId id="361" r:id="rId42"/>
    <p:sldId id="362" r:id="rId43"/>
    <p:sldId id="357" r:id="rId44"/>
    <p:sldId id="358" r:id="rId45"/>
    <p:sldId id="360" r:id="rId46"/>
    <p:sldId id="359" r:id="rId47"/>
    <p:sldId id="363" r:id="rId48"/>
    <p:sldId id="365" r:id="rId49"/>
    <p:sldId id="366" r:id="rId50"/>
    <p:sldId id="367" r:id="rId51"/>
    <p:sldId id="368" r:id="rId52"/>
    <p:sldId id="369" r:id="rId53"/>
    <p:sldId id="371" r:id="rId54"/>
    <p:sldId id="370" r:id="rId55"/>
    <p:sldId id="372" r:id="rId56"/>
    <p:sldId id="373" r:id="rId57"/>
    <p:sldId id="374" r:id="rId58"/>
    <p:sldId id="376" r:id="rId59"/>
    <p:sldId id="377" r:id="rId60"/>
    <p:sldId id="378" r:id="rId61"/>
    <p:sldId id="379" r:id="rId62"/>
    <p:sldId id="317" r:id="rId63"/>
    <p:sldId id="381" r:id="rId64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uo/H8Hjl10oPKi7UCRSkQ==" hashData="Dcj4HJG4wj6oeoLfvVVCI6k36S4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71" autoAdjust="0"/>
    <p:restoredTop sz="94660"/>
  </p:normalViewPr>
  <p:slideViewPr>
    <p:cSldViewPr>
      <p:cViewPr>
        <p:scale>
          <a:sx n="60" d="100"/>
          <a:sy n="60" d="100"/>
        </p:scale>
        <p:origin x="667" y="60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2F8F795F-3CF5-4AB6-B417-D571320E0BC7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2AA2E3EE-AE48-43E3-94E5-CF2162321C1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DEAE28E-5F7F-481B-9D2D-080C2935E48F}" type="slidenum">
              <a:rPr lang="es-ES" altLang="es-ES"/>
              <a:pPr/>
              <a:t>35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92C43D-A77A-405E-A90C-EC1CA15D0446}" type="slidenum">
              <a:rPr lang="es-ES" altLang="es-ES"/>
              <a:pPr/>
              <a:t>52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E0F5-F6B8-4E56-B64B-C993370D358A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16F90-D0FD-4E01-BC3B-3DE3EF154DC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F17C9-9EF8-4052-ABD6-3F6B054070B5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3CCBA-777D-4B93-BC8E-4CD411C14A5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EB8D9-60C5-499C-9FBF-4968A405F771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ED893-80B6-4FD9-B13A-23339955B8C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D51A0-3D2D-40EC-BF53-12084A22E3C7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184A9-E8D8-4A74-8DF3-66B3D2960F8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31B92-D2EA-4B1C-B272-84F73407FDF1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1EE29-6CC7-448D-ADCC-6E74569CAE5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B3D2D-DCF7-4E58-ACB5-6646FF7FC59E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3E48D-5970-4BE8-8203-3FE9ED86E41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5C694-0E3B-437F-BDEF-EC915BE1FBD8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EEA1C-7CFE-4D5E-8778-32125DA0D93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7ADA1-430A-4FE8-8EB7-506C729E6292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996AC-458B-4B29-8ACA-0E954D365ED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845EE-1AC5-4CC7-B70E-9B59D4738724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0FB18-4C29-43CB-A9D6-0FCBF11BBD7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BAEDC-01E0-4377-946F-752694295891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86C2E-ED60-4D37-BE40-C494B10350F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87674-0F52-4832-90EC-4E382245B99D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D17EE-B1CC-4A55-BBDE-81B8529A0E5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Tm="2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225C247-1BBF-4FE1-A2C4-740C933175DB}" type="datetimeFigureOut">
              <a:rPr lang="es-ES"/>
              <a:pPr>
                <a:defRPr/>
              </a:pPr>
              <a:t>09/07/2023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89CAB57-2C60-4FA5-9B5F-502B7EE8B63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ransition spd="med" advTm="20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WordArt 3"/>
          <p:cNvSpPr>
            <a:spLocks noChangeArrowheads="1" noChangeShapeType="1" noTextEdit="1"/>
          </p:cNvSpPr>
          <p:nvPr/>
        </p:nvSpPr>
        <p:spPr bwMode="auto">
          <a:xfrm>
            <a:off x="827584" y="109077"/>
            <a:ext cx="7200900" cy="798909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 eaLnBrk="0" hangingPunct="0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MOROS Y CRISTIANOS </a:t>
            </a:r>
          </a:p>
        </p:txBody>
      </p:sp>
      <p:sp>
        <p:nvSpPr>
          <p:cNvPr id="68612" name="WordArt 4"/>
          <p:cNvSpPr>
            <a:spLocks noChangeArrowheads="1" noChangeShapeType="1" noTextEdit="1"/>
          </p:cNvSpPr>
          <p:nvPr/>
        </p:nvSpPr>
        <p:spPr bwMode="auto">
          <a:xfrm>
            <a:off x="1043608" y="1145992"/>
            <a:ext cx="6913562" cy="84534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eaLnBrk="0" hangingPunct="0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 recopilada de Internet </a:t>
            </a:r>
          </a:p>
        </p:txBody>
      </p:sp>
      <p:sp>
        <p:nvSpPr>
          <p:cNvPr id="68613" name="WordArt 5"/>
          <p:cNvSpPr>
            <a:spLocks noChangeArrowheads="1" noChangeShapeType="1" noTextEdit="1"/>
          </p:cNvSpPr>
          <p:nvPr/>
        </p:nvSpPr>
        <p:spPr bwMode="auto">
          <a:xfrm>
            <a:off x="611560" y="2312521"/>
            <a:ext cx="7632700" cy="70127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31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eaLnBrk="0" hangingPunct="0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68614" name="WordArt 6"/>
          <p:cNvSpPr>
            <a:spLocks noChangeArrowheads="1" noChangeShapeType="1" noTextEdit="1"/>
          </p:cNvSpPr>
          <p:nvPr/>
        </p:nvSpPr>
        <p:spPr bwMode="auto">
          <a:xfrm>
            <a:off x="1115616" y="3435846"/>
            <a:ext cx="6985000" cy="5405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eaLnBrk="0" hangingPunct="0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</a:t>
            </a:r>
          </a:p>
        </p:txBody>
      </p:sp>
      <p:sp>
        <p:nvSpPr>
          <p:cNvPr id="68616" name="WordArt 8"/>
          <p:cNvSpPr>
            <a:spLocks noChangeArrowheads="1" noChangeShapeType="1" noTextEdit="1"/>
          </p:cNvSpPr>
          <p:nvPr/>
        </p:nvSpPr>
        <p:spPr bwMode="auto">
          <a:xfrm>
            <a:off x="3348040" y="4227935"/>
            <a:ext cx="2879725" cy="5476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eaLnBrk="0" hangingPunct="0">
              <a:defRPr/>
            </a:pP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7" dist="17961" dir="2700000">
                    <a:srgbClr val="990000"/>
                  </a:prstShdw>
                  <a:reflection blurRad="6350" stA="60000" endA="900" endPos="58000" dir="5400000" sy="-100000" algn="bl" rotWithShape="0"/>
                </a:effectLst>
                <a:latin typeface="Arial Black"/>
              </a:rPr>
              <a:t> Automático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50826" y="1006079"/>
            <a:ext cx="8209607" cy="3539430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La fiesta de Moros y Cristianos nace como conmemoración de la etapa de poderío musulmán en la Península Ibérica y de las batallas que fueron alternando el poder entre musulmanes y cristianos. En algunas zonas costeras, con la fiesta se recuerda la lucha contra piratas berberiscos de los siglos XV, XVI o XVII.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547665" y="109077"/>
            <a:ext cx="5342553" cy="581698"/>
          </a:xfrm>
          <a:prstGeom prst="rect">
            <a:avLst/>
          </a:prstGeom>
          <a:noFill/>
        </p:spPr>
        <p:txBody>
          <a:bodyPr wrap="none">
            <a:prstTxWarp prst="textDeflateTop">
              <a:avLst>
                <a:gd name="adj" fmla="val 30301"/>
              </a:avLst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tion" pitchFamily="2" charset="0"/>
                <a:cs typeface="+mn-cs"/>
              </a:rPr>
              <a:t> </a:t>
            </a:r>
            <a:r>
              <a:rPr lang="es-E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Bastion" pitchFamily="2" charset="0"/>
                <a:cs typeface="+mn-cs"/>
              </a:rPr>
              <a:t>MOROS  y  CRISTIANOS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4000">
        <p14:vortex dir="r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eyla Zurah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5100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Documento"/>
          <p:cNvSpPr/>
          <p:nvPr/>
        </p:nvSpPr>
        <p:spPr>
          <a:xfrm flipV="1">
            <a:off x="0" y="0"/>
            <a:ext cx="4572000" cy="5143500"/>
          </a:xfrm>
          <a:prstGeom prst="flowChartDocumen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Documento"/>
          <p:cNvSpPr/>
          <p:nvPr/>
        </p:nvSpPr>
        <p:spPr>
          <a:xfrm flipV="1">
            <a:off x="0" y="174625"/>
            <a:ext cx="4500563" cy="4794250"/>
          </a:xfrm>
          <a:prstGeom prst="flowChartDocumen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Documento"/>
          <p:cNvSpPr/>
          <p:nvPr/>
        </p:nvSpPr>
        <p:spPr>
          <a:xfrm flipH="1" flipV="1">
            <a:off x="4500563" y="0"/>
            <a:ext cx="4643437" cy="5143500"/>
          </a:xfrm>
          <a:prstGeom prst="flowChartDocumen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Documento"/>
          <p:cNvSpPr/>
          <p:nvPr/>
        </p:nvSpPr>
        <p:spPr>
          <a:xfrm flipH="1" flipV="1">
            <a:off x="4581525" y="174625"/>
            <a:ext cx="4572000" cy="4794250"/>
          </a:xfrm>
          <a:prstGeom prst="flowChartDocumen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58888" y="4371975"/>
            <a:ext cx="655161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los últimos tiempos, estas fiestas están viviendo un crecimiento espectacular.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vortex dir="r"/>
        <p:sndAc>
          <p:stSnd loop="1">
            <p:snd r:embed="rId2" name="Guardia-Moros-Paquito.wav"/>
          </p:stSnd>
        </p:sndAc>
      </p:transition>
    </mc:Choice>
    <mc:Fallback xmlns="">
      <p:transition spd="slow" advTm="16000">
        <p:fade/>
        <p:sndAc>
          <p:stSnd loop="1">
            <p:snd r:embed="rId4" name="Guardia-Moros-Paqui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NejatTalas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19250" y="4300538"/>
            <a:ext cx="64087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Celebrándose en distintas ciudades y pueblos españoles del Sureste peninsular.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fotografias-manipuladas-de-animales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fotografias-manipuladas-de-animales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42988" y="4243388"/>
            <a:ext cx="6481762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la Región de Murcia, Castilla-La Mancha, Andalucía Oriental y especialmente la Comunidad Valenciana.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168_rihanna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7A5B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A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9750" y="4084638"/>
            <a:ext cx="6985000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Sobre todo en la provincia de Alicante, donde en la actualidad se concentran el mayor número de ciudades y poblaciones que celebran este tipo de festejos.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14:shred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12787655_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482600"/>
            <a:ext cx="928688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928688" y="482600"/>
            <a:ext cx="928687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857375" y="482600"/>
            <a:ext cx="928688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786063" y="482600"/>
            <a:ext cx="928687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708400" y="465138"/>
            <a:ext cx="1006475" cy="41798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643438" y="482600"/>
            <a:ext cx="865187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500688" y="482600"/>
            <a:ext cx="928687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429375" y="482600"/>
            <a:ext cx="928688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358063" y="482600"/>
            <a:ext cx="885825" cy="41783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8215313" y="484188"/>
            <a:ext cx="928687" cy="41767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971550" y="4300538"/>
            <a:ext cx="6624638" cy="6461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Las más conocidas son las de Alcoy, que posee el título de </a:t>
            </a:r>
            <a:r>
              <a:rPr lang="es-ES" b="1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Interés Turístico Internacional.</a:t>
            </a:r>
            <a:endParaRPr lang="es-ES" b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shred dir="ou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80443252_11592a58c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9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50825" y="268288"/>
            <a:ext cx="8713788" cy="467995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27088" y="4300538"/>
            <a:ext cx="59055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Recibe anualmente miles de turistas procedentes de toda España, Europa y resto del mundo.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shred pattern="rectang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autiful_christmas_tree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390" y="3955840"/>
            <a:ext cx="763322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Estas fiestas se celebran fundamentalmente en el este y sureste de España, teniendo su epicentro en la provincia de Alicante y sur de la provincia de Valencia.</a:t>
            </a:r>
            <a:endParaRPr lang="es-ES" b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4067175" y="2787650"/>
            <a:ext cx="0" cy="1296988"/>
          </a:xfrm>
          <a:prstGeom prst="straightConnector1">
            <a:avLst/>
          </a:prstGeom>
          <a:ln w="28575">
            <a:noFill/>
            <a:prstDash val="solid"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shred pattern="rectangle" dir="ou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7ae6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4714875" cy="5143500"/>
          </a:xfrm>
          <a:prstGeom prst="rtTriangle">
            <a:avLst/>
          </a:prstGeom>
          <a:solidFill>
            <a:schemeClr val="tx2">
              <a:lumMod val="50000"/>
              <a:alpha val="8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4786313" y="0"/>
            <a:ext cx="4357687" cy="5143500"/>
          </a:xfrm>
          <a:prstGeom prst="rtTriangle">
            <a:avLst/>
          </a:prstGeom>
          <a:solidFill>
            <a:schemeClr val="tx2">
              <a:lumMod val="50000"/>
              <a:alpha val="8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0"/>
            <a:ext cx="9144000" cy="5143500"/>
          </a:xfrm>
          <a:prstGeom prst="triangle">
            <a:avLst>
              <a:gd name="adj" fmla="val 51842"/>
            </a:avLst>
          </a:prstGeom>
          <a:solidFill>
            <a:srgbClr val="C00000">
              <a:alpha val="80000"/>
            </a:srgb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8313" y="4011613"/>
            <a:ext cx="8135937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Anda que también el “Califa”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nos 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un puro 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cada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poder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ensender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la mecha de los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arcabuses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paezca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un tiro,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menudo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cagaliendres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está hecho.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3419475" y="1635125"/>
            <a:ext cx="0" cy="2449513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:split orient="vert"/>
      </p:transition>
    </mc:Choice>
    <mc:Fallback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5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Elipse"/>
          <p:cNvSpPr/>
          <p:nvPr/>
        </p:nvSpPr>
        <p:spPr>
          <a:xfrm>
            <a:off x="1" y="-1460500"/>
            <a:ext cx="9143999" cy="80645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11188" y="3965575"/>
            <a:ext cx="7237412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Vamos mis valientes que este año tenemos que ganar nosotros, que hace que no ganamos una batalla desde que el Capitán Trueno era cabo,,,,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sus muelas.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1187450" y="2427288"/>
            <a:ext cx="0" cy="15843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honeycomb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4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4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4071221"/>
            <a:ext cx="7489825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fiesta de Moros y Cristianos es una de las celebraciones más genuinas dentro del amplio y rico compendio de celebraciones festivas de gran arraigo y tradición en toda España.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000">
        <p15:prstTrans prst="peelOff" invX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4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Luna"/>
          <p:cNvSpPr/>
          <p:nvPr/>
        </p:nvSpPr>
        <p:spPr>
          <a:xfrm>
            <a:off x="899592" y="0"/>
            <a:ext cx="5004048" cy="5143500"/>
          </a:xfrm>
          <a:prstGeom prst="moon">
            <a:avLst>
              <a:gd name="adj" fmla="val 33012"/>
            </a:avLst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10800000">
            <a:off x="3203848" y="0"/>
            <a:ext cx="4932040" cy="5143500"/>
          </a:xfrm>
          <a:prstGeom prst="moon">
            <a:avLst>
              <a:gd name="adj" fmla="val 31514"/>
            </a:avLst>
          </a:prstGeom>
          <a:solidFill>
            <a:srgbClr val="C00000">
              <a:alpha val="70000"/>
            </a:srgbClr>
          </a:solidFill>
          <a:ln>
            <a:solidFill>
              <a:srgbClr val="C00000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84213" y="4371975"/>
            <a:ext cx="63373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Esta fiesta tiene un origen y una base profundamente religiosa, que se ha ido enriqueciendo…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ripple dir="ru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2" grpId="0" animBg="1"/>
      <p:bldP spid="12" grpId="1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37c038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380038"/>
          </a:xfr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16013" y="4300538"/>
            <a:ext cx="55451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…con un claro componente lúdico, existente en cualquier festividad.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ripple dir="l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19mccurry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11188" y="4227513"/>
            <a:ext cx="64087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embargo, es su componente teatral y representativo de la Historia lo que la hace única en su género.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ripple dir="l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tografias-manipuladas-de-animales-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6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0825" y="195263"/>
            <a:ext cx="8642350" cy="4752975"/>
          </a:xfrm>
          <a:prstGeom prst="rect">
            <a:avLst/>
          </a:prstGeom>
          <a:solidFill>
            <a:srgbClr val="FF0000">
              <a:alpha val="62745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288" y="4011613"/>
            <a:ext cx="691356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invasión y dominación musulmana en la Península Ibérica durante varios centenares de años dejó una gran huella en la sociedad medieval española.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ripple dir="r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g20111105180712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6538"/>
            <a:ext cx="9144000" cy="583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331913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403350" y="0"/>
            <a:ext cx="1296988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771775" y="0"/>
            <a:ext cx="1228725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71938" y="0"/>
            <a:ext cx="1214437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357813" y="0"/>
            <a:ext cx="1214437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643688" y="0"/>
            <a:ext cx="1214437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929563" y="0"/>
            <a:ext cx="1214437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mbres, actores y artistas - Adrian-Greni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4213" y="4011613"/>
            <a:ext cx="676751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el paso de los siglos, las poblaciones que celebraban Moros y Cristianos fueron enriqueciendo y moldeando esta representación histórica.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0000">
        <p15:prstTrans prst="fractur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lor 0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-452438"/>
            <a:ext cx="4572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-452438"/>
            <a:ext cx="4572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Color 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238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prism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www_360z_net-039-615x388 - cop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2466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9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8313" y="4084638"/>
            <a:ext cx="6911975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toma de Tetuán por parte del ejército español a mediados del siglo XIX, supuso un renacimiento de la cometida histórica y cultural en relación con el mundo árabe.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prism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6934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9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88" y="3803650"/>
            <a:ext cx="3714750" cy="523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800">
                <a:effectLst>
                  <a:outerShdw blurRad="38100" dist="38100" dir="2700000" algn="tl">
                    <a:srgbClr val="1F497D"/>
                  </a:outerShdw>
                </a:effectLst>
                <a:latin typeface="Harrington" pitchFamily="82" charset="0"/>
              </a:rPr>
              <a:t>   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5288" y="4300538"/>
            <a:ext cx="684053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Dando lugar a un renacer de distintas e interesantes nuevas tradiciones y costumbres alrededor de esta fiesta.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14:prism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mbres, actores y artistas - Adrian-Greni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9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4213" y="4300538"/>
            <a:ext cx="561498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contribuyeron a expandirla todavía más por gran parte del territorio español.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olor 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486" name="Picture 6" descr="Color 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487" name="Picture 7" descr="Color 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048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9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2500" fill="hold"/>
                                        <p:tgtEl>
                                          <p:spTgt spid="2048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9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ccel="50000" decel="50000" autoRev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2048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2028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2438"/>
            <a:ext cx="9144000" cy="583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07950" y="0"/>
            <a:ext cx="925195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07950" y="0"/>
            <a:ext cx="925195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288" y="4227513"/>
            <a:ext cx="66246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Es, quizá, el siglo XX el que dará testimonio de una mayor expansión de la Fiesta, especialmente tras la Guerra Civil.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gallery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077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5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flip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3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flip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fg7ij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25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switch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4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4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ute_christmas_time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300538"/>
            <a:ext cx="64817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Otras poblaciones de referencia son Caravaca de la Cruz, en Murcia, declarada de Interés Turístico Internacional.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switch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heurón"/>
          <p:cNvSpPr/>
          <p:nvPr/>
        </p:nvSpPr>
        <p:spPr>
          <a:xfrm>
            <a:off x="0" y="0"/>
            <a:ext cx="9144000" cy="5143500"/>
          </a:xfrm>
          <a:prstGeom prst="chevron">
            <a:avLst>
              <a:gd name="adj" fmla="val 5629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0" y="0"/>
            <a:ext cx="9144000" cy="5143500"/>
          </a:xfrm>
          <a:prstGeom prst="chevron">
            <a:avLst>
              <a:gd name="adj" fmla="val 5629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3850" y="4300538"/>
            <a:ext cx="70564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 Villajoyosa, en Alicante, cuyo acto del desembarco también está declarado de Interés Turístico Internacional.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 dir="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1_1749771_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5959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650" y="4084638"/>
            <a:ext cx="78486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mis muelas, ahora que va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empesá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yoyas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en la batalla, va y se encasquilla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este trasto,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seguro que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comprao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en una tienda chinos,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cagüenlaaaa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5508625" y="2500313"/>
            <a:ext cx="0" cy="15843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vortex dir="u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lor 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-523875"/>
            <a:ext cx="912971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solidFill>
              <a:schemeClr val="bg1">
                <a:lumMod val="95000"/>
                <a:lumOff val="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solidFill>
              <a:schemeClr val="bg1">
                <a:lumMod val="95000"/>
                <a:lumOff val="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solidFill>
              <a:schemeClr val="bg1">
                <a:lumMod val="95000"/>
                <a:lumOff val="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solidFill>
              <a:schemeClr val="bg1">
                <a:lumMod val="95000"/>
                <a:lumOff val="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5288" y="4300538"/>
            <a:ext cx="62118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1F497D"/>
                  </a:outerShdw>
                </a:effectLst>
              </a:rPr>
              <a:t>Uuuuuuuuh,,, la que se avecinaaaaa,,,, aquí, aquí, aquí </a:t>
            </a:r>
          </a:p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1F497D"/>
                  </a:outerShdw>
                </a:effectLst>
              </a:rPr>
              <a:t>no hay quien viva, aquí no,,,, aquí no,,,, vaya tela.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1835150" y="2571750"/>
            <a:ext cx="0" cy="16557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glitter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va-longoria-1920x1200-219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0"/>
            <a:ext cx="9129712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55650" y="4030663"/>
            <a:ext cx="61928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Pues vosotros diréis lo que queráis, pero este cacho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puro que me han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a mí no tira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ná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viá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tener que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ensender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la mecha del pistón 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pedrás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,,, sus muertos.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2916238" y="2139950"/>
            <a:ext cx="0" cy="19446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glitter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850" y="3724275"/>
            <a:ext cx="42481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Hombre Ben-A-Vides, cuanto tiempo sin vernos, sus vais a enterar, este año ganaremos nosotros que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eso nuestras espadas son mas largas.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 flipV="1">
            <a:off x="2627313" y="2284413"/>
            <a:ext cx="0" cy="1295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4932363" y="4011613"/>
            <a:ext cx="396081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Dice un proverbio árabe que antes de comer la fruta hay que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laval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-la ……y después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pelal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-la.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6659563" y="2427288"/>
            <a:ext cx="1587" cy="15843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>
        <p:split orient="vert"/>
      </p:transition>
    </mc:Choice>
    <mc:Fallback xmlns="">
      <p:transition spd="slow" advTm="2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rketing_navida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53800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00113" y="4300538"/>
            <a:ext cx="28813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Toma,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el cigüeñal, ahora vas y lo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twiteas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9" name="8 Conector recto de flecha"/>
          <p:cNvCxnSpPr>
            <a:stCxn id="5" idx="0"/>
          </p:cNvCxnSpPr>
          <p:nvPr/>
        </p:nvCxnSpPr>
        <p:spPr>
          <a:xfrm flipH="1" flipV="1">
            <a:off x="2339975" y="2284413"/>
            <a:ext cx="0" cy="20161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4643438" y="4084638"/>
            <a:ext cx="3960812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Cagüentó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lo que se menea,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Javivi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me quejaré 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Raj-Oil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le diré que no lucháis en limpio,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trampiosos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H="1" flipV="1">
            <a:off x="5076825" y="2066925"/>
            <a:ext cx="73025" cy="20526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doors dir="ver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lesdenuevayorkjl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388" y="3795713"/>
            <a:ext cx="324008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Huy que fieras,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separal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-los, que se matan, vaya dos,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estarsus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quietos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vuestras muelas.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1042988" y="2500313"/>
            <a:ext cx="0" cy="12239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4859338" y="4011613"/>
            <a:ext cx="36004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Dehánmelo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me lo como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sus muelas, que</a:t>
            </a:r>
          </a:p>
          <a:p>
            <a:pPr eaLnBrk="0" hangingPunct="0"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metío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mi corte de pelo.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5364163" y="3219450"/>
            <a:ext cx="0" cy="7921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doors dir="vert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6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5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7667625" y="0"/>
            <a:ext cx="1476375" cy="5143500"/>
          </a:xfrm>
          <a:prstGeom prst="rect">
            <a:avLst/>
          </a:prstGeom>
          <a:solidFill>
            <a:schemeClr val="tx1">
              <a:lumMod val="9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56325" y="0"/>
            <a:ext cx="1547813" cy="5143500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1547812" cy="5143500"/>
          </a:xfrm>
          <a:prstGeom prst="rect">
            <a:avLst/>
          </a:prstGeom>
          <a:solidFill>
            <a:schemeClr val="tx1">
              <a:lumMod val="9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132138" y="0"/>
            <a:ext cx="1547812" cy="5143500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547813" y="0"/>
            <a:ext cx="1619250" cy="5143500"/>
          </a:xfrm>
          <a:prstGeom prst="rect">
            <a:avLst/>
          </a:prstGeom>
          <a:solidFill>
            <a:schemeClr val="tx1">
              <a:lumMod val="9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547813" cy="5143500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9750" y="4587875"/>
            <a:ext cx="5557932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miiiiira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mencontrao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léuro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dabuten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 flipV="1">
            <a:off x="3492500" y="3076575"/>
            <a:ext cx="0" cy="1511300"/>
          </a:xfrm>
          <a:prstGeom prst="straightConnector1">
            <a:avLst/>
          </a:prstGeom>
          <a:ln w="3810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doors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Marcador de contenido" descr="Natsumi-Hayashi-Levitating-Girl-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308570"/>
            <a:ext cx="9144000" cy="5833070"/>
          </a:xfr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31913" y="4300538"/>
            <a:ext cx="61928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Alcoy, Alicante, esta fiesta está declarada de Interés Turístico Internacional desde 1980.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prism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3 Imagen" descr="4461566913_fc9db98133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94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692275" cy="51435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451725" y="0"/>
            <a:ext cx="1692275" cy="51435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692275" y="0"/>
            <a:ext cx="5759450" cy="51435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763713" y="4084638"/>
            <a:ext cx="5608637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¡¡Atención por Barlovento!! Nos atacan por fuera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por dentro, y ya están tocando a muerto.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 cabreéis ¿es que no lo veis?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 flipV="1">
            <a:off x="4356100" y="3003550"/>
            <a:ext cx="0" cy="1081088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prism dir="r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0.jpg times square. nueva yo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  <a:lumOff val="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3850" y="4011613"/>
            <a:ext cx="37433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trabuco suelta mucha llama muchacho, parece más bien un lanzallamas.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3851275" y="1419225"/>
            <a:ext cx="433388" cy="252095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4356100" y="4227513"/>
            <a:ext cx="468173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¿Qué quieres por tres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leuros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a 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los chinos?, ¿milagros?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 flipH="1" flipV="1">
            <a:off x="5435600" y="2284413"/>
            <a:ext cx="0" cy="18716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prism dir="u" isInverted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1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  <p:bldP spid="5" grpId="1" animBg="1"/>
      <p:bldP spid="8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344827 - c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9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00113" y="4516438"/>
            <a:ext cx="6365875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Ahí va una chispita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encendáis los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cigarroooooos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prism dir="d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12787655_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59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28688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928688" y="0"/>
            <a:ext cx="92868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857375" y="0"/>
            <a:ext cx="928688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786063" y="0"/>
            <a:ext cx="92868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708400" y="0"/>
            <a:ext cx="1006475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643438" y="0"/>
            <a:ext cx="86518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500688" y="0"/>
            <a:ext cx="92868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429375" y="0"/>
            <a:ext cx="928688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358063" y="0"/>
            <a:ext cx="885825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8215313" y="0"/>
            <a:ext cx="92868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95288" y="3940175"/>
            <a:ext cx="7345362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participantes se dividen en dos bandos, moros y cristianos, vestidos de forma que parece la correspondiente a la época medieval de cada cultura.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mb/>
      </p:transition>
    </mc:Choice>
    <mc:Fallback xmlns="">
      <p:transition spd="slow" advTm="2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ndian-hous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9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3850" y="268288"/>
            <a:ext cx="8496300" cy="4606925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187450" y="4300538"/>
            <a:ext cx="76327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Dejando sin embargo, gran espacio a la ornamentación de fantasía.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comb dir="vert"/>
      </p:transition>
    </mc:Choice>
    <mc:Fallback xmlns="">
      <p:transition spd="slow" advTm="14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s.jpg pub americano N.Y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23875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4 CuadroTexto"/>
          <p:cNvSpPr txBox="1">
            <a:spLocks noChangeArrowheads="1"/>
          </p:cNvSpPr>
          <p:nvPr/>
        </p:nvSpPr>
        <p:spPr bwMode="auto">
          <a:xfrm>
            <a:off x="428625" y="486568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11188" y="4678363"/>
            <a:ext cx="63373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De esta norma se suelen desligar comparsas o "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filaes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“.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9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Naranja oscur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9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Naranja oscur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9593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shred pattern="rectang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4R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116013" y="4300538"/>
            <a:ext cx="69850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Estas comparsas o </a:t>
            </a:r>
            <a:r>
              <a:rPr lang="es-ES" b="1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filaes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visten de acuerdo a la indumentaria con la que habitualmente se les asocia.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shred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332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91440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5650" y="4227513"/>
            <a:ext cx="7704138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 algunas localidades originariamente existían sólo comparsas de "Cristianos" y de "Moros"  en el caso de Villena o </a:t>
            </a:r>
            <a:r>
              <a:rPr lang="es-ES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Bañeres</a:t>
            </a:r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….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9000">
        <p15:prstTrans prst="curtains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www_360z_net-039-615x388 - cop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1188" y="4300538"/>
            <a:ext cx="69850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….la de "Moros" posteriormente se desdobló en </a:t>
            </a:r>
            <a:r>
              <a:rPr lang="es-ES" b="1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Moros Viejos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(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vells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 y </a:t>
            </a:r>
            <a:r>
              <a:rPr lang="es-ES" b="1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Moros Nuevos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(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nous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warp dir="i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p255b2255d2528225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536575"/>
            <a:ext cx="184150" cy="95408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endParaRPr lang="es-ES" sz="2800">
              <a:effectLst>
                <a:outerShdw blurRad="38100" dist="38100" dir="2700000" algn="tl">
                  <a:srgbClr val="1F497D"/>
                </a:outerShdw>
              </a:effectLst>
              <a:latin typeface="Harrington" pitchFamily="82" charset="0"/>
            </a:endParaRPr>
          </a:p>
          <a:p>
            <a:pPr>
              <a:defRPr/>
            </a:pPr>
            <a:endParaRPr lang="es-ES" sz="2800">
              <a:latin typeface="Calibri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5650" y="4300538"/>
            <a:ext cx="7561263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el bando cristiano destacaba la comparsa de los "Cristianos", que también se encuentra en poblaciones como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Biar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Bocairente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ferris dir="l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456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5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58888" y="4371975"/>
            <a:ext cx="6697662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Hay datos documentados que demuestran la antigüedad de estas Fiestas.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14:ferris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2437"/>
            <a:ext cx="9144000" cy="5760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olor 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8738"/>
            <a:ext cx="9144000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Color 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25725"/>
            <a:ext cx="91440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Color 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4763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Color 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CuadroTexto"/>
          <p:cNvSpPr txBox="1"/>
          <p:nvPr/>
        </p:nvSpPr>
        <p:spPr>
          <a:xfrm>
            <a:off x="1763713" y="4300538"/>
            <a:ext cx="61737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Cabeza variación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izquierdaaaaaa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,,,,, un pasito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palante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María,,,, un pasito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patrás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Vamos que ya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llegamoooos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5435600" y="2716213"/>
            <a:ext cx="0" cy="15843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conveyor dir="l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746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49504"/>
            </a:avLst>
          </a:prstGeom>
          <a:solidFill>
            <a:srgbClr val="FF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/>
          </a:prstGeom>
          <a:solidFill>
            <a:srgbClr val="FF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928687" y="928687"/>
            <a:ext cx="5143500" cy="3286125"/>
          </a:xfrm>
          <a:prstGeom prst="triangle">
            <a:avLst/>
          </a:prstGeom>
          <a:solidFill>
            <a:srgbClr val="7030A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857750" y="857250"/>
            <a:ext cx="5143500" cy="3429000"/>
          </a:xfrm>
          <a:prstGeom prst="triangle">
            <a:avLst/>
          </a:prstGeom>
          <a:solidFill>
            <a:srgbClr val="7030A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1393031" y="1393031"/>
            <a:ext cx="5143500" cy="2357438"/>
          </a:xfrm>
          <a:prstGeom prst="triangle">
            <a:avLst/>
          </a:prstGeom>
          <a:solidFill>
            <a:schemeClr val="accent6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5393532" y="1393031"/>
            <a:ext cx="5143500" cy="2357437"/>
          </a:xfrm>
          <a:prstGeom prst="triangle">
            <a:avLst/>
          </a:prstGeom>
          <a:solidFill>
            <a:schemeClr val="accent6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conveyor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051050" y="0"/>
            <a:ext cx="4968875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051050" y="4300538"/>
            <a:ext cx="50419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Llegan a celebrarse incluso antes de la total Reconquista de la Península.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repeatCount="2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repeatCount="2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repeatCount="2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repeatCount="2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3 Imagen" descr="4461552503_b5e75c557a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6976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187450" cy="5143500"/>
          </a:xfrm>
          <a:prstGeom prst="donut">
            <a:avLst>
              <a:gd name="adj" fmla="val 4969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85113" y="0"/>
            <a:ext cx="1258887" cy="5143500"/>
          </a:xfrm>
          <a:prstGeom prst="donut">
            <a:avLst>
              <a:gd name="adj" fmla="val 4961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87450" y="0"/>
            <a:ext cx="6697663" cy="5143500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835150" y="4219575"/>
            <a:ext cx="532765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1150 en Lérida, en 1426 en Murcia y en 1463 en Jaén y algunas nacen como otro tipo de manifestaciones.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532 miami flori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2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8371" name="5 CuadroTexto"/>
          <p:cNvSpPr txBox="1">
            <a:spLocks noChangeArrowheads="1"/>
          </p:cNvSpPr>
          <p:nvPr/>
        </p:nvSpPr>
        <p:spPr bwMode="auto">
          <a:xfrm>
            <a:off x="0" y="5732463"/>
            <a:ext cx="23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 altLang="es-ES">
                <a:latin typeface="Calibri" pitchFamily="34" charset="0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500828" y="4232684"/>
            <a:ext cx="184731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00113" y="4084638"/>
            <a:ext cx="6335712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de Lérida son danzas de moros y cristianos, que los mercantes españoles extienden por prácticamente todo el Mediterráneo.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 dir="r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3800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Color 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Color 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11188" y="4011613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Uuuuuum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no se que me pasa pero me siento muy extraño,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 que va a ser cosa del pincho moruno que me he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comío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en Casa Paco,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cagüenlaaaaa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Debo tener hasta mala cara,,,, la virgen del pompillo.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6948488" y="1276350"/>
            <a:ext cx="71437" cy="2519363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3000">
        <p14:prism dir="u" isContent="1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.33073 -0.3650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00" y="-183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hristmas-time-christmas-16762630-2048-15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3800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Elipse"/>
          <p:cNvSpPr/>
          <p:nvPr/>
        </p:nvSpPr>
        <p:spPr>
          <a:xfrm>
            <a:off x="2051050" y="195263"/>
            <a:ext cx="5041900" cy="4752975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Elipse"/>
          <p:cNvSpPr/>
          <p:nvPr/>
        </p:nvSpPr>
        <p:spPr>
          <a:xfrm>
            <a:off x="2339975" y="484188"/>
            <a:ext cx="4464050" cy="4175125"/>
          </a:xfrm>
          <a:prstGeom prst="ellipse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2555875" y="700088"/>
            <a:ext cx="4032250" cy="3743325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55650" y="4084638"/>
            <a:ext cx="6697663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Seguirán propagándose estas celebraciones, bien de modo excepcional (eventos conmemorativos) o de un modo más continuado y con una estructura básica.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prism dir="d"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ctor-a254869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3850" y="268288"/>
            <a:ext cx="8496300" cy="4606925"/>
          </a:xfrm>
          <a:prstGeom prst="rect">
            <a:avLst/>
          </a:prstGeom>
          <a:solidFill>
            <a:schemeClr val="bg1">
              <a:lumMod val="85000"/>
              <a:lumOff val="15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812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Luna"/>
          <p:cNvSpPr/>
          <p:nvPr/>
        </p:nvSpPr>
        <p:spPr>
          <a:xfrm>
            <a:off x="1187450" y="250825"/>
            <a:ext cx="7524750" cy="4697413"/>
          </a:xfrm>
          <a:prstGeom prst="moon">
            <a:avLst>
              <a:gd name="adj" fmla="val 12080"/>
            </a:avLst>
          </a:prstGeom>
          <a:solidFill>
            <a:schemeClr val="tx1">
              <a:alpha val="60000"/>
            </a:schemeClr>
          </a:solidFill>
          <a:ln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7704138" cy="5143500"/>
          </a:xfrm>
          <a:prstGeom prst="moon">
            <a:avLst>
              <a:gd name="adj" fmla="val 12201"/>
            </a:avLst>
          </a:prstGeom>
          <a:solidFill>
            <a:srgbClr val="C00000">
              <a:alpha val="60000"/>
            </a:srgbClr>
          </a:solidFill>
          <a:ln>
            <a:solidFill>
              <a:schemeClr val="bg1">
                <a:lumMod val="85000"/>
                <a:lumOff val="1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10800000">
            <a:off x="395288" y="195263"/>
            <a:ext cx="7524750" cy="4699000"/>
          </a:xfrm>
          <a:prstGeom prst="moon">
            <a:avLst>
              <a:gd name="adj" fmla="val 12080"/>
            </a:avLst>
          </a:prstGeom>
          <a:solidFill>
            <a:schemeClr val="tx1">
              <a:alpha val="60000"/>
            </a:schemeClr>
          </a:solidFill>
          <a:ln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10800000">
            <a:off x="1439863" y="0"/>
            <a:ext cx="7704137" cy="5143500"/>
          </a:xfrm>
          <a:prstGeom prst="moon">
            <a:avLst>
              <a:gd name="adj" fmla="val 12201"/>
            </a:avLst>
          </a:prstGeom>
          <a:solidFill>
            <a:srgbClr val="C00000">
              <a:alpha val="60000"/>
            </a:srgbClr>
          </a:solidFill>
          <a:ln>
            <a:solidFill>
              <a:schemeClr val="bg1">
                <a:lumMod val="85000"/>
                <a:lumOff val="1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1188" y="4084638"/>
            <a:ext cx="6696075" cy="9223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Aunque es a partir del siglo XIX y especialmente durante el siglo XX cuando se extienden de forma más generalizada por toda la Comunidad Valenciana.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window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Color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9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Marron oscu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2412" cy="559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5960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4084638"/>
            <a:ext cx="6337300" cy="95937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duda alguna, las Fiestas de Moros y Cristianos con mayor difusión y conocimiento son las que se celebran en Alcoy (Alicante).</a:t>
            </a:r>
          </a:p>
        </p:txBody>
      </p:sp>
      <p:sp>
        <p:nvSpPr>
          <p:cNvPr id="8" name="7 Pergamino horizontal"/>
          <p:cNvSpPr/>
          <p:nvPr/>
        </p:nvSpPr>
        <p:spPr>
          <a:xfrm>
            <a:off x="1835150" y="0"/>
            <a:ext cx="6337300" cy="820672"/>
          </a:xfrm>
          <a:prstGeom prst="horizontalScroll">
            <a:avLst>
              <a:gd name="adj" fmla="val 14913"/>
            </a:avLst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79712" y="123477"/>
            <a:ext cx="5832647" cy="52322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TANTO MONTA – MONTA TANTO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prism isContent="1" isInverted="1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WordArt 2"/>
          <p:cNvSpPr>
            <a:spLocks noChangeArrowheads="1" noChangeShapeType="1" noTextEdit="1"/>
          </p:cNvSpPr>
          <p:nvPr/>
        </p:nvSpPr>
        <p:spPr bwMode="auto">
          <a:xfrm>
            <a:off x="1547664" y="339502"/>
            <a:ext cx="5903913" cy="648072"/>
          </a:xfrm>
          <a:prstGeom prst="rect">
            <a:avLst/>
          </a:prstGeom>
          <a:scene3d>
            <a:camera prst="perspectiveAbove"/>
            <a:lightRig rig="legacyHarsh3" dir="t"/>
          </a:scene3d>
          <a:sp3d>
            <a:bevelT prst="convex"/>
          </a:sp3d>
        </p:spPr>
        <p:txBody>
          <a:bodyPr wrap="none" fromWordArt="1">
            <a:prstTxWarp prst="textChevron">
              <a:avLst>
                <a:gd name="adj" fmla="val 25000"/>
              </a:avLst>
            </a:prstTxWarp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 </a:t>
            </a:r>
          </a:p>
        </p:txBody>
      </p:sp>
      <p:sp>
        <p:nvSpPr>
          <p:cNvPr id="67587" name="WordArt 3"/>
          <p:cNvSpPr>
            <a:spLocks noChangeArrowheads="1" noChangeShapeType="1" noTextEdit="1"/>
          </p:cNvSpPr>
          <p:nvPr/>
        </p:nvSpPr>
        <p:spPr bwMode="auto">
          <a:xfrm>
            <a:off x="1907704" y="1203598"/>
            <a:ext cx="5111750" cy="590550"/>
          </a:xfrm>
          <a:prstGeom prst="rect">
            <a:avLst/>
          </a:prstGeom>
          <a:scene3d>
            <a:camera prst="perspectiveAbove"/>
            <a:lightRig rig="legacyNormal3" dir="t"/>
          </a:scene3d>
          <a:sp3d>
            <a:bevelT prst="angle"/>
          </a:sp3d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67588" name="WordArt 4"/>
          <p:cNvSpPr>
            <a:spLocks noChangeArrowheads="1" noChangeShapeType="1" noTextEdit="1"/>
          </p:cNvSpPr>
          <p:nvPr/>
        </p:nvSpPr>
        <p:spPr bwMode="auto">
          <a:xfrm>
            <a:off x="1258888" y="2716213"/>
            <a:ext cx="6553200" cy="701675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High Tower Text"/>
              </a:rPr>
              <a:t> </a:t>
            </a:r>
            <a:r>
              <a:rPr lang="es-E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- Moros españoles </a:t>
            </a:r>
          </a:p>
        </p:txBody>
      </p:sp>
      <p:sp>
        <p:nvSpPr>
          <p:cNvPr id="67589" name="WordArt 5"/>
          <p:cNvSpPr>
            <a:spLocks noChangeArrowheads="1" noChangeShapeType="1" noTextEdit="1"/>
          </p:cNvSpPr>
          <p:nvPr/>
        </p:nvSpPr>
        <p:spPr bwMode="auto">
          <a:xfrm>
            <a:off x="1187624" y="3723878"/>
            <a:ext cx="6337300" cy="701675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High Tower Text"/>
              </a:rPr>
              <a:t> </a:t>
            </a:r>
            <a:r>
              <a:rPr lang="es-E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- Paquito el chocolatero </a:t>
            </a:r>
          </a:p>
        </p:txBody>
      </p:sp>
      <p:sp>
        <p:nvSpPr>
          <p:cNvPr id="8" name="WordArt 10"/>
          <p:cNvSpPr>
            <a:spLocks noChangeArrowheads="1" noChangeShapeType="1" noTextEdit="1"/>
          </p:cNvSpPr>
          <p:nvPr/>
        </p:nvSpPr>
        <p:spPr bwMode="auto">
          <a:xfrm>
            <a:off x="1187624" y="1779662"/>
            <a:ext cx="6552728" cy="612081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  <a:cs typeface="+mn-cs"/>
              </a:rPr>
              <a:t> </a:t>
            </a: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+mn-cs"/>
              </a:rPr>
              <a:t>- Guardia </a:t>
            </a:r>
            <a:r>
              <a:rPr lang="en-U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+mn-cs"/>
              </a:rPr>
              <a:t>Jalifiana</a:t>
            </a:r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+mn-cs"/>
              </a:rPr>
              <a:t> 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 Tower Tex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5539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554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5542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554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4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3399</TotalTime>
  <Words>1242</Words>
  <Application>Microsoft Office PowerPoint</Application>
  <PresentationFormat>Presentación en pantalla (16:9)</PresentationFormat>
  <Paragraphs>79</Paragraphs>
  <Slides>62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73" baseType="lpstr">
      <vt:lpstr>Arial</vt:lpstr>
      <vt:lpstr>Arial Black</vt:lpstr>
      <vt:lpstr>Bastion</vt:lpstr>
      <vt:lpstr>Calibri</vt:lpstr>
      <vt:lpstr>Harrington</vt:lpstr>
      <vt:lpstr>High Tower Text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355</cp:revision>
  <dcterms:created xsi:type="dcterms:W3CDTF">2013-04-14T10:17:05Z</dcterms:created>
  <dcterms:modified xsi:type="dcterms:W3CDTF">2023-07-09T20:14:46Z</dcterms:modified>
</cp:coreProperties>
</file>