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5"/>
  </p:notesMasterIdLst>
  <p:sldIdLst>
    <p:sldId id="398" r:id="rId3"/>
    <p:sldId id="401" r:id="rId4"/>
    <p:sldId id="329" r:id="rId5"/>
    <p:sldId id="333" r:id="rId6"/>
    <p:sldId id="338" r:id="rId7"/>
    <p:sldId id="339" r:id="rId8"/>
    <p:sldId id="341" r:id="rId9"/>
    <p:sldId id="342" r:id="rId10"/>
    <p:sldId id="343" r:id="rId11"/>
    <p:sldId id="347" r:id="rId12"/>
    <p:sldId id="349" r:id="rId13"/>
    <p:sldId id="360" r:id="rId14"/>
    <p:sldId id="350" r:id="rId15"/>
    <p:sldId id="351" r:id="rId16"/>
    <p:sldId id="352" r:id="rId17"/>
    <p:sldId id="330" r:id="rId18"/>
    <p:sldId id="331" r:id="rId19"/>
    <p:sldId id="353" r:id="rId20"/>
    <p:sldId id="354" r:id="rId21"/>
    <p:sldId id="356" r:id="rId22"/>
    <p:sldId id="357" r:id="rId23"/>
    <p:sldId id="358" r:id="rId24"/>
    <p:sldId id="359" r:id="rId25"/>
    <p:sldId id="361" r:id="rId26"/>
    <p:sldId id="362" r:id="rId27"/>
    <p:sldId id="363" r:id="rId28"/>
    <p:sldId id="364" r:id="rId29"/>
    <p:sldId id="365" r:id="rId30"/>
    <p:sldId id="366" r:id="rId31"/>
    <p:sldId id="368" r:id="rId32"/>
    <p:sldId id="382" r:id="rId33"/>
    <p:sldId id="369" r:id="rId34"/>
    <p:sldId id="374" r:id="rId35"/>
    <p:sldId id="370" r:id="rId36"/>
    <p:sldId id="376" r:id="rId37"/>
    <p:sldId id="377" r:id="rId38"/>
    <p:sldId id="378" r:id="rId39"/>
    <p:sldId id="371" r:id="rId40"/>
    <p:sldId id="355" r:id="rId41"/>
    <p:sldId id="385" r:id="rId42"/>
    <p:sldId id="387" r:id="rId43"/>
    <p:sldId id="388" r:id="rId44"/>
    <p:sldId id="380" r:id="rId45"/>
    <p:sldId id="379" r:id="rId46"/>
    <p:sldId id="384" r:id="rId47"/>
    <p:sldId id="381" r:id="rId48"/>
    <p:sldId id="375" r:id="rId49"/>
    <p:sldId id="383" r:id="rId50"/>
    <p:sldId id="389" r:id="rId51"/>
    <p:sldId id="397" r:id="rId52"/>
    <p:sldId id="399" r:id="rId53"/>
    <p:sldId id="402" r:id="rId54"/>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VSRwt3dL64wqeMHJvkeXnw==" hashData="cnyrJUPGVMfqFr3CV+1FKvqZaco="/>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7033"/>
    <a:srgbClr val="0F282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427" autoAdjust="0"/>
    <p:restoredTop sz="94660"/>
  </p:normalViewPr>
  <p:slideViewPr>
    <p:cSldViewPr>
      <p:cViewPr>
        <p:scale>
          <a:sx n="60" d="100"/>
          <a:sy n="60" d="100"/>
        </p:scale>
        <p:origin x="576" y="365"/>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pPr>
              <a:defRPr/>
            </a:pPr>
            <a:fld id="{A585FC3D-9C43-4E1F-B204-83B8A832AFC7}" type="datetimeFigureOut">
              <a:rPr lang="es-ES"/>
              <a:pPr>
                <a:defRPr/>
              </a:pPr>
              <a:t>17/03/2025</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pPr>
              <a:defRPr/>
            </a:pPr>
            <a:fld id="{46D5CCA6-DFBF-4915-940B-1E7CD38D79FD}"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8611"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8612" name="3 Marcador de número de diapositiva"/>
          <p:cNvSpPr>
            <a:spLocks noGrp="1"/>
          </p:cNvSpPr>
          <p:nvPr>
            <p:ph type="sldNum" sz="quarter" idx="5"/>
          </p:nvPr>
        </p:nvSpPr>
        <p:spPr bwMode="auto">
          <a:noFill/>
          <a:ln>
            <a:miter lim="800000"/>
            <a:headEnd/>
            <a:tailEnd/>
          </a:ln>
        </p:spPr>
        <p:txBody>
          <a:bodyPr/>
          <a:lstStyle/>
          <a:p>
            <a:fld id="{DA4A0DD4-B888-404F-B473-9930CD6BEAF5}" type="slidenum">
              <a:rPr lang="en-US" smtClean="0"/>
              <a:pPr/>
              <a:t>31</a:t>
            </a:fld>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758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7588" name="3 Marcador de número de diapositiva"/>
          <p:cNvSpPr>
            <a:spLocks noGrp="1"/>
          </p:cNvSpPr>
          <p:nvPr>
            <p:ph type="sldNum" sz="quarter" idx="5"/>
          </p:nvPr>
        </p:nvSpPr>
        <p:spPr bwMode="auto">
          <a:noFill/>
          <a:ln>
            <a:miter lim="800000"/>
            <a:headEnd/>
            <a:tailEnd/>
          </a:ln>
        </p:spPr>
        <p:txBody>
          <a:bodyPr/>
          <a:lstStyle/>
          <a:p>
            <a:fld id="{876E6605-EF2B-47F6-9C6A-F09710C95627}" type="slidenum">
              <a:rPr lang="es-ES" smtClean="0"/>
              <a:pPr/>
              <a:t>47</a:t>
            </a:fld>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226617CD-FD97-42A0-85D3-4FDD02BA1D63}" type="datetimeFigureOut">
              <a:rPr lang="es-ES"/>
              <a:pPr>
                <a:defRPr/>
              </a:pPr>
              <a:t>17/03/2025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1BD142A-1ABC-4D81-9830-4AD050D8AEB5}" type="slidenum">
              <a:rPr lang="es-ES"/>
              <a:pPr>
                <a:defRPr/>
              </a:pPr>
              <a:t>‹Nº›</a:t>
            </a:fld>
            <a:endParaRPr lang="es-ES"/>
          </a:p>
        </p:txBody>
      </p:sp>
    </p:spTree>
  </p:cSld>
  <p:clrMapOvr>
    <a:masterClrMapping/>
  </p:clrMapOvr>
  <p:transition spd="slow" advTm="8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C742C4F9-BE9F-4FAA-B53E-F5609F8C8EAE}" type="datetimeFigureOut">
              <a:rPr lang="es-ES"/>
              <a:pPr>
                <a:defRPr/>
              </a:pPr>
              <a:t>17/03/2025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CAB9557-5BF5-4FE4-A1AF-71CC2A1A5DC8}" type="slidenum">
              <a:rPr lang="es-ES"/>
              <a:pPr>
                <a:defRPr/>
              </a:pPr>
              <a:t>‹Nº›</a:t>
            </a:fld>
            <a:endParaRPr lang="es-ES"/>
          </a:p>
        </p:txBody>
      </p:sp>
    </p:spTree>
  </p:cSld>
  <p:clrMapOvr>
    <a:masterClrMapping/>
  </p:clrMapOvr>
  <p:transition spd="slow" advTm="8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CC95FC78-6C29-456D-BFE3-30F5FBCF91FA}" type="datetimeFigureOut">
              <a:rPr lang="es-ES"/>
              <a:pPr>
                <a:defRPr/>
              </a:pPr>
              <a:t>17/03/2025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91D4650-28F1-45EB-B491-A5EC58FD1EC9}" type="slidenum">
              <a:rPr lang="es-ES"/>
              <a:pPr>
                <a:defRPr/>
              </a:pPr>
              <a:t>‹Nº›</a:t>
            </a:fld>
            <a:endParaRPr lang="es-ES"/>
          </a:p>
        </p:txBody>
      </p:sp>
    </p:spTree>
  </p:cSld>
  <p:clrMapOvr>
    <a:masterClrMapping/>
  </p:clrMapOvr>
  <p:transition spd="slow" advTm="8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877EF012-7C15-4B19-8BE6-6F4FCA4C7CCC}" type="datetimeFigureOut">
              <a:rPr lang="es-ES"/>
              <a:pPr>
                <a:defRPr/>
              </a:pPr>
              <a:t>17/03/2025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F7C30CE-FD94-4438-A742-294965AD8101}" type="slidenum">
              <a:rPr lang="es-ES"/>
              <a:pPr>
                <a:defRPr/>
              </a:pPr>
              <a:t>‹Nº›</a:t>
            </a:fld>
            <a:endParaRPr lang="es-ES"/>
          </a:p>
        </p:txBody>
      </p:sp>
    </p:spTree>
  </p:cSld>
  <p:clrMapOvr>
    <a:masterClrMapping/>
  </p:clrMapOvr>
  <p:transition spd="slow" advTm="8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9"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9"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14DABB-73EC-47F7-80D0-5CB01F685D7A}" type="datetimeFigureOut">
              <a:rPr lang="es-ES"/>
              <a:pPr>
                <a:defRPr/>
              </a:pPr>
              <a:t>17/03/2025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9146DF4-F345-4425-B026-3F2FFC90CBE3}" type="slidenum">
              <a:rPr lang="es-ES"/>
              <a:pPr>
                <a:defRPr/>
              </a:pPr>
              <a:t>‹Nº›</a:t>
            </a:fld>
            <a:endParaRPr lang="es-ES"/>
          </a:p>
        </p:txBody>
      </p:sp>
    </p:spTree>
  </p:cSld>
  <p:clrMapOvr>
    <a:masterClrMapping/>
  </p:clrMapOvr>
  <p:transition spd="slow" advTm="8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73528C7A-1E72-46F6-BEF0-EE8147C5E5FC}" type="datetimeFigureOut">
              <a:rPr lang="es-ES"/>
              <a:pPr>
                <a:defRPr/>
              </a:pPr>
              <a:t>17/03/2025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A4AC23A4-AC02-4E8A-86FB-AB918112D8F6}" type="slidenum">
              <a:rPr lang="es-ES"/>
              <a:pPr>
                <a:defRPr/>
              </a:pPr>
              <a:t>‹Nº›</a:t>
            </a:fld>
            <a:endParaRPr lang="es-ES"/>
          </a:p>
        </p:txBody>
      </p:sp>
    </p:spTree>
  </p:cSld>
  <p:clrMapOvr>
    <a:masterClrMapping/>
  </p:clrMapOvr>
  <p:transition spd="slow" advTm="8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F6333604-2641-4B90-BF29-9294BD1197BD}" type="datetimeFigureOut">
              <a:rPr lang="es-ES"/>
              <a:pPr>
                <a:defRPr/>
              </a:pPr>
              <a:t>17/03/2025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A23ACC8E-706C-43BA-8EBD-2FDC8669FA1E}" type="slidenum">
              <a:rPr lang="es-ES"/>
              <a:pPr>
                <a:defRPr/>
              </a:pPr>
              <a:t>‹Nº›</a:t>
            </a:fld>
            <a:endParaRPr lang="es-ES"/>
          </a:p>
        </p:txBody>
      </p:sp>
    </p:spTree>
  </p:cSld>
  <p:clrMapOvr>
    <a:masterClrMapping/>
  </p:clrMapOvr>
  <p:transition spd="slow" advTm="8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4" y="227541"/>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4"/>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4" y="1195919"/>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E4B129A4-FDFD-45BC-925C-589C6D80A6E4}" type="datetimeFigureOut">
              <a:rPr lang="es-ES"/>
              <a:pPr>
                <a:defRPr/>
              </a:pPr>
              <a:t>17/03/2025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07D5A0FD-8ED9-4C69-99EC-A62C4A267F78}" type="slidenum">
              <a:rPr lang="es-ES"/>
              <a:pPr>
                <a:defRPr/>
              </a:pPr>
              <a:t>‹Nº›</a:t>
            </a:fld>
            <a:endParaRPr lang="es-ES"/>
          </a:p>
        </p:txBody>
      </p:sp>
    </p:spTree>
  </p:cSld>
  <p:clrMapOvr>
    <a:masterClrMapping/>
  </p:clrMapOvr>
  <p:transition spd="slow" advTm="8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3"/>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CE09ED2-B7AE-4C0D-ADFF-A912C55C81C1}" type="datetimeFigureOut">
              <a:rPr lang="es-ES"/>
              <a:pPr>
                <a:defRPr/>
              </a:pPr>
              <a:t>17/03/2025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8B523D1-0F8E-4199-AB1E-A6964CC24D20}" type="slidenum">
              <a:rPr lang="es-ES"/>
              <a:pPr>
                <a:defRPr/>
              </a:pPr>
              <a:t>‹Nº›</a:t>
            </a:fld>
            <a:endParaRPr lang="es-ES"/>
          </a:p>
        </p:txBody>
      </p:sp>
    </p:spTree>
  </p:cSld>
  <p:clrMapOvr>
    <a:masterClrMapping/>
  </p:clrMapOvr>
  <p:transition spd="slow" advTm="8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B47674E-F8EC-4487-81E5-A03544F39479}" type="datetimeFigureOut">
              <a:rPr lang="es-ES"/>
              <a:pPr>
                <a:defRPr/>
              </a:pPr>
              <a:t>17/03/2025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E43F214-FA61-4BF4-BBA1-C9865C9F2064}" type="slidenum">
              <a:rPr lang="es-ES"/>
              <a:pPr>
                <a:defRPr/>
              </a:pPr>
              <a:t>‹Nº›</a:t>
            </a:fld>
            <a:endParaRPr lang="es-ES"/>
          </a:p>
        </p:txBody>
      </p:sp>
    </p:spTree>
  </p:cSld>
  <p:clrMapOvr>
    <a:masterClrMapping/>
  </p:clrMapOvr>
  <p:transition spd="slow" advTm="8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7"/>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7"/>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4A0BD541-2687-44C9-8142-233911020093}" type="datetimeFigureOut">
              <a:rPr lang="es-ES"/>
              <a:pPr>
                <a:defRPr/>
              </a:pPr>
              <a:t>17/03/2025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EAE31AC-1309-4B05-923E-C2C9154EC09C}" type="slidenum">
              <a:rPr lang="es-ES"/>
              <a:pPr>
                <a:defRPr/>
              </a:pPr>
              <a:t>‹Nº›</a:t>
            </a:fld>
            <a:endParaRPr lang="es-ES"/>
          </a:p>
        </p:txBody>
      </p:sp>
    </p:spTree>
  </p:cSld>
  <p:clrMapOvr>
    <a:masterClrMapping/>
  </p:clrMapOvr>
  <p:transition spd="slow" advTm="8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8329774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4800"/>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pPr>
              <a:defRPr/>
            </a:pPr>
            <a:fld id="{100DEAAD-9FB8-443F-9F90-52C420A9A158}" type="datetimeFigureOut">
              <a:rPr lang="es-ES"/>
              <a:pPr>
                <a:defRPr/>
              </a:pPr>
              <a:t>17/03/2025</a:t>
            </a:fld>
            <a:endParaRPr lang="es-ES"/>
          </a:p>
        </p:txBody>
      </p:sp>
      <p:sp>
        <p:nvSpPr>
          <p:cNvPr id="5" name="4 Marcador de pie de página"/>
          <p:cNvSpPr>
            <a:spLocks noGrp="1"/>
          </p:cNvSpPr>
          <p:nvPr>
            <p:ph type="ftr" sz="quarter" idx="3"/>
          </p:nvPr>
        </p:nvSpPr>
        <p:spPr>
          <a:xfrm>
            <a:off x="3124200" y="5297488"/>
            <a:ext cx="2895600" cy="304800"/>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4800"/>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pPr>
              <a:defRPr/>
            </a:pPr>
            <a:fld id="{797B00DB-8048-430E-B6C4-5251F87DFB8A}"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2105655176"/>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1.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image" Target="../media/image29.jpeg"/></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8" Type="http://schemas.openxmlformats.org/officeDocument/2006/relationships/image" Target="../media/image53.png"/><Relationship Id="rId13" Type="http://schemas.openxmlformats.org/officeDocument/2006/relationships/hyperlink" Target="https://vk.com/mispps" TargetMode="External"/><Relationship Id="rId3" Type="http://schemas.openxmlformats.org/officeDocument/2006/relationships/image" Target="../media/image50.png"/><Relationship Id="rId7" Type="http://schemas.openxmlformats.org/officeDocument/2006/relationships/hyperlink" Target="https://www.facebook.com/mispps" TargetMode="External"/><Relationship Id="rId12" Type="http://schemas.openxmlformats.org/officeDocument/2006/relationships/image" Target="../media/image5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2.png"/><Relationship Id="rId11" Type="http://schemas.openxmlformats.org/officeDocument/2006/relationships/hyperlink" Target="https://plus.google.com/+Mispps/" TargetMode="External"/><Relationship Id="rId5" Type="http://schemas.openxmlformats.org/officeDocument/2006/relationships/image" Target="../media/image51.png"/><Relationship Id="rId10" Type="http://schemas.openxmlformats.org/officeDocument/2006/relationships/image" Target="../media/image5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WordArt 3"/>
          <p:cNvSpPr>
            <a:spLocks noChangeArrowheads="1" noChangeShapeType="1" noTextEdit="1"/>
          </p:cNvSpPr>
          <p:nvPr/>
        </p:nvSpPr>
        <p:spPr bwMode="auto">
          <a:xfrm>
            <a:off x="971600" y="0"/>
            <a:ext cx="7273925" cy="1130025"/>
          </a:xfrm>
          <a:prstGeom prst="rect">
            <a:avLst/>
          </a:prstGeom>
        </p:spPr>
        <p:txBody>
          <a:bodyPr wrap="none" fromWordArt="1">
            <a:prstTxWarp prst="textTriangle">
              <a:avLst>
                <a:gd name="adj" fmla="val 36696"/>
              </a:avLst>
            </a:prstTxWarp>
            <a:scene3d>
              <a:camera prst="perspectiveAbove"/>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err="1"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Montfalcó</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a:t>
            </a:r>
            <a:r>
              <a:rPr lang="es-ES" sz="3600" kern="10" dirty="0" err="1"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Murallat</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 Lleida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80900" name="WordArt 4"/>
          <p:cNvSpPr>
            <a:spLocks noChangeArrowheads="1" noChangeShapeType="1" noTextEdit="1"/>
          </p:cNvSpPr>
          <p:nvPr/>
        </p:nvSpPr>
        <p:spPr bwMode="auto">
          <a:xfrm>
            <a:off x="1115616" y="1489348"/>
            <a:ext cx="7056437" cy="862850"/>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p>
        </p:txBody>
      </p:sp>
      <p:sp>
        <p:nvSpPr>
          <p:cNvPr id="80901" name="WordArt 5"/>
          <p:cNvSpPr>
            <a:spLocks noChangeArrowheads="1" noChangeShapeType="1" noTextEdit="1"/>
          </p:cNvSpPr>
          <p:nvPr/>
        </p:nvSpPr>
        <p:spPr bwMode="auto">
          <a:xfrm>
            <a:off x="1187624" y="2497460"/>
            <a:ext cx="6911975" cy="888378"/>
          </a:xfrm>
          <a:prstGeom prst="rect">
            <a:avLst/>
          </a:prstGeom>
        </p:spPr>
        <p:txBody>
          <a:bodyPr wrap="none" fromWordArt="1">
            <a:prstTxWarp prst="textFadeUp">
              <a:avLst>
                <a:gd name="adj" fmla="val 8153"/>
              </a:avLst>
            </a:prstTxWarp>
            <a:scene3d>
              <a:camera prst="perspectiveRelaxedModerately"/>
              <a:lightRig rig="threePt" dir="t"/>
            </a:scene3d>
            <a:sp3d extrusionH="57150">
              <a:bevelT w="38100" h="38100" prst="angle"/>
            </a:sp3d>
          </a:bodyPr>
          <a:lstStyle/>
          <a:p>
            <a:pPr algn="ctr">
              <a:defRPr/>
            </a:pP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80902" name="WordArt 6"/>
          <p:cNvSpPr>
            <a:spLocks noChangeArrowheads="1" noChangeShapeType="1" noTextEdit="1"/>
          </p:cNvSpPr>
          <p:nvPr/>
        </p:nvSpPr>
        <p:spPr bwMode="auto">
          <a:xfrm>
            <a:off x="1979712" y="3721596"/>
            <a:ext cx="5328245" cy="68314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endParaRPr>
          </a:p>
        </p:txBody>
      </p:sp>
      <p:sp>
        <p:nvSpPr>
          <p:cNvPr id="80903" name="WordArt 7"/>
          <p:cNvSpPr>
            <a:spLocks noChangeArrowheads="1" noChangeShapeType="1" noTextEdit="1"/>
          </p:cNvSpPr>
          <p:nvPr/>
        </p:nvSpPr>
        <p:spPr bwMode="auto">
          <a:xfrm>
            <a:off x="2699792" y="4585692"/>
            <a:ext cx="3529012" cy="636763"/>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600" i="1"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25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80899"/>
                                        </p:tgtEl>
                                        <p:attrNameLst>
                                          <p:attrName>style.visibility</p:attrName>
                                        </p:attrNameLst>
                                      </p:cBhvr>
                                      <p:to>
                                        <p:strVal val="visible"/>
                                      </p:to>
                                    </p:set>
                                    <p:anim calcmode="lin" valueType="num">
                                      <p:cBhvr>
                                        <p:cTn id="7" dur="2000" fill="hold"/>
                                        <p:tgtEl>
                                          <p:spTgt spid="80899"/>
                                        </p:tgtEl>
                                        <p:attrNameLst>
                                          <p:attrName>ppt_w</p:attrName>
                                        </p:attrNameLst>
                                      </p:cBhvr>
                                      <p:tavLst>
                                        <p:tav tm="0">
                                          <p:val>
                                            <p:strVal val="4*#ppt_w"/>
                                          </p:val>
                                        </p:tav>
                                        <p:tav tm="100000">
                                          <p:val>
                                            <p:strVal val="#ppt_w"/>
                                          </p:val>
                                        </p:tav>
                                      </p:tavLst>
                                    </p:anim>
                                    <p:anim calcmode="lin" valueType="num">
                                      <p:cBhvr>
                                        <p:cTn id="8" dur="2000" fill="hold"/>
                                        <p:tgtEl>
                                          <p:spTgt spid="80899"/>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0900"/>
                                        </p:tgtEl>
                                        <p:attrNameLst>
                                          <p:attrName>style.visibility</p:attrName>
                                        </p:attrNameLst>
                                      </p:cBhvr>
                                      <p:to>
                                        <p:strVal val="visible"/>
                                      </p:to>
                                    </p:set>
                                    <p:anim calcmode="lin" valueType="num">
                                      <p:cBhvr>
                                        <p:cTn id="12" dur="2000" fill="hold"/>
                                        <p:tgtEl>
                                          <p:spTgt spid="80900"/>
                                        </p:tgtEl>
                                        <p:attrNameLst>
                                          <p:attrName>ppt_w</p:attrName>
                                        </p:attrNameLst>
                                      </p:cBhvr>
                                      <p:tavLst>
                                        <p:tav tm="0">
                                          <p:val>
                                            <p:strVal val="#ppt_w*0.70"/>
                                          </p:val>
                                        </p:tav>
                                        <p:tav tm="100000">
                                          <p:val>
                                            <p:strVal val="#ppt_w"/>
                                          </p:val>
                                        </p:tav>
                                      </p:tavLst>
                                    </p:anim>
                                    <p:anim calcmode="lin" valueType="num">
                                      <p:cBhvr>
                                        <p:cTn id="13" dur="2000" fill="hold"/>
                                        <p:tgtEl>
                                          <p:spTgt spid="80900"/>
                                        </p:tgtEl>
                                        <p:attrNameLst>
                                          <p:attrName>ppt_h</p:attrName>
                                        </p:attrNameLst>
                                      </p:cBhvr>
                                      <p:tavLst>
                                        <p:tav tm="0">
                                          <p:val>
                                            <p:strVal val="#ppt_h"/>
                                          </p:val>
                                        </p:tav>
                                        <p:tav tm="100000">
                                          <p:val>
                                            <p:strVal val="#ppt_h"/>
                                          </p:val>
                                        </p:tav>
                                      </p:tavLst>
                                    </p:anim>
                                    <p:animEffect transition="in" filter="fade">
                                      <p:cBhvr>
                                        <p:cTn id="14" dur="2000"/>
                                        <p:tgtEl>
                                          <p:spTgt spid="80900"/>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80901"/>
                                        </p:tgtEl>
                                        <p:attrNameLst>
                                          <p:attrName>style.visibility</p:attrName>
                                        </p:attrNameLst>
                                      </p:cBhvr>
                                      <p:to>
                                        <p:strVal val="visible"/>
                                      </p:to>
                                    </p:set>
                                    <p:animEffect transition="in" filter="fade">
                                      <p:cBhvr>
                                        <p:cTn id="18" dur="2000"/>
                                        <p:tgtEl>
                                          <p:spTgt spid="80901"/>
                                        </p:tgtEl>
                                      </p:cBhvr>
                                    </p:animEffect>
                                    <p:anim calcmode="lin" valueType="num">
                                      <p:cBhvr>
                                        <p:cTn id="19" dur="2000" fill="hold"/>
                                        <p:tgtEl>
                                          <p:spTgt spid="80901"/>
                                        </p:tgtEl>
                                        <p:attrNameLst>
                                          <p:attrName>ppt_x</p:attrName>
                                        </p:attrNameLst>
                                      </p:cBhvr>
                                      <p:tavLst>
                                        <p:tav tm="0">
                                          <p:val>
                                            <p:strVal val="#ppt_x"/>
                                          </p:val>
                                        </p:tav>
                                        <p:tav tm="100000">
                                          <p:val>
                                            <p:strVal val="#ppt_x"/>
                                          </p:val>
                                        </p:tav>
                                      </p:tavLst>
                                    </p:anim>
                                    <p:anim calcmode="lin" valueType="num">
                                      <p:cBhvr>
                                        <p:cTn id="20" dur="2000" fill="hold"/>
                                        <p:tgtEl>
                                          <p:spTgt spid="8090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80902"/>
                                        </p:tgtEl>
                                        <p:attrNameLst>
                                          <p:attrName>style.visibility</p:attrName>
                                        </p:attrNameLst>
                                      </p:cBhvr>
                                      <p:to>
                                        <p:strVal val="visible"/>
                                      </p:to>
                                    </p:set>
                                    <p:anim from="(-#ppt_w/2)" to="(#ppt_x)" calcmode="lin" valueType="num">
                                      <p:cBhvr>
                                        <p:cTn id="24" dur="1200" fill="hold">
                                          <p:stCondLst>
                                            <p:cond delay="0"/>
                                          </p:stCondLst>
                                        </p:cTn>
                                        <p:tgtEl>
                                          <p:spTgt spid="80902"/>
                                        </p:tgtEl>
                                        <p:attrNameLst>
                                          <p:attrName>ppt_x</p:attrName>
                                        </p:attrNameLst>
                                      </p:cBhvr>
                                    </p:anim>
                                    <p:anim from="0" to="-1.0" calcmode="lin" valueType="num">
                                      <p:cBhvr>
                                        <p:cTn id="25" dur="400" decel="50000" autoRev="1" fill="hold">
                                          <p:stCondLst>
                                            <p:cond delay="1200"/>
                                          </p:stCondLst>
                                        </p:cTn>
                                        <p:tgtEl>
                                          <p:spTgt spid="80902"/>
                                        </p:tgtEl>
                                        <p:attrNameLst>
                                          <p:attrName>xshear</p:attrName>
                                        </p:attrNameLst>
                                      </p:cBhvr>
                                    </p:anim>
                                    <p:animScale>
                                      <p:cBhvr>
                                        <p:cTn id="26" dur="400" decel="100000" autoRev="1" fill="hold">
                                          <p:stCondLst>
                                            <p:cond delay="1200"/>
                                          </p:stCondLst>
                                        </p:cTn>
                                        <p:tgtEl>
                                          <p:spTgt spid="80902"/>
                                        </p:tgtEl>
                                      </p:cBhvr>
                                      <p:from x="100000" y="100000"/>
                                      <p:to x="80000" y="100000"/>
                                    </p:animScale>
                                    <p:anim by="(#ppt_h/3+#ppt_w*0.1)" calcmode="lin" valueType="num">
                                      <p:cBhvr additive="sum">
                                        <p:cTn id="27" dur="400" decel="100000" autoRev="1" fill="hold">
                                          <p:stCondLst>
                                            <p:cond delay="1200"/>
                                          </p:stCondLst>
                                        </p:cTn>
                                        <p:tgtEl>
                                          <p:spTgt spid="80902"/>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80903"/>
                                        </p:tgtEl>
                                        <p:attrNameLst>
                                          <p:attrName>style.visibility</p:attrName>
                                        </p:attrNameLst>
                                      </p:cBhvr>
                                      <p:to>
                                        <p:strVal val="visible"/>
                                      </p:to>
                                    </p:set>
                                    <p:anim calcmode="lin" valueType="num">
                                      <p:cBhvr>
                                        <p:cTn id="31" dur="1000" fill="hold"/>
                                        <p:tgtEl>
                                          <p:spTgt spid="80903"/>
                                        </p:tgtEl>
                                        <p:attrNameLst>
                                          <p:attrName>ppt_w</p:attrName>
                                        </p:attrNameLst>
                                      </p:cBhvr>
                                      <p:tavLst>
                                        <p:tav tm="0">
                                          <p:val>
                                            <p:fltVal val="0"/>
                                          </p:val>
                                        </p:tav>
                                        <p:tav tm="100000">
                                          <p:val>
                                            <p:strVal val="#ppt_w"/>
                                          </p:val>
                                        </p:tav>
                                      </p:tavLst>
                                    </p:anim>
                                    <p:anim calcmode="lin" valueType="num">
                                      <p:cBhvr>
                                        <p:cTn id="32" dur="1000" fill="hold"/>
                                        <p:tgtEl>
                                          <p:spTgt spid="8090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Montfalcó Murallat - Lleida.jpg"/>
          <p:cNvPicPr>
            <a:picLocks noChangeAspect="1"/>
          </p:cNvPicPr>
          <p:nvPr/>
        </p:nvPicPr>
        <p:blipFill>
          <a:blip r:embed="rId2" cstate="print"/>
          <a:stretch>
            <a:fillRect/>
          </a:stretch>
        </p:blipFill>
        <p:spPr>
          <a:xfrm>
            <a:off x="0" y="0"/>
            <a:ext cx="9144000" cy="5715000"/>
          </a:xfrm>
          <a:prstGeom prst="rect">
            <a:avLst/>
          </a:prstGeom>
        </p:spPr>
      </p:pic>
      <p:sp>
        <p:nvSpPr>
          <p:cNvPr id="7" name="6 Rectángulo"/>
          <p:cNvSpPr/>
          <p:nvPr/>
        </p:nvSpPr>
        <p:spPr>
          <a:xfrm>
            <a:off x="0" y="0"/>
            <a:ext cx="9144000" cy="571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475656" y="193204"/>
            <a:ext cx="6301725" cy="923330"/>
          </a:xfrm>
          <a:prstGeom prst="rect">
            <a:avLst/>
          </a:prstGeom>
          <a:noFill/>
        </p:spPr>
        <p:txBody>
          <a:bodyPr wrap="none" lIns="91440" tIns="45720" rIns="91440" bIns="45720">
            <a:prstTxWarp prst="textCanDown">
              <a:avLst/>
            </a:prstTxWarp>
            <a:spAutoFit/>
            <a:scene3d>
              <a:camera prst="perspectiveRelaxedModerately"/>
              <a:lightRig rig="threePt" dir="t"/>
            </a:scene3d>
            <a:sp3d extrusionH="57150">
              <a:bevelT w="38100" h="38100" prst="angle"/>
            </a:sp3d>
          </a:bodyPr>
          <a:lstStyle/>
          <a:p>
            <a:pPr algn="ctr"/>
            <a:r>
              <a:rPr lang="es-E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  </a:t>
            </a:r>
            <a:r>
              <a:rPr lang="es-ES" sz="5400" b="1" cap="none" spc="0"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Montfalcó</a:t>
            </a:r>
            <a:r>
              <a:rPr lang="es-E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 </a:t>
            </a:r>
            <a:r>
              <a:rPr lang="es-ES" sz="5400" b="1" cap="none" spc="0"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Murallat</a:t>
            </a:r>
            <a:r>
              <a:rPr lang="es-E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 </a:t>
            </a:r>
            <a:endParaRPr lang="es-E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endParaRPr>
          </a:p>
        </p:txBody>
      </p:sp>
      <p:sp>
        <p:nvSpPr>
          <p:cNvPr id="3" name="2 CuadroTexto"/>
          <p:cNvSpPr txBox="1"/>
          <p:nvPr/>
        </p:nvSpPr>
        <p:spPr>
          <a:xfrm>
            <a:off x="539552" y="1273324"/>
            <a:ext cx="8280920" cy="1631216"/>
          </a:xfrm>
          <a:prstGeom prst="rect">
            <a:avLst/>
          </a:prstGeom>
          <a:noFill/>
        </p:spPr>
        <p:txBody>
          <a:bodyPr wrap="square" rtlCol="0">
            <a:spAutoFit/>
          </a:bodyPr>
          <a:lstStyle/>
          <a:p>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Montfalcó</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Murallat</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situado en la comarca leridana de La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Segarra</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es el ejemplo de villa amurallada medieval en nuestro país. Encaramado en lo alto de un altozano de forma ovalada, su casco antiguo sin edificaciones extramuros está declarado Bien de Interés Cultural.</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539552" y="3001516"/>
            <a:ext cx="8136904"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La primera mención que nos ha llegado del lugar de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Montfalcó</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data del 1043 en un documento de entrega de un alodio, que limitaba con el término de Monte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Falconi</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 El primer señor del castillo documentado es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Ramon</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Miró en 1079. Años más tarde, en 1.095, consta como señor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Dalmau</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Bernat</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vizconde del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Berguedà</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infeudado por el conde de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Cerdanya</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Guillem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Ramon</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Por ello, se cree que el castillo de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Montfalcó</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formaba parte de los dominios del conde ceretano.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69000">
        <p14:vortex dir="r"/>
      </p:transition>
    </mc:Choice>
    <mc:Fallback xmlns="">
      <p:transition spd="slow" advTm="6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260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2702-svetik.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3">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323528"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cree que el castillo de </a:t>
            </a:r>
            <a:r>
              <a:rPr lang="es-ES" i="1" dirty="0" err="1" smtClean="0">
                <a:effectLst>
                  <a:glow rad="101600">
                    <a:srgbClr val="C00000">
                      <a:alpha val="60000"/>
                    </a:srgbClr>
                  </a:glow>
                  <a:outerShdw blurRad="38100" dist="38100" dir="2700000" algn="tl">
                    <a:srgbClr val="000000">
                      <a:alpha val="43137"/>
                    </a:srgbClr>
                  </a:outerShdw>
                </a:effectLst>
              </a:rPr>
              <a:t>Montfalcó</a:t>
            </a:r>
            <a:r>
              <a:rPr lang="es-ES" i="1" dirty="0" smtClean="0">
                <a:effectLst>
                  <a:glow rad="101600">
                    <a:srgbClr val="C00000">
                      <a:alpha val="60000"/>
                    </a:srgbClr>
                  </a:glow>
                  <a:outerShdw blurRad="38100" dist="38100" dir="2700000" algn="tl">
                    <a:srgbClr val="000000">
                      <a:alpha val="43137"/>
                    </a:srgbClr>
                  </a:outerShdw>
                </a:effectLst>
              </a:rPr>
              <a:t> fue construido a mediados del siglo XI, cuando el conde de Berga, </a:t>
            </a:r>
            <a:r>
              <a:rPr lang="es-ES" i="1" dirty="0" err="1" smtClean="0">
                <a:effectLst>
                  <a:glow rad="101600">
                    <a:srgbClr val="C00000">
                      <a:alpha val="60000"/>
                    </a:srgbClr>
                  </a:glow>
                  <a:outerShdw blurRad="38100" dist="38100" dir="2700000" algn="tl">
                    <a:srgbClr val="000000">
                      <a:alpha val="43137"/>
                    </a:srgbClr>
                  </a:outerShdw>
                </a:effectLst>
              </a:rPr>
              <a:t>Bernat</a:t>
            </a:r>
            <a:r>
              <a:rPr lang="es-ES" i="1" dirty="0" smtClean="0">
                <a:effectLst>
                  <a:glow rad="101600">
                    <a:srgbClr val="C00000">
                      <a:alpha val="60000"/>
                    </a:srgbClr>
                  </a:glow>
                  <a:outerShdw blurRad="38100" dist="38100" dir="2700000" algn="tl">
                    <a:srgbClr val="000000">
                      <a:alpha val="43137"/>
                    </a:srgbClr>
                  </a:outerShdw>
                </a:effectLst>
              </a:rPr>
              <a:t>, repobló la zona. Algunos estudiosos creen que el castillo aprovechó el asentamiento de una antigua fortaleza o torre de vigilancia musulmana.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circle/>
        <p:sndAc>
          <p:stSnd loop="1">
            <p:snd r:embed="rId2" name="Variadas.wav"/>
          </p:stSnd>
        </p:sndAc>
      </p:transition>
    </mc:Choice>
    <mc:Fallback xmlns="">
      <p:transition spd="slow" advTm="30000">
        <p:circl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 presetClass="exit" presetSubtype="1" fill="hold" nodeType="withEffect">
                                  <p:stCondLst>
                                    <p:cond delay="0"/>
                                  </p:stCondLst>
                                  <p:childTnLst>
                                    <p:anim calcmode="lin" valueType="num">
                                      <p:cBhvr additive="base">
                                        <p:cTn id="9" dur="4000"/>
                                        <p:tgtEl>
                                          <p:spTgt spid="5"/>
                                        </p:tgtEl>
                                        <p:attrNameLst>
                                          <p:attrName>ppt_x</p:attrName>
                                        </p:attrNameLst>
                                      </p:cBhvr>
                                      <p:tavLst>
                                        <p:tav tm="0">
                                          <p:val>
                                            <p:strVal val="ppt_x"/>
                                          </p:val>
                                        </p:tav>
                                        <p:tav tm="100000">
                                          <p:val>
                                            <p:strVal val="ppt_x"/>
                                          </p:val>
                                        </p:tav>
                                      </p:tavLst>
                                    </p:anim>
                                    <p:anim calcmode="lin" valueType="num">
                                      <p:cBhvr additive="base">
                                        <p:cTn id="10" dur="4000"/>
                                        <p:tgtEl>
                                          <p:spTgt spid="5"/>
                                        </p:tgtEl>
                                        <p:attrNameLst>
                                          <p:attrName>ppt_y</p:attrName>
                                        </p:attrNameLst>
                                      </p:cBhvr>
                                      <p:tavLst>
                                        <p:tav tm="0">
                                          <p:val>
                                            <p:strVal val="ppt_y"/>
                                          </p:val>
                                        </p:tav>
                                        <p:tav tm="100000">
                                          <p:val>
                                            <p:strVal val="0-ppt_h/2"/>
                                          </p:val>
                                        </p:tav>
                                      </p:tavLst>
                                    </p:anim>
                                    <p:set>
                                      <p:cBhvr>
                                        <p:cTn id="11" dur="1" fill="hold">
                                          <p:stCondLst>
                                            <p:cond delay="3999"/>
                                          </p:stCondLst>
                                        </p:cTn>
                                        <p:tgtEl>
                                          <p:spTgt spid="5"/>
                                        </p:tgtEl>
                                        <p:attrNameLst>
                                          <p:attrName>style.visibility</p:attrName>
                                        </p:attrNameLst>
                                      </p:cBhvr>
                                      <p:to>
                                        <p:strVal val="hidden"/>
                                      </p:to>
                                    </p:set>
                                  </p:childTnLst>
                                </p:cTn>
                              </p:par>
                              <p:par>
                                <p:cTn id="12" presetID="17"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ppt_x</p:attrName>
                                        </p:attrNameLst>
                                      </p:cBhvr>
                                      <p:tavLst>
                                        <p:tav tm="0">
                                          <p:val>
                                            <p:strVal val="#ppt_x"/>
                                          </p:val>
                                        </p:tav>
                                        <p:tav tm="100000">
                                          <p:val>
                                            <p:strVal val="#ppt_x"/>
                                          </p:val>
                                        </p:tav>
                                      </p:tavLst>
                                    </p:anim>
                                    <p:anim calcmode="lin" valueType="num">
                                      <p:cBhvr>
                                        <p:cTn id="15" dur="4000" fill="hold"/>
                                        <p:tgtEl>
                                          <p:spTgt spid="4"/>
                                        </p:tgtEl>
                                        <p:attrNameLst>
                                          <p:attrName>ppt_y</p:attrName>
                                        </p:attrNameLst>
                                      </p:cBhvr>
                                      <p:tavLst>
                                        <p:tav tm="0">
                                          <p:val>
                                            <p:strVal val="#ppt_y+#ppt_h/2"/>
                                          </p:val>
                                        </p:tav>
                                        <p:tav tm="100000">
                                          <p:val>
                                            <p:strVal val="#ppt_y"/>
                                          </p:val>
                                        </p:tav>
                                      </p:tavLst>
                                    </p:anim>
                                    <p:anim calcmode="lin" valueType="num">
                                      <p:cBhvr>
                                        <p:cTn id="16" dur="4000" fill="hold"/>
                                        <p:tgtEl>
                                          <p:spTgt spid="4"/>
                                        </p:tgtEl>
                                        <p:attrNameLst>
                                          <p:attrName>ppt_w</p:attrName>
                                        </p:attrNameLst>
                                      </p:cBhvr>
                                      <p:tavLst>
                                        <p:tav tm="0">
                                          <p:val>
                                            <p:strVal val="#ppt_w"/>
                                          </p:val>
                                        </p:tav>
                                        <p:tav tm="100000">
                                          <p:val>
                                            <p:strVal val="#ppt_w"/>
                                          </p:val>
                                        </p:tav>
                                      </p:tavLst>
                                    </p:anim>
                                    <p:anim calcmode="lin" valueType="num">
                                      <p:cBhvr>
                                        <p:cTn id="17" dur="4000" fill="hold"/>
                                        <p:tgtEl>
                                          <p:spTgt spid="4"/>
                                        </p:tgtEl>
                                        <p:attrNameLst>
                                          <p:attrName>ppt_h</p:attrName>
                                        </p:attrNameLst>
                                      </p:cBhvr>
                                      <p:tavLst>
                                        <p:tav tm="0">
                                          <p:val>
                                            <p:fltVal val="0"/>
                                          </p:val>
                                        </p:tav>
                                        <p:tav tm="100000">
                                          <p:val>
                                            <p:strVal val="#ppt_h"/>
                                          </p:val>
                                        </p:tav>
                                      </p:tavLst>
                                    </p:anim>
                                  </p:childTnLst>
                                </p:cTn>
                              </p:par>
                              <p:par>
                                <p:cTn id="18" presetID="5"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heckerboard(across)">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3 Imagen" descr="01_Malaga.jpg"/>
          <p:cNvPicPr>
            <a:picLocks noChangeAspect="1"/>
          </p:cNvPicPr>
          <p:nvPr/>
        </p:nvPicPr>
        <p:blipFill>
          <a:blip r:embed="rId2" cstate="print"/>
          <a:stretch>
            <a:fillRect/>
          </a:stretch>
        </p:blipFill>
        <p:spPr bwMode="auto">
          <a:xfrm>
            <a:off x="0" y="0"/>
            <a:ext cx="916771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bg2">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85750" y="193204"/>
            <a:ext cx="8534722" cy="5283671"/>
          </a:xfrm>
          <a:prstGeom prst="rect">
            <a:avLst/>
          </a:prstGeom>
          <a:solidFill>
            <a:schemeClr val="accent3">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500063" y="409228"/>
            <a:ext cx="8104385" cy="4839047"/>
          </a:xfrm>
          <a:prstGeom prst="rect">
            <a:avLst/>
          </a:prstGeom>
          <a:solidFill>
            <a:schemeClr val="accent3">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611560"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Muy cerca de Cervera, se encuentra esta localidad en medio de praderas de secano. La villa se sitúa en una atalaya que domina la confluencia de los ríos </a:t>
            </a:r>
            <a:r>
              <a:rPr lang="es-ES" i="1" dirty="0" err="1" smtClean="0">
                <a:effectLst>
                  <a:glow rad="101600">
                    <a:srgbClr val="C00000">
                      <a:alpha val="60000"/>
                    </a:srgbClr>
                  </a:glow>
                  <a:outerShdw blurRad="38100" dist="38100" dir="2700000" algn="tl">
                    <a:srgbClr val="000000">
                      <a:alpha val="43137"/>
                    </a:srgbClr>
                  </a:outerShdw>
                </a:effectLst>
              </a:rPr>
              <a:t>Vergós</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Sió</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zoom/>
      </p:transition>
    </mc:Choice>
    <mc:Fallback xmlns="">
      <p:transition spd="slow" advTm="23000">
        <p:zo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500"/>
                                        <p:tgtEl>
                                          <p:spTgt spid="7"/>
                                        </p:tgtEl>
                                      </p:cBhvr>
                                    </p:animEffect>
                                    <p:set>
                                      <p:cBhvr>
                                        <p:cTn id="7" dur="1" fill="hold">
                                          <p:stCondLst>
                                            <p:cond delay="3499"/>
                                          </p:stCondLst>
                                        </p:cTn>
                                        <p:tgtEl>
                                          <p:spTgt spid="7"/>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2500"/>
                                        <p:tgtEl>
                                          <p:spTgt spid="5"/>
                                        </p:tgtEl>
                                      </p:cBhvr>
                                    </p:animEffect>
                                    <p:set>
                                      <p:cBhvr>
                                        <p:cTn id="13" dur="1" fill="hold">
                                          <p:stCondLst>
                                            <p:cond delay="2499"/>
                                          </p:stCondLst>
                                        </p:cTn>
                                        <p:tgtEl>
                                          <p:spTgt spid="5"/>
                                        </p:tgtEl>
                                        <p:attrNameLst>
                                          <p:attrName>style.visibility</p:attrName>
                                        </p:attrNameLst>
                                      </p:cBhvr>
                                      <p:to>
                                        <p:strVal val="hidden"/>
                                      </p:to>
                                    </p:set>
                                  </p:childTnLst>
                                </p:cTn>
                              </p:par>
                              <p:par>
                                <p:cTn id="14" presetID="20" presetClass="entr" presetSubtype="0" fill="hold" nodeType="withEffect">
                                  <p:stCondLst>
                                    <p:cond delay="0"/>
                                  </p:stCondLst>
                                  <p:childTnLst>
                                    <p:set>
                                      <p:cBhvr>
                                        <p:cTn id="15" dur="1" fill="hold">
                                          <p:stCondLst>
                                            <p:cond delay="0"/>
                                          </p:stCondLst>
                                        </p:cTn>
                                        <p:tgtEl>
                                          <p:spTgt spid="2050"/>
                                        </p:tgtEl>
                                        <p:attrNameLst>
                                          <p:attrName>style.visibility</p:attrName>
                                        </p:attrNameLst>
                                      </p:cBhvr>
                                      <p:to>
                                        <p:strVal val="visible"/>
                                      </p:to>
                                    </p:set>
                                    <p:animEffect transition="in" filter="wedge">
                                      <p:cBhvr>
                                        <p:cTn id="16" dur="4000"/>
                                        <p:tgtEl>
                                          <p:spTgt spid="2050"/>
                                        </p:tgtEl>
                                      </p:cBhvr>
                                    </p:animEffect>
                                  </p:childTnLst>
                                </p:cTn>
                              </p:par>
                              <p:par>
                                <p:cTn id="17" presetID="23" presetClass="entr" presetSubtype="272" fill="hold" nodeType="withEffect">
                                  <p:stCondLst>
                                    <p:cond delay="0"/>
                                  </p:stCondLst>
                                  <p:childTnLst>
                                    <p:set>
                                      <p:cBhvr>
                                        <p:cTn id="18" dur="1" fill="hold">
                                          <p:stCondLst>
                                            <p:cond delay="0"/>
                                          </p:stCondLst>
                                        </p:cTn>
                                        <p:tgtEl>
                                          <p:spTgt spid="2050"/>
                                        </p:tgtEl>
                                        <p:attrNameLst>
                                          <p:attrName>style.visibility</p:attrName>
                                        </p:attrNameLst>
                                      </p:cBhvr>
                                      <p:to>
                                        <p:strVal val="visible"/>
                                      </p:to>
                                    </p:set>
                                    <p:anim calcmode="lin" valueType="num">
                                      <p:cBhvr>
                                        <p:cTn id="19" dur="4000" fill="hold"/>
                                        <p:tgtEl>
                                          <p:spTgt spid="2050"/>
                                        </p:tgtEl>
                                        <p:attrNameLst>
                                          <p:attrName>ppt_w</p:attrName>
                                        </p:attrNameLst>
                                      </p:cBhvr>
                                      <p:tavLst>
                                        <p:tav tm="0">
                                          <p:val>
                                            <p:strVal val="2/3*#ppt_w"/>
                                          </p:val>
                                        </p:tav>
                                        <p:tav tm="100000">
                                          <p:val>
                                            <p:strVal val="#ppt_w"/>
                                          </p:val>
                                        </p:tav>
                                      </p:tavLst>
                                    </p:anim>
                                    <p:anim calcmode="lin" valueType="num">
                                      <p:cBhvr>
                                        <p:cTn id="20" dur="4000" fill="hold"/>
                                        <p:tgtEl>
                                          <p:spTgt spid="2050"/>
                                        </p:tgtEl>
                                        <p:attrNameLst>
                                          <p:attrName>ppt_h</p:attrName>
                                        </p:attrNameLst>
                                      </p:cBhvr>
                                      <p:tavLst>
                                        <p:tav tm="0">
                                          <p:val>
                                            <p:strVal val="2/3*#ppt_h"/>
                                          </p:val>
                                        </p:tav>
                                        <p:tav tm="100000">
                                          <p:val>
                                            <p:strVal val="#ppt_h"/>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uena1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bg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14313" y="177800"/>
            <a:ext cx="8605837" cy="5299075"/>
          </a:xfrm>
          <a:prstGeom prst="rect">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28625" y="457200"/>
            <a:ext cx="8175625" cy="4721225"/>
          </a:xfrm>
          <a:prstGeom prst="rect">
            <a:avLst/>
          </a:prstGeom>
          <a:solidFill>
            <a:schemeClr val="accent3">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Encaramado en lo alto de un altozano de forma ovalada, el pueblo de </a:t>
            </a:r>
            <a:r>
              <a:rPr lang="es-ES" i="1" dirty="0" err="1" smtClean="0">
                <a:effectLst>
                  <a:glow rad="101600">
                    <a:srgbClr val="C00000">
                      <a:alpha val="60000"/>
                    </a:srgbClr>
                  </a:glow>
                  <a:outerShdw blurRad="38100" dist="38100" dir="2700000" algn="tl">
                    <a:srgbClr val="000000">
                      <a:alpha val="43137"/>
                    </a:srgbClr>
                  </a:outerShdw>
                </a:effectLst>
              </a:rPr>
              <a:t>Montfalcó</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Murallat</a:t>
            </a:r>
            <a:r>
              <a:rPr lang="es-ES" i="1" dirty="0" smtClean="0">
                <a:effectLst>
                  <a:glow rad="101600">
                    <a:srgbClr val="C00000">
                      <a:alpha val="60000"/>
                    </a:srgbClr>
                  </a:glow>
                  <a:outerShdw blurRad="38100" dist="38100" dir="2700000" algn="tl">
                    <a:srgbClr val="000000">
                      <a:alpha val="43137"/>
                    </a:srgbClr>
                  </a:outerShdw>
                </a:effectLst>
              </a:rPr>
              <a:t> constituye un espléndido ejemplo de villa amurallada medieval perfectamente conservado en la actualidad. Su casco antiguo está declarado Bien de Interés Cultural.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pull/>
      </p:transition>
    </mc:Choice>
    <mc:Fallback xmlns="">
      <p:transition spd="slow" advTm="31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6"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ircle(out)">
                                      <p:cBhvr>
                                        <p:cTn id="16" dur="4000"/>
                                        <p:tgtEl>
                                          <p:spTgt spid="4"/>
                                        </p:tgtEl>
                                      </p:cBhvr>
                                    </p:animEffect>
                                  </p:childTnLst>
                                </p:cTn>
                              </p:par>
                              <p:par>
                                <p:cTn id="17" presetID="54" presetClass="entr" presetSubtype="0" accel="10000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strVal val="#ppt_w*0.05"/>
                                          </p:val>
                                        </p:tav>
                                        <p:tav tm="100000">
                                          <p:val>
                                            <p:strVal val="#ppt_w"/>
                                          </p:val>
                                        </p:tav>
                                      </p:tavLst>
                                    </p:anim>
                                    <p:anim calcmode="lin" valueType="num">
                                      <p:cBhvr>
                                        <p:cTn id="20" dur="4000" fill="hold"/>
                                        <p:tgtEl>
                                          <p:spTgt spid="4"/>
                                        </p:tgtEl>
                                        <p:attrNameLst>
                                          <p:attrName>ppt_h</p:attrName>
                                        </p:attrNameLst>
                                      </p:cBhvr>
                                      <p:tavLst>
                                        <p:tav tm="0">
                                          <p:val>
                                            <p:strVal val="#ppt_h"/>
                                          </p:val>
                                        </p:tav>
                                        <p:tav tm="100000">
                                          <p:val>
                                            <p:strVal val="#ppt_h"/>
                                          </p:val>
                                        </p:tav>
                                      </p:tavLst>
                                    </p:anim>
                                    <p:anim calcmode="lin" valueType="num">
                                      <p:cBhvr>
                                        <p:cTn id="21" dur="4000" fill="hold"/>
                                        <p:tgtEl>
                                          <p:spTgt spid="4"/>
                                        </p:tgtEl>
                                        <p:attrNameLst>
                                          <p:attrName>ppt_x</p:attrName>
                                        </p:attrNameLst>
                                      </p:cBhvr>
                                      <p:tavLst>
                                        <p:tav tm="0">
                                          <p:val>
                                            <p:strVal val="#ppt_x-.2"/>
                                          </p:val>
                                        </p:tav>
                                        <p:tav tm="100000">
                                          <p:val>
                                            <p:strVal val="#ppt_x"/>
                                          </p:val>
                                        </p:tav>
                                      </p:tavLst>
                                    </p:anim>
                                    <p:anim calcmode="lin" valueType="num">
                                      <p:cBhvr>
                                        <p:cTn id="22" dur="4000" fill="hold"/>
                                        <p:tgtEl>
                                          <p:spTgt spid="4"/>
                                        </p:tgtEl>
                                        <p:attrNameLst>
                                          <p:attrName>ppt_y</p:attrName>
                                        </p:attrNameLst>
                                      </p:cBhvr>
                                      <p:tavLst>
                                        <p:tav tm="0">
                                          <p:val>
                                            <p:strVal val="#ppt_y"/>
                                          </p:val>
                                        </p:tav>
                                        <p:tav tm="100000">
                                          <p:val>
                                            <p:strVal val="#ppt_y"/>
                                          </p:val>
                                        </p:tav>
                                      </p:tavLst>
                                    </p:anim>
                                    <p:animEffect transition="in" filter="fade">
                                      <p:cBhvr>
                                        <p:cTn id="23" dur="4000"/>
                                        <p:tgtEl>
                                          <p:spTgt spid="4"/>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http://2.bp.blogspot.com/-rFxp4lfpUnc/UYpYnwSDSKI/AAAAAAAAHjU/WqSWetPkD8Q/s1600/TOSCANA+05.jpg"/>
          <p:cNvPicPr>
            <a:picLocks noChangeAspect="1" noChangeArrowheads="1"/>
          </p:cNvPicPr>
          <p:nvPr/>
        </p:nvPicPr>
        <p:blipFill>
          <a:blip r:embed="rId2" cstate="print"/>
          <a:srcRect r="50000"/>
          <a:stretch>
            <a:fillRect/>
          </a:stretch>
        </p:blipFill>
        <p:spPr bwMode="auto">
          <a:xfrm>
            <a:off x="0" y="0"/>
            <a:ext cx="4572000" cy="5714999"/>
          </a:xfrm>
          <a:prstGeom prst="rect">
            <a:avLst/>
          </a:prstGeom>
          <a:noFill/>
          <a:ln w="9525">
            <a:noFill/>
            <a:miter lim="800000"/>
            <a:headEnd/>
            <a:tailEnd/>
          </a:ln>
        </p:spPr>
      </p:pic>
      <p:pic>
        <p:nvPicPr>
          <p:cNvPr id="9" name="Picture 4" descr="http://2.bp.blogspot.com/-rFxp4lfpUnc/UYpYnwSDSKI/AAAAAAAAHjU/WqSWetPkD8Q/s1600/TOSCANA+05.jpg"/>
          <p:cNvPicPr>
            <a:picLocks noChangeAspect="1" noChangeArrowheads="1"/>
          </p:cNvPicPr>
          <p:nvPr/>
        </p:nvPicPr>
        <p:blipFill>
          <a:blip r:embed="rId2" cstate="print"/>
          <a:srcRect l="50000"/>
          <a:stretch>
            <a:fillRect/>
          </a:stretch>
        </p:blipFill>
        <p:spPr bwMode="auto">
          <a:xfrm>
            <a:off x="4572000" y="0"/>
            <a:ext cx="4572000" cy="5714999"/>
          </a:xfrm>
          <a:prstGeom prst="rect">
            <a:avLst/>
          </a:prstGeom>
          <a:noFill/>
          <a:ln w="9525">
            <a:noFill/>
            <a:miter lim="800000"/>
            <a:headEnd/>
            <a:tailEnd/>
          </a:ln>
        </p:spPr>
      </p:pic>
      <p:pic>
        <p:nvPicPr>
          <p:cNvPr id="6" name="5 Imagen" descr="0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Constituye el mejor ejemplo de villa medieval cerrada que hay en Cataluña, ya que se conserva en muy buen estado. Sus orígenes se remontan a los tiempos de la Reconquista, en el siglo XI, y el conjunto arquitectónico ha sido declarado bien cultural de interés nacional.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ripple/>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4000"/>
                                        <p:tgtEl>
                                          <p:spTgt spid="9"/>
                                        </p:tgtEl>
                                      </p:cBhvr>
                                    </p:animEffect>
                                  </p:childTnLst>
                                </p:cTn>
                              </p:par>
                              <p:par>
                                <p:cTn id="8" presetID="18" presetClass="entr" presetSubtype="1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strips(downLeft)">
                                      <p:cBhvr>
                                        <p:cTn id="10" dur="4000"/>
                                        <p:tgtEl>
                                          <p:spTgt spid="8"/>
                                        </p:tgtEl>
                                      </p:cBhvr>
                                    </p:animEffect>
                                  </p:childTnLst>
                                </p:cTn>
                              </p:par>
                              <p:par>
                                <p:cTn id="11" presetID="6" presetClass="entr" presetSubtype="3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ircle(out)">
                                      <p:cBhvr>
                                        <p:cTn id="13" dur="4000"/>
                                        <p:tgtEl>
                                          <p:spTgt spid="6"/>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1836-svetik.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9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estructura de las murallas que cerraban la población se mantiene intacta y en pie, sin ninguna edificación fuera de los muros. A su interior, se accede por el Portal villa </a:t>
            </a:r>
            <a:r>
              <a:rPr lang="es-ES" i="1" dirty="0" err="1" smtClean="0">
                <a:effectLst>
                  <a:glow rad="101600">
                    <a:srgbClr val="C00000">
                      <a:alpha val="60000"/>
                    </a:srgbClr>
                  </a:glow>
                  <a:outerShdw blurRad="38100" dist="38100" dir="2700000" algn="tl">
                    <a:srgbClr val="000000">
                      <a:alpha val="43137"/>
                    </a:srgbClr>
                  </a:outerShdw>
                </a:effectLst>
              </a:rPr>
              <a:t>closa</a:t>
            </a:r>
            <a:r>
              <a:rPr lang="es-ES" i="1" dirty="0" smtClean="0">
                <a:effectLst>
                  <a:glow rad="101600">
                    <a:srgbClr val="C00000">
                      <a:alpha val="60000"/>
                    </a:srgbClr>
                  </a:glow>
                  <a:outerShdw blurRad="38100" dist="38100" dir="2700000" algn="tl">
                    <a:srgbClr val="000000">
                      <a:alpha val="43137"/>
                    </a:srgbClr>
                  </a:outerShdw>
                </a:effectLst>
              </a:rPr>
              <a:t>, la única puerta de entrada que hay al recinto, en el lado sur de la población.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wheel spokes="1"/>
      </p:transition>
    </mc:Choice>
    <mc:Fallback xmlns="">
      <p:transition spd="slow" advTm="30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49" presetClass="exit" presetSubtype="0" accel="100000"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fltVal val="0"/>
                                          </p:val>
                                        </p:tav>
                                      </p:tavLst>
                                    </p:anim>
                                    <p:anim calcmode="lin" valueType="num">
                                      <p:cBhvr>
                                        <p:cTn id="11" dur="4000"/>
                                        <p:tgtEl>
                                          <p:spTgt spid="5"/>
                                        </p:tgtEl>
                                        <p:attrNameLst>
                                          <p:attrName>style.rotation</p:attrName>
                                        </p:attrNameLst>
                                      </p:cBhvr>
                                      <p:tavLst>
                                        <p:tav tm="0">
                                          <p:val>
                                            <p:fltVal val="0"/>
                                          </p:val>
                                        </p:tav>
                                        <p:tav tm="100000">
                                          <p:val>
                                            <p:fltVal val="360"/>
                                          </p:val>
                                        </p:tav>
                                      </p:tavLst>
                                    </p:anim>
                                    <p:animEffect transition="out" filter="fade">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4"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ox(out)">
                                      <p:cBhvr>
                                        <p:cTn id="16" dur="4000"/>
                                        <p:tgtEl>
                                          <p:spTgt spid="4"/>
                                        </p:tgtEl>
                                      </p:cBhvr>
                                    </p:animEffec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strVal val="4/3*#ppt_w"/>
                                          </p:val>
                                        </p:tav>
                                        <p:tav tm="100000">
                                          <p:val>
                                            <p:strVal val="#ppt_w"/>
                                          </p:val>
                                        </p:tav>
                                      </p:tavLst>
                                    </p:anim>
                                    <p:anim calcmode="lin" valueType="num">
                                      <p:cBhvr>
                                        <p:cTn id="20" dur="4000" fill="hold"/>
                                        <p:tgtEl>
                                          <p:spTgt spid="4"/>
                                        </p:tgtEl>
                                        <p:attrNameLst>
                                          <p:attrName>ppt_h</p:attrName>
                                        </p:attrNameLst>
                                      </p:cBhvr>
                                      <p:tavLst>
                                        <p:tav tm="0">
                                          <p:val>
                                            <p:strVal val="4/3*#ppt_h"/>
                                          </p:val>
                                        </p:tav>
                                        <p:tav tm="100000">
                                          <p:val>
                                            <p:strVal val="#ppt_h"/>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guatemplazaconstitucion.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5">
              <a:lumMod val="40000"/>
              <a:lumOff val="60000"/>
              <a:alpha val="4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14313" y="238125"/>
            <a:ext cx="8643937" cy="5238750"/>
          </a:xfrm>
          <a:prstGeom prst="rect">
            <a:avLst/>
          </a:prstGeom>
          <a:solidFill>
            <a:schemeClr val="accent3">
              <a:lumMod val="5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395288" y="457200"/>
            <a:ext cx="8248650" cy="4841875"/>
          </a:xfrm>
          <a:prstGeom prst="rect">
            <a:avLst/>
          </a:prstGeom>
          <a:solidFill>
            <a:schemeClr val="tx2">
              <a:lumMod val="75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683568"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Está formada por una doble puerta de arcos adovelados. Una vez dentro, se puede pasear por sus calles porticadas que os transportarán a un viaje al pasado medieval.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wheel spokes="1"/>
      </p:transition>
    </mc:Choice>
    <mc:Fallback xmlns="">
      <p:transition spd="slow" advTm="22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3" presetClass="entr" presetSubtype="5"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linds(vertical)">
                                      <p:cBhvr>
                                        <p:cTn id="16" dur="4000"/>
                                        <p:tgtEl>
                                          <p:spTgt spid="4"/>
                                        </p:tgtEl>
                                      </p:cBhvr>
                                    </p:animEffect>
                                  </p:childTnLst>
                                </p:cTn>
                              </p:par>
                              <p:par>
                                <p:cTn id="17" presetID="39" presetClass="entr" presetSubtype="0" accel="10000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20" dur="4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21" dur="4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22" dur="4000" fill="hold"/>
                                        <p:tgtEl>
                                          <p:spTgt spid="4"/>
                                        </p:tgtEl>
                                        <p:attrNameLst>
                                          <p:attrName>ppt_y</p:attrName>
                                        </p:attrNameLst>
                                      </p:cBhvr>
                                      <p:tavLst>
                                        <p:tav tm="0">
                                          <p:val>
                                            <p:strVal val="#ppt_y"/>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Content Placeholder 14" descr="a1.JPG"/>
          <p:cNvPicPr>
            <a:picLocks noGrp="1" noChangeAspect="1"/>
          </p:cNvPicPr>
          <p:nvPr>
            <p:ph idx="1"/>
          </p:nvPr>
        </p:nvPicPr>
        <p:blipFill>
          <a:blip r:embed="rId2" cstate="print"/>
          <a:srcRect r="50000" b="50000"/>
          <a:stretch>
            <a:fillRect/>
          </a:stretch>
        </p:blipFill>
        <p:spPr>
          <a:xfrm>
            <a:off x="0" y="0"/>
            <a:ext cx="4572000" cy="2857500"/>
          </a:xfrm>
        </p:spPr>
      </p:pic>
      <p:pic>
        <p:nvPicPr>
          <p:cNvPr id="16" name="Picture 15" descr="a2.JPG"/>
          <p:cNvPicPr>
            <a:picLocks noChangeAspect="1"/>
          </p:cNvPicPr>
          <p:nvPr/>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17" name="Picture 16" descr="a3.JPG"/>
          <p:cNvPicPr>
            <a:picLocks noChangeAspect="1"/>
          </p:cNvPicPr>
          <p:nvPr/>
        </p:nvPicPr>
        <p:blipFill>
          <a:blip r:embed="rId2" cstate="print"/>
          <a:srcRect t="50000" r="50000"/>
          <a:stretch>
            <a:fillRect/>
          </a:stretch>
        </p:blipFill>
        <p:spPr bwMode="auto">
          <a:xfrm>
            <a:off x="0" y="2857500"/>
            <a:ext cx="4572000" cy="2857501"/>
          </a:xfrm>
          <a:prstGeom prst="rect">
            <a:avLst/>
          </a:prstGeom>
          <a:noFill/>
          <a:ln w="9525">
            <a:noFill/>
            <a:miter lim="800000"/>
            <a:headEnd/>
            <a:tailEnd/>
          </a:ln>
        </p:spPr>
      </p:pic>
      <p:pic>
        <p:nvPicPr>
          <p:cNvPr id="18" name="Picture 17" descr="a4.JPG"/>
          <p:cNvPicPr>
            <a:picLocks noChangeAspect="1"/>
          </p:cNvPicPr>
          <p:nvPr/>
        </p:nvPicPr>
        <p:blipFill>
          <a:blip r:embed="rId2" cstate="print"/>
          <a:srcRect l="50000" t="50000"/>
          <a:stretch>
            <a:fillRect/>
          </a:stretch>
        </p:blipFill>
        <p:spPr bwMode="auto">
          <a:xfrm>
            <a:off x="4572000" y="2857500"/>
            <a:ext cx="4572000" cy="2857501"/>
          </a:xfrm>
          <a:prstGeom prst="rect">
            <a:avLst/>
          </a:prstGeom>
          <a:noFill/>
          <a:ln w="9525">
            <a:noFill/>
            <a:miter lim="800000"/>
            <a:headEnd/>
            <a:tailEnd/>
          </a:ln>
        </p:spPr>
      </p:pic>
      <p:sp>
        <p:nvSpPr>
          <p:cNvPr id="6" name="5 CuadroTexto"/>
          <p:cNvSpPr txBox="1"/>
          <p:nvPr/>
        </p:nvSpPr>
        <p:spPr>
          <a:xfrm>
            <a:off x="395536"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el tiempo, alrededor de la muralla se construyó una quincena de casas robustas y adosadas, es decir, que la muralla fue aprovechada como pared trasera de las viviendas.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blinds dir="vert"/>
      </p:transition>
    </mc:Choice>
    <mc:Fallback xmlns="">
      <p:transition spd="slow" advTm="23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checkerboard(across)">
                                      <p:cBhvr>
                                        <p:cTn id="7" dur="4000"/>
                                        <p:tgtEl>
                                          <p:spTgt spid="15"/>
                                        </p:tgtEl>
                                      </p:cBhvr>
                                    </p:animEffect>
                                  </p:childTnLst>
                                </p:cTn>
                              </p:par>
                              <p:par>
                                <p:cTn id="8" presetID="5" presetClass="entr" presetSubtype="5"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checkerboard(down)">
                                      <p:cBhvr>
                                        <p:cTn id="10" dur="4000"/>
                                        <p:tgtEl>
                                          <p:spTgt spid="16"/>
                                        </p:tgtEl>
                                      </p:cBhvr>
                                    </p:animEffect>
                                  </p:childTnLst>
                                </p:cTn>
                              </p:par>
                              <p:par>
                                <p:cTn id="11" presetID="5" presetClass="entr" presetSubtype="10"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checkerboard(across)">
                                      <p:cBhvr>
                                        <p:cTn id="13" dur="4000"/>
                                        <p:tgtEl>
                                          <p:spTgt spid="18"/>
                                        </p:tgtEl>
                                      </p:cBhvr>
                                    </p:animEffect>
                                  </p:childTnLst>
                                </p:cTn>
                              </p:par>
                              <p:par>
                                <p:cTn id="14" presetID="5" presetClass="entr" presetSubtype="5"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checkerboard(down)">
                                      <p:cBhvr>
                                        <p:cTn id="16" dur="4000"/>
                                        <p:tgtEl>
                                          <p:spTgt spid="17"/>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8867-svetik.jpg"/>
          <p:cNvPicPr>
            <a:picLocks noChangeAspect="1"/>
          </p:cNvPicPr>
          <p:nvPr/>
        </p:nvPicPr>
        <p:blipFill>
          <a:blip r:embed="rId2" cstate="print"/>
          <a:stretch>
            <a:fillRect/>
          </a:stretch>
        </p:blipFill>
        <p:spPr bwMode="auto">
          <a:xfrm>
            <a:off x="5152" y="-454868"/>
            <a:ext cx="9133696" cy="616986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8.jpg"/>
          <p:cNvPicPr>
            <a:picLocks noChangeAspect="1"/>
          </p:cNvPicPr>
          <p:nvPr/>
        </p:nvPicPr>
        <p:blipFill>
          <a:blip r:embed="rId2" cstate="print"/>
          <a:stretch>
            <a:fillRect/>
          </a:stretch>
        </p:blipFill>
        <p:spPr bwMode="auto">
          <a:xfrm>
            <a:off x="5152" y="-454868"/>
            <a:ext cx="9133696" cy="616986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4945732"/>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Llegamos a la entrada de la villa. antiguamente en la muralla, del siglo XIII, solo existía una única puerta de acceso dovelada, hoy en día existen mas de una.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prism/>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fltVal val="0"/>
                                          </p:val>
                                        </p:tav>
                                      </p:tavLst>
                                    </p:anim>
                                    <p:anim calcmode="lin" valueType="num">
                                      <p:cBhvr>
                                        <p:cTn id="7" dur="4000"/>
                                        <p:tgtEl>
                                          <p:spTgt spid="6"/>
                                        </p:tgtEl>
                                        <p:attrNameLst>
                                          <p:attrName>ppt_h</p:attrName>
                                        </p:attrNameLst>
                                      </p:cBhvr>
                                      <p:tavLst>
                                        <p:tav tm="0">
                                          <p:val>
                                            <p:strVal val="ppt_h"/>
                                          </p:val>
                                        </p:tav>
                                        <p:tav tm="100000">
                                          <p:val>
                                            <p:strVal val="ppt_h"/>
                                          </p:val>
                                        </p:tav>
                                      </p:tavLst>
                                    </p:anim>
                                    <p:set>
                                      <p:cBhvr>
                                        <p:cTn id="8" dur="1" fill="hold">
                                          <p:stCondLst>
                                            <p:cond delay="3999"/>
                                          </p:stCondLst>
                                        </p:cTn>
                                        <p:tgtEl>
                                          <p:spTgt spid="6"/>
                                        </p:tgtEl>
                                        <p:attrNameLst>
                                          <p:attrName>style.visibility</p:attrName>
                                        </p:attrNameLst>
                                      </p:cBhvr>
                                      <p:to>
                                        <p:strVal val="hidden"/>
                                      </p:to>
                                    </p:set>
                                  </p:childTnLst>
                                </p:cTn>
                              </p:par>
                              <p:par>
                                <p:cTn id="9" presetID="3" presetClass="exit" presetSubtype="10" fill="hold" nodeType="withEffect">
                                  <p:stCondLst>
                                    <p:cond delay="0"/>
                                  </p:stCondLst>
                                  <p:childTnLst>
                                    <p:animEffect transition="out" filter="blinds(horizontal)">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1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14313" y="177800"/>
            <a:ext cx="8715375" cy="5359400"/>
          </a:xfrm>
          <a:prstGeom prst="rect">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28625" y="415925"/>
            <a:ext cx="8153400" cy="4889500"/>
          </a:xfrm>
          <a:prstGeom prst="rect">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23528"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portal da a una única </a:t>
            </a:r>
            <a:r>
              <a:rPr lang="es-ES" b="1" i="1" dirty="0" smtClean="0">
                <a:effectLst>
                  <a:glow rad="101600">
                    <a:srgbClr val="C00000">
                      <a:alpha val="60000"/>
                    </a:srgbClr>
                  </a:glow>
                  <a:outerShdw blurRad="38100" dist="38100" dir="2700000" algn="tl">
                    <a:srgbClr val="000000">
                      <a:alpha val="43137"/>
                    </a:srgbClr>
                  </a:outerShdw>
                </a:effectLst>
              </a:rPr>
              <a:t>plaza</a:t>
            </a:r>
            <a:r>
              <a:rPr lang="es-ES" i="1" dirty="0" smtClean="0">
                <a:effectLst>
                  <a:glow rad="101600">
                    <a:srgbClr val="C00000">
                      <a:alpha val="60000"/>
                    </a:srgbClr>
                  </a:glow>
                  <a:outerShdw blurRad="38100" dist="38100" dir="2700000" algn="tl">
                    <a:srgbClr val="000000">
                      <a:alpha val="43137"/>
                    </a:srgbClr>
                  </a:outerShdw>
                </a:effectLst>
              </a:rPr>
              <a:t> donde está la </a:t>
            </a:r>
            <a:r>
              <a:rPr lang="es-ES" b="1" i="1" dirty="0" smtClean="0">
                <a:effectLst>
                  <a:glow rad="101600">
                    <a:srgbClr val="C00000">
                      <a:alpha val="60000"/>
                    </a:srgbClr>
                  </a:glow>
                  <a:outerShdw blurRad="38100" dist="38100" dir="2700000" algn="tl">
                    <a:srgbClr val="000000">
                      <a:alpha val="43137"/>
                    </a:srgbClr>
                  </a:outerShdw>
                </a:effectLst>
              </a:rPr>
              <a:t>cisterna</a:t>
            </a:r>
            <a:r>
              <a:rPr lang="es-ES" i="1" dirty="0" smtClean="0">
                <a:effectLst>
                  <a:glow rad="101600">
                    <a:srgbClr val="C00000">
                      <a:alpha val="60000"/>
                    </a:srgbClr>
                  </a:glow>
                  <a:outerShdw blurRad="38100" dist="38100" dir="2700000" algn="tl">
                    <a:srgbClr val="000000">
                      <a:alpha val="43137"/>
                    </a:srgbClr>
                  </a:outerShdw>
                </a:effectLst>
              </a:rPr>
              <a:t> que, aún hoy, almacena el agua de la población. De ella salen dos calles: una conduce a la iglesia y, la otra recorre el interior de la muralla.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4000">
        <p15:prstTrans prst="fractur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16" presetClass="entr" presetSubtype="37"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Vertical)">
                                      <p:cBhvr>
                                        <p:cTn id="16" dur="4000"/>
                                        <p:tgtEl>
                                          <p:spTgt spid="4"/>
                                        </p:tgtEl>
                                      </p:cBhvr>
                                    </p:animEffect>
                                  </p:childTnLst>
                                </p:cTn>
                              </p:par>
                              <p:par>
                                <p:cTn id="17" presetID="25"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20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20" dur="20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21" dur="2000" accel="50000" fill="hold">
                                          <p:stCondLst>
                                            <p:cond delay="2000"/>
                                          </p:stCondLst>
                                        </p:cTn>
                                        <p:tgtEl>
                                          <p:spTgt spid="4"/>
                                        </p:tgtEl>
                                        <p:attrNameLst>
                                          <p:attrName>ppt_w</p:attrName>
                                        </p:attrNameLst>
                                      </p:cBhvr>
                                      <p:tavLst>
                                        <p:tav tm="0">
                                          <p:val>
                                            <p:strVal val="#ppt_w*.05"/>
                                          </p:val>
                                        </p:tav>
                                        <p:tav tm="100000">
                                          <p:val>
                                            <p:strVal val="#ppt_w"/>
                                          </p:val>
                                        </p:tav>
                                      </p:tavLst>
                                    </p:anim>
                                    <p:anim calcmode="lin" valueType="num">
                                      <p:cBhvr>
                                        <p:cTn id="22" dur="4000" fill="hold"/>
                                        <p:tgtEl>
                                          <p:spTgt spid="4"/>
                                        </p:tgtEl>
                                        <p:attrNameLst>
                                          <p:attrName>ppt_h</p:attrName>
                                        </p:attrNameLst>
                                      </p:cBhvr>
                                      <p:tavLst>
                                        <p:tav tm="0">
                                          <p:val>
                                            <p:strVal val="#ppt_h"/>
                                          </p:val>
                                        </p:tav>
                                        <p:tav tm="100000">
                                          <p:val>
                                            <p:strVal val="#ppt_h"/>
                                          </p:val>
                                        </p:tav>
                                      </p:tavLst>
                                    </p:anim>
                                    <p:anim calcmode="lin" valueType="num">
                                      <p:cBhvr>
                                        <p:cTn id="23" dur="20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24" dur="20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25" dur="2000" accel="50000" fill="hold">
                                          <p:stCondLst>
                                            <p:cond delay="2000"/>
                                          </p:stCondLst>
                                        </p:cTn>
                                        <p:tgtEl>
                                          <p:spTgt spid="4"/>
                                        </p:tgtEl>
                                        <p:attrNameLst>
                                          <p:attrName>ppt_y</p:attrName>
                                        </p:attrNameLst>
                                      </p:cBhvr>
                                      <p:tavLst>
                                        <p:tav tm="0">
                                          <p:val>
                                            <p:strVal val="#ppt_y+.1"/>
                                          </p:val>
                                        </p:tav>
                                        <p:tav tm="100000">
                                          <p:val>
                                            <p:strVal val="#ppt_y"/>
                                          </p:val>
                                        </p:tav>
                                      </p:tavLst>
                                    </p:anim>
                                    <p:animEffect transition="in" filter="fade">
                                      <p:cBhvr>
                                        <p:cTn id="26" dur="4000" decel="50000">
                                          <p:stCondLst>
                                            <p:cond delay="0"/>
                                          </p:stCondLst>
                                        </p:cTn>
                                        <p:tgtEl>
                                          <p:spTgt spid="4"/>
                                        </p:tgtEl>
                                      </p:cBhvr>
                                    </p:animEffect>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0871-svetik.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3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11560" y="4945732"/>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esta calle, en el sector de poniente, está el antiguo horno comunal, donde se amasaba la harina y se hacía el pan, todo cubierto por una bóveda.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0000">
        <p:checker/>
      </p:transition>
    </mc:Choice>
    <mc:Fallback xmlns="">
      <p:transition spd="slow" advTm="20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xit" presetSubtype="0" fill="hold" nodeType="withEffect">
                                  <p:stCondLst>
                                    <p:cond delay="0"/>
                                  </p:stCondLst>
                                  <p:childTnLst>
                                    <p:animEffect transition="out" filter="fade">
                                      <p:cBhvr>
                                        <p:cTn id="6" dur="4000"/>
                                        <p:tgtEl>
                                          <p:spTgt spid="6"/>
                                        </p:tgtEl>
                                      </p:cBhvr>
                                    </p:animEffect>
                                    <p:anim calcmode="lin" valueType="num">
                                      <p:cBhvr>
                                        <p:cTn id="7" dur="4000"/>
                                        <p:tgtEl>
                                          <p:spTgt spid="6"/>
                                        </p:tgtEl>
                                        <p:attrNameLst>
                                          <p:attrName>style.rotation</p:attrName>
                                        </p:attrNameLst>
                                      </p:cBhvr>
                                      <p:tavLst>
                                        <p:tav tm="0">
                                          <p:val>
                                            <p:fltVal val="0"/>
                                          </p:val>
                                        </p:tav>
                                        <p:tav tm="100000">
                                          <p:val>
                                            <p:fltVal val="720"/>
                                          </p:val>
                                        </p:tav>
                                      </p:tavLst>
                                    </p:anim>
                                    <p:anim calcmode="lin" valueType="num">
                                      <p:cBhvr>
                                        <p:cTn id="8" dur="4000"/>
                                        <p:tgtEl>
                                          <p:spTgt spid="6"/>
                                        </p:tgtEl>
                                        <p:attrNameLst>
                                          <p:attrName>ppt_h</p:attrName>
                                        </p:attrNameLst>
                                      </p:cBhvr>
                                      <p:tavLst>
                                        <p:tav tm="0">
                                          <p:val>
                                            <p:strVal val="ppt_h"/>
                                          </p:val>
                                        </p:tav>
                                        <p:tav tm="100000">
                                          <p:val>
                                            <p:fltVal val="0"/>
                                          </p:val>
                                        </p:tav>
                                      </p:tavLst>
                                    </p:anim>
                                    <p:anim calcmode="lin" valueType="num">
                                      <p:cBhvr>
                                        <p:cTn id="9" dur="4000"/>
                                        <p:tgtEl>
                                          <p:spTgt spid="6"/>
                                        </p:tgtEl>
                                        <p:attrNameLst>
                                          <p:attrName>ppt_w</p:attrName>
                                        </p:attrNameLst>
                                      </p:cBhvr>
                                      <p:tavLst>
                                        <p:tav tm="0">
                                          <p:val>
                                            <p:strVal val="ppt_w"/>
                                          </p:val>
                                        </p:tav>
                                        <p:tav tm="100000">
                                          <p:val>
                                            <p:fltVal val="0"/>
                                          </p:val>
                                        </p:tav>
                                      </p:tavLst>
                                    </p:anim>
                                    <p:set>
                                      <p:cBhvr>
                                        <p:cTn id="10" dur="1" fill="hold">
                                          <p:stCondLst>
                                            <p:cond delay="3999"/>
                                          </p:stCondLst>
                                        </p:cTn>
                                        <p:tgtEl>
                                          <p:spTgt spid="6"/>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fltVal val="0"/>
                                          </p:val>
                                        </p:tav>
                                        <p:tav tm="100000">
                                          <p:val>
                                            <p:strVal val="#ppt_w"/>
                                          </p:val>
                                        </p:tav>
                                      </p:tavLst>
                                    </p:anim>
                                    <p:anim calcmode="lin" valueType="num">
                                      <p:cBhvr>
                                        <p:cTn id="17" dur="4000" fill="hold"/>
                                        <p:tgtEl>
                                          <p:spTgt spid="4"/>
                                        </p:tgtEl>
                                        <p:attrNameLst>
                                          <p:attrName>ppt_h</p:attrName>
                                        </p:attrNameLst>
                                      </p:cBhvr>
                                      <p:tavLst>
                                        <p:tav tm="0">
                                          <p:val>
                                            <p:fltVal val="0"/>
                                          </p:val>
                                        </p:tav>
                                        <p:tav tm="100000">
                                          <p:val>
                                            <p:strVal val="#ppt_h"/>
                                          </p:val>
                                        </p:tav>
                                      </p:tavLst>
                                    </p:anim>
                                  </p:childTnLst>
                                </p:cTn>
                              </p:par>
                              <p:par>
                                <p:cTn id="18" presetID="6"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ircle(out)">
                                      <p:cBhvr>
                                        <p:cTn id="20" dur="4000"/>
                                        <p:tgtEl>
                                          <p:spTgt spid="4"/>
                                        </p:tgtEl>
                                      </p:cBhvr>
                                    </p:animEffect>
                                  </p:childTnLst>
                                </p:cTn>
                              </p:par>
                              <p:par>
                                <p:cTn id="21" presetID="35" presetClass="entr" presetSubtype="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4000"/>
                                        <p:tgtEl>
                                          <p:spTgt spid="4"/>
                                        </p:tgtEl>
                                      </p:cBhvr>
                                    </p:animEffect>
                                    <p:anim calcmode="lin" valueType="num">
                                      <p:cBhvr>
                                        <p:cTn id="24" dur="4000" fill="hold"/>
                                        <p:tgtEl>
                                          <p:spTgt spid="4"/>
                                        </p:tgtEl>
                                        <p:attrNameLst>
                                          <p:attrName>style.rotation</p:attrName>
                                        </p:attrNameLst>
                                      </p:cBhvr>
                                      <p:tavLst>
                                        <p:tav tm="0">
                                          <p:val>
                                            <p:fltVal val="720"/>
                                          </p:val>
                                        </p:tav>
                                        <p:tav tm="100000">
                                          <p:val>
                                            <p:fltVal val="0"/>
                                          </p:val>
                                        </p:tav>
                                      </p:tavLst>
                                    </p:anim>
                                    <p:anim calcmode="lin" valueType="num">
                                      <p:cBhvr>
                                        <p:cTn id="25" dur="4000" fill="hold"/>
                                        <p:tgtEl>
                                          <p:spTgt spid="4"/>
                                        </p:tgtEl>
                                        <p:attrNameLst>
                                          <p:attrName>ppt_h</p:attrName>
                                        </p:attrNameLst>
                                      </p:cBhvr>
                                      <p:tavLst>
                                        <p:tav tm="0">
                                          <p:val>
                                            <p:fltVal val="0"/>
                                          </p:val>
                                        </p:tav>
                                        <p:tav tm="100000">
                                          <p:val>
                                            <p:strVal val="#ppt_h"/>
                                          </p:val>
                                        </p:tav>
                                      </p:tavLst>
                                    </p:anim>
                                    <p:anim calcmode="lin" valueType="num">
                                      <p:cBhvr>
                                        <p:cTn id="26" dur="4000" fill="hold"/>
                                        <p:tgtEl>
                                          <p:spTgt spid="4"/>
                                        </p:tgtEl>
                                        <p:attrNameLst>
                                          <p:attrName>ppt_w</p:attrName>
                                        </p:attrNameLst>
                                      </p:cBhvr>
                                      <p:tavLst>
                                        <p:tav tm="0">
                                          <p:val>
                                            <p:fltVal val="0"/>
                                          </p:val>
                                        </p:tav>
                                        <p:tav tm="100000">
                                          <p:val>
                                            <p:strVal val="#ppt_w"/>
                                          </p:val>
                                        </p:tav>
                                      </p:tavLst>
                                    </p:anim>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5"/>
                                        </p:tgtEl>
                                        <p:attrNameLst>
                                          <p:attrName>style.visibility</p:attrName>
                                        </p:attrNameLst>
                                      </p:cBhvr>
                                      <p:to>
                                        <p:strVal val="visible"/>
                                      </p:to>
                                    </p:set>
                                    <p:animEffect transition="in" filter="fade">
                                      <p:cBhvr>
                                        <p:cTn id="30" dur="1000"/>
                                        <p:tgtEl>
                                          <p:spTgt spid="5"/>
                                        </p:tgtEl>
                                      </p:cBhvr>
                                    </p:animEffect>
                                    <p:anim calcmode="lin" valueType="num">
                                      <p:cBhvr>
                                        <p:cTn id="31" dur="1000" fill="hold"/>
                                        <p:tgtEl>
                                          <p:spTgt spid="5"/>
                                        </p:tgtEl>
                                        <p:attrNameLst>
                                          <p:attrName>ppt_x</p:attrName>
                                        </p:attrNameLst>
                                      </p:cBhvr>
                                      <p:tavLst>
                                        <p:tav tm="0">
                                          <p:val>
                                            <p:strVal val="#ppt_x-.1"/>
                                          </p:val>
                                        </p:tav>
                                        <p:tav tm="100000">
                                          <p:val>
                                            <p:strVal val="#ppt_x"/>
                                          </p:val>
                                        </p:tav>
                                      </p:tavLst>
                                    </p:anim>
                                    <p:anim calcmode="lin" valueType="num">
                                      <p:cBhvr>
                                        <p:cTn id="3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2.JPG"/>
          <p:cNvPicPr>
            <a:picLocks noChangeAspect="1"/>
          </p:cNvPicPr>
          <p:nvPr/>
        </p:nvPicPr>
        <p:blipFill>
          <a:blip r:embed="rId2" cstate="print"/>
          <a:srcRect t="15980" b="66380"/>
          <a:stretch>
            <a:fillRect/>
          </a:stretch>
        </p:blipFill>
        <p:spPr bwMode="auto">
          <a:xfrm>
            <a:off x="0" y="913284"/>
            <a:ext cx="9144000" cy="1008112"/>
          </a:xfrm>
          <a:prstGeom prst="rect">
            <a:avLst/>
          </a:prstGeom>
          <a:noFill/>
          <a:ln w="9525">
            <a:noFill/>
            <a:miter lim="800000"/>
            <a:headEnd/>
            <a:tailEnd/>
          </a:ln>
        </p:spPr>
      </p:pic>
      <p:pic>
        <p:nvPicPr>
          <p:cNvPr id="11" name="Picture 10" descr="a3.JPG"/>
          <p:cNvPicPr>
            <a:picLocks noChangeAspect="1"/>
          </p:cNvPicPr>
          <p:nvPr/>
        </p:nvPicPr>
        <p:blipFill>
          <a:blip r:embed="rId2" cstate="print"/>
          <a:srcRect t="33620" b="50000"/>
          <a:stretch>
            <a:fillRect/>
          </a:stretch>
        </p:blipFill>
        <p:spPr bwMode="auto">
          <a:xfrm>
            <a:off x="0" y="1921396"/>
            <a:ext cx="9144000" cy="936104"/>
          </a:xfrm>
          <a:prstGeom prst="rect">
            <a:avLst/>
          </a:prstGeom>
          <a:noFill/>
          <a:ln w="9525">
            <a:noFill/>
            <a:miter lim="800000"/>
            <a:headEnd/>
            <a:tailEnd/>
          </a:ln>
        </p:spPr>
      </p:pic>
      <p:pic>
        <p:nvPicPr>
          <p:cNvPr id="12" name="Picture 11" descr="a4.JPG"/>
          <p:cNvPicPr>
            <a:picLocks noChangeAspect="1"/>
          </p:cNvPicPr>
          <p:nvPr/>
        </p:nvPicPr>
        <p:blipFill>
          <a:blip r:embed="rId2" cstate="print"/>
          <a:srcRect t="50000" b="33620"/>
          <a:stretch>
            <a:fillRect/>
          </a:stretch>
        </p:blipFill>
        <p:spPr bwMode="auto">
          <a:xfrm>
            <a:off x="0" y="2857500"/>
            <a:ext cx="9144000" cy="936104"/>
          </a:xfrm>
          <a:prstGeom prst="rect">
            <a:avLst/>
          </a:prstGeom>
          <a:noFill/>
          <a:ln w="9525">
            <a:noFill/>
            <a:miter lim="800000"/>
            <a:headEnd/>
            <a:tailEnd/>
          </a:ln>
        </p:spPr>
      </p:pic>
      <p:pic>
        <p:nvPicPr>
          <p:cNvPr id="13" name="Picture 12" descr="a5.JPG"/>
          <p:cNvPicPr>
            <a:picLocks noChangeAspect="1"/>
          </p:cNvPicPr>
          <p:nvPr/>
        </p:nvPicPr>
        <p:blipFill>
          <a:blip r:embed="rId2" cstate="print"/>
          <a:srcRect t="66380" b="15980"/>
          <a:stretch>
            <a:fillRect/>
          </a:stretch>
        </p:blipFill>
        <p:spPr bwMode="auto">
          <a:xfrm>
            <a:off x="0" y="3793604"/>
            <a:ext cx="9144000" cy="1008112"/>
          </a:xfrm>
          <a:prstGeom prst="rect">
            <a:avLst/>
          </a:prstGeom>
          <a:noFill/>
          <a:ln w="9525">
            <a:noFill/>
            <a:miter lim="800000"/>
            <a:headEnd/>
            <a:tailEnd/>
          </a:ln>
        </p:spPr>
      </p:pic>
      <p:pic>
        <p:nvPicPr>
          <p:cNvPr id="14" name="Picture 13" descr="a6.JPG"/>
          <p:cNvPicPr>
            <a:picLocks noChangeAspect="1"/>
          </p:cNvPicPr>
          <p:nvPr/>
        </p:nvPicPr>
        <p:blipFill>
          <a:blip r:embed="rId2" cstate="print"/>
          <a:srcRect t="84020"/>
          <a:stretch>
            <a:fillRect/>
          </a:stretch>
        </p:blipFill>
        <p:spPr bwMode="auto">
          <a:xfrm>
            <a:off x="0" y="4801716"/>
            <a:ext cx="9144000" cy="913284"/>
          </a:xfrm>
          <a:prstGeom prst="rect">
            <a:avLst/>
          </a:prstGeom>
          <a:noFill/>
          <a:ln w="9525">
            <a:noFill/>
            <a:miter lim="800000"/>
            <a:headEnd/>
            <a:tailEnd/>
          </a:ln>
        </p:spPr>
      </p:pic>
      <p:pic>
        <p:nvPicPr>
          <p:cNvPr id="9" name="Picture 8" descr="a1.JPG"/>
          <p:cNvPicPr>
            <a:picLocks noChangeAspect="1"/>
          </p:cNvPicPr>
          <p:nvPr/>
        </p:nvPicPr>
        <p:blipFill>
          <a:blip r:embed="rId2" cstate="print"/>
          <a:srcRect b="84020"/>
          <a:stretch>
            <a:fillRect/>
          </a:stretch>
        </p:blipFill>
        <p:spPr bwMode="auto">
          <a:xfrm>
            <a:off x="0" y="0"/>
            <a:ext cx="9143999" cy="913284"/>
          </a:xfrm>
          <a:prstGeom prst="rect">
            <a:avLst/>
          </a:prstGeom>
          <a:noFill/>
          <a:ln w="9525">
            <a:noFill/>
            <a:miter lim="800000"/>
            <a:headEnd/>
            <a:tailEnd/>
          </a:ln>
        </p:spPr>
      </p:pic>
      <p:sp>
        <p:nvSpPr>
          <p:cNvPr id="15" name="14 Rectángulo"/>
          <p:cNvSpPr/>
          <p:nvPr/>
        </p:nvSpPr>
        <p:spPr>
          <a:xfrm>
            <a:off x="0" y="0"/>
            <a:ext cx="9144000" cy="5715000"/>
          </a:xfrm>
          <a:prstGeom prst="rect">
            <a:avLst/>
          </a:prstGeom>
          <a:solidFill>
            <a:schemeClr val="tx2">
              <a:lumMod val="9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467544"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una leyenda vinculada a la villa que explica que una vez </a:t>
            </a:r>
            <a:r>
              <a:rPr lang="es-ES" i="1" dirty="0" err="1" smtClean="0">
                <a:effectLst>
                  <a:glow rad="101600">
                    <a:srgbClr val="C00000">
                      <a:alpha val="60000"/>
                    </a:srgbClr>
                  </a:glow>
                  <a:outerShdw blurRad="38100" dist="38100" dir="2700000" algn="tl">
                    <a:srgbClr val="000000">
                      <a:alpha val="43137"/>
                    </a:srgbClr>
                  </a:outerShdw>
                </a:effectLst>
              </a:rPr>
              <a:t>Montfalcó</a:t>
            </a:r>
            <a:r>
              <a:rPr lang="es-ES" i="1" dirty="0" smtClean="0">
                <a:effectLst>
                  <a:glow rad="101600">
                    <a:srgbClr val="C00000">
                      <a:alpha val="60000"/>
                    </a:srgbClr>
                  </a:glow>
                  <a:outerShdw blurRad="38100" dist="38100" dir="2700000" algn="tl">
                    <a:srgbClr val="000000">
                      <a:alpha val="43137"/>
                    </a:srgbClr>
                  </a:outerShdw>
                </a:effectLst>
              </a:rPr>
              <a:t> se vio asolado por los estragos de la guerra y su gente luchó con tanto coraje que los asaltantes tuvieron que renunciar muchas veces a tomar el pueblo.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0000">
        <p14:shred/>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3000"/>
                                        <p:tgtEl>
                                          <p:spTgt spid="15"/>
                                        </p:tgtEl>
                                      </p:cBhvr>
                                    </p:animEffect>
                                    <p:set>
                                      <p:cBhvr>
                                        <p:cTn id="7" dur="1" fill="hold">
                                          <p:stCondLst>
                                            <p:cond delay="2999"/>
                                          </p:stCondLst>
                                        </p:cTn>
                                        <p:tgtEl>
                                          <p:spTgt spid="15"/>
                                        </p:tgtEl>
                                        <p:attrNameLst>
                                          <p:attrName>style.visibility</p:attrName>
                                        </p:attrNameLst>
                                      </p:cBhvr>
                                      <p:to>
                                        <p:strVal val="hidden"/>
                                      </p:to>
                                    </p:set>
                                  </p:childTnLst>
                                </p:cTn>
                              </p:par>
                              <p:par>
                                <p:cTn id="8" presetID="52"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Scale>
                                      <p:cBhvr>
                                        <p:cTn id="10"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2000" decel="50000" fill="hold">
                                          <p:stCondLst>
                                            <p:cond delay="0"/>
                                          </p:stCondLst>
                                        </p:cTn>
                                        <p:tgtEl>
                                          <p:spTgt spid="9"/>
                                        </p:tgtEl>
                                        <p:attrNameLst>
                                          <p:attrName>ppt_x</p:attrName>
                                          <p:attrName>ppt_y</p:attrName>
                                        </p:attrNameLst>
                                      </p:cBhvr>
                                    </p:animMotion>
                                    <p:animEffect transition="in" filter="fade">
                                      <p:cBhvr>
                                        <p:cTn id="12" dur="2000"/>
                                        <p:tgtEl>
                                          <p:spTgt spid="9"/>
                                        </p:tgtEl>
                                      </p:cBhvr>
                                    </p:animEffect>
                                  </p:childTnLst>
                                </p:cTn>
                              </p:par>
                              <p:par>
                                <p:cTn id="13" presetID="49" presetClass="entr" presetSubtype="0" decel="10000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2000" fill="hold"/>
                                        <p:tgtEl>
                                          <p:spTgt spid="9"/>
                                        </p:tgtEl>
                                        <p:attrNameLst>
                                          <p:attrName>ppt_w</p:attrName>
                                        </p:attrNameLst>
                                      </p:cBhvr>
                                      <p:tavLst>
                                        <p:tav tm="0">
                                          <p:val>
                                            <p:fltVal val="0"/>
                                          </p:val>
                                        </p:tav>
                                        <p:tav tm="100000">
                                          <p:val>
                                            <p:strVal val="#ppt_w"/>
                                          </p:val>
                                        </p:tav>
                                      </p:tavLst>
                                    </p:anim>
                                    <p:anim calcmode="lin" valueType="num">
                                      <p:cBhvr>
                                        <p:cTn id="16" dur="2000" fill="hold"/>
                                        <p:tgtEl>
                                          <p:spTgt spid="9"/>
                                        </p:tgtEl>
                                        <p:attrNameLst>
                                          <p:attrName>ppt_h</p:attrName>
                                        </p:attrNameLst>
                                      </p:cBhvr>
                                      <p:tavLst>
                                        <p:tav tm="0">
                                          <p:val>
                                            <p:fltVal val="0"/>
                                          </p:val>
                                        </p:tav>
                                        <p:tav tm="100000">
                                          <p:val>
                                            <p:strVal val="#ppt_h"/>
                                          </p:val>
                                        </p:tav>
                                      </p:tavLst>
                                    </p:anim>
                                    <p:anim calcmode="lin" valueType="num">
                                      <p:cBhvr>
                                        <p:cTn id="17" dur="2000" fill="hold"/>
                                        <p:tgtEl>
                                          <p:spTgt spid="9"/>
                                        </p:tgtEl>
                                        <p:attrNameLst>
                                          <p:attrName>style.rotation</p:attrName>
                                        </p:attrNameLst>
                                      </p:cBhvr>
                                      <p:tavLst>
                                        <p:tav tm="0">
                                          <p:val>
                                            <p:fltVal val="360"/>
                                          </p:val>
                                        </p:tav>
                                        <p:tav tm="100000">
                                          <p:val>
                                            <p:fltVal val="0"/>
                                          </p:val>
                                        </p:tav>
                                      </p:tavLst>
                                    </p:anim>
                                    <p:animEffect transition="in" filter="fade">
                                      <p:cBhvr>
                                        <p:cTn id="18" dur="2000"/>
                                        <p:tgtEl>
                                          <p:spTgt spid="9"/>
                                        </p:tgtEl>
                                      </p:cBhvr>
                                    </p:animEffect>
                                  </p:childTnLst>
                                </p:cTn>
                              </p:par>
                              <p:par>
                                <p:cTn id="19" presetID="52" presetClass="entr" presetSubtype="0" fill="hold" nodeType="withEffect">
                                  <p:stCondLst>
                                    <p:cond delay="1000"/>
                                  </p:stCondLst>
                                  <p:childTnLst>
                                    <p:set>
                                      <p:cBhvr>
                                        <p:cTn id="20" dur="1" fill="hold">
                                          <p:stCondLst>
                                            <p:cond delay="0"/>
                                          </p:stCondLst>
                                        </p:cTn>
                                        <p:tgtEl>
                                          <p:spTgt spid="10"/>
                                        </p:tgtEl>
                                        <p:attrNameLst>
                                          <p:attrName>style.visibility</p:attrName>
                                        </p:attrNameLst>
                                      </p:cBhvr>
                                      <p:to>
                                        <p:strVal val="visible"/>
                                      </p:to>
                                    </p:set>
                                    <p:animScale>
                                      <p:cBhvr>
                                        <p:cTn id="21" dur="2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2000" decel="50000" fill="hold">
                                          <p:stCondLst>
                                            <p:cond delay="0"/>
                                          </p:stCondLst>
                                        </p:cTn>
                                        <p:tgtEl>
                                          <p:spTgt spid="10"/>
                                        </p:tgtEl>
                                        <p:attrNameLst>
                                          <p:attrName>ppt_x</p:attrName>
                                          <p:attrName>ppt_y</p:attrName>
                                        </p:attrNameLst>
                                      </p:cBhvr>
                                    </p:animMotion>
                                    <p:animEffect transition="in" filter="fade">
                                      <p:cBhvr>
                                        <p:cTn id="23" dur="2000"/>
                                        <p:tgtEl>
                                          <p:spTgt spid="10"/>
                                        </p:tgtEl>
                                      </p:cBhvr>
                                    </p:animEffect>
                                  </p:childTnLst>
                                </p:cTn>
                              </p:par>
                              <p:par>
                                <p:cTn id="24" presetID="49" presetClass="entr" presetSubtype="0" decel="100000" fill="hold" nodeType="withEffect">
                                  <p:stCondLst>
                                    <p:cond delay="1000"/>
                                  </p:stCondLst>
                                  <p:childTnLst>
                                    <p:set>
                                      <p:cBhvr>
                                        <p:cTn id="25" dur="1" fill="hold">
                                          <p:stCondLst>
                                            <p:cond delay="0"/>
                                          </p:stCondLst>
                                        </p:cTn>
                                        <p:tgtEl>
                                          <p:spTgt spid="10"/>
                                        </p:tgtEl>
                                        <p:attrNameLst>
                                          <p:attrName>style.visibility</p:attrName>
                                        </p:attrNameLst>
                                      </p:cBhvr>
                                      <p:to>
                                        <p:strVal val="visible"/>
                                      </p:to>
                                    </p:set>
                                    <p:anim calcmode="lin" valueType="num">
                                      <p:cBhvr>
                                        <p:cTn id="26" dur="2000" fill="hold"/>
                                        <p:tgtEl>
                                          <p:spTgt spid="10"/>
                                        </p:tgtEl>
                                        <p:attrNameLst>
                                          <p:attrName>ppt_w</p:attrName>
                                        </p:attrNameLst>
                                      </p:cBhvr>
                                      <p:tavLst>
                                        <p:tav tm="0">
                                          <p:val>
                                            <p:fltVal val="0"/>
                                          </p:val>
                                        </p:tav>
                                        <p:tav tm="100000">
                                          <p:val>
                                            <p:strVal val="#ppt_w"/>
                                          </p:val>
                                        </p:tav>
                                      </p:tavLst>
                                    </p:anim>
                                    <p:anim calcmode="lin" valueType="num">
                                      <p:cBhvr>
                                        <p:cTn id="27" dur="2000" fill="hold"/>
                                        <p:tgtEl>
                                          <p:spTgt spid="10"/>
                                        </p:tgtEl>
                                        <p:attrNameLst>
                                          <p:attrName>ppt_h</p:attrName>
                                        </p:attrNameLst>
                                      </p:cBhvr>
                                      <p:tavLst>
                                        <p:tav tm="0">
                                          <p:val>
                                            <p:fltVal val="0"/>
                                          </p:val>
                                        </p:tav>
                                        <p:tav tm="100000">
                                          <p:val>
                                            <p:strVal val="#ppt_h"/>
                                          </p:val>
                                        </p:tav>
                                      </p:tavLst>
                                    </p:anim>
                                    <p:anim calcmode="lin" valueType="num">
                                      <p:cBhvr>
                                        <p:cTn id="28" dur="2000" fill="hold"/>
                                        <p:tgtEl>
                                          <p:spTgt spid="10"/>
                                        </p:tgtEl>
                                        <p:attrNameLst>
                                          <p:attrName>style.rotation</p:attrName>
                                        </p:attrNameLst>
                                      </p:cBhvr>
                                      <p:tavLst>
                                        <p:tav tm="0">
                                          <p:val>
                                            <p:fltVal val="360"/>
                                          </p:val>
                                        </p:tav>
                                        <p:tav tm="100000">
                                          <p:val>
                                            <p:fltVal val="0"/>
                                          </p:val>
                                        </p:tav>
                                      </p:tavLst>
                                    </p:anim>
                                    <p:animEffect transition="in" filter="fade">
                                      <p:cBhvr>
                                        <p:cTn id="29" dur="2000"/>
                                        <p:tgtEl>
                                          <p:spTgt spid="10"/>
                                        </p:tgtEl>
                                      </p:cBhvr>
                                    </p:animEffect>
                                  </p:childTnLst>
                                </p:cTn>
                              </p:par>
                              <p:par>
                                <p:cTn id="30" presetID="52" presetClass="entr" presetSubtype="0" fill="hold" nodeType="withEffect">
                                  <p:stCondLst>
                                    <p:cond delay="2000"/>
                                  </p:stCondLst>
                                  <p:childTnLst>
                                    <p:set>
                                      <p:cBhvr>
                                        <p:cTn id="31" dur="1" fill="hold">
                                          <p:stCondLst>
                                            <p:cond delay="0"/>
                                          </p:stCondLst>
                                        </p:cTn>
                                        <p:tgtEl>
                                          <p:spTgt spid="11"/>
                                        </p:tgtEl>
                                        <p:attrNameLst>
                                          <p:attrName>style.visibility</p:attrName>
                                        </p:attrNameLst>
                                      </p:cBhvr>
                                      <p:to>
                                        <p:strVal val="visible"/>
                                      </p:to>
                                    </p:set>
                                    <p:animScale>
                                      <p:cBhvr>
                                        <p:cTn id="32" dur="2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2000" decel="50000" fill="hold">
                                          <p:stCondLst>
                                            <p:cond delay="0"/>
                                          </p:stCondLst>
                                        </p:cTn>
                                        <p:tgtEl>
                                          <p:spTgt spid="11"/>
                                        </p:tgtEl>
                                        <p:attrNameLst>
                                          <p:attrName>ppt_x</p:attrName>
                                          <p:attrName>ppt_y</p:attrName>
                                        </p:attrNameLst>
                                      </p:cBhvr>
                                    </p:animMotion>
                                    <p:animEffect transition="in" filter="fade">
                                      <p:cBhvr>
                                        <p:cTn id="34" dur="2000"/>
                                        <p:tgtEl>
                                          <p:spTgt spid="11"/>
                                        </p:tgtEl>
                                      </p:cBhvr>
                                    </p:animEffect>
                                  </p:childTnLst>
                                </p:cTn>
                              </p:par>
                              <p:par>
                                <p:cTn id="35" presetID="49" presetClass="entr" presetSubtype="0" decel="100000" fill="hold" nodeType="withEffect">
                                  <p:stCondLst>
                                    <p:cond delay="2000"/>
                                  </p:stCondLst>
                                  <p:childTnLst>
                                    <p:set>
                                      <p:cBhvr>
                                        <p:cTn id="36" dur="1" fill="hold">
                                          <p:stCondLst>
                                            <p:cond delay="0"/>
                                          </p:stCondLst>
                                        </p:cTn>
                                        <p:tgtEl>
                                          <p:spTgt spid="11"/>
                                        </p:tgtEl>
                                        <p:attrNameLst>
                                          <p:attrName>style.visibility</p:attrName>
                                        </p:attrNameLst>
                                      </p:cBhvr>
                                      <p:to>
                                        <p:strVal val="visible"/>
                                      </p:to>
                                    </p:set>
                                    <p:anim calcmode="lin" valueType="num">
                                      <p:cBhvr>
                                        <p:cTn id="37" dur="2000" fill="hold"/>
                                        <p:tgtEl>
                                          <p:spTgt spid="11"/>
                                        </p:tgtEl>
                                        <p:attrNameLst>
                                          <p:attrName>ppt_w</p:attrName>
                                        </p:attrNameLst>
                                      </p:cBhvr>
                                      <p:tavLst>
                                        <p:tav tm="0">
                                          <p:val>
                                            <p:fltVal val="0"/>
                                          </p:val>
                                        </p:tav>
                                        <p:tav tm="100000">
                                          <p:val>
                                            <p:strVal val="#ppt_w"/>
                                          </p:val>
                                        </p:tav>
                                      </p:tavLst>
                                    </p:anim>
                                    <p:anim calcmode="lin" valueType="num">
                                      <p:cBhvr>
                                        <p:cTn id="38" dur="2000" fill="hold"/>
                                        <p:tgtEl>
                                          <p:spTgt spid="11"/>
                                        </p:tgtEl>
                                        <p:attrNameLst>
                                          <p:attrName>ppt_h</p:attrName>
                                        </p:attrNameLst>
                                      </p:cBhvr>
                                      <p:tavLst>
                                        <p:tav tm="0">
                                          <p:val>
                                            <p:fltVal val="0"/>
                                          </p:val>
                                        </p:tav>
                                        <p:tav tm="100000">
                                          <p:val>
                                            <p:strVal val="#ppt_h"/>
                                          </p:val>
                                        </p:tav>
                                      </p:tavLst>
                                    </p:anim>
                                    <p:anim calcmode="lin" valueType="num">
                                      <p:cBhvr>
                                        <p:cTn id="39" dur="2000" fill="hold"/>
                                        <p:tgtEl>
                                          <p:spTgt spid="11"/>
                                        </p:tgtEl>
                                        <p:attrNameLst>
                                          <p:attrName>style.rotation</p:attrName>
                                        </p:attrNameLst>
                                      </p:cBhvr>
                                      <p:tavLst>
                                        <p:tav tm="0">
                                          <p:val>
                                            <p:fltVal val="360"/>
                                          </p:val>
                                        </p:tav>
                                        <p:tav tm="100000">
                                          <p:val>
                                            <p:fltVal val="0"/>
                                          </p:val>
                                        </p:tav>
                                      </p:tavLst>
                                    </p:anim>
                                    <p:animEffect transition="in" filter="fade">
                                      <p:cBhvr>
                                        <p:cTn id="40" dur="2000"/>
                                        <p:tgtEl>
                                          <p:spTgt spid="11"/>
                                        </p:tgtEl>
                                      </p:cBhvr>
                                    </p:animEffect>
                                  </p:childTnLst>
                                </p:cTn>
                              </p:par>
                              <p:par>
                                <p:cTn id="41" presetID="52" presetClass="entr" presetSubtype="0" fill="hold" nodeType="withEffect">
                                  <p:stCondLst>
                                    <p:cond delay="3000"/>
                                  </p:stCondLst>
                                  <p:childTnLst>
                                    <p:set>
                                      <p:cBhvr>
                                        <p:cTn id="42" dur="1" fill="hold">
                                          <p:stCondLst>
                                            <p:cond delay="0"/>
                                          </p:stCondLst>
                                        </p:cTn>
                                        <p:tgtEl>
                                          <p:spTgt spid="12"/>
                                        </p:tgtEl>
                                        <p:attrNameLst>
                                          <p:attrName>style.visibility</p:attrName>
                                        </p:attrNameLst>
                                      </p:cBhvr>
                                      <p:to>
                                        <p:strVal val="visible"/>
                                      </p:to>
                                    </p:set>
                                    <p:animScale>
                                      <p:cBhvr>
                                        <p:cTn id="43" dur="2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2000" decel="50000" fill="hold">
                                          <p:stCondLst>
                                            <p:cond delay="0"/>
                                          </p:stCondLst>
                                        </p:cTn>
                                        <p:tgtEl>
                                          <p:spTgt spid="12"/>
                                        </p:tgtEl>
                                        <p:attrNameLst>
                                          <p:attrName>ppt_x</p:attrName>
                                          <p:attrName>ppt_y</p:attrName>
                                        </p:attrNameLst>
                                      </p:cBhvr>
                                    </p:animMotion>
                                    <p:animEffect transition="in" filter="fade">
                                      <p:cBhvr>
                                        <p:cTn id="45" dur="2000"/>
                                        <p:tgtEl>
                                          <p:spTgt spid="12"/>
                                        </p:tgtEl>
                                      </p:cBhvr>
                                    </p:animEffect>
                                  </p:childTnLst>
                                </p:cTn>
                              </p:par>
                              <p:par>
                                <p:cTn id="46" presetID="49" presetClass="entr" presetSubtype="0" decel="100000" fill="hold" nodeType="withEffect">
                                  <p:stCondLst>
                                    <p:cond delay="3000"/>
                                  </p:stCondLst>
                                  <p:childTnLst>
                                    <p:set>
                                      <p:cBhvr>
                                        <p:cTn id="47" dur="1" fill="hold">
                                          <p:stCondLst>
                                            <p:cond delay="0"/>
                                          </p:stCondLst>
                                        </p:cTn>
                                        <p:tgtEl>
                                          <p:spTgt spid="12"/>
                                        </p:tgtEl>
                                        <p:attrNameLst>
                                          <p:attrName>style.visibility</p:attrName>
                                        </p:attrNameLst>
                                      </p:cBhvr>
                                      <p:to>
                                        <p:strVal val="visible"/>
                                      </p:to>
                                    </p:set>
                                    <p:anim calcmode="lin" valueType="num">
                                      <p:cBhvr>
                                        <p:cTn id="48" dur="2000" fill="hold"/>
                                        <p:tgtEl>
                                          <p:spTgt spid="12"/>
                                        </p:tgtEl>
                                        <p:attrNameLst>
                                          <p:attrName>ppt_w</p:attrName>
                                        </p:attrNameLst>
                                      </p:cBhvr>
                                      <p:tavLst>
                                        <p:tav tm="0">
                                          <p:val>
                                            <p:fltVal val="0"/>
                                          </p:val>
                                        </p:tav>
                                        <p:tav tm="100000">
                                          <p:val>
                                            <p:strVal val="#ppt_w"/>
                                          </p:val>
                                        </p:tav>
                                      </p:tavLst>
                                    </p:anim>
                                    <p:anim calcmode="lin" valueType="num">
                                      <p:cBhvr>
                                        <p:cTn id="49" dur="2000" fill="hold"/>
                                        <p:tgtEl>
                                          <p:spTgt spid="12"/>
                                        </p:tgtEl>
                                        <p:attrNameLst>
                                          <p:attrName>ppt_h</p:attrName>
                                        </p:attrNameLst>
                                      </p:cBhvr>
                                      <p:tavLst>
                                        <p:tav tm="0">
                                          <p:val>
                                            <p:fltVal val="0"/>
                                          </p:val>
                                        </p:tav>
                                        <p:tav tm="100000">
                                          <p:val>
                                            <p:strVal val="#ppt_h"/>
                                          </p:val>
                                        </p:tav>
                                      </p:tavLst>
                                    </p:anim>
                                    <p:anim calcmode="lin" valueType="num">
                                      <p:cBhvr>
                                        <p:cTn id="50" dur="2000" fill="hold"/>
                                        <p:tgtEl>
                                          <p:spTgt spid="12"/>
                                        </p:tgtEl>
                                        <p:attrNameLst>
                                          <p:attrName>style.rotation</p:attrName>
                                        </p:attrNameLst>
                                      </p:cBhvr>
                                      <p:tavLst>
                                        <p:tav tm="0">
                                          <p:val>
                                            <p:fltVal val="360"/>
                                          </p:val>
                                        </p:tav>
                                        <p:tav tm="100000">
                                          <p:val>
                                            <p:fltVal val="0"/>
                                          </p:val>
                                        </p:tav>
                                      </p:tavLst>
                                    </p:anim>
                                    <p:animEffect transition="in" filter="fade">
                                      <p:cBhvr>
                                        <p:cTn id="51" dur="2000"/>
                                        <p:tgtEl>
                                          <p:spTgt spid="12"/>
                                        </p:tgtEl>
                                      </p:cBhvr>
                                    </p:animEffect>
                                  </p:childTnLst>
                                </p:cTn>
                              </p:par>
                              <p:par>
                                <p:cTn id="52" presetID="52" presetClass="entr" presetSubtype="0" fill="hold" nodeType="withEffect">
                                  <p:stCondLst>
                                    <p:cond delay="4000"/>
                                  </p:stCondLst>
                                  <p:childTnLst>
                                    <p:set>
                                      <p:cBhvr>
                                        <p:cTn id="53" dur="1" fill="hold">
                                          <p:stCondLst>
                                            <p:cond delay="0"/>
                                          </p:stCondLst>
                                        </p:cTn>
                                        <p:tgtEl>
                                          <p:spTgt spid="13"/>
                                        </p:tgtEl>
                                        <p:attrNameLst>
                                          <p:attrName>style.visibility</p:attrName>
                                        </p:attrNameLst>
                                      </p:cBhvr>
                                      <p:to>
                                        <p:strVal val="visible"/>
                                      </p:to>
                                    </p:set>
                                    <p:animScale>
                                      <p:cBhvr>
                                        <p:cTn id="54" dur="2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2000" decel="50000" fill="hold">
                                          <p:stCondLst>
                                            <p:cond delay="0"/>
                                          </p:stCondLst>
                                        </p:cTn>
                                        <p:tgtEl>
                                          <p:spTgt spid="13"/>
                                        </p:tgtEl>
                                        <p:attrNameLst>
                                          <p:attrName>ppt_x</p:attrName>
                                          <p:attrName>ppt_y</p:attrName>
                                        </p:attrNameLst>
                                      </p:cBhvr>
                                    </p:animMotion>
                                    <p:animEffect transition="in" filter="fade">
                                      <p:cBhvr>
                                        <p:cTn id="56" dur="2000"/>
                                        <p:tgtEl>
                                          <p:spTgt spid="13"/>
                                        </p:tgtEl>
                                      </p:cBhvr>
                                    </p:animEffect>
                                  </p:childTnLst>
                                </p:cTn>
                              </p:par>
                              <p:par>
                                <p:cTn id="57" presetID="49" presetClass="entr" presetSubtype="0" decel="100000" fill="hold" nodeType="withEffect">
                                  <p:stCondLst>
                                    <p:cond delay="4000"/>
                                  </p:stCondLst>
                                  <p:childTnLst>
                                    <p:set>
                                      <p:cBhvr>
                                        <p:cTn id="58" dur="1" fill="hold">
                                          <p:stCondLst>
                                            <p:cond delay="0"/>
                                          </p:stCondLst>
                                        </p:cTn>
                                        <p:tgtEl>
                                          <p:spTgt spid="13"/>
                                        </p:tgtEl>
                                        <p:attrNameLst>
                                          <p:attrName>style.visibility</p:attrName>
                                        </p:attrNameLst>
                                      </p:cBhvr>
                                      <p:to>
                                        <p:strVal val="visible"/>
                                      </p:to>
                                    </p:set>
                                    <p:anim calcmode="lin" valueType="num">
                                      <p:cBhvr>
                                        <p:cTn id="59" dur="2000" fill="hold"/>
                                        <p:tgtEl>
                                          <p:spTgt spid="13"/>
                                        </p:tgtEl>
                                        <p:attrNameLst>
                                          <p:attrName>ppt_w</p:attrName>
                                        </p:attrNameLst>
                                      </p:cBhvr>
                                      <p:tavLst>
                                        <p:tav tm="0">
                                          <p:val>
                                            <p:fltVal val="0"/>
                                          </p:val>
                                        </p:tav>
                                        <p:tav tm="100000">
                                          <p:val>
                                            <p:strVal val="#ppt_w"/>
                                          </p:val>
                                        </p:tav>
                                      </p:tavLst>
                                    </p:anim>
                                    <p:anim calcmode="lin" valueType="num">
                                      <p:cBhvr>
                                        <p:cTn id="60" dur="2000" fill="hold"/>
                                        <p:tgtEl>
                                          <p:spTgt spid="13"/>
                                        </p:tgtEl>
                                        <p:attrNameLst>
                                          <p:attrName>ppt_h</p:attrName>
                                        </p:attrNameLst>
                                      </p:cBhvr>
                                      <p:tavLst>
                                        <p:tav tm="0">
                                          <p:val>
                                            <p:fltVal val="0"/>
                                          </p:val>
                                        </p:tav>
                                        <p:tav tm="100000">
                                          <p:val>
                                            <p:strVal val="#ppt_h"/>
                                          </p:val>
                                        </p:tav>
                                      </p:tavLst>
                                    </p:anim>
                                    <p:anim calcmode="lin" valueType="num">
                                      <p:cBhvr>
                                        <p:cTn id="61" dur="2000" fill="hold"/>
                                        <p:tgtEl>
                                          <p:spTgt spid="13"/>
                                        </p:tgtEl>
                                        <p:attrNameLst>
                                          <p:attrName>style.rotation</p:attrName>
                                        </p:attrNameLst>
                                      </p:cBhvr>
                                      <p:tavLst>
                                        <p:tav tm="0">
                                          <p:val>
                                            <p:fltVal val="360"/>
                                          </p:val>
                                        </p:tav>
                                        <p:tav tm="100000">
                                          <p:val>
                                            <p:fltVal val="0"/>
                                          </p:val>
                                        </p:tav>
                                      </p:tavLst>
                                    </p:anim>
                                    <p:animEffect transition="in" filter="fade">
                                      <p:cBhvr>
                                        <p:cTn id="62" dur="2000"/>
                                        <p:tgtEl>
                                          <p:spTgt spid="13"/>
                                        </p:tgtEl>
                                      </p:cBhvr>
                                    </p:animEffect>
                                  </p:childTnLst>
                                </p:cTn>
                              </p:par>
                              <p:par>
                                <p:cTn id="63" presetID="52" presetClass="entr" presetSubtype="0" fill="hold" nodeType="withEffect">
                                  <p:stCondLst>
                                    <p:cond delay="5000"/>
                                  </p:stCondLst>
                                  <p:childTnLst>
                                    <p:set>
                                      <p:cBhvr>
                                        <p:cTn id="64" dur="1" fill="hold">
                                          <p:stCondLst>
                                            <p:cond delay="0"/>
                                          </p:stCondLst>
                                        </p:cTn>
                                        <p:tgtEl>
                                          <p:spTgt spid="14"/>
                                        </p:tgtEl>
                                        <p:attrNameLst>
                                          <p:attrName>style.visibility</p:attrName>
                                        </p:attrNameLst>
                                      </p:cBhvr>
                                      <p:to>
                                        <p:strVal val="visible"/>
                                      </p:to>
                                    </p:set>
                                    <p:animScale>
                                      <p:cBhvr>
                                        <p:cTn id="65" dur="2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6" dur="2000" decel="50000" fill="hold">
                                          <p:stCondLst>
                                            <p:cond delay="0"/>
                                          </p:stCondLst>
                                        </p:cTn>
                                        <p:tgtEl>
                                          <p:spTgt spid="14"/>
                                        </p:tgtEl>
                                        <p:attrNameLst>
                                          <p:attrName>ppt_x</p:attrName>
                                          <p:attrName>ppt_y</p:attrName>
                                        </p:attrNameLst>
                                      </p:cBhvr>
                                    </p:animMotion>
                                    <p:animEffect transition="in" filter="fade">
                                      <p:cBhvr>
                                        <p:cTn id="67" dur="2000"/>
                                        <p:tgtEl>
                                          <p:spTgt spid="14"/>
                                        </p:tgtEl>
                                      </p:cBhvr>
                                    </p:animEffect>
                                  </p:childTnLst>
                                </p:cTn>
                              </p:par>
                              <p:par>
                                <p:cTn id="68" presetID="49" presetClass="entr" presetSubtype="0" decel="100000" fill="hold" nodeType="withEffect">
                                  <p:stCondLst>
                                    <p:cond delay="5000"/>
                                  </p:stCondLst>
                                  <p:childTnLst>
                                    <p:set>
                                      <p:cBhvr>
                                        <p:cTn id="69" dur="1" fill="hold">
                                          <p:stCondLst>
                                            <p:cond delay="0"/>
                                          </p:stCondLst>
                                        </p:cTn>
                                        <p:tgtEl>
                                          <p:spTgt spid="14"/>
                                        </p:tgtEl>
                                        <p:attrNameLst>
                                          <p:attrName>style.visibility</p:attrName>
                                        </p:attrNameLst>
                                      </p:cBhvr>
                                      <p:to>
                                        <p:strVal val="visible"/>
                                      </p:to>
                                    </p:set>
                                    <p:anim calcmode="lin" valueType="num">
                                      <p:cBhvr>
                                        <p:cTn id="70" dur="2000" fill="hold"/>
                                        <p:tgtEl>
                                          <p:spTgt spid="14"/>
                                        </p:tgtEl>
                                        <p:attrNameLst>
                                          <p:attrName>ppt_w</p:attrName>
                                        </p:attrNameLst>
                                      </p:cBhvr>
                                      <p:tavLst>
                                        <p:tav tm="0">
                                          <p:val>
                                            <p:fltVal val="0"/>
                                          </p:val>
                                        </p:tav>
                                        <p:tav tm="100000">
                                          <p:val>
                                            <p:strVal val="#ppt_w"/>
                                          </p:val>
                                        </p:tav>
                                      </p:tavLst>
                                    </p:anim>
                                    <p:anim calcmode="lin" valueType="num">
                                      <p:cBhvr>
                                        <p:cTn id="71" dur="2000" fill="hold"/>
                                        <p:tgtEl>
                                          <p:spTgt spid="14"/>
                                        </p:tgtEl>
                                        <p:attrNameLst>
                                          <p:attrName>ppt_h</p:attrName>
                                        </p:attrNameLst>
                                      </p:cBhvr>
                                      <p:tavLst>
                                        <p:tav tm="0">
                                          <p:val>
                                            <p:fltVal val="0"/>
                                          </p:val>
                                        </p:tav>
                                        <p:tav tm="100000">
                                          <p:val>
                                            <p:strVal val="#ppt_h"/>
                                          </p:val>
                                        </p:tav>
                                      </p:tavLst>
                                    </p:anim>
                                    <p:anim calcmode="lin" valueType="num">
                                      <p:cBhvr>
                                        <p:cTn id="72" dur="2000" fill="hold"/>
                                        <p:tgtEl>
                                          <p:spTgt spid="14"/>
                                        </p:tgtEl>
                                        <p:attrNameLst>
                                          <p:attrName>style.rotation</p:attrName>
                                        </p:attrNameLst>
                                      </p:cBhvr>
                                      <p:tavLst>
                                        <p:tav tm="0">
                                          <p:val>
                                            <p:fltVal val="360"/>
                                          </p:val>
                                        </p:tav>
                                        <p:tav tm="100000">
                                          <p:val>
                                            <p:fltVal val="0"/>
                                          </p:val>
                                        </p:tav>
                                      </p:tavLst>
                                    </p:anim>
                                    <p:animEffect transition="in" filter="fade">
                                      <p:cBhvr>
                                        <p:cTn id="73" dur="2000"/>
                                        <p:tgtEl>
                                          <p:spTgt spid="14"/>
                                        </p:tgtEl>
                                      </p:cBhvr>
                                    </p:animEffect>
                                  </p:childTnLst>
                                </p:cTn>
                              </p:par>
                            </p:childTnLst>
                          </p:cTn>
                        </p:par>
                        <p:par>
                          <p:cTn id="74" fill="hold">
                            <p:stCondLst>
                              <p:cond delay="7000"/>
                            </p:stCondLst>
                            <p:childTnLst>
                              <p:par>
                                <p:cTn id="75" presetID="40" presetClass="entr" presetSubtype="0" fill="hold" grpId="0" nodeType="afterEffect">
                                  <p:stCondLst>
                                    <p:cond delay="0"/>
                                  </p:stCondLst>
                                  <p:iterate type="lt">
                                    <p:tmPct val="10000"/>
                                  </p:iterate>
                                  <p:childTnLst>
                                    <p:set>
                                      <p:cBhvr>
                                        <p:cTn id="76" dur="1" fill="hold">
                                          <p:stCondLst>
                                            <p:cond delay="0"/>
                                          </p:stCondLst>
                                        </p:cTn>
                                        <p:tgtEl>
                                          <p:spTgt spid="16"/>
                                        </p:tgtEl>
                                        <p:attrNameLst>
                                          <p:attrName>style.visibility</p:attrName>
                                        </p:attrNameLst>
                                      </p:cBhvr>
                                      <p:to>
                                        <p:strVal val="visible"/>
                                      </p:to>
                                    </p:set>
                                    <p:animEffect transition="in" filter="fade">
                                      <p:cBhvr>
                                        <p:cTn id="77" dur="1000"/>
                                        <p:tgtEl>
                                          <p:spTgt spid="16"/>
                                        </p:tgtEl>
                                      </p:cBhvr>
                                    </p:animEffect>
                                    <p:anim calcmode="lin" valueType="num">
                                      <p:cBhvr>
                                        <p:cTn id="78" dur="1000" fill="hold"/>
                                        <p:tgtEl>
                                          <p:spTgt spid="16"/>
                                        </p:tgtEl>
                                        <p:attrNameLst>
                                          <p:attrName>ppt_x</p:attrName>
                                        </p:attrNameLst>
                                      </p:cBhvr>
                                      <p:tavLst>
                                        <p:tav tm="0">
                                          <p:val>
                                            <p:strVal val="#ppt_x-.1"/>
                                          </p:val>
                                        </p:tav>
                                        <p:tav tm="100000">
                                          <p:val>
                                            <p:strVal val="#ppt_x"/>
                                          </p:val>
                                        </p:tav>
                                      </p:tavLst>
                                    </p:anim>
                                    <p:anim calcmode="lin" valueType="num">
                                      <p:cBhvr>
                                        <p:cTn id="79"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8867-svetik.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9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611560"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Cansados de perder gente en cada intento de asalto, decidieron poner sitio al pueblo para hacerlos capitular de hambre y sed. Después de un tiempo, decidieron plantear la rendición a los defensores de </a:t>
            </a:r>
            <a:r>
              <a:rPr lang="es-ES" i="1" dirty="0" err="1" smtClean="0">
                <a:effectLst>
                  <a:glow rad="101600">
                    <a:srgbClr val="C00000">
                      <a:alpha val="60000"/>
                    </a:srgbClr>
                  </a:glow>
                  <a:outerShdw blurRad="38100" dist="38100" dir="2700000" algn="tl">
                    <a:srgbClr val="000000">
                      <a:alpha val="43137"/>
                    </a:srgbClr>
                  </a:outerShdw>
                </a:effectLst>
              </a:rPr>
              <a:t>Montfalcó</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doors dir="vert"/>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3" presetClass="exit" presetSubtype="10" fill="hold" nodeType="withEffect">
                                  <p:stCondLst>
                                    <p:cond delay="0"/>
                                  </p:stCondLst>
                                  <p:childTnLst>
                                    <p:animEffect transition="out" filter="blinds(horizontal)">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39" presetClass="entr" presetSubtype="0" accel="10000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15" dur="4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16" dur="4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17" dur="4000" fill="hold"/>
                                        <p:tgtEl>
                                          <p:spTgt spid="4"/>
                                        </p:tgtEl>
                                        <p:attrNameLst>
                                          <p:attrName>ppt_y</p:attrName>
                                        </p:attrNameLst>
                                      </p:cBhvr>
                                      <p:tavLst>
                                        <p:tav tm="0">
                                          <p:val>
                                            <p:strVal val="#ppt_y"/>
                                          </p:val>
                                        </p:tav>
                                        <p:tav tm="100000">
                                          <p:val>
                                            <p:strVal val="#ppt_y"/>
                                          </p:val>
                                        </p:tav>
                                      </p:tavLst>
                                    </p:anim>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08-04-south-street-seaport-w1200.jpg"/>
          <p:cNvPicPr>
            <a:picLocks noChangeAspect="1"/>
          </p:cNvPicPr>
          <p:nvPr/>
        </p:nvPicPr>
        <p:blipFill>
          <a:blip r:embed="rId2" cstate="print"/>
          <a:stretch>
            <a:fillRect/>
          </a:stretch>
        </p:blipFill>
        <p:spPr bwMode="auto">
          <a:xfrm>
            <a:off x="0" y="0"/>
            <a:ext cx="9144000" cy="60258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1">
              <a:lumMod val="95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179388" y="217488"/>
            <a:ext cx="8785225" cy="5280025"/>
          </a:xfrm>
          <a:prstGeom prst="rect">
            <a:avLst/>
          </a:prstGeom>
          <a:solidFill>
            <a:schemeClr val="tx1">
              <a:lumMod val="75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28625" y="517525"/>
            <a:ext cx="8247063" cy="4740275"/>
          </a:xfrm>
          <a:prstGeom prst="rect">
            <a:avLst/>
          </a:prstGeom>
          <a:solidFill>
            <a:schemeClr val="tx1">
              <a:lumMod val="50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un gesto de burla lanzaron al interior, por encima de las murallas, un mensaje que les incitaba a rendirse y que iba atado a una barra de pan. Creían que al ver el pan se darían cuenta de que no podían aguantar más, que mientras ellos sufrían de hambre los de fuera iban sobrados de comida.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cover/>
      </p:transition>
    </mc:Choice>
    <mc:Fallback xmlns="">
      <p:transition spd="slow" advTm="34000">
        <p:cov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35"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4000"/>
                                        <p:tgtEl>
                                          <p:spTgt spid="4"/>
                                        </p:tgtEl>
                                      </p:cBhvr>
                                    </p:animEffect>
                                    <p:anim calcmode="lin" valueType="num">
                                      <p:cBhvr>
                                        <p:cTn id="17" dur="4000" fill="hold"/>
                                        <p:tgtEl>
                                          <p:spTgt spid="4"/>
                                        </p:tgtEl>
                                        <p:attrNameLst>
                                          <p:attrName>style.rotation</p:attrName>
                                        </p:attrNameLst>
                                      </p:cBhvr>
                                      <p:tavLst>
                                        <p:tav tm="0">
                                          <p:val>
                                            <p:fltVal val="720"/>
                                          </p:val>
                                        </p:tav>
                                        <p:tav tm="100000">
                                          <p:val>
                                            <p:fltVal val="0"/>
                                          </p:val>
                                        </p:tav>
                                      </p:tavLst>
                                    </p:anim>
                                    <p:anim calcmode="lin" valueType="num">
                                      <p:cBhvr>
                                        <p:cTn id="18" dur="4000" fill="hold"/>
                                        <p:tgtEl>
                                          <p:spTgt spid="4"/>
                                        </p:tgtEl>
                                        <p:attrNameLst>
                                          <p:attrName>ppt_h</p:attrName>
                                        </p:attrNameLst>
                                      </p:cBhvr>
                                      <p:tavLst>
                                        <p:tav tm="0">
                                          <p:val>
                                            <p:fltVal val="0"/>
                                          </p:val>
                                        </p:tav>
                                        <p:tav tm="100000">
                                          <p:val>
                                            <p:strVal val="#ppt_h"/>
                                          </p:val>
                                        </p:tav>
                                      </p:tavLst>
                                    </p:anim>
                                    <p:anim calcmode="lin" valueType="num">
                                      <p:cBhvr>
                                        <p:cTn id="19" dur="4000" fill="hold"/>
                                        <p:tgtEl>
                                          <p:spTgt spid="4"/>
                                        </p:tgtEl>
                                        <p:attrNameLst>
                                          <p:attrName>ppt_w</p:attrName>
                                        </p:attrNameLst>
                                      </p:cBhvr>
                                      <p:tavLst>
                                        <p:tav tm="0">
                                          <p:val>
                                            <p:fltVal val="0"/>
                                          </p:val>
                                        </p:tav>
                                        <p:tav tm="100000">
                                          <p:val>
                                            <p:strVal val="#ppt_w"/>
                                          </p:val>
                                        </p:tav>
                                      </p:tavLst>
                                    </p:anim>
                                  </p:childTnLst>
                                </p:cTn>
                              </p:par>
                              <p:par>
                                <p:cTn id="20" presetID="39" presetClass="entr" presetSubtype="0" accel="10000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4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23" dur="4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24" dur="4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25" dur="4000" fill="hold"/>
                                        <p:tgtEl>
                                          <p:spTgt spid="4"/>
                                        </p:tgtEl>
                                        <p:attrNameLst>
                                          <p:attrName>ppt_y</p:attrName>
                                        </p:attrNameLst>
                                      </p:cBhvr>
                                      <p:tavLst>
                                        <p:tav tm="0">
                                          <p:val>
                                            <p:strVal val="#ppt_y"/>
                                          </p:val>
                                        </p:tav>
                                        <p:tav tm="100000">
                                          <p:val>
                                            <p:strVal val="#ppt_y"/>
                                          </p:val>
                                        </p:tav>
                                      </p:tavLst>
                                    </p:anim>
                                  </p:childTnLst>
                                </p:cTn>
                              </p:par>
                              <p:par>
                                <p:cTn id="26" presetID="55" presetClass="entr" presetSubtype="0" fill="hold" nodeType="withEffect">
                                  <p:stCondLst>
                                    <p:cond delay="1000"/>
                                  </p:stCondLst>
                                  <p:childTnLst>
                                    <p:set>
                                      <p:cBhvr>
                                        <p:cTn id="27" dur="1" fill="hold">
                                          <p:stCondLst>
                                            <p:cond delay="0"/>
                                          </p:stCondLst>
                                        </p:cTn>
                                        <p:tgtEl>
                                          <p:spTgt spid="4"/>
                                        </p:tgtEl>
                                        <p:attrNameLst>
                                          <p:attrName>style.visibility</p:attrName>
                                        </p:attrNameLst>
                                      </p:cBhvr>
                                      <p:to>
                                        <p:strVal val="visible"/>
                                      </p:to>
                                    </p:set>
                                    <p:anim calcmode="lin" valueType="num">
                                      <p:cBhvr>
                                        <p:cTn id="28" dur="4000" fill="hold"/>
                                        <p:tgtEl>
                                          <p:spTgt spid="4"/>
                                        </p:tgtEl>
                                        <p:attrNameLst>
                                          <p:attrName>ppt_w</p:attrName>
                                        </p:attrNameLst>
                                      </p:cBhvr>
                                      <p:tavLst>
                                        <p:tav tm="0">
                                          <p:val>
                                            <p:strVal val="#ppt_w*0.70"/>
                                          </p:val>
                                        </p:tav>
                                        <p:tav tm="100000">
                                          <p:val>
                                            <p:strVal val="#ppt_w"/>
                                          </p:val>
                                        </p:tav>
                                      </p:tavLst>
                                    </p:anim>
                                    <p:anim calcmode="lin" valueType="num">
                                      <p:cBhvr>
                                        <p:cTn id="29" dur="4000" fill="hold"/>
                                        <p:tgtEl>
                                          <p:spTgt spid="4"/>
                                        </p:tgtEl>
                                        <p:attrNameLst>
                                          <p:attrName>ppt_h</p:attrName>
                                        </p:attrNameLst>
                                      </p:cBhvr>
                                      <p:tavLst>
                                        <p:tav tm="0">
                                          <p:val>
                                            <p:strVal val="#ppt_h"/>
                                          </p:val>
                                        </p:tav>
                                        <p:tav tm="100000">
                                          <p:val>
                                            <p:strVal val="#ppt_h"/>
                                          </p:val>
                                        </p:tav>
                                      </p:tavLst>
                                    </p:anim>
                                    <p:animEffect transition="in" filter="fade">
                                      <p:cBhvr>
                                        <p:cTn id="30" dur="4000"/>
                                        <p:tgtEl>
                                          <p:spTgt spid="4"/>
                                        </p:tgtEl>
                                      </p:cBhvr>
                                    </p:animEffect>
                                  </p:childTnLst>
                                </p:cTn>
                              </p:par>
                            </p:childTnLst>
                          </p:cTn>
                        </p:par>
                        <p:par>
                          <p:cTn id="31" fill="hold">
                            <p:stCondLst>
                              <p:cond delay="5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1"/>
                                          </p:val>
                                        </p:tav>
                                        <p:tav tm="100000">
                                          <p:val>
                                            <p:strVal val="#ppt_x"/>
                                          </p:val>
                                        </p:tav>
                                      </p:tavLst>
                                    </p:anim>
                                    <p:anim calcmode="lin" valueType="num">
                                      <p:cBhvr>
                                        <p:cTn id="3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77px-CaesarsPalaceInterior.jpg"/>
          <p:cNvPicPr>
            <a:picLocks noChangeAspect="1"/>
          </p:cNvPicPr>
          <p:nvPr/>
        </p:nvPicPr>
        <p:blipFill>
          <a:blip r:embed="rId2" cstate="print"/>
          <a:stretch>
            <a:fillRect/>
          </a:stretch>
        </p:blipFill>
        <p:spPr bwMode="auto">
          <a:xfrm>
            <a:off x="1907704" y="0"/>
            <a:ext cx="525658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1907704" cy="57150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7164289" y="0"/>
            <a:ext cx="1979712" cy="57150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traso"/>
          <p:cNvSpPr/>
          <p:nvPr/>
        </p:nvSpPr>
        <p:spPr>
          <a:xfrm rot="16200000">
            <a:off x="1678498" y="229207"/>
            <a:ext cx="5715000" cy="5256583"/>
          </a:xfrm>
          <a:prstGeom prst="flowChartDelay">
            <a:avLst/>
          </a:prstGeom>
          <a:solidFill>
            <a:schemeClr val="tx2">
              <a:lumMod val="5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traso"/>
          <p:cNvSpPr/>
          <p:nvPr/>
        </p:nvSpPr>
        <p:spPr>
          <a:xfrm rot="16200000">
            <a:off x="1678498" y="229206"/>
            <a:ext cx="5715000" cy="5256586"/>
          </a:xfrm>
          <a:prstGeom prst="flowChartDelay">
            <a:avLst/>
          </a:prstGeom>
          <a:solidFill>
            <a:schemeClr val="tx2">
              <a:lumMod val="5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251520"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sorpresa llegó cuando vieron que desde dentro rechazaban la rendición enviando fuera otro mensaje atado a un pez fresco. Al ver el pez, comprendieron que no los harían rendir de hambre y sed, y decidieron levantar el sitio y abandonar el lugar abatidos.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gallery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11"/>
                                        </p:tgtEl>
                                        <p:attrNameLst>
                                          <p:attrName>ppt_x</p:attrName>
                                        </p:attrNameLst>
                                      </p:cBhvr>
                                      <p:tavLst>
                                        <p:tav tm="0">
                                          <p:val>
                                            <p:strVal val="ppt_x"/>
                                          </p:val>
                                        </p:tav>
                                        <p:tav tm="100000">
                                          <p:val>
                                            <p:strVal val="ppt_x-ppt_w/2"/>
                                          </p:val>
                                        </p:tav>
                                      </p:tavLst>
                                    </p:anim>
                                    <p:anim calcmode="lin" valueType="num">
                                      <p:cBhvr>
                                        <p:cTn id="7" dur="4000"/>
                                        <p:tgtEl>
                                          <p:spTgt spid="11"/>
                                        </p:tgtEl>
                                        <p:attrNameLst>
                                          <p:attrName>ppt_y</p:attrName>
                                        </p:attrNameLst>
                                      </p:cBhvr>
                                      <p:tavLst>
                                        <p:tav tm="0">
                                          <p:val>
                                            <p:strVal val="ppt_y"/>
                                          </p:val>
                                        </p:tav>
                                        <p:tav tm="100000">
                                          <p:val>
                                            <p:strVal val="ppt_y"/>
                                          </p:val>
                                        </p:tav>
                                      </p:tavLst>
                                    </p:anim>
                                    <p:anim calcmode="lin" valueType="num">
                                      <p:cBhvr>
                                        <p:cTn id="8" dur="4000"/>
                                        <p:tgtEl>
                                          <p:spTgt spid="11"/>
                                        </p:tgtEl>
                                        <p:attrNameLst>
                                          <p:attrName>ppt_w</p:attrName>
                                        </p:attrNameLst>
                                      </p:cBhvr>
                                      <p:tavLst>
                                        <p:tav tm="0">
                                          <p:val>
                                            <p:strVal val="ppt_w"/>
                                          </p:val>
                                        </p:tav>
                                        <p:tav tm="100000">
                                          <p:val>
                                            <p:fltVal val="0"/>
                                          </p:val>
                                        </p:tav>
                                      </p:tavLst>
                                    </p:anim>
                                    <p:anim calcmode="lin" valueType="num">
                                      <p:cBhvr>
                                        <p:cTn id="9" dur="4000"/>
                                        <p:tgtEl>
                                          <p:spTgt spid="11"/>
                                        </p:tgtEl>
                                        <p:attrNameLst>
                                          <p:attrName>ppt_h</p:attrName>
                                        </p:attrNameLst>
                                      </p:cBhvr>
                                      <p:tavLst>
                                        <p:tav tm="0">
                                          <p:val>
                                            <p:strVal val="ppt_h"/>
                                          </p:val>
                                        </p:tav>
                                        <p:tav tm="100000">
                                          <p:val>
                                            <p:strVal val="ppt_h"/>
                                          </p:val>
                                        </p:tav>
                                      </p:tavLst>
                                    </p:anim>
                                    <p:set>
                                      <p:cBhvr>
                                        <p:cTn id="10" dur="1" fill="hold">
                                          <p:stCondLst>
                                            <p:cond delay="3999"/>
                                          </p:stCondLst>
                                        </p:cTn>
                                        <p:tgtEl>
                                          <p:spTgt spid="11"/>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000"/>
                                        <p:tgtEl>
                                          <p:spTgt spid="12"/>
                                        </p:tgtEl>
                                        <p:attrNameLst>
                                          <p:attrName>ppt_x</p:attrName>
                                        </p:attrNameLst>
                                      </p:cBhvr>
                                      <p:tavLst>
                                        <p:tav tm="0">
                                          <p:val>
                                            <p:strVal val="ppt_x"/>
                                          </p:val>
                                        </p:tav>
                                        <p:tav tm="100000">
                                          <p:val>
                                            <p:strVal val="ppt_x+ppt_w/2"/>
                                          </p:val>
                                        </p:tav>
                                      </p:tavLst>
                                    </p:anim>
                                    <p:anim calcmode="lin" valueType="num">
                                      <p:cBhvr>
                                        <p:cTn id="13" dur="4000"/>
                                        <p:tgtEl>
                                          <p:spTgt spid="12"/>
                                        </p:tgtEl>
                                        <p:attrNameLst>
                                          <p:attrName>ppt_y</p:attrName>
                                        </p:attrNameLst>
                                      </p:cBhvr>
                                      <p:tavLst>
                                        <p:tav tm="0">
                                          <p:val>
                                            <p:strVal val="ppt_y"/>
                                          </p:val>
                                        </p:tav>
                                        <p:tav tm="100000">
                                          <p:val>
                                            <p:strVal val="ppt_y"/>
                                          </p:val>
                                        </p:tav>
                                      </p:tavLst>
                                    </p:anim>
                                    <p:anim calcmode="lin" valueType="num">
                                      <p:cBhvr>
                                        <p:cTn id="14" dur="4000"/>
                                        <p:tgtEl>
                                          <p:spTgt spid="12"/>
                                        </p:tgtEl>
                                        <p:attrNameLst>
                                          <p:attrName>ppt_w</p:attrName>
                                        </p:attrNameLst>
                                      </p:cBhvr>
                                      <p:tavLst>
                                        <p:tav tm="0">
                                          <p:val>
                                            <p:strVal val="ppt_w"/>
                                          </p:val>
                                        </p:tav>
                                        <p:tav tm="100000">
                                          <p:val>
                                            <p:fltVal val="0"/>
                                          </p:val>
                                        </p:tav>
                                      </p:tavLst>
                                    </p:anim>
                                    <p:anim calcmode="lin" valueType="num">
                                      <p:cBhvr>
                                        <p:cTn id="15" dur="4000"/>
                                        <p:tgtEl>
                                          <p:spTgt spid="12"/>
                                        </p:tgtEl>
                                        <p:attrNameLst>
                                          <p:attrName>ppt_h</p:attrName>
                                        </p:attrNameLst>
                                      </p:cBhvr>
                                      <p:tavLst>
                                        <p:tav tm="0">
                                          <p:val>
                                            <p:strVal val="ppt_h"/>
                                          </p:val>
                                        </p:tav>
                                        <p:tav tm="100000">
                                          <p:val>
                                            <p:strVal val="ppt_h"/>
                                          </p:val>
                                        </p:tav>
                                      </p:tavLst>
                                    </p:anim>
                                    <p:set>
                                      <p:cBhvr>
                                        <p:cTn id="16" dur="1" fill="hold">
                                          <p:stCondLst>
                                            <p:cond delay="3999"/>
                                          </p:stCondLst>
                                        </p:cTn>
                                        <p:tgtEl>
                                          <p:spTgt spid="12"/>
                                        </p:tgtEl>
                                        <p:attrNameLst>
                                          <p:attrName>style.visibility</p:attrName>
                                        </p:attrNameLst>
                                      </p:cBhvr>
                                      <p:to>
                                        <p:strVal val="hidden"/>
                                      </p:to>
                                    </p:set>
                                  </p:childTnLst>
                                </p:cTn>
                              </p:par>
                              <p:par>
                                <p:cTn id="17" presetID="16" presetClass="entr" presetSubtype="37"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Vertical)">
                                      <p:cBhvr>
                                        <p:cTn id="19" dur="4000"/>
                                        <p:tgtEl>
                                          <p:spTgt spid="4"/>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linds(horizontal)">
                                      <p:cBhvr>
                                        <p:cTn id="22" dur="4000"/>
                                        <p:tgtEl>
                                          <p:spTgt spid="8"/>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linds(horizontal)">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Natsumi-Hayashi-Levitating-Girl-9.jpg"/>
          <p:cNvPicPr>
            <a:picLocks noGrp="1" noChangeAspect="1"/>
          </p:cNvPicPr>
          <p:nvPr>
            <p:ph idx="1"/>
          </p:nvPr>
        </p:nvPicPr>
        <p:blipFill>
          <a:blip r:embed="rId2" cstate="print"/>
          <a:stretch>
            <a:fillRect/>
          </a:stretch>
        </p:blipFill>
        <p:spPr>
          <a:xfrm>
            <a:off x="2051720" y="0"/>
            <a:ext cx="5184576"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000232"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235825" y="0"/>
            <a:ext cx="1908175" cy="57150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2051050" y="0"/>
            <a:ext cx="1368425" cy="5715000"/>
          </a:xfrm>
          <a:prstGeom prst="rect">
            <a:avLst/>
          </a:prstGeom>
          <a:solidFill>
            <a:schemeClr val="accent5">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3419475" y="0"/>
            <a:ext cx="1296988" cy="5715000"/>
          </a:xfrm>
          <a:prstGeom prst="rect">
            <a:avLst/>
          </a:prstGeom>
          <a:solidFill>
            <a:schemeClr val="tx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4716463" y="0"/>
            <a:ext cx="1295400" cy="5715000"/>
          </a:xfrm>
          <a:prstGeom prst="rect">
            <a:avLst/>
          </a:prstGeom>
          <a:solidFill>
            <a:schemeClr val="tx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6011863" y="0"/>
            <a:ext cx="1223962" cy="5715000"/>
          </a:xfrm>
          <a:prstGeom prst="rect">
            <a:avLst/>
          </a:prstGeom>
          <a:solidFill>
            <a:schemeClr val="accent5">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0" y="0"/>
            <a:ext cx="2051050" cy="57150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uadroTexto"/>
          <p:cNvSpPr txBox="1"/>
          <p:nvPr/>
        </p:nvSpPr>
        <p:spPr>
          <a:xfrm>
            <a:off x="827584" y="4873724"/>
            <a:ext cx="756084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Según la leyenda, posteriormente se descubrió que había un túnel que iba de Les </a:t>
            </a:r>
            <a:r>
              <a:rPr lang="es-ES" i="1" dirty="0" err="1" smtClean="0">
                <a:effectLst>
                  <a:glow rad="101600">
                    <a:srgbClr val="C00000">
                      <a:alpha val="60000"/>
                    </a:srgbClr>
                  </a:glow>
                  <a:outerShdw blurRad="38100" dist="38100" dir="2700000" algn="tl">
                    <a:srgbClr val="000000">
                      <a:alpha val="43137"/>
                    </a:srgbClr>
                  </a:outerShdw>
                </a:effectLst>
              </a:rPr>
              <a:t>Oluges</a:t>
            </a:r>
            <a:r>
              <a:rPr lang="es-ES" i="1" dirty="0" smtClean="0">
                <a:effectLst>
                  <a:glow rad="101600">
                    <a:srgbClr val="C00000">
                      <a:alpha val="60000"/>
                    </a:srgbClr>
                  </a:glow>
                  <a:outerShdw blurRad="38100" dist="38100" dir="2700000" algn="tl">
                    <a:srgbClr val="000000">
                      <a:alpha val="43137"/>
                    </a:srgbClr>
                  </a:outerShdw>
                </a:effectLst>
              </a:rPr>
              <a:t> a </a:t>
            </a:r>
            <a:r>
              <a:rPr lang="es-ES" i="1" dirty="0" err="1" smtClean="0">
                <a:effectLst>
                  <a:glow rad="101600">
                    <a:srgbClr val="C00000">
                      <a:alpha val="60000"/>
                    </a:srgbClr>
                  </a:glow>
                  <a:outerShdw blurRad="38100" dist="38100" dir="2700000" algn="tl">
                    <a:srgbClr val="000000">
                      <a:alpha val="43137"/>
                    </a:srgbClr>
                  </a:outerShdw>
                </a:effectLst>
              </a:rPr>
              <a:t>Montfalcó</a:t>
            </a:r>
            <a:r>
              <a:rPr lang="es-ES" i="1" dirty="0" smtClean="0">
                <a:effectLst>
                  <a:glow rad="101600">
                    <a:srgbClr val="C00000">
                      <a:alpha val="60000"/>
                    </a:srgbClr>
                  </a:glow>
                  <a:outerShdw blurRad="38100" dist="38100" dir="2700000" algn="tl">
                    <a:srgbClr val="000000">
                      <a:alpha val="43137"/>
                    </a:srgbClr>
                  </a:outerShdw>
                </a:effectLst>
              </a:rPr>
              <a:t>, por la cual entraban alimentos cada día.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4000"/>
                                        <p:tgtEl>
                                          <p:spTgt spid="5"/>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4000"/>
                                        <p:tgtEl>
                                          <p:spTgt spid="6"/>
                                        </p:tgtEl>
                                      </p:cBhvr>
                                    </p:animEffect>
                                  </p:childTnLst>
                                </p:cTn>
                              </p:par>
                              <p:par>
                                <p:cTn id="11" presetID="8" presetClass="entr" presetSubtype="16"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diamond(in)">
                                      <p:cBhvr>
                                        <p:cTn id="13" dur="4000"/>
                                        <p:tgtEl>
                                          <p:spTgt spid="15"/>
                                        </p:tgtEl>
                                      </p:cBhvr>
                                    </p:animEffect>
                                  </p:childTnLst>
                                </p:cTn>
                              </p:par>
                              <p:par>
                                <p:cTn id="14" presetID="8" presetClass="exit" presetSubtype="32" fill="hold" nodeType="withEffect">
                                  <p:stCondLst>
                                    <p:cond delay="0"/>
                                  </p:stCondLst>
                                  <p:childTnLst>
                                    <p:animEffect transition="out" filter="diamond(out)">
                                      <p:cBhvr>
                                        <p:cTn id="15" dur="4000"/>
                                        <p:tgtEl>
                                          <p:spTgt spid="10"/>
                                        </p:tgtEl>
                                      </p:cBhvr>
                                    </p:animEffect>
                                    <p:set>
                                      <p:cBhvr>
                                        <p:cTn id="16" dur="1" fill="hold">
                                          <p:stCondLst>
                                            <p:cond delay="3999"/>
                                          </p:stCondLst>
                                        </p:cTn>
                                        <p:tgtEl>
                                          <p:spTgt spid="10"/>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4000"/>
                                        <p:tgtEl>
                                          <p:spTgt spid="11"/>
                                        </p:tgtEl>
                                      </p:cBhvr>
                                    </p:animEffect>
                                    <p:set>
                                      <p:cBhvr>
                                        <p:cTn id="19" dur="1" fill="hold">
                                          <p:stCondLst>
                                            <p:cond delay="3999"/>
                                          </p:stCondLst>
                                        </p:cTn>
                                        <p:tgtEl>
                                          <p:spTgt spid="11"/>
                                        </p:tgtEl>
                                        <p:attrNameLst>
                                          <p:attrName>style.visibility</p:attrName>
                                        </p:attrNameLst>
                                      </p:cBhvr>
                                      <p:to>
                                        <p:strVal val="hidden"/>
                                      </p:to>
                                    </p:set>
                                  </p:childTnLst>
                                </p:cTn>
                              </p:par>
                              <p:par>
                                <p:cTn id="20" presetID="8" presetClass="exit" presetSubtype="32" fill="hold" nodeType="withEffect">
                                  <p:stCondLst>
                                    <p:cond delay="0"/>
                                  </p:stCondLst>
                                  <p:childTnLst>
                                    <p:animEffect transition="out" filter="diamond(out)">
                                      <p:cBhvr>
                                        <p:cTn id="21" dur="4000"/>
                                        <p:tgtEl>
                                          <p:spTgt spid="12"/>
                                        </p:tgtEl>
                                      </p:cBhvr>
                                    </p:animEffect>
                                    <p:set>
                                      <p:cBhvr>
                                        <p:cTn id="22" dur="1" fill="hold">
                                          <p:stCondLst>
                                            <p:cond delay="3999"/>
                                          </p:stCondLst>
                                        </p:cTn>
                                        <p:tgtEl>
                                          <p:spTgt spid="12"/>
                                        </p:tgtEl>
                                        <p:attrNameLst>
                                          <p:attrName>style.visibility</p:attrName>
                                        </p:attrNameLst>
                                      </p:cBhvr>
                                      <p:to>
                                        <p:strVal val="hidden"/>
                                      </p:to>
                                    </p:set>
                                  </p:childTnLst>
                                </p:cTn>
                              </p:par>
                              <p:par>
                                <p:cTn id="23" presetID="8" presetClass="exit" presetSubtype="32" fill="hold" nodeType="withEffect">
                                  <p:stCondLst>
                                    <p:cond delay="0"/>
                                  </p:stCondLst>
                                  <p:childTnLst>
                                    <p:animEffect transition="out" filter="diamond(out)">
                                      <p:cBhvr>
                                        <p:cTn id="24" dur="4000"/>
                                        <p:tgtEl>
                                          <p:spTgt spid="13"/>
                                        </p:tgtEl>
                                      </p:cBhvr>
                                    </p:animEffect>
                                    <p:set>
                                      <p:cBhvr>
                                        <p:cTn id="25" dur="1" fill="hold">
                                          <p:stCondLst>
                                            <p:cond delay="3999"/>
                                          </p:stCondLst>
                                        </p:cTn>
                                        <p:tgtEl>
                                          <p:spTgt spid="13"/>
                                        </p:tgtEl>
                                        <p:attrNameLst>
                                          <p:attrName>style.visibility</p:attrName>
                                        </p:attrNameLst>
                                      </p:cBhvr>
                                      <p:to>
                                        <p:strVal val="hidden"/>
                                      </p:to>
                                    </p:set>
                                  </p:childTnLst>
                                </p:cTn>
                              </p:par>
                              <p:par>
                                <p:cTn id="26" presetID="23"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4000" fill="hold"/>
                                        <p:tgtEl>
                                          <p:spTgt spid="4"/>
                                        </p:tgtEl>
                                        <p:attrNameLst>
                                          <p:attrName>ppt_w</p:attrName>
                                        </p:attrNameLst>
                                      </p:cBhvr>
                                      <p:tavLst>
                                        <p:tav tm="0">
                                          <p:val>
                                            <p:fltVal val="0"/>
                                          </p:val>
                                        </p:tav>
                                        <p:tav tm="100000">
                                          <p:val>
                                            <p:strVal val="#ppt_w"/>
                                          </p:val>
                                        </p:tav>
                                      </p:tavLst>
                                    </p:anim>
                                    <p:anim calcmode="lin" valueType="num">
                                      <p:cBhvr>
                                        <p:cTn id="29" dur="4000" fill="hold"/>
                                        <p:tgtEl>
                                          <p:spTgt spid="4"/>
                                        </p:tgtEl>
                                        <p:attrNameLst>
                                          <p:attrName>ppt_h</p:attrName>
                                        </p:attrNameLst>
                                      </p:cBhvr>
                                      <p:tavLst>
                                        <p:tav tm="0">
                                          <p:val>
                                            <p:fltVal val="0"/>
                                          </p:val>
                                        </p:tav>
                                        <p:tav tm="100000">
                                          <p:val>
                                            <p:strVal val="#ppt_h"/>
                                          </p:val>
                                        </p:tav>
                                      </p:tavLst>
                                    </p:anim>
                                  </p:childTnLst>
                                </p:cTn>
                              </p:par>
                              <p:par>
                                <p:cTn id="30" presetID="8" presetClass="entr" presetSubtype="3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diamond(out)">
                                      <p:cBhvr>
                                        <p:cTn id="32" dur="4000"/>
                                        <p:tgtEl>
                                          <p:spTgt spid="4"/>
                                        </p:tgtEl>
                                      </p:cBhvr>
                                    </p:animEffect>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anim calcmode="lin" valueType="num">
                                      <p:cBhvr>
                                        <p:cTn id="37" dur="1000" fill="hold"/>
                                        <p:tgtEl>
                                          <p:spTgt spid="14"/>
                                        </p:tgtEl>
                                        <p:attrNameLst>
                                          <p:attrName>ppt_x</p:attrName>
                                        </p:attrNameLst>
                                      </p:cBhvr>
                                      <p:tavLst>
                                        <p:tav tm="0">
                                          <p:val>
                                            <p:strVal val="#ppt_x-.1"/>
                                          </p:val>
                                        </p:tav>
                                        <p:tav tm="100000">
                                          <p:val>
                                            <p:strVal val="#ppt_x"/>
                                          </p:val>
                                        </p:tav>
                                      </p:tavLst>
                                    </p:anim>
                                    <p:anim calcmode="lin" valueType="num">
                                      <p:cBhvr>
                                        <p:cTn id="38"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a1.JPG"/>
          <p:cNvPicPr>
            <a:picLocks noGrp="1" noChangeAspect="1"/>
          </p:cNvPicPr>
          <p:nvPr>
            <p:ph idx="1"/>
          </p:nvPr>
        </p:nvPicPr>
        <p:blipFill>
          <a:blip r:embed="rId2" cstate="print"/>
          <a:srcRect r="50000"/>
          <a:stretch>
            <a:fillRect/>
          </a:stretch>
        </p:blipFill>
        <p:spPr>
          <a:xfrm>
            <a:off x="0" y="0"/>
            <a:ext cx="4572000" cy="5715000"/>
          </a:xfrm>
        </p:spPr>
      </p:pic>
      <p:pic>
        <p:nvPicPr>
          <p:cNvPr id="9" name="Picture 8" descr="a2.JPG"/>
          <p:cNvPicPr>
            <a:picLocks noChangeAspect="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sp>
        <p:nvSpPr>
          <p:cNvPr id="5" name="4 CuadroTexto"/>
          <p:cNvSpPr txBox="1"/>
          <p:nvPr/>
        </p:nvSpPr>
        <p:spPr>
          <a:xfrm>
            <a:off x="179512"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pueblo medieval está lleno de calles estrechas y laberínticas , a excepción de su plaza, que es una plaza más amplia. Esto es lo primero que se ve al entrar en las murallas de la ciudad; y se cree que podría ser el antiguo patio del castillo. Aquí se puede ver un aljibe que todavía se utiliza para proveerse de agua de la lluvia.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6000">
        <p:checker/>
      </p:transition>
    </mc:Choice>
    <mc:Fallback xmlns="">
      <p:transition spd="slow" advTm="36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4000"/>
                                        <p:tgtEl>
                                          <p:spTgt spid="8"/>
                                        </p:tgtEl>
                                      </p:cBhvr>
                                    </p:animEffect>
                                  </p:childTnLst>
                                </p:cTn>
                              </p:par>
                              <p:par>
                                <p:cTn id="8" presetID="37"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4000"/>
                                        <p:tgtEl>
                                          <p:spTgt spid="8"/>
                                        </p:tgtEl>
                                      </p:cBhvr>
                                    </p:animEffect>
                                    <p:anim calcmode="lin" valueType="num">
                                      <p:cBhvr>
                                        <p:cTn id="11" dur="4000" fill="hold"/>
                                        <p:tgtEl>
                                          <p:spTgt spid="8"/>
                                        </p:tgtEl>
                                        <p:attrNameLst>
                                          <p:attrName>ppt_x</p:attrName>
                                        </p:attrNameLst>
                                      </p:cBhvr>
                                      <p:tavLst>
                                        <p:tav tm="0">
                                          <p:val>
                                            <p:strVal val="#ppt_x"/>
                                          </p:val>
                                        </p:tav>
                                        <p:tav tm="100000">
                                          <p:val>
                                            <p:strVal val="#ppt_x"/>
                                          </p:val>
                                        </p:tav>
                                      </p:tavLst>
                                    </p:anim>
                                    <p:anim calcmode="lin" valueType="num">
                                      <p:cBhvr>
                                        <p:cTn id="12" dur="3600" decel="100000" fill="hold"/>
                                        <p:tgtEl>
                                          <p:spTgt spid="8"/>
                                        </p:tgtEl>
                                        <p:attrNameLst>
                                          <p:attrName>ppt_y</p:attrName>
                                        </p:attrNameLst>
                                      </p:cBhvr>
                                      <p:tavLst>
                                        <p:tav tm="0">
                                          <p:val>
                                            <p:strVal val="#ppt_y+1"/>
                                          </p:val>
                                        </p:tav>
                                        <p:tav tm="100000">
                                          <p:val>
                                            <p:strVal val="#ppt_y-.03"/>
                                          </p:val>
                                        </p:tav>
                                      </p:tavLst>
                                    </p:anim>
                                    <p:anim calcmode="lin" valueType="num">
                                      <p:cBhvr>
                                        <p:cTn id="13" dur="400" accel="100000" fill="hold">
                                          <p:stCondLst>
                                            <p:cond delay="3600"/>
                                          </p:stCondLst>
                                        </p:cTn>
                                        <p:tgtEl>
                                          <p:spTgt spid="8"/>
                                        </p:tgtEl>
                                        <p:attrNameLst>
                                          <p:attrName>ppt_y</p:attrName>
                                        </p:attrNameLst>
                                      </p:cBhvr>
                                      <p:tavLst>
                                        <p:tav tm="0">
                                          <p:val>
                                            <p:strVal val="#ppt_y-.03"/>
                                          </p:val>
                                        </p:tav>
                                        <p:tav tm="100000">
                                          <p:val>
                                            <p:strVal val="#ppt_y"/>
                                          </p:val>
                                        </p:tav>
                                      </p:tavLst>
                                    </p:anim>
                                  </p:childTnLst>
                                </p:cTn>
                              </p:par>
                              <p:par>
                                <p:cTn id="14" presetID="20" presetClass="entr" presetSubtype="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edge">
                                      <p:cBhvr>
                                        <p:cTn id="16" dur="4000"/>
                                        <p:tgtEl>
                                          <p:spTgt spid="9"/>
                                        </p:tgtEl>
                                      </p:cBhvr>
                                    </p:animEffect>
                                  </p:childTnLst>
                                </p:cTn>
                              </p:par>
                              <p:par>
                                <p:cTn id="17" presetID="37"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4000"/>
                                        <p:tgtEl>
                                          <p:spTgt spid="9"/>
                                        </p:tgtEl>
                                      </p:cBhvr>
                                    </p:animEffect>
                                    <p:anim calcmode="lin" valueType="num">
                                      <p:cBhvr>
                                        <p:cTn id="20" dur="4000" fill="hold"/>
                                        <p:tgtEl>
                                          <p:spTgt spid="9"/>
                                        </p:tgtEl>
                                        <p:attrNameLst>
                                          <p:attrName>ppt_x</p:attrName>
                                        </p:attrNameLst>
                                      </p:cBhvr>
                                      <p:tavLst>
                                        <p:tav tm="0">
                                          <p:val>
                                            <p:strVal val="#ppt_x"/>
                                          </p:val>
                                        </p:tav>
                                        <p:tav tm="100000">
                                          <p:val>
                                            <p:strVal val="#ppt_x"/>
                                          </p:val>
                                        </p:tav>
                                      </p:tavLst>
                                    </p:anim>
                                    <p:anim calcmode="lin" valueType="num">
                                      <p:cBhvr>
                                        <p:cTn id="21" dur="3600" decel="100000" fill="hold"/>
                                        <p:tgtEl>
                                          <p:spTgt spid="9"/>
                                        </p:tgtEl>
                                        <p:attrNameLst>
                                          <p:attrName>ppt_y</p:attrName>
                                        </p:attrNameLst>
                                      </p:cBhvr>
                                      <p:tavLst>
                                        <p:tav tm="0">
                                          <p:val>
                                            <p:strVal val="#ppt_y+1"/>
                                          </p:val>
                                        </p:tav>
                                        <p:tav tm="100000">
                                          <p:val>
                                            <p:strVal val="#ppt_y-.03"/>
                                          </p:val>
                                        </p:tav>
                                      </p:tavLst>
                                    </p:anim>
                                    <p:anim calcmode="lin" valueType="num">
                                      <p:cBhvr>
                                        <p:cTn id="22" dur="400" accel="100000" fill="hold">
                                          <p:stCondLst>
                                            <p:cond delay="3600"/>
                                          </p:stCondLst>
                                        </p:cTn>
                                        <p:tgtEl>
                                          <p:spTgt spid="9"/>
                                        </p:tgtEl>
                                        <p:attrNameLst>
                                          <p:attrName>ppt_y</p:attrName>
                                        </p:attrNameLst>
                                      </p:cBhvr>
                                      <p:tavLst>
                                        <p:tav tm="0">
                                          <p:val>
                                            <p:strVal val="#ppt_y-.03"/>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1591-svetik.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1">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323850" y="336550"/>
            <a:ext cx="8496300" cy="5113338"/>
          </a:xfrm>
          <a:prstGeom prst="rect">
            <a:avLst/>
          </a:prstGeom>
          <a:solidFill>
            <a:schemeClr val="tx1">
              <a:lumMod val="8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539552"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te acerques verás una robusta fortificación de piedra sin ninguna casa en la zona exterior de la muralla, por lo que realmente te será fácil trasladar tu imaginación a la Edad Media cuando los pueblos medievales tenían esa misma configuración.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gallery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strVal val="#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4000"/>
                                        <p:tgtEl>
                                          <p:spTgt spid="4"/>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Content Placeholder 14" descr="a1.JPG"/>
          <p:cNvPicPr>
            <a:picLocks noGrp="1" noChangeAspect="1"/>
          </p:cNvPicPr>
          <p:nvPr>
            <p:ph idx="1"/>
          </p:nvPr>
        </p:nvPicPr>
        <p:blipFill>
          <a:blip r:embed="rId2" cstate="print"/>
          <a:srcRect r="50000" b="50000"/>
          <a:stretch>
            <a:fillRect/>
          </a:stretch>
        </p:blipFill>
        <p:spPr>
          <a:xfrm>
            <a:off x="0" y="0"/>
            <a:ext cx="4572000" cy="2857500"/>
          </a:xfrm>
        </p:spPr>
      </p:pic>
      <p:pic>
        <p:nvPicPr>
          <p:cNvPr id="16" name="Picture 15" descr="a2.JPG"/>
          <p:cNvPicPr>
            <a:picLocks noChangeAspect="1"/>
          </p:cNvPicPr>
          <p:nvPr/>
        </p:nvPicPr>
        <p:blipFill>
          <a:blip r:embed="rId2" cstate="print"/>
          <a:srcRect l="50000" b="50000"/>
          <a:stretch>
            <a:fillRect/>
          </a:stretch>
        </p:blipFill>
        <p:spPr bwMode="auto">
          <a:xfrm>
            <a:off x="4572000" y="0"/>
            <a:ext cx="4571999" cy="2857500"/>
          </a:xfrm>
          <a:prstGeom prst="rect">
            <a:avLst/>
          </a:prstGeom>
          <a:noFill/>
          <a:ln w="9525">
            <a:noFill/>
            <a:miter lim="800000"/>
            <a:headEnd/>
            <a:tailEnd/>
          </a:ln>
        </p:spPr>
      </p:pic>
      <p:pic>
        <p:nvPicPr>
          <p:cNvPr id="17" name="Picture 16" descr="a3.JPG"/>
          <p:cNvPicPr>
            <a:picLocks noChangeAspect="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19" name="Picture 18" descr="a4.JPG"/>
          <p:cNvPicPr>
            <a:picLocks noChangeAspect="1"/>
          </p:cNvPicPr>
          <p:nvPr/>
        </p:nvPicPr>
        <p:blipFill>
          <a:blip r:embed="rId2" cstate="print"/>
          <a:srcRect l="50000" t="50000"/>
          <a:stretch>
            <a:fillRect/>
          </a:stretch>
        </p:blipFill>
        <p:spPr bwMode="auto">
          <a:xfrm>
            <a:off x="4572000" y="2857500"/>
            <a:ext cx="4571999" cy="2857500"/>
          </a:xfrm>
          <a:prstGeom prst="rect">
            <a:avLst/>
          </a:prstGeom>
          <a:noFill/>
          <a:ln w="9525">
            <a:noFill/>
            <a:miter lim="800000"/>
            <a:headEnd/>
            <a:tailEnd/>
          </a:ln>
        </p:spPr>
      </p:pic>
      <p:sp>
        <p:nvSpPr>
          <p:cNvPr id="6" name="5 CuadroTexto"/>
          <p:cNvSpPr txBox="1"/>
          <p:nvPr/>
        </p:nvSpPr>
        <p:spPr>
          <a:xfrm>
            <a:off x="539552"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Curiosidades e historia de </a:t>
            </a:r>
            <a:r>
              <a:rPr lang="es-ES" i="1" dirty="0" err="1" smtClean="0">
                <a:effectLst>
                  <a:glow rad="101600">
                    <a:srgbClr val="C00000">
                      <a:alpha val="60000"/>
                    </a:srgbClr>
                  </a:glow>
                  <a:outerShdw blurRad="38100" dist="38100" dir="2700000" algn="tl">
                    <a:srgbClr val="000000">
                      <a:alpha val="43137"/>
                    </a:srgbClr>
                  </a:outerShdw>
                </a:effectLst>
              </a:rPr>
              <a:t>Montfalcó</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Murallat</a:t>
            </a:r>
            <a:r>
              <a:rPr lang="es-ES" i="1" dirty="0" smtClean="0">
                <a:effectLst>
                  <a:glow rad="101600">
                    <a:srgbClr val="C00000">
                      <a:alpha val="60000"/>
                    </a:srgbClr>
                  </a:glow>
                  <a:outerShdw blurRad="38100" dist="38100" dir="2700000" algn="tl">
                    <a:srgbClr val="000000">
                      <a:alpha val="43137"/>
                    </a:srgbClr>
                  </a:outerShdw>
                </a:effectLst>
              </a:rPr>
              <a:t> en Lleida.  De hecho, las primeras referencias históricas de </a:t>
            </a:r>
            <a:r>
              <a:rPr lang="es-ES" i="1" dirty="0" err="1" smtClean="0">
                <a:effectLst>
                  <a:glow rad="101600">
                    <a:srgbClr val="C00000">
                      <a:alpha val="60000"/>
                    </a:srgbClr>
                  </a:glow>
                  <a:outerShdw blurRad="38100" dist="38100" dir="2700000" algn="tl">
                    <a:srgbClr val="000000">
                      <a:alpha val="43137"/>
                    </a:srgbClr>
                  </a:outerShdw>
                </a:effectLst>
              </a:rPr>
              <a:t>Montfalcó</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Murallat</a:t>
            </a:r>
            <a:r>
              <a:rPr lang="es-ES" i="1" dirty="0" smtClean="0">
                <a:effectLst>
                  <a:glow rad="101600">
                    <a:srgbClr val="C00000">
                      <a:alpha val="60000"/>
                    </a:srgbClr>
                  </a:glow>
                  <a:outerShdw blurRad="38100" dist="38100" dir="2700000" algn="tl">
                    <a:srgbClr val="000000">
                      <a:alpha val="43137"/>
                    </a:srgbClr>
                  </a:outerShdw>
                </a:effectLst>
              </a:rPr>
              <a:t> se remontan al siglo XI, durante el reinado del conde de Berga, </a:t>
            </a:r>
            <a:r>
              <a:rPr lang="es-ES" i="1" dirty="0" err="1" smtClean="0">
                <a:effectLst>
                  <a:glow rad="101600">
                    <a:srgbClr val="C00000">
                      <a:alpha val="60000"/>
                    </a:srgbClr>
                  </a:glow>
                  <a:outerShdw blurRad="38100" dist="38100" dir="2700000" algn="tl">
                    <a:srgbClr val="000000">
                      <a:alpha val="43137"/>
                    </a:srgbClr>
                  </a:outerShdw>
                </a:effectLst>
              </a:rPr>
              <a:t>Bernat</a:t>
            </a:r>
            <a:r>
              <a:rPr lang="es-ES" i="1" dirty="0" smtClean="0">
                <a:effectLst>
                  <a:glow rad="101600">
                    <a:srgbClr val="C00000">
                      <a:alpha val="60000"/>
                    </a:srgbClr>
                  </a:glow>
                  <a:outerShdw blurRad="38100" dist="38100" dir="2700000" algn="tl">
                    <a:srgbClr val="000000">
                      <a:alpha val="43137"/>
                    </a:srgbClr>
                  </a:outerShdw>
                </a:effectLst>
              </a:rPr>
              <a:t> 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5000">
        <p15:prstTrans prst="wind"/>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slide(fromBottom)">
                                      <p:cBhvr>
                                        <p:cTn id="7" dur="4000"/>
                                        <p:tgtEl>
                                          <p:spTgt spid="15"/>
                                        </p:tgtEl>
                                      </p:cBhvr>
                                    </p:animEffect>
                                  </p:childTnLst>
                                </p:cTn>
                              </p:par>
                              <p:par>
                                <p:cTn id="8" presetID="12" presetClass="entr" presetSubtype="8"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slide(fromLeft)">
                                      <p:cBhvr>
                                        <p:cTn id="10" dur="4000"/>
                                        <p:tgtEl>
                                          <p:spTgt spid="16"/>
                                        </p:tgtEl>
                                      </p:cBhvr>
                                    </p:animEffect>
                                  </p:childTnLst>
                                </p:cTn>
                              </p:par>
                              <p:par>
                                <p:cTn id="11" presetID="12" presetClass="entr" presetSubtype="1"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slide(fromTop)">
                                      <p:cBhvr>
                                        <p:cTn id="13" dur="4000"/>
                                        <p:tgtEl>
                                          <p:spTgt spid="19"/>
                                        </p:tgtEl>
                                      </p:cBhvr>
                                    </p:animEffect>
                                  </p:childTnLst>
                                </p:cTn>
                              </p:par>
                              <p:par>
                                <p:cTn id="14" presetID="12" presetClass="entr" presetSubtype="2"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slide(fromRight)">
                                      <p:cBhvr>
                                        <p:cTn id="16" dur="4000"/>
                                        <p:tgtEl>
                                          <p:spTgt spid="17"/>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1233-svetik.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9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611560"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dicha época esa zona era territorio fronterizo tras haber sido conquistado a los musulmanes, por lo cual es fácil entender que aprovechando la altura de la colina se construyera tal fortificación.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flip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5"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ppt_w"/>
                                          </p:val>
                                        </p:tav>
                                      </p:tavLst>
                                    </p:anim>
                                    <p:anim calcmode="lin" valueType="num">
                                      <p:cBhvr>
                                        <p:cTn id="7" dur="4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 dur="1" fill="hold">
                                          <p:stCondLst>
                                            <p:cond delay="3999"/>
                                          </p:stCondLst>
                                        </p:cTn>
                                        <p:tgtEl>
                                          <p:spTgt spid="5"/>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strVal val="#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626259730_1f0c6bde93_b.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179388" y="157163"/>
            <a:ext cx="8785225" cy="5400675"/>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68313" y="336550"/>
            <a:ext cx="8280400" cy="4981575"/>
          </a:xfrm>
          <a:prstGeom prst="rect">
            <a:avLst/>
          </a:prstGeom>
          <a:solidFill>
            <a:schemeClr val="tx2">
              <a:lumMod val="9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exterior de la misma ha sido dedicado hasta nuestros días a tierras de cultivo, y ha sido en la cercana localidad de Les </a:t>
            </a:r>
            <a:r>
              <a:rPr lang="es-ES" i="1" dirty="0" err="1" smtClean="0">
                <a:effectLst>
                  <a:glow rad="101600">
                    <a:srgbClr val="C00000">
                      <a:alpha val="60000"/>
                    </a:srgbClr>
                  </a:glow>
                  <a:outerShdw blurRad="38100" dist="38100" dir="2700000" algn="tl">
                    <a:srgbClr val="000000">
                      <a:alpha val="43137"/>
                    </a:srgbClr>
                  </a:outerShdw>
                </a:effectLst>
              </a:rPr>
              <a:t>Oluges</a:t>
            </a:r>
            <a:r>
              <a:rPr lang="es-ES" i="1" dirty="0" smtClean="0">
                <a:effectLst>
                  <a:glow rad="101600">
                    <a:srgbClr val="C00000">
                      <a:alpha val="60000"/>
                    </a:srgbClr>
                  </a:glow>
                  <a:outerShdw blurRad="38100" dist="38100" dir="2700000" algn="tl">
                    <a:srgbClr val="000000">
                      <a:alpha val="43137"/>
                    </a:srgbClr>
                  </a:outerShdw>
                </a:effectLst>
              </a:rPr>
              <a:t> donde se ha producido el desarrollo urbanístico para los residentes de la zona.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switch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8" presetClass="exit" presetSubtype="12" fill="hold" nodeType="withEffect">
                                  <p:stCondLst>
                                    <p:cond delay="0"/>
                                  </p:stCondLst>
                                  <p:childTnLst>
                                    <p:animEffect transition="out" filter="strips(downLef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18" presetClass="exit" presetSubtype="6" fill="hold" nodeType="withEffect">
                                  <p:stCondLst>
                                    <p:cond delay="0"/>
                                  </p:stCondLst>
                                  <p:childTnLst>
                                    <p:animEffect transition="out" filter="strips(downRigh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16" presetClass="entr" presetSubtype="4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Horizontal)">
                                      <p:cBhvr>
                                        <p:cTn id="16" dur="4000"/>
                                        <p:tgtEl>
                                          <p:spTgt spid="4"/>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1"/>
                                          </p:val>
                                        </p:tav>
                                        <p:tav tm="100000">
                                          <p:val>
                                            <p:strVal val="#ppt_x"/>
                                          </p:val>
                                        </p:tav>
                                      </p:tavLst>
                                    </p:anim>
                                    <p:anim calcmode="lin" valueType="num">
                                      <p:cBhvr>
                                        <p:cTn id="2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fotos.diariosur.es/200911/chianty.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pic>
        <p:nvPicPr>
          <p:cNvPr id="5" name="Picture 2" descr="http://fotos.diariosur.es/200911/chianty.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sp>
        <p:nvSpPr>
          <p:cNvPr id="4" name="3 CuadroTexto"/>
          <p:cNvSpPr txBox="1"/>
          <p:nvPr/>
        </p:nvSpPr>
        <p:spPr>
          <a:xfrm>
            <a:off x="395536"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lo largo de la historia, </a:t>
            </a:r>
            <a:r>
              <a:rPr lang="es-ES" i="1" dirty="0" err="1" smtClean="0">
                <a:effectLst>
                  <a:glow rad="101600">
                    <a:srgbClr val="C00000">
                      <a:alpha val="60000"/>
                    </a:srgbClr>
                  </a:glow>
                  <a:outerShdw blurRad="38100" dist="38100" dir="2700000" algn="tl">
                    <a:srgbClr val="000000">
                      <a:alpha val="43137"/>
                    </a:srgbClr>
                  </a:outerShdw>
                </a:effectLst>
              </a:rPr>
              <a:t>Montfalcó</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Murallat</a:t>
            </a:r>
            <a:r>
              <a:rPr lang="es-ES" i="1" dirty="0" smtClean="0">
                <a:effectLst>
                  <a:glow rad="101600">
                    <a:srgbClr val="C00000">
                      <a:alpha val="60000"/>
                    </a:srgbClr>
                  </a:glow>
                  <a:outerShdw blurRad="38100" dist="38100" dir="2700000" algn="tl">
                    <a:srgbClr val="000000">
                      <a:alpha val="43137"/>
                    </a:srgbClr>
                  </a:outerShdw>
                </a:effectLst>
              </a:rPr>
              <a:t> ha sido asediado en varias ocasiones, en concreto en las Guerra Civil Catalana de mediados del siglo XV y en la de los Segadores, a mediados del siglo XVII.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push dir="u"/>
      </p:transition>
    </mc:Choice>
    <mc:Fallback xmlns="">
      <p:transition spd="slow" advTm="2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2226"/>
                                        </p:tgtEl>
                                        <p:attrNameLst>
                                          <p:attrName>style.visibility</p:attrName>
                                        </p:attrNameLst>
                                      </p:cBhvr>
                                      <p:to>
                                        <p:strVal val="visible"/>
                                      </p:to>
                                    </p:set>
                                    <p:animEffect transition="in" filter="blinds(horizontal)">
                                      <p:cBhvr>
                                        <p:cTn id="7" dur="4000"/>
                                        <p:tgtEl>
                                          <p:spTgt spid="52226"/>
                                        </p:tgtEl>
                                      </p:cBhvr>
                                    </p:animEffect>
                                  </p:childTnLst>
                                </p:cTn>
                              </p:par>
                              <p:par>
                                <p:cTn id="8" presetID="3" presetClass="entr" presetSubtype="5"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vertical)">
                                      <p:cBhvr>
                                        <p:cTn id="10" dur="4000"/>
                                        <p:tgtEl>
                                          <p:spTgt spid="5"/>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014822749_edecde041a_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6">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50825" y="238125"/>
            <a:ext cx="8607425" cy="5299075"/>
          </a:xfrm>
          <a:prstGeom prst="rect">
            <a:avLst/>
          </a:prstGeom>
          <a:solidFill>
            <a:schemeClr val="accent6">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539750" y="415925"/>
            <a:ext cx="8064500" cy="4883150"/>
          </a:xfrm>
          <a:prstGeom prst="rect">
            <a:avLst/>
          </a:prstGeom>
          <a:solidFill>
            <a:schemeClr val="accent6">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250825" y="4873724"/>
            <a:ext cx="8569647"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esas guerras esta villa medieval mostró su carácter inexpugnable, y de hecho hay una leyenda que he contado anteriormente que incide en este hecho.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2000">
        <p14:shred pattern="rectangle"/>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4"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ox(out)">
                                      <p:cBhvr>
                                        <p:cTn id="16" dur="4000"/>
                                        <p:tgtEl>
                                          <p:spTgt spid="4"/>
                                        </p:tgtEl>
                                      </p:cBhvr>
                                    </p:animEffect>
                                  </p:childTnLst>
                                </p:cTn>
                              </p:par>
                              <p:par>
                                <p:cTn id="17" presetID="47"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4000"/>
                                        <p:tgtEl>
                                          <p:spTgt spid="4"/>
                                        </p:tgtEl>
                                      </p:cBhvr>
                                    </p:animEffect>
                                    <p:anim calcmode="lin" valueType="num">
                                      <p:cBhvr>
                                        <p:cTn id="20" dur="4000" fill="hold"/>
                                        <p:tgtEl>
                                          <p:spTgt spid="4"/>
                                        </p:tgtEl>
                                        <p:attrNameLst>
                                          <p:attrName>ppt_x</p:attrName>
                                        </p:attrNameLst>
                                      </p:cBhvr>
                                      <p:tavLst>
                                        <p:tav tm="0">
                                          <p:val>
                                            <p:strVal val="#ppt_x"/>
                                          </p:val>
                                        </p:tav>
                                        <p:tav tm="100000">
                                          <p:val>
                                            <p:strVal val="#ppt_x"/>
                                          </p:val>
                                        </p:tav>
                                      </p:tavLst>
                                    </p:anim>
                                    <p:anim calcmode="lin" valueType="num">
                                      <p:cBhvr>
                                        <p:cTn id="21" dur="400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a1.JPG"/>
          <p:cNvPicPr>
            <a:picLocks noGrp="1" noChangeAspect="1"/>
          </p:cNvPicPr>
          <p:nvPr>
            <p:ph idx="1"/>
          </p:nvPr>
        </p:nvPicPr>
        <p:blipFill>
          <a:blip r:embed="rId2" cstate="print"/>
          <a:srcRect r="50000" b="50000"/>
          <a:stretch>
            <a:fillRect/>
          </a:stretch>
        </p:blipFill>
        <p:spPr>
          <a:xfrm>
            <a:off x="0" y="0"/>
            <a:ext cx="4572000" cy="2857500"/>
          </a:xfrm>
        </p:spPr>
      </p:pic>
      <p:pic>
        <p:nvPicPr>
          <p:cNvPr id="9" name="Picture 8" descr="a2.JPG"/>
          <p:cNvPicPr>
            <a:picLocks noChangeAspect="1"/>
          </p:cNvPicPr>
          <p:nvPr/>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10" name="Picture 9" descr="a3.JPG"/>
          <p:cNvPicPr>
            <a:picLocks noChangeAspect="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11" name="Picture 10" descr="a4.JPG"/>
          <p:cNvPicPr>
            <a:picLocks noChangeAspect="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pic>
        <p:nvPicPr>
          <p:cNvPr id="7" name="Picture 4" descr="http://i.mota.ru/towns/img/towns_330.jpg"/>
          <p:cNvPicPr>
            <a:picLocks noChangeAspect="1" noChangeArrowheads="1"/>
          </p:cNvPicPr>
          <p:nvPr/>
        </p:nvPicPr>
        <p:blipFill>
          <a:blip r:embed="rId2" cstate="print"/>
          <a:stretch>
            <a:fillRect/>
          </a:stretch>
        </p:blipFill>
        <p:spPr bwMode="auto">
          <a:xfrm flipH="1">
            <a:off x="0" y="0"/>
            <a:ext cx="9144000" cy="5715000"/>
          </a:xfrm>
          <a:prstGeom prst="rect">
            <a:avLst/>
          </a:prstGeom>
          <a:solidFill>
            <a:schemeClr val="tx2">
              <a:lumMod val="50000"/>
              <a:alpha val="67000"/>
            </a:schemeClr>
          </a:solidFill>
          <a:ln w="9525">
            <a:noFill/>
            <a:miter lim="800000"/>
            <a:headEnd/>
            <a:tailEnd/>
          </a:ln>
        </p:spPr>
      </p:pic>
      <p:sp>
        <p:nvSpPr>
          <p:cNvPr id="36871" name="11 CuadroTexto"/>
          <p:cNvSpPr txBox="1">
            <a:spLocks noChangeArrowheads="1"/>
          </p:cNvSpPr>
          <p:nvPr/>
        </p:nvSpPr>
        <p:spPr bwMode="auto">
          <a:xfrm>
            <a:off x="6553200" y="4953000"/>
            <a:ext cx="46038" cy="369888"/>
          </a:xfrm>
          <a:prstGeom prst="rect">
            <a:avLst/>
          </a:prstGeom>
          <a:noFill/>
          <a:ln w="9525">
            <a:noFill/>
            <a:miter lim="800000"/>
            <a:headEnd/>
            <a:tailEnd/>
          </a:ln>
        </p:spPr>
        <p:txBody>
          <a:bodyPr>
            <a:spAutoFit/>
          </a:bodyPr>
          <a:lstStyle/>
          <a:p>
            <a:endParaRPr lang="es-ES">
              <a:latin typeface="Calibri" pitchFamily="34" charset="0"/>
            </a:endParaRPr>
          </a:p>
        </p:txBody>
      </p:sp>
      <p:sp>
        <p:nvSpPr>
          <p:cNvPr id="12" name="11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Solo se puede acceder al interior de </a:t>
            </a:r>
            <a:r>
              <a:rPr lang="es-ES" i="1" dirty="0" err="1" smtClean="0">
                <a:effectLst>
                  <a:glow rad="101600">
                    <a:srgbClr val="C00000">
                      <a:alpha val="60000"/>
                    </a:srgbClr>
                  </a:glow>
                  <a:outerShdw blurRad="38100" dist="38100" dir="2700000" algn="tl">
                    <a:srgbClr val="000000">
                      <a:alpha val="43137"/>
                    </a:srgbClr>
                  </a:outerShdw>
                </a:effectLst>
              </a:rPr>
              <a:t>Montfalcó</a:t>
            </a:r>
            <a:r>
              <a:rPr lang="es-ES" i="1" dirty="0" smtClean="0">
                <a:effectLst>
                  <a:glow rad="101600">
                    <a:srgbClr val="C00000">
                      <a:alpha val="60000"/>
                    </a:srgbClr>
                  </a:glow>
                  <a:outerShdw blurRad="38100" dist="38100" dir="2700000" algn="tl">
                    <a:srgbClr val="000000">
                      <a:alpha val="43137"/>
                    </a:srgbClr>
                  </a:outerShdw>
                </a:effectLst>
              </a:rPr>
              <a:t> por su fachada sur a través de dos puertas sucesivas unidas por un pasaje en ángulo recto, tradicional sistema utilizado por los musulmanes para facilitar la defensa de las fortificaciones.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warp dir="in"/>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withEffect">
                                  <p:stCondLst>
                                    <p:cond delay="0"/>
                                  </p:stCondLst>
                                  <p:childTnLst>
                                    <p:animEffect transition="out" filter="plus(in)">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4000" fill="hold"/>
                                        <p:tgtEl>
                                          <p:spTgt spid="8"/>
                                        </p:tgtEl>
                                        <p:attrNameLst>
                                          <p:attrName>ppt_w</p:attrName>
                                        </p:attrNameLst>
                                      </p:cBhvr>
                                      <p:tavLst>
                                        <p:tav tm="0">
                                          <p:val>
                                            <p:fltVal val="0"/>
                                          </p:val>
                                        </p:tav>
                                        <p:tav tm="100000">
                                          <p:val>
                                            <p:strVal val="#ppt_w"/>
                                          </p:val>
                                        </p:tav>
                                      </p:tavLst>
                                    </p:anim>
                                    <p:anim calcmode="lin" valueType="num">
                                      <p:cBhvr>
                                        <p:cTn id="11" dur="4000" fill="hold"/>
                                        <p:tgtEl>
                                          <p:spTgt spid="8"/>
                                        </p:tgtEl>
                                        <p:attrNameLst>
                                          <p:attrName>ppt_h</p:attrName>
                                        </p:attrNameLst>
                                      </p:cBhvr>
                                      <p:tavLst>
                                        <p:tav tm="0">
                                          <p:val>
                                            <p:fltVal val="0"/>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circle(out)">
                                      <p:cBhvr>
                                        <p:cTn id="14" dur="4000"/>
                                        <p:tgtEl>
                                          <p:spTgt spid="8"/>
                                        </p:tgtEl>
                                      </p:cBhvr>
                                    </p:animEffect>
                                  </p:childTnLst>
                                </p:cTn>
                              </p:par>
                              <p:par>
                                <p:cTn id="15" presetID="23" presetClass="entr" presetSubtype="1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4000" fill="hold"/>
                                        <p:tgtEl>
                                          <p:spTgt spid="9"/>
                                        </p:tgtEl>
                                        <p:attrNameLst>
                                          <p:attrName>ppt_w</p:attrName>
                                        </p:attrNameLst>
                                      </p:cBhvr>
                                      <p:tavLst>
                                        <p:tav tm="0">
                                          <p:val>
                                            <p:fltVal val="0"/>
                                          </p:val>
                                        </p:tav>
                                        <p:tav tm="100000">
                                          <p:val>
                                            <p:strVal val="#ppt_w"/>
                                          </p:val>
                                        </p:tav>
                                      </p:tavLst>
                                    </p:anim>
                                    <p:anim calcmode="lin" valueType="num">
                                      <p:cBhvr>
                                        <p:cTn id="18" dur="4000" fill="hold"/>
                                        <p:tgtEl>
                                          <p:spTgt spid="9"/>
                                        </p:tgtEl>
                                        <p:attrNameLst>
                                          <p:attrName>ppt_h</p:attrName>
                                        </p:attrNameLst>
                                      </p:cBhvr>
                                      <p:tavLst>
                                        <p:tav tm="0">
                                          <p:val>
                                            <p:fltVal val="0"/>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circle(out)">
                                      <p:cBhvr>
                                        <p:cTn id="21" dur="4000"/>
                                        <p:tgtEl>
                                          <p:spTgt spid="9"/>
                                        </p:tgtEl>
                                      </p:cBhvr>
                                    </p:animEffect>
                                  </p:childTnLst>
                                </p:cTn>
                              </p:par>
                              <p:par>
                                <p:cTn id="22" presetID="23" presetClass="entr" presetSubtype="16"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4000" fill="hold"/>
                                        <p:tgtEl>
                                          <p:spTgt spid="11"/>
                                        </p:tgtEl>
                                        <p:attrNameLst>
                                          <p:attrName>ppt_w</p:attrName>
                                        </p:attrNameLst>
                                      </p:cBhvr>
                                      <p:tavLst>
                                        <p:tav tm="0">
                                          <p:val>
                                            <p:fltVal val="0"/>
                                          </p:val>
                                        </p:tav>
                                        <p:tav tm="100000">
                                          <p:val>
                                            <p:strVal val="#ppt_w"/>
                                          </p:val>
                                        </p:tav>
                                      </p:tavLst>
                                    </p:anim>
                                    <p:anim calcmode="lin" valueType="num">
                                      <p:cBhvr>
                                        <p:cTn id="25" dur="4000" fill="hold"/>
                                        <p:tgtEl>
                                          <p:spTgt spid="11"/>
                                        </p:tgtEl>
                                        <p:attrNameLst>
                                          <p:attrName>ppt_h</p:attrName>
                                        </p:attrNameLst>
                                      </p:cBhvr>
                                      <p:tavLst>
                                        <p:tav tm="0">
                                          <p:val>
                                            <p:fltVal val="0"/>
                                          </p:val>
                                        </p:tav>
                                        <p:tav tm="100000">
                                          <p:val>
                                            <p:strVal val="#ppt_h"/>
                                          </p:val>
                                        </p:tav>
                                      </p:tavLst>
                                    </p:anim>
                                  </p:childTnLst>
                                </p:cTn>
                              </p:par>
                              <p:par>
                                <p:cTn id="26" presetID="6" presetClass="entr" presetSubtype="32"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circle(out)">
                                      <p:cBhvr>
                                        <p:cTn id="28" dur="4000"/>
                                        <p:tgtEl>
                                          <p:spTgt spid="11"/>
                                        </p:tgtEl>
                                      </p:cBhvr>
                                    </p:animEffect>
                                  </p:childTnLst>
                                </p:cTn>
                              </p:par>
                              <p:par>
                                <p:cTn id="29" presetID="23" presetClass="entr" presetSubtype="16"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4000" fill="hold"/>
                                        <p:tgtEl>
                                          <p:spTgt spid="10"/>
                                        </p:tgtEl>
                                        <p:attrNameLst>
                                          <p:attrName>ppt_w</p:attrName>
                                        </p:attrNameLst>
                                      </p:cBhvr>
                                      <p:tavLst>
                                        <p:tav tm="0">
                                          <p:val>
                                            <p:fltVal val="0"/>
                                          </p:val>
                                        </p:tav>
                                        <p:tav tm="100000">
                                          <p:val>
                                            <p:strVal val="#ppt_w"/>
                                          </p:val>
                                        </p:tav>
                                      </p:tavLst>
                                    </p:anim>
                                    <p:anim calcmode="lin" valueType="num">
                                      <p:cBhvr>
                                        <p:cTn id="32" dur="4000" fill="hold"/>
                                        <p:tgtEl>
                                          <p:spTgt spid="10"/>
                                        </p:tgtEl>
                                        <p:attrNameLst>
                                          <p:attrName>ppt_h</p:attrName>
                                        </p:attrNameLst>
                                      </p:cBhvr>
                                      <p:tavLst>
                                        <p:tav tm="0">
                                          <p:val>
                                            <p:fltVal val="0"/>
                                          </p:val>
                                        </p:tav>
                                        <p:tav tm="100000">
                                          <p:val>
                                            <p:strVal val="#ppt_h"/>
                                          </p:val>
                                        </p:tav>
                                      </p:tavLst>
                                    </p:anim>
                                  </p:childTnLst>
                                </p:cTn>
                              </p:par>
                              <p:par>
                                <p:cTn id="33" presetID="6" presetClass="entr" presetSubtype="32"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circle(out)">
                                      <p:cBhvr>
                                        <p:cTn id="35" dur="4000"/>
                                        <p:tgtEl>
                                          <p:spTgt spid="10"/>
                                        </p:tgtEl>
                                      </p:cBhvr>
                                    </p:animEffect>
                                  </p:childTnLst>
                                </p:cTn>
                              </p:par>
                            </p:childTnLst>
                          </p:cTn>
                        </p:par>
                        <p:par>
                          <p:cTn id="36" fill="hold">
                            <p:stCondLst>
                              <p:cond delay="4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1"/>
                                          </p:val>
                                        </p:tav>
                                        <p:tav tm="100000">
                                          <p:val>
                                            <p:strVal val="#ppt_x"/>
                                          </p:val>
                                        </p:tav>
                                      </p:tavLst>
                                    </p:anim>
                                    <p:anim calcmode="lin" valueType="num">
                                      <p:cBhvr>
                                        <p:cTn id="41"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5151-svetik.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357313" cy="5715000"/>
          </a:xfrm>
          <a:prstGeom prst="rect">
            <a:avLst/>
          </a:prstGeom>
          <a:solidFill>
            <a:schemeClr val="accent6">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1357313" y="0"/>
            <a:ext cx="1357312" cy="5715000"/>
          </a:xfrm>
          <a:prstGeom prst="rect">
            <a:avLst/>
          </a:prstGeom>
          <a:solidFill>
            <a:schemeClr val="accent6">
              <a:lumMod val="20000"/>
              <a:lumOff val="8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2714625" y="0"/>
            <a:ext cx="1357313" cy="5715000"/>
          </a:xfrm>
          <a:prstGeom prst="rect">
            <a:avLst/>
          </a:prstGeom>
          <a:solidFill>
            <a:schemeClr val="accent6">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4071938" y="0"/>
            <a:ext cx="1357312" cy="5715000"/>
          </a:xfrm>
          <a:prstGeom prst="rect">
            <a:avLst/>
          </a:prstGeom>
          <a:solidFill>
            <a:schemeClr val="accent6">
              <a:lumMod val="20000"/>
              <a:lumOff val="8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5429250" y="0"/>
            <a:ext cx="1357313" cy="5715000"/>
          </a:xfrm>
          <a:prstGeom prst="rect">
            <a:avLst/>
          </a:prstGeom>
          <a:solidFill>
            <a:schemeClr val="accent6">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6786563" y="0"/>
            <a:ext cx="1214437" cy="5715000"/>
          </a:xfrm>
          <a:prstGeom prst="rect">
            <a:avLst/>
          </a:prstGeom>
          <a:solidFill>
            <a:schemeClr val="accent6">
              <a:lumMod val="20000"/>
              <a:lumOff val="8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8001000" y="0"/>
            <a:ext cx="1143000" cy="5715000"/>
          </a:xfrm>
          <a:prstGeom prst="rect">
            <a:avLst/>
          </a:prstGeom>
          <a:solidFill>
            <a:schemeClr val="accent6">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Horno Comunal. Seguimos caminando sobre suelo empedrado y bajo soportales de piedra con algo de vegetación, todo muy tranquilo y limpio. Así llegamos al Horno Comunal, un horno de pan comunitario.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comb/>
      </p:transition>
    </mc:Choice>
    <mc:Fallback xmlns="">
      <p:transition spd="slow" advTm="26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5"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ppt_w"/>
                                          </p:val>
                                        </p:tav>
                                      </p:tavLst>
                                    </p:anim>
                                    <p:anim calcmode="lin" valueType="num">
                                      <p:cBhvr>
                                        <p:cTn id="7" dur="4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 dur="1" fill="hold">
                                          <p:stCondLst>
                                            <p:cond delay="3999"/>
                                          </p:stCondLst>
                                        </p:cTn>
                                        <p:tgtEl>
                                          <p:spTgt spid="5"/>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4000"/>
                                        <p:tgtEl>
                                          <p:spTgt spid="6"/>
                                        </p:tgtEl>
                                        <p:attrNameLst>
                                          <p:attrName>ppt_h</p:attrName>
                                        </p:attrNameLst>
                                      </p:cBhvr>
                                      <p:tavLst>
                                        <p:tav tm="0">
                                          <p:val>
                                            <p:strVal val="ppt_h"/>
                                          </p:val>
                                        </p:tav>
                                        <p:tav tm="100000">
                                          <p:val>
                                            <p:strVal val="ppt_h"/>
                                          </p:val>
                                        </p:tav>
                                      </p:tavLst>
                                    </p:anim>
                                    <p:anim calcmode="lin" valueType="num">
                                      <p:cBhvr>
                                        <p:cTn id="11" dur="4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3999"/>
                                          </p:stCondLst>
                                        </p:cTn>
                                        <p:tgtEl>
                                          <p:spTgt spid="6"/>
                                        </p:tgtEl>
                                        <p:attrNameLst>
                                          <p:attrName>style.visibility</p:attrName>
                                        </p:attrNameLst>
                                      </p:cBhvr>
                                      <p:to>
                                        <p:strVal val="hidden"/>
                                      </p:to>
                                    </p:set>
                                  </p:childTnLst>
                                </p:cTn>
                              </p:par>
                              <p:par>
                                <p:cTn id="13" presetID="19" presetClass="exit" presetSubtype="5" fill="hold" nodeType="withEffect">
                                  <p:stCondLst>
                                    <p:cond delay="0"/>
                                  </p:stCondLst>
                                  <p:childTnLst>
                                    <p:anim calcmode="lin" valueType="num">
                                      <p:cBhvr>
                                        <p:cTn id="14" dur="4000"/>
                                        <p:tgtEl>
                                          <p:spTgt spid="7"/>
                                        </p:tgtEl>
                                        <p:attrNameLst>
                                          <p:attrName>ppt_w</p:attrName>
                                        </p:attrNameLst>
                                      </p:cBhvr>
                                      <p:tavLst>
                                        <p:tav tm="0">
                                          <p:val>
                                            <p:strVal val="ppt_w"/>
                                          </p:val>
                                        </p:tav>
                                        <p:tav tm="100000">
                                          <p:val>
                                            <p:strVal val="ppt_w"/>
                                          </p:val>
                                        </p:tav>
                                      </p:tavLst>
                                    </p:anim>
                                    <p:anim calcmode="lin" valueType="num">
                                      <p:cBhvr>
                                        <p:cTn id="15" dur="4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 dur="1" fill="hold">
                                          <p:stCondLst>
                                            <p:cond delay="3999"/>
                                          </p:stCondLst>
                                        </p:cTn>
                                        <p:tgtEl>
                                          <p:spTgt spid="7"/>
                                        </p:tgtEl>
                                        <p:attrNameLst>
                                          <p:attrName>style.visibility</p:attrName>
                                        </p:attrNameLst>
                                      </p:cBhvr>
                                      <p:to>
                                        <p:strVal val="hidden"/>
                                      </p:to>
                                    </p:set>
                                  </p:childTnLst>
                                </p:cTn>
                              </p:par>
                              <p:par>
                                <p:cTn id="17" presetID="19" presetClass="exit" presetSubtype="10" fill="hold" nodeType="withEffect">
                                  <p:stCondLst>
                                    <p:cond delay="0"/>
                                  </p:stCondLst>
                                  <p:childTnLst>
                                    <p:anim calcmode="lin" valueType="num">
                                      <p:cBhvr>
                                        <p:cTn id="18" dur="4000"/>
                                        <p:tgtEl>
                                          <p:spTgt spid="8"/>
                                        </p:tgtEl>
                                        <p:attrNameLst>
                                          <p:attrName>ppt_h</p:attrName>
                                        </p:attrNameLst>
                                      </p:cBhvr>
                                      <p:tavLst>
                                        <p:tav tm="0">
                                          <p:val>
                                            <p:strVal val="ppt_h"/>
                                          </p:val>
                                        </p:tav>
                                        <p:tav tm="100000">
                                          <p:val>
                                            <p:strVal val="ppt_h"/>
                                          </p:val>
                                        </p:tav>
                                      </p:tavLst>
                                    </p:anim>
                                    <p:anim calcmode="lin" valueType="num">
                                      <p:cBhvr>
                                        <p:cTn id="19" dur="4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3999"/>
                                          </p:stCondLst>
                                        </p:cTn>
                                        <p:tgtEl>
                                          <p:spTgt spid="8"/>
                                        </p:tgtEl>
                                        <p:attrNameLst>
                                          <p:attrName>style.visibility</p:attrName>
                                        </p:attrNameLst>
                                      </p:cBhvr>
                                      <p:to>
                                        <p:strVal val="hidden"/>
                                      </p:to>
                                    </p:set>
                                  </p:childTnLst>
                                </p:cTn>
                              </p:par>
                              <p:par>
                                <p:cTn id="21" presetID="19" presetClass="exit" presetSubtype="5" fill="hold" nodeType="withEffect">
                                  <p:stCondLst>
                                    <p:cond delay="0"/>
                                  </p:stCondLst>
                                  <p:childTnLst>
                                    <p:anim calcmode="lin" valueType="num">
                                      <p:cBhvr>
                                        <p:cTn id="22" dur="4000"/>
                                        <p:tgtEl>
                                          <p:spTgt spid="9"/>
                                        </p:tgtEl>
                                        <p:attrNameLst>
                                          <p:attrName>ppt_w</p:attrName>
                                        </p:attrNameLst>
                                      </p:cBhvr>
                                      <p:tavLst>
                                        <p:tav tm="0">
                                          <p:val>
                                            <p:strVal val="ppt_w"/>
                                          </p:val>
                                        </p:tav>
                                        <p:tav tm="100000">
                                          <p:val>
                                            <p:strVal val="ppt_w"/>
                                          </p:val>
                                        </p:tav>
                                      </p:tavLst>
                                    </p:anim>
                                    <p:anim calcmode="lin" valueType="num">
                                      <p:cBhvr>
                                        <p:cTn id="23" dur="4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 dur="1" fill="hold">
                                          <p:stCondLst>
                                            <p:cond delay="3999"/>
                                          </p:stCondLst>
                                        </p:cTn>
                                        <p:tgtEl>
                                          <p:spTgt spid="9"/>
                                        </p:tgtEl>
                                        <p:attrNameLst>
                                          <p:attrName>style.visibility</p:attrName>
                                        </p:attrNameLst>
                                      </p:cBhvr>
                                      <p:to>
                                        <p:strVal val="hidden"/>
                                      </p:to>
                                    </p:set>
                                  </p:childTnLst>
                                </p:cTn>
                              </p:par>
                              <p:par>
                                <p:cTn id="25" presetID="19" presetClass="exit" presetSubtype="10" fill="hold" nodeType="withEffect">
                                  <p:stCondLst>
                                    <p:cond delay="0"/>
                                  </p:stCondLst>
                                  <p:childTnLst>
                                    <p:anim calcmode="lin" valueType="num">
                                      <p:cBhvr>
                                        <p:cTn id="26" dur="4000"/>
                                        <p:tgtEl>
                                          <p:spTgt spid="10"/>
                                        </p:tgtEl>
                                        <p:attrNameLst>
                                          <p:attrName>ppt_h</p:attrName>
                                        </p:attrNameLst>
                                      </p:cBhvr>
                                      <p:tavLst>
                                        <p:tav tm="0">
                                          <p:val>
                                            <p:strVal val="ppt_h"/>
                                          </p:val>
                                        </p:tav>
                                        <p:tav tm="100000">
                                          <p:val>
                                            <p:strVal val="ppt_h"/>
                                          </p:val>
                                        </p:tav>
                                      </p:tavLst>
                                    </p:anim>
                                    <p:anim calcmode="lin" valueType="num">
                                      <p:cBhvr>
                                        <p:cTn id="27" dur="4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3999"/>
                                          </p:stCondLst>
                                        </p:cTn>
                                        <p:tgtEl>
                                          <p:spTgt spid="10"/>
                                        </p:tgtEl>
                                        <p:attrNameLst>
                                          <p:attrName>style.visibility</p:attrName>
                                        </p:attrNameLst>
                                      </p:cBhvr>
                                      <p:to>
                                        <p:strVal val="hidden"/>
                                      </p:to>
                                    </p:set>
                                  </p:childTnLst>
                                </p:cTn>
                              </p:par>
                              <p:par>
                                <p:cTn id="29" presetID="19" presetClass="exit" presetSubtype="5" fill="hold" nodeType="withEffect">
                                  <p:stCondLst>
                                    <p:cond delay="0"/>
                                  </p:stCondLst>
                                  <p:childTnLst>
                                    <p:anim calcmode="lin" valueType="num">
                                      <p:cBhvr>
                                        <p:cTn id="30" dur="4000"/>
                                        <p:tgtEl>
                                          <p:spTgt spid="11"/>
                                        </p:tgtEl>
                                        <p:attrNameLst>
                                          <p:attrName>ppt_w</p:attrName>
                                        </p:attrNameLst>
                                      </p:cBhvr>
                                      <p:tavLst>
                                        <p:tav tm="0">
                                          <p:val>
                                            <p:strVal val="ppt_w"/>
                                          </p:val>
                                        </p:tav>
                                        <p:tav tm="100000">
                                          <p:val>
                                            <p:strVal val="ppt_w"/>
                                          </p:val>
                                        </p:tav>
                                      </p:tavLst>
                                    </p:anim>
                                    <p:anim calcmode="lin" valueType="num">
                                      <p:cBhvr>
                                        <p:cTn id="31" dur="4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 dur="1" fill="hold">
                                          <p:stCondLst>
                                            <p:cond delay="3999"/>
                                          </p:stCondLst>
                                        </p:cTn>
                                        <p:tgtEl>
                                          <p:spTgt spid="11"/>
                                        </p:tgtEl>
                                        <p:attrNameLst>
                                          <p:attrName>style.visibility</p:attrName>
                                        </p:attrNameLst>
                                      </p:cBhvr>
                                      <p:to>
                                        <p:strVal val="hidden"/>
                                      </p:to>
                                    </p:set>
                                  </p:childTnLst>
                                </p:cTn>
                              </p:par>
                              <p:par>
                                <p:cTn id="33" presetID="17" presetClass="entr" presetSubtype="10"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4000" fill="hold"/>
                                        <p:tgtEl>
                                          <p:spTgt spid="4"/>
                                        </p:tgtEl>
                                        <p:attrNameLst>
                                          <p:attrName>ppt_w</p:attrName>
                                        </p:attrNameLst>
                                      </p:cBhvr>
                                      <p:tavLst>
                                        <p:tav tm="0">
                                          <p:val>
                                            <p:fltVal val="0"/>
                                          </p:val>
                                        </p:tav>
                                        <p:tav tm="100000">
                                          <p:val>
                                            <p:strVal val="#ppt_w"/>
                                          </p:val>
                                        </p:tav>
                                      </p:tavLst>
                                    </p:anim>
                                    <p:anim calcmode="lin" valueType="num">
                                      <p:cBhvr>
                                        <p:cTn id="36" dur="4000" fill="hold"/>
                                        <p:tgtEl>
                                          <p:spTgt spid="4"/>
                                        </p:tgtEl>
                                        <p:attrNameLst>
                                          <p:attrName>ppt_h</p:attrName>
                                        </p:attrNameLst>
                                      </p:cBhvr>
                                      <p:tavLst>
                                        <p:tav tm="0">
                                          <p:val>
                                            <p:strVal val="#ppt_h"/>
                                          </p:val>
                                        </p:tav>
                                        <p:tav tm="100000">
                                          <p:val>
                                            <p:strVal val="#ppt_h"/>
                                          </p:val>
                                        </p:tav>
                                      </p:tavLst>
                                    </p:anim>
                                  </p:childTnLst>
                                </p:cTn>
                              </p:par>
                              <p:par>
                                <p:cTn id="37" presetID="16" presetClass="entr" presetSubtype="42"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barn(outHorizontal)">
                                      <p:cBhvr>
                                        <p:cTn id="39" dur="4000"/>
                                        <p:tgtEl>
                                          <p:spTgt spid="4"/>
                                        </p:tgtEl>
                                      </p:cBhvr>
                                    </p:animEffect>
                                  </p:childTnLst>
                                </p:cTn>
                              </p:par>
                            </p:childTnLst>
                          </p:cTn>
                        </p:par>
                        <p:par>
                          <p:cTn id="40" fill="hold">
                            <p:stCondLst>
                              <p:cond delay="4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12"/>
                                        </p:tgtEl>
                                        <p:attrNameLst>
                                          <p:attrName>style.visibility</p:attrName>
                                        </p:attrNameLst>
                                      </p:cBhvr>
                                      <p:to>
                                        <p:strVal val="visible"/>
                                      </p:to>
                                    </p:set>
                                    <p:animEffect transition="in" filter="fade">
                                      <p:cBhvr>
                                        <p:cTn id="43" dur="1000"/>
                                        <p:tgtEl>
                                          <p:spTgt spid="12"/>
                                        </p:tgtEl>
                                      </p:cBhvr>
                                    </p:animEffect>
                                    <p:anim calcmode="lin" valueType="num">
                                      <p:cBhvr>
                                        <p:cTn id="44" dur="1000" fill="hold"/>
                                        <p:tgtEl>
                                          <p:spTgt spid="12"/>
                                        </p:tgtEl>
                                        <p:attrNameLst>
                                          <p:attrName>ppt_x</p:attrName>
                                        </p:attrNameLst>
                                      </p:cBhvr>
                                      <p:tavLst>
                                        <p:tav tm="0">
                                          <p:val>
                                            <p:strVal val="#ppt_x-.1"/>
                                          </p:val>
                                        </p:tav>
                                        <p:tav tm="100000">
                                          <p:val>
                                            <p:strVal val="#ppt_x"/>
                                          </p:val>
                                        </p:tav>
                                      </p:tavLst>
                                    </p:anim>
                                    <p:anim calcmode="lin" valueType="num">
                                      <p:cBhvr>
                                        <p:cTn id="45"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2.JPG"/>
          <p:cNvPicPr>
            <a:picLocks noChangeAspect="1"/>
          </p:cNvPicPr>
          <p:nvPr/>
        </p:nvPicPr>
        <p:blipFill>
          <a:blip r:embed="rId2" cstate="print"/>
          <a:srcRect l="50000"/>
          <a:stretch>
            <a:fillRect/>
          </a:stretch>
        </p:blipFill>
        <p:spPr bwMode="auto">
          <a:xfrm>
            <a:off x="4572000" y="0"/>
            <a:ext cx="4572000" cy="5714999"/>
          </a:xfrm>
          <a:prstGeom prst="rect">
            <a:avLst/>
          </a:prstGeom>
          <a:noFill/>
          <a:ln w="9525">
            <a:noFill/>
            <a:miter lim="800000"/>
            <a:headEnd/>
            <a:tailEnd/>
          </a:ln>
        </p:spPr>
      </p:pic>
      <p:pic>
        <p:nvPicPr>
          <p:cNvPr id="8" name="Content Placeholder 7" descr="a1.JPG"/>
          <p:cNvPicPr>
            <a:picLocks noGrp="1" noChangeAspect="1"/>
          </p:cNvPicPr>
          <p:nvPr>
            <p:ph idx="1"/>
          </p:nvPr>
        </p:nvPicPr>
        <p:blipFill>
          <a:blip r:embed="rId2" cstate="print"/>
          <a:srcRect r="50000"/>
          <a:stretch>
            <a:fillRect/>
          </a:stretch>
        </p:blipFill>
        <p:spPr>
          <a:xfrm>
            <a:off x="0" y="0"/>
            <a:ext cx="4572000" cy="5714999"/>
          </a:xfrm>
        </p:spPr>
      </p:pic>
      <p:sp>
        <p:nvSpPr>
          <p:cNvPr id="4" name="3 CuadroTexto"/>
          <p:cNvSpPr txBox="1"/>
          <p:nvPr/>
        </p:nvSpPr>
        <p:spPr>
          <a:xfrm>
            <a:off x="467544"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de mantener la arquitectura intacta, el pueblo conserva la esencia medieval, ya que posee una sola calle que recorre el pueblo circularmente. Al caminar por la calle, llegamos a una plaza que aún mantiene el horno de pan comunitario y la cisterna con la que se solía recoger el agua de los tejados.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prism isInverted="1"/>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4000" fill="hold"/>
                                        <p:tgtEl>
                                          <p:spTgt spid="8"/>
                                        </p:tgtEl>
                                        <p:attrNameLst>
                                          <p:attrName>ppt_x</p:attrName>
                                        </p:attrNameLst>
                                      </p:cBhvr>
                                      <p:tavLst>
                                        <p:tav tm="0">
                                          <p:val>
                                            <p:strVal val="1+#ppt_w/2"/>
                                          </p:val>
                                        </p:tav>
                                        <p:tav tm="100000">
                                          <p:val>
                                            <p:strVal val="#ppt_x"/>
                                          </p:val>
                                        </p:tav>
                                      </p:tavLst>
                                    </p:anim>
                                    <p:anim calcmode="lin" valueType="num">
                                      <p:cBhvr additive="base">
                                        <p:cTn id="8" dur="4000" fill="hold"/>
                                        <p:tgtEl>
                                          <p:spTgt spid="8"/>
                                        </p:tgtEl>
                                        <p:attrNameLst>
                                          <p:attrName>ppt_y</p:attrName>
                                        </p:attrNameLst>
                                      </p:cBhvr>
                                      <p:tavLst>
                                        <p:tav tm="0">
                                          <p:val>
                                            <p:strVal val="0-#ppt_h/2"/>
                                          </p:val>
                                        </p:tav>
                                        <p:tav tm="100000">
                                          <p:val>
                                            <p:strVal val="#ppt_y"/>
                                          </p:val>
                                        </p:tav>
                                      </p:tavLst>
                                    </p:anim>
                                  </p:childTnLst>
                                </p:cTn>
                              </p:par>
                              <p:par>
                                <p:cTn id="9" presetID="8" presetClass="emph" presetSubtype="0" repeatCount="2000" fill="hold" nodeType="withEffect">
                                  <p:stCondLst>
                                    <p:cond delay="0"/>
                                  </p:stCondLst>
                                  <p:childTnLst>
                                    <p:animRot by="21600000">
                                      <p:cBhvr>
                                        <p:cTn id="10" dur="2000" fill="hold"/>
                                        <p:tgtEl>
                                          <p:spTgt spid="8"/>
                                        </p:tgtEl>
                                        <p:attrNameLst>
                                          <p:attrName>r</p:attrName>
                                        </p:attrNameLst>
                                      </p:cBhvr>
                                    </p:animRot>
                                  </p:childTnLst>
                                </p:cTn>
                              </p:par>
                              <p:par>
                                <p:cTn id="11" presetID="13" presetClass="entr" presetSubtype="1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plus(in)">
                                      <p:cBhvr>
                                        <p:cTn id="13" dur="4000"/>
                                        <p:tgtEl>
                                          <p:spTgt spid="8"/>
                                        </p:tgtEl>
                                      </p:cBhvr>
                                    </p:animEffect>
                                  </p:childTnLst>
                                </p:cTn>
                              </p:par>
                              <p:par>
                                <p:cTn id="14" presetID="2" presetClass="entr" presetSubtype="12"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4000" fill="hold"/>
                                        <p:tgtEl>
                                          <p:spTgt spid="9"/>
                                        </p:tgtEl>
                                        <p:attrNameLst>
                                          <p:attrName>ppt_x</p:attrName>
                                        </p:attrNameLst>
                                      </p:cBhvr>
                                      <p:tavLst>
                                        <p:tav tm="0">
                                          <p:val>
                                            <p:strVal val="0-#ppt_w/2"/>
                                          </p:val>
                                        </p:tav>
                                        <p:tav tm="100000">
                                          <p:val>
                                            <p:strVal val="#ppt_x"/>
                                          </p:val>
                                        </p:tav>
                                      </p:tavLst>
                                    </p:anim>
                                    <p:anim calcmode="lin" valueType="num">
                                      <p:cBhvr additive="base">
                                        <p:cTn id="17" dur="4000" fill="hold"/>
                                        <p:tgtEl>
                                          <p:spTgt spid="9"/>
                                        </p:tgtEl>
                                        <p:attrNameLst>
                                          <p:attrName>ppt_y</p:attrName>
                                        </p:attrNameLst>
                                      </p:cBhvr>
                                      <p:tavLst>
                                        <p:tav tm="0">
                                          <p:val>
                                            <p:strVal val="1+#ppt_h/2"/>
                                          </p:val>
                                        </p:tav>
                                        <p:tav tm="100000">
                                          <p:val>
                                            <p:strVal val="#ppt_y"/>
                                          </p:val>
                                        </p:tav>
                                      </p:tavLst>
                                    </p:anim>
                                  </p:childTnLst>
                                </p:cTn>
                              </p:par>
                              <p:par>
                                <p:cTn id="18" presetID="8" presetClass="emph" presetSubtype="0" repeatCount="2000" fill="hold" nodeType="withEffect">
                                  <p:stCondLst>
                                    <p:cond delay="0"/>
                                  </p:stCondLst>
                                  <p:childTnLst>
                                    <p:animRot by="21600000">
                                      <p:cBhvr>
                                        <p:cTn id="19" dur="2000" fill="hold"/>
                                        <p:tgtEl>
                                          <p:spTgt spid="9"/>
                                        </p:tgtEl>
                                        <p:attrNameLst>
                                          <p:attrName>r</p:attrName>
                                        </p:attrNameLst>
                                      </p:cBhvr>
                                    </p:animRot>
                                  </p:childTnLst>
                                </p:cTn>
                              </p:par>
                              <p:par>
                                <p:cTn id="20" presetID="13" presetClass="entr" presetSubtype="16"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4000"/>
                                        <p:tgtEl>
                                          <p:spTgt spid="9"/>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abuelitos\Desktop\ASTURIAS\Viaje a Asturias (3.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0" y="0"/>
            <a:ext cx="9144000" cy="5715000"/>
          </a:xfrm>
          <a:prstGeom prst="rect">
            <a:avLst/>
          </a:prstGeom>
          <a:solidFill>
            <a:schemeClr val="tx2">
              <a:lumMod val="9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0" y="0"/>
            <a:ext cx="9144000" cy="5715000"/>
          </a:xfrm>
          <a:prstGeom prst="rect">
            <a:avLst/>
          </a:prstGeom>
          <a:solidFill>
            <a:schemeClr val="tx1">
              <a:lumMod val="8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395536"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esta localidad habitan actualmente dos personas. El resto de las viviendas son, en su mayoría, casas rurales en las que podrás alojarte, ya que </a:t>
            </a:r>
            <a:r>
              <a:rPr lang="es-ES" i="1" dirty="0" err="1" smtClean="0">
                <a:effectLst>
                  <a:glow rad="101600">
                    <a:srgbClr val="C00000">
                      <a:alpha val="60000"/>
                    </a:srgbClr>
                  </a:glow>
                  <a:outerShdw blurRad="38100" dist="38100" dir="2700000" algn="tl">
                    <a:srgbClr val="000000">
                      <a:alpha val="43137"/>
                    </a:srgbClr>
                  </a:outerShdw>
                </a:effectLst>
              </a:rPr>
              <a:t>Montfalcó</a:t>
            </a:r>
            <a:r>
              <a:rPr lang="es-ES" i="1" dirty="0" smtClean="0">
                <a:effectLst>
                  <a:glow rad="101600">
                    <a:srgbClr val="C00000">
                      <a:alpha val="60000"/>
                    </a:srgbClr>
                  </a:glow>
                  <a:outerShdw blurRad="38100" dist="38100" dir="2700000" algn="tl">
                    <a:srgbClr val="000000">
                      <a:alpha val="43137"/>
                    </a:srgbClr>
                  </a:outerShdw>
                </a:effectLst>
              </a:rPr>
              <a:t> se ha convertido en destacado destino de turismo rural.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flythrough/>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1" nodeType="withEffect">
                                  <p:stCondLst>
                                    <p:cond delay="0"/>
                                  </p:stCondLst>
                                  <p:childTnLst>
                                    <p:animEffect transition="out" filter="circle(in)">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 presetClass="exit" presetSubtype="8" fill="hold" grpId="0" nodeType="withEffect">
                                  <p:stCondLst>
                                    <p:cond delay="0"/>
                                  </p:stCondLst>
                                  <p:childTnLst>
                                    <p:anim calcmode="lin" valueType="num">
                                      <p:cBhvr additive="base">
                                        <p:cTn id="9" dur="4000"/>
                                        <p:tgtEl>
                                          <p:spTgt spid="5"/>
                                        </p:tgtEl>
                                        <p:attrNameLst>
                                          <p:attrName>ppt_x</p:attrName>
                                        </p:attrNameLst>
                                      </p:cBhvr>
                                      <p:tavLst>
                                        <p:tav tm="0">
                                          <p:val>
                                            <p:strVal val="ppt_x"/>
                                          </p:val>
                                        </p:tav>
                                        <p:tav tm="100000">
                                          <p:val>
                                            <p:strVal val="0-ppt_w/2"/>
                                          </p:val>
                                        </p:tav>
                                      </p:tavLst>
                                    </p:anim>
                                    <p:anim calcmode="lin" valueType="num">
                                      <p:cBhvr additive="base">
                                        <p:cTn id="10" dur="4000"/>
                                        <p:tgtEl>
                                          <p:spTgt spid="5"/>
                                        </p:tgtEl>
                                        <p:attrNameLst>
                                          <p:attrName>ppt_y</p:attrName>
                                        </p:attrNameLst>
                                      </p:cBhvr>
                                      <p:tavLst>
                                        <p:tav tm="0">
                                          <p:val>
                                            <p:strVal val="ppt_y"/>
                                          </p:val>
                                        </p:tav>
                                        <p:tav tm="100000">
                                          <p:val>
                                            <p:strVal val="ppt_y"/>
                                          </p:val>
                                        </p:tav>
                                      </p:tavLst>
                                    </p:anim>
                                    <p:set>
                                      <p:cBhvr>
                                        <p:cTn id="11" dur="1" fill="hold">
                                          <p:stCondLst>
                                            <p:cond delay="3999"/>
                                          </p:stCondLst>
                                        </p:cTn>
                                        <p:tgtEl>
                                          <p:spTgt spid="5"/>
                                        </p:tgtEl>
                                        <p:attrNameLst>
                                          <p:attrName>style.visibility</p:attrName>
                                        </p:attrNameLst>
                                      </p:cBhvr>
                                      <p:to>
                                        <p:strVal val="hidden"/>
                                      </p:to>
                                    </p:set>
                                  </p:childTnLst>
                                </p:cTn>
                              </p:par>
                              <p:par>
                                <p:cTn id="12" presetID="2" presetClass="exit" presetSubtype="2" fill="hold" grpId="0" nodeType="withEffect">
                                  <p:stCondLst>
                                    <p:cond delay="0"/>
                                  </p:stCondLst>
                                  <p:childTnLst>
                                    <p:anim calcmode="lin" valueType="num">
                                      <p:cBhvr additive="base">
                                        <p:cTn id="13" dur="4000"/>
                                        <p:tgtEl>
                                          <p:spTgt spid="8"/>
                                        </p:tgtEl>
                                        <p:attrNameLst>
                                          <p:attrName>ppt_x</p:attrName>
                                        </p:attrNameLst>
                                      </p:cBhvr>
                                      <p:tavLst>
                                        <p:tav tm="0">
                                          <p:val>
                                            <p:strVal val="ppt_x"/>
                                          </p:val>
                                        </p:tav>
                                        <p:tav tm="100000">
                                          <p:val>
                                            <p:strVal val="1+ppt_w/2"/>
                                          </p:val>
                                        </p:tav>
                                      </p:tavLst>
                                    </p:anim>
                                    <p:anim calcmode="lin" valueType="num">
                                      <p:cBhvr additive="base">
                                        <p:cTn id="14" dur="4000"/>
                                        <p:tgtEl>
                                          <p:spTgt spid="8"/>
                                        </p:tgtEl>
                                        <p:attrNameLst>
                                          <p:attrName>ppt_y</p:attrName>
                                        </p:attrNameLst>
                                      </p:cBhvr>
                                      <p:tavLst>
                                        <p:tav tm="0">
                                          <p:val>
                                            <p:strVal val="ppt_y"/>
                                          </p:val>
                                        </p:tav>
                                        <p:tav tm="100000">
                                          <p:val>
                                            <p:strVal val="ppt_y"/>
                                          </p:val>
                                        </p:tav>
                                      </p:tavLst>
                                    </p:anim>
                                    <p:set>
                                      <p:cBhvr>
                                        <p:cTn id="15" dur="1" fill="hold">
                                          <p:stCondLst>
                                            <p:cond delay="3999"/>
                                          </p:stCondLst>
                                        </p:cTn>
                                        <p:tgtEl>
                                          <p:spTgt spid="8"/>
                                        </p:tgtEl>
                                        <p:attrNameLst>
                                          <p:attrName>style.visibility</p:attrName>
                                        </p:attrNameLst>
                                      </p:cBhvr>
                                      <p:to>
                                        <p:strVal val="hidden"/>
                                      </p:to>
                                    </p:set>
                                  </p:childTnLst>
                                </p:cTn>
                              </p:par>
                              <p:par>
                                <p:cTn id="16" presetID="6" presetClass="exit" presetSubtype="16" fill="hold" grpId="1" nodeType="withEffect">
                                  <p:stCondLst>
                                    <p:cond delay="0"/>
                                  </p:stCondLst>
                                  <p:childTnLst>
                                    <p:animEffect transition="out" filter="circle(in)">
                                      <p:cBhvr>
                                        <p:cTn id="17" dur="4000"/>
                                        <p:tgtEl>
                                          <p:spTgt spid="8"/>
                                        </p:tgtEl>
                                      </p:cBhvr>
                                    </p:animEffect>
                                    <p:set>
                                      <p:cBhvr>
                                        <p:cTn id="18" dur="1" fill="hold">
                                          <p:stCondLst>
                                            <p:cond delay="3999"/>
                                          </p:stCondLst>
                                        </p:cTn>
                                        <p:tgtEl>
                                          <p:spTgt spid="8"/>
                                        </p:tgtEl>
                                        <p:attrNameLst>
                                          <p:attrName>style.visibility</p:attrName>
                                        </p:attrNameLst>
                                      </p:cBhvr>
                                      <p:to>
                                        <p:strVal val="hidden"/>
                                      </p:to>
                                    </p:set>
                                  </p:childTnLst>
                                </p:cTn>
                              </p:par>
                              <p:par>
                                <p:cTn id="19" presetID="16" presetClass="entr" presetSubtype="21" fill="hold" nodeType="withEffect">
                                  <p:stCondLst>
                                    <p:cond delay="0"/>
                                  </p:stCondLst>
                                  <p:childTnLst>
                                    <p:set>
                                      <p:cBhvr>
                                        <p:cTn id="20" dur="1" fill="hold">
                                          <p:stCondLst>
                                            <p:cond delay="0"/>
                                          </p:stCondLst>
                                        </p:cTn>
                                        <p:tgtEl>
                                          <p:spTgt spid="4098"/>
                                        </p:tgtEl>
                                        <p:attrNameLst>
                                          <p:attrName>style.visibility</p:attrName>
                                        </p:attrNameLst>
                                      </p:cBhvr>
                                      <p:to>
                                        <p:strVal val="visible"/>
                                      </p:to>
                                    </p:set>
                                    <p:animEffect transition="in" filter="barn(inVertical)">
                                      <p:cBhvr>
                                        <p:cTn id="21" dur="4000"/>
                                        <p:tgtEl>
                                          <p:spTgt spid="4098"/>
                                        </p:tgtEl>
                                      </p:cBhvr>
                                    </p:animEffect>
                                  </p:childTnLst>
                                </p:cTn>
                              </p:par>
                              <p:par>
                                <p:cTn id="22" presetID="35" presetClass="entr" presetSubtype="0" fill="hold" nodeType="withEffect">
                                  <p:stCondLst>
                                    <p:cond delay="0"/>
                                  </p:stCondLst>
                                  <p:childTnLst>
                                    <p:set>
                                      <p:cBhvr>
                                        <p:cTn id="23" dur="1" fill="hold">
                                          <p:stCondLst>
                                            <p:cond delay="0"/>
                                          </p:stCondLst>
                                        </p:cTn>
                                        <p:tgtEl>
                                          <p:spTgt spid="4098"/>
                                        </p:tgtEl>
                                        <p:attrNameLst>
                                          <p:attrName>style.visibility</p:attrName>
                                        </p:attrNameLst>
                                      </p:cBhvr>
                                      <p:to>
                                        <p:strVal val="visible"/>
                                      </p:to>
                                    </p:set>
                                    <p:animEffect transition="in" filter="fade">
                                      <p:cBhvr>
                                        <p:cTn id="24" dur="4000"/>
                                        <p:tgtEl>
                                          <p:spTgt spid="4098"/>
                                        </p:tgtEl>
                                      </p:cBhvr>
                                    </p:animEffect>
                                    <p:anim calcmode="lin" valueType="num">
                                      <p:cBhvr>
                                        <p:cTn id="25" dur="4000" fill="hold"/>
                                        <p:tgtEl>
                                          <p:spTgt spid="4098"/>
                                        </p:tgtEl>
                                        <p:attrNameLst>
                                          <p:attrName>style.rotation</p:attrName>
                                        </p:attrNameLst>
                                      </p:cBhvr>
                                      <p:tavLst>
                                        <p:tav tm="0">
                                          <p:val>
                                            <p:fltVal val="720"/>
                                          </p:val>
                                        </p:tav>
                                        <p:tav tm="100000">
                                          <p:val>
                                            <p:fltVal val="0"/>
                                          </p:val>
                                        </p:tav>
                                      </p:tavLst>
                                    </p:anim>
                                    <p:anim calcmode="lin" valueType="num">
                                      <p:cBhvr>
                                        <p:cTn id="26" dur="4000" fill="hold"/>
                                        <p:tgtEl>
                                          <p:spTgt spid="4098"/>
                                        </p:tgtEl>
                                        <p:attrNameLst>
                                          <p:attrName>ppt_h</p:attrName>
                                        </p:attrNameLst>
                                      </p:cBhvr>
                                      <p:tavLst>
                                        <p:tav tm="0">
                                          <p:val>
                                            <p:fltVal val="0"/>
                                          </p:val>
                                        </p:tav>
                                        <p:tav tm="100000">
                                          <p:val>
                                            <p:strVal val="#ppt_h"/>
                                          </p:val>
                                        </p:tav>
                                      </p:tavLst>
                                    </p:anim>
                                    <p:anim calcmode="lin" valueType="num">
                                      <p:cBhvr>
                                        <p:cTn id="27" dur="4000" fill="hold"/>
                                        <p:tgtEl>
                                          <p:spTgt spid="4098"/>
                                        </p:tgtEl>
                                        <p:attrNameLst>
                                          <p:attrName>ppt_w</p:attrName>
                                        </p:attrNameLst>
                                      </p:cBhvr>
                                      <p:tavLst>
                                        <p:tav tm="0">
                                          <p:val>
                                            <p:fltVal val="0"/>
                                          </p:val>
                                        </p:tav>
                                        <p:tav tm="100000">
                                          <p:val>
                                            <p:strVal val="#ppt_w"/>
                                          </p:val>
                                        </p:tav>
                                      </p:tavLst>
                                    </p:anim>
                                  </p:childTnLst>
                                </p:cTn>
                              </p:par>
                            </p:childTnLst>
                          </p:cTn>
                        </p:par>
                        <p:par>
                          <p:cTn id="28" fill="hold">
                            <p:stCondLst>
                              <p:cond delay="4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1"/>
                                          </p:val>
                                        </p:tav>
                                        <p:tav tm="100000">
                                          <p:val>
                                            <p:strVal val="#ppt_x"/>
                                          </p:val>
                                        </p:tav>
                                      </p:tavLst>
                                    </p:anim>
                                    <p:anim calcmode="lin" valueType="num">
                                      <p:cBhvr>
                                        <p:cTn id="3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5" grpId="0" animBg="1"/>
      <p:bldP spid="5" grpId="1" animBg="1"/>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13355787_8455391b02_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357188" y="358775"/>
            <a:ext cx="8510587" cy="5006975"/>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714375" y="696913"/>
            <a:ext cx="7805738" cy="4370387"/>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467544" y="4657700"/>
            <a:ext cx="8352928" cy="923330"/>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Montfalcó</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Murallat</a:t>
            </a:r>
            <a:r>
              <a:rPr lang="es-ES" i="1" dirty="0" smtClean="0">
                <a:effectLst>
                  <a:glow rad="101600">
                    <a:srgbClr val="C00000">
                      <a:alpha val="60000"/>
                    </a:srgbClr>
                  </a:glow>
                  <a:outerShdw blurRad="38100" dist="38100" dir="2700000" algn="tl">
                    <a:srgbClr val="000000">
                      <a:alpha val="43137"/>
                    </a:srgbClr>
                  </a:outerShdw>
                </a:effectLst>
              </a:rPr>
              <a:t> se encuentra a solo una hora y media de Barcelona, hacia el noroeste. La villa está a sesenta y siete kilómetros de la capital de la provincia de Lleida.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23000">
        <p15:prstTrans prst="curtains"/>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8" presetClass="exit" presetSubtype="3" fill="hold" nodeType="withEffect">
                                  <p:stCondLst>
                                    <p:cond delay="0"/>
                                  </p:stCondLst>
                                  <p:childTnLst>
                                    <p:animEffect transition="out" filter="strips(upRigh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16" presetClass="entr" presetSubtype="4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Horizontal)">
                                      <p:cBhvr>
                                        <p:cTn id="16" dur="4000"/>
                                        <p:tgtEl>
                                          <p:spTgt spid="4"/>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1"/>
                                          </p:val>
                                        </p:tav>
                                        <p:tav tm="100000">
                                          <p:val>
                                            <p:strVal val="#ppt_x"/>
                                          </p:val>
                                        </p:tav>
                                      </p:tavLst>
                                    </p:anim>
                                    <p:anim calcmode="lin" valueType="num">
                                      <p:cBhvr>
                                        <p:cTn id="2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abuelitos\Desktop\ASTURIAS\Viaje a Asturias.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9144000" cy="5715000"/>
          </a:xfrm>
          <a:prstGeom prst="rect">
            <a:avLst/>
          </a:prstGeom>
          <a:solidFill>
            <a:schemeClr val="tx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323528" y="4657700"/>
            <a:ext cx="8424936" cy="923330"/>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Montfalcó</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Murallat</a:t>
            </a:r>
            <a:r>
              <a:rPr lang="es-ES" i="1" dirty="0" smtClean="0">
                <a:effectLst>
                  <a:glow rad="101600">
                    <a:srgbClr val="C00000">
                      <a:alpha val="60000"/>
                    </a:srgbClr>
                  </a:glow>
                  <a:outerShdw blurRad="38100" dist="38100" dir="2700000" algn="tl">
                    <a:srgbClr val="000000">
                      <a:alpha val="43137"/>
                    </a:srgbClr>
                  </a:outerShdw>
                </a:effectLst>
              </a:rPr>
              <a:t> es un pueblo solitario y fuera de las temporadas vacacionales el paseo prácticamente será exclusivo. Para acceder se debe atravesar la fachada que está al sur. Se pasan dos puertas  con arcos abovedados.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prism isContent="1" isInverted="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0" nodeType="withEffect">
                                  <p:stCondLst>
                                    <p:cond delay="0"/>
                                  </p:stCondLst>
                                  <p:childTnLst>
                                    <p:animEffect transition="out" filter="wedge">
                                      <p:cBhvr>
                                        <p:cTn id="6" dur="3500"/>
                                        <p:tgtEl>
                                          <p:spTgt spid="4"/>
                                        </p:tgtEl>
                                      </p:cBhvr>
                                    </p:animEffect>
                                    <p:set>
                                      <p:cBhvr>
                                        <p:cTn id="7" dur="1" fill="hold">
                                          <p:stCondLst>
                                            <p:cond delay="3499"/>
                                          </p:stCondLst>
                                        </p:cTn>
                                        <p:tgtEl>
                                          <p:spTgt spid="4"/>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14338"/>
                                        </p:tgtEl>
                                        <p:attrNameLst>
                                          <p:attrName>style.visibility</p:attrName>
                                        </p:attrNameLst>
                                      </p:cBhvr>
                                      <p:to>
                                        <p:strVal val="visible"/>
                                      </p:to>
                                    </p:set>
                                    <p:animEffect transition="in" filter="wedge">
                                      <p:cBhvr>
                                        <p:cTn id="10" dur="4000"/>
                                        <p:tgtEl>
                                          <p:spTgt spid="14338"/>
                                        </p:tgtEl>
                                      </p:cBhvr>
                                    </p:animEffect>
                                  </p:childTnLst>
                                </p:cTn>
                              </p:par>
                              <p:par>
                                <p:cTn id="11" presetID="23" presetClass="entr" presetSubtype="16" fill="hold" nodeType="withEffect">
                                  <p:stCondLst>
                                    <p:cond delay="0"/>
                                  </p:stCondLst>
                                  <p:childTnLst>
                                    <p:set>
                                      <p:cBhvr>
                                        <p:cTn id="12" dur="1" fill="hold">
                                          <p:stCondLst>
                                            <p:cond delay="0"/>
                                          </p:stCondLst>
                                        </p:cTn>
                                        <p:tgtEl>
                                          <p:spTgt spid="14338"/>
                                        </p:tgtEl>
                                        <p:attrNameLst>
                                          <p:attrName>style.visibility</p:attrName>
                                        </p:attrNameLst>
                                      </p:cBhvr>
                                      <p:to>
                                        <p:strVal val="visible"/>
                                      </p:to>
                                    </p:set>
                                    <p:anim calcmode="lin" valueType="num">
                                      <p:cBhvr>
                                        <p:cTn id="13" dur="4000" fill="hold"/>
                                        <p:tgtEl>
                                          <p:spTgt spid="14338"/>
                                        </p:tgtEl>
                                        <p:attrNameLst>
                                          <p:attrName>ppt_w</p:attrName>
                                        </p:attrNameLst>
                                      </p:cBhvr>
                                      <p:tavLst>
                                        <p:tav tm="0">
                                          <p:val>
                                            <p:fltVal val="0"/>
                                          </p:val>
                                        </p:tav>
                                        <p:tav tm="100000">
                                          <p:val>
                                            <p:strVal val="#ppt_w"/>
                                          </p:val>
                                        </p:tav>
                                      </p:tavLst>
                                    </p:anim>
                                    <p:anim calcmode="lin" valueType="num">
                                      <p:cBhvr>
                                        <p:cTn id="14" dur="4000" fill="hold"/>
                                        <p:tgtEl>
                                          <p:spTgt spid="14338"/>
                                        </p:tgtEl>
                                        <p:attrNameLst>
                                          <p:attrName>ppt_h</p:attrName>
                                        </p:attrNameLst>
                                      </p:cBhvr>
                                      <p:tavLst>
                                        <p:tav tm="0">
                                          <p:val>
                                            <p:fltVal val="0"/>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colunas.cbn.globoradio.globo.com/platb/files/615/2010/07/IMG_2102.JPG"/>
          <p:cNvPicPr>
            <a:picLocks noChangeAspect="1" noChangeArrowheads="1"/>
          </p:cNvPicPr>
          <p:nvPr/>
        </p:nvPicPr>
        <p:blipFill>
          <a:blip r:embed="rId4"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539552" y="4945732"/>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inmediato el visitante se encontrará en la plaza central. Si es temporada alta, podrá degustar platos típicos de esa zona española en su restaurante.</a:t>
            </a:r>
            <a:endParaRPr lang="es-ES" i="1" dirty="0">
              <a:effectLst>
                <a:glow rad="101600">
                  <a:srgbClr val="C00000">
                    <a:alpha val="60000"/>
                  </a:srgbClr>
                </a:glow>
                <a:outerShdw blurRad="38100" dist="38100" dir="2700000" algn="tl">
                  <a:srgbClr val="000000">
                    <a:alpha val="43137"/>
                  </a:srgbClr>
                </a:outerShdw>
              </a:effectLst>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3500" advTm="22000">
        <p14:glitte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50178"/>
                                        </p:tgtEl>
                                        <p:attrNameLst>
                                          <p:attrName>r</p:attrName>
                                        </p:attrNameLst>
                                      </p:cBhvr>
                                    </p:animRot>
                                  </p:childTnLst>
                                </p:cTn>
                              </p:par>
                              <p:par>
                                <p:cTn id="7" presetID="23" presetClass="entr" presetSubtype="16" fill="hold" nodeType="withEffect">
                                  <p:stCondLst>
                                    <p:cond delay="0"/>
                                  </p:stCondLst>
                                  <p:childTnLst>
                                    <p:set>
                                      <p:cBhvr>
                                        <p:cTn id="8" dur="1" fill="hold">
                                          <p:stCondLst>
                                            <p:cond delay="0"/>
                                          </p:stCondLst>
                                        </p:cTn>
                                        <p:tgtEl>
                                          <p:spTgt spid="50178"/>
                                        </p:tgtEl>
                                        <p:attrNameLst>
                                          <p:attrName>style.visibility</p:attrName>
                                        </p:attrNameLst>
                                      </p:cBhvr>
                                      <p:to>
                                        <p:strVal val="visible"/>
                                      </p:to>
                                    </p:set>
                                    <p:anim calcmode="lin" valueType="num">
                                      <p:cBhvr>
                                        <p:cTn id="9" dur="4000" fill="hold"/>
                                        <p:tgtEl>
                                          <p:spTgt spid="50178"/>
                                        </p:tgtEl>
                                        <p:attrNameLst>
                                          <p:attrName>ppt_w</p:attrName>
                                        </p:attrNameLst>
                                      </p:cBhvr>
                                      <p:tavLst>
                                        <p:tav tm="0">
                                          <p:val>
                                            <p:fltVal val="0"/>
                                          </p:val>
                                        </p:tav>
                                        <p:tav tm="100000">
                                          <p:val>
                                            <p:strVal val="#ppt_w"/>
                                          </p:val>
                                        </p:tav>
                                      </p:tavLst>
                                    </p:anim>
                                    <p:anim calcmode="lin" valueType="num">
                                      <p:cBhvr>
                                        <p:cTn id="10" dur="4000" fill="hold"/>
                                        <p:tgtEl>
                                          <p:spTgt spid="50178"/>
                                        </p:tgtEl>
                                        <p:attrNameLst>
                                          <p:attrName>ppt_h</p:attrName>
                                        </p:attrNameLst>
                                      </p:cBhvr>
                                      <p:tavLst>
                                        <p:tav tm="0">
                                          <p:val>
                                            <p:fltVal val="0"/>
                                          </p:val>
                                        </p:tav>
                                        <p:tav tm="100000">
                                          <p:val>
                                            <p:strVal val="#ppt_h"/>
                                          </p:val>
                                        </p:tav>
                                      </p:tavLst>
                                    </p:anim>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1"/>
                                          </p:val>
                                        </p:tav>
                                        <p:tav tm="100000">
                                          <p:val>
                                            <p:strVal val="#ppt_x"/>
                                          </p:val>
                                        </p:tav>
                                      </p:tavLst>
                                    </p:anim>
                                    <p:anim calcmode="lin" valueType="num">
                                      <p:cBhvr>
                                        <p:cTn id="16"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091107195549-prostituta.jpg"/>
          <p:cNvPicPr>
            <a:picLocks noChangeAspect="1"/>
          </p:cNvPicPr>
          <p:nvPr/>
        </p:nvPicPr>
        <p:blipFill>
          <a:blip r:embed="rId2" cstate="print"/>
          <a:stretch>
            <a:fillRect/>
          </a:stretch>
        </p:blipFill>
        <p:spPr bwMode="auto">
          <a:xfrm>
            <a:off x="0" y="22225"/>
            <a:ext cx="9143999" cy="56705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50000"/>
              <a:alpha val="6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50825" y="238125"/>
            <a:ext cx="8678863" cy="5187950"/>
          </a:xfrm>
          <a:prstGeom prst="rect">
            <a:avLst/>
          </a:prstGeom>
          <a:solidFill>
            <a:srgbClr val="2B3616">
              <a:alpha val="62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539750" y="538163"/>
            <a:ext cx="8113713" cy="4640262"/>
          </a:xfrm>
          <a:prstGeom prst="rect">
            <a:avLst/>
          </a:prstGeom>
          <a:solidFill>
            <a:schemeClr val="tx1">
              <a:lumMod val="95000"/>
              <a:alpha val="6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683568" y="4585692"/>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fachadas de piedra, puertas de madera maciza, herrajes, balcones y ventanas de aspecto rústico son fantásticas. Existen estructuras en las murallas que son posteriores a las del origen.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prism isInverted="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16" presetClass="entr" presetSubtype="4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Horizontal)">
                                      <p:cBhvr>
                                        <p:cTn id="16" dur="4000"/>
                                        <p:tgtEl>
                                          <p:spTgt spid="4"/>
                                        </p:tgtEl>
                                      </p:cBhvr>
                                    </p:animEffect>
                                  </p:childTnLst>
                                </p:cTn>
                              </p:par>
                              <p:par>
                                <p:cTn id="17" presetID="50" presetClass="entr" presetSubtype="0" decel="10000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strVal val="#ppt_w+.3"/>
                                          </p:val>
                                        </p:tav>
                                        <p:tav tm="100000">
                                          <p:val>
                                            <p:strVal val="#ppt_w"/>
                                          </p:val>
                                        </p:tav>
                                      </p:tavLst>
                                    </p:anim>
                                    <p:anim calcmode="lin" valueType="num">
                                      <p:cBhvr>
                                        <p:cTn id="20" dur="4000" fill="hold"/>
                                        <p:tgtEl>
                                          <p:spTgt spid="4"/>
                                        </p:tgtEl>
                                        <p:attrNameLst>
                                          <p:attrName>ppt_h</p:attrName>
                                        </p:attrNameLst>
                                      </p:cBhvr>
                                      <p:tavLst>
                                        <p:tav tm="0">
                                          <p:val>
                                            <p:strVal val="#ppt_h"/>
                                          </p:val>
                                        </p:tav>
                                        <p:tav tm="100000">
                                          <p:val>
                                            <p:strVal val="#ppt_h"/>
                                          </p:val>
                                        </p:tav>
                                      </p:tavLst>
                                    </p:anim>
                                    <p:animEffect transition="in" filter="fade">
                                      <p:cBhvr>
                                        <p:cTn id="21" dur="4000"/>
                                        <p:tgtEl>
                                          <p:spTgt spid="4"/>
                                        </p:tgtEl>
                                      </p:cBhvr>
                                    </p:animEffect>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F-.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250825" y="217488"/>
            <a:ext cx="8642350" cy="5280025"/>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Antes de entrar en el pueblo, a la izquierda hay señalizada una zona de aparcamiento sin asfaltar. Un poco más arriba, delante de la puerta de entrada también se puede aparcar, pero suele haber algo de revuelo, pues como siempre, todo el mundo quiere aparcar delante.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ripple dir="ru"/>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3" fill="hold" grpId="0" nodeType="withEffect">
                                  <p:stCondLst>
                                    <p:cond delay="0"/>
                                  </p:stCondLst>
                                  <p:childTnLst>
                                    <p:animEffect transition="out" filter="wheel(3)">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4000"/>
                                        <p:tgtEl>
                                          <p:spTgt spid="4"/>
                                        </p:tgtEl>
                                      </p:cBhvr>
                                    </p:animEffect>
                                  </p:childTnLst>
                                </p:cTn>
                              </p:par>
                              <p:par>
                                <p:cTn id="11" presetID="26" presetClass="emph" presetSubtype="0" fill="hold" nodeType="withEffect">
                                  <p:stCondLst>
                                    <p:cond delay="0"/>
                                  </p:stCondLst>
                                  <p:childTnLst>
                                    <p:animEffect transition="out" filter="fade">
                                      <p:cBhvr>
                                        <p:cTn id="12" dur="3000" tmFilter="0, 0; .2, .5; .8, .5; 1, 0"/>
                                        <p:tgtEl>
                                          <p:spTgt spid="4"/>
                                        </p:tgtEl>
                                      </p:cBhvr>
                                    </p:animEffect>
                                    <p:animScale>
                                      <p:cBhvr>
                                        <p:cTn id="13" dur="1500" autoRev="1" fill="hold"/>
                                        <p:tgtEl>
                                          <p:spTgt spid="4"/>
                                        </p:tgtEl>
                                      </p:cBhvr>
                                      <p:by x="105000" y="105000"/>
                                    </p:animScale>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1"/>
                                          </p:val>
                                        </p:tav>
                                        <p:tav tm="100000">
                                          <p:val>
                                            <p:strVal val="#ppt_x"/>
                                          </p:val>
                                        </p:tav>
                                      </p:tavLst>
                                    </p:anim>
                                    <p:anim calcmode="lin" valueType="num">
                                      <p:cBhvr>
                                        <p:cTn id="1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www.tenyten.com/thumbs/?src=tusc-italy55454.jpg&amp;w=550&amp;h=310&amp;zc=C"/>
          <p:cNvPicPr>
            <a:picLocks noChangeAspect="1" noChangeArrowheads="1"/>
          </p:cNvPicPr>
          <p:nvPr/>
        </p:nvPicPr>
        <p:blipFill>
          <a:blip r:embed="rId2" cstate="print"/>
          <a:srcRect l="50000"/>
          <a:stretch>
            <a:fillRect/>
          </a:stretch>
        </p:blipFill>
        <p:spPr bwMode="auto">
          <a:xfrm>
            <a:off x="4572000" y="0"/>
            <a:ext cx="4572000" cy="5714999"/>
          </a:xfrm>
          <a:prstGeom prst="rect">
            <a:avLst/>
          </a:prstGeom>
          <a:noFill/>
          <a:ln w="9525">
            <a:noFill/>
            <a:miter lim="800000"/>
            <a:headEnd/>
            <a:tailEnd/>
          </a:ln>
        </p:spPr>
      </p:pic>
      <p:pic>
        <p:nvPicPr>
          <p:cNvPr id="5" name="Picture 2" descr="http://www.tenyten.com/thumbs/?src=tusc-italy55454.jpg&amp;w=550&amp;h=310&amp;zc=C"/>
          <p:cNvPicPr>
            <a:picLocks noChangeAspect="1" noChangeArrowheads="1"/>
          </p:cNvPicPr>
          <p:nvPr/>
        </p:nvPicPr>
        <p:blipFill>
          <a:blip r:embed="rId2" cstate="print"/>
          <a:srcRect r="50000"/>
          <a:stretch>
            <a:fillRect/>
          </a:stretch>
        </p:blipFill>
        <p:spPr bwMode="auto">
          <a:xfrm>
            <a:off x="0" y="0"/>
            <a:ext cx="4572000" cy="5714999"/>
          </a:xfrm>
          <a:prstGeom prst="rect">
            <a:avLst/>
          </a:prstGeom>
          <a:noFill/>
          <a:ln w="9525">
            <a:noFill/>
            <a:miter lim="800000"/>
            <a:headEnd/>
            <a:tailEnd/>
          </a:ln>
        </p:spPr>
      </p:pic>
      <p:pic>
        <p:nvPicPr>
          <p:cNvPr id="6" name="Picture 4" descr="http://cdn.traveler.es/uploads/images/thumbs/201150/paisajes_de_pel__cula_976761789_650x.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251520" y="4081636"/>
            <a:ext cx="828092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iglesia de San Pedro de </a:t>
            </a:r>
            <a:r>
              <a:rPr lang="es-ES" i="1" dirty="0" err="1" smtClean="0">
                <a:effectLst>
                  <a:glow rad="101600">
                    <a:srgbClr val="C00000">
                      <a:alpha val="60000"/>
                    </a:srgbClr>
                  </a:glow>
                  <a:outerShdw blurRad="38100" dist="38100" dir="2700000" algn="tl">
                    <a:srgbClr val="000000">
                      <a:alpha val="43137"/>
                    </a:srgbClr>
                  </a:outerShdw>
                </a:effectLst>
              </a:rPr>
              <a:t>Montfalcó</a:t>
            </a:r>
            <a:r>
              <a:rPr lang="es-ES" i="1" dirty="0" smtClean="0">
                <a:effectLst>
                  <a:glow rad="101600">
                    <a:srgbClr val="C00000">
                      <a:alpha val="60000"/>
                    </a:srgbClr>
                  </a:glow>
                  <a:outerShdw blurRad="38100" dist="38100" dir="2700000" algn="tl">
                    <a:srgbClr val="000000">
                      <a:alpha val="43137"/>
                    </a:srgbClr>
                  </a:outerShdw>
                </a:effectLst>
              </a:rPr>
              <a:t>, una primitiva iglesia románica donde confluyen diversos estilos arquitectónicos, desde la cual se tienen muy buenas vistas sobre la zona. Se construyó en el siglo XI aprovechando una torre circular de defensa para la construcción del ábside y el edificio ha sido reformado y reconstruido a lo largo de los años.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9000">
        <p14:warp dir="in"/>
      </p:transition>
    </mc:Choice>
    <mc:Fallback xmlns="">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4000" fill="hold"/>
                                        <p:tgtEl>
                                          <p:spTgt spid="6"/>
                                        </p:tgtEl>
                                        <p:attrNameLst>
                                          <p:attrName>r</p:attrName>
                                        </p:attrNameLst>
                                      </p:cBhvr>
                                    </p:animRot>
                                  </p:childTnLst>
                                </p:cTn>
                              </p:par>
                              <p:par>
                                <p:cTn id="7" presetID="8" presetClass="exit" presetSubtype="16" fill="hold" nodeType="withEffect">
                                  <p:stCondLst>
                                    <p:cond delay="0"/>
                                  </p:stCondLst>
                                  <p:childTnLst>
                                    <p:animEffect transition="out" filter="diamond(in)">
                                      <p:cBhvr>
                                        <p:cTn id="8" dur="4000"/>
                                        <p:tgtEl>
                                          <p:spTgt spid="6"/>
                                        </p:tgtEl>
                                      </p:cBhvr>
                                    </p:animEffect>
                                    <p:set>
                                      <p:cBhvr>
                                        <p:cTn id="9" dur="1" fill="hold">
                                          <p:stCondLst>
                                            <p:cond delay="3999"/>
                                          </p:stCondLst>
                                        </p:cTn>
                                        <p:tgtEl>
                                          <p:spTgt spid="6"/>
                                        </p:tgtEl>
                                        <p:attrNameLst>
                                          <p:attrName>style.visibility</p:attrName>
                                        </p:attrNameLst>
                                      </p:cBhvr>
                                      <p:to>
                                        <p:strVal val="hidden"/>
                                      </p:to>
                                    </p:set>
                                  </p:childTnLst>
                                </p:cTn>
                              </p:par>
                              <p:par>
                                <p:cTn id="10" presetID="18" presetClass="entr" presetSubtype="6"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trips(downRight)">
                                      <p:cBhvr>
                                        <p:cTn id="12" dur="4000"/>
                                        <p:tgtEl>
                                          <p:spTgt spid="5"/>
                                        </p:tgtEl>
                                      </p:cBhvr>
                                    </p:animEffect>
                                  </p:childTnLst>
                                </p:cTn>
                              </p:par>
                              <p:par>
                                <p:cTn id="13" presetID="18" presetClass="entr" presetSubtype="9" fill="hold" nodeType="withEffect">
                                  <p:stCondLst>
                                    <p:cond delay="0"/>
                                  </p:stCondLst>
                                  <p:childTnLst>
                                    <p:set>
                                      <p:cBhvr>
                                        <p:cTn id="14" dur="1" fill="hold">
                                          <p:stCondLst>
                                            <p:cond delay="0"/>
                                          </p:stCondLst>
                                        </p:cTn>
                                        <p:tgtEl>
                                          <p:spTgt spid="29698"/>
                                        </p:tgtEl>
                                        <p:attrNameLst>
                                          <p:attrName>style.visibility</p:attrName>
                                        </p:attrNameLst>
                                      </p:cBhvr>
                                      <p:to>
                                        <p:strVal val="visible"/>
                                      </p:to>
                                    </p:set>
                                    <p:animEffect transition="in" filter="strips(upLeft)">
                                      <p:cBhvr>
                                        <p:cTn id="15" dur="4000"/>
                                        <p:tgtEl>
                                          <p:spTgt spid="29698"/>
                                        </p:tgtEl>
                                      </p:cBhvr>
                                    </p:animEffec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1"/>
                                          </p:val>
                                        </p:tav>
                                        <p:tav tm="100000">
                                          <p:val>
                                            <p:strVal val="#ppt_x"/>
                                          </p:val>
                                        </p:tav>
                                      </p:tavLst>
                                    </p:anim>
                                    <p:anim calcmode="lin" valueType="num">
                                      <p:cBhvr>
                                        <p:cTn id="2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estaticos2.catai.es/content/media/fotos/samples/large/villas-en-toscana1.jpg"/>
          <p:cNvPicPr>
            <a:picLocks noChangeAspect="1" noChangeArrowheads="1"/>
          </p:cNvPicPr>
          <p:nvPr/>
        </p:nvPicPr>
        <p:blipFill>
          <a:blip r:embed="rId2" cstate="print"/>
          <a:stretch>
            <a:fillRect/>
          </a:stretch>
        </p:blipFill>
        <p:spPr bwMode="auto">
          <a:xfrm>
            <a:off x="6763" y="0"/>
            <a:ext cx="9130473"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539552" y="4873724"/>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Igual atractivo presentan las callejuelas, arcos y pórticos que el turista sin duda disfrutará durante el recorrido de la villa.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19000">
        <p14:prism isContent="1"/>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35842"/>
                                        </p:tgtEl>
                                        <p:attrNameLst>
                                          <p:attrName>r</p:attrName>
                                        </p:attrNameLst>
                                      </p:cBhvr>
                                    </p:animRot>
                                  </p:childTnLst>
                                </p:cTn>
                              </p:par>
                              <p:par>
                                <p:cTn id="7" presetID="20" presetClass="entr" presetSubtype="0" fill="hold" nodeType="withEffect">
                                  <p:stCondLst>
                                    <p:cond delay="0"/>
                                  </p:stCondLst>
                                  <p:childTnLst>
                                    <p:set>
                                      <p:cBhvr>
                                        <p:cTn id="8" dur="1" fill="hold">
                                          <p:stCondLst>
                                            <p:cond delay="0"/>
                                          </p:stCondLst>
                                        </p:cTn>
                                        <p:tgtEl>
                                          <p:spTgt spid="35842"/>
                                        </p:tgtEl>
                                        <p:attrNameLst>
                                          <p:attrName>style.visibility</p:attrName>
                                        </p:attrNameLst>
                                      </p:cBhvr>
                                      <p:to>
                                        <p:strVal val="visible"/>
                                      </p:to>
                                    </p:set>
                                    <p:animEffect transition="in" filter="wedge">
                                      <p:cBhvr>
                                        <p:cTn id="9" dur="3000"/>
                                        <p:tgtEl>
                                          <p:spTgt spid="35842"/>
                                        </p:tgtEl>
                                      </p:cBhvr>
                                    </p:animEffect>
                                  </p:childTnLst>
                                </p:cTn>
                              </p:par>
                              <p:par>
                                <p:cTn id="10" presetID="23" presetClass="entr" presetSubtype="16" fill="hold" nodeType="withEffect">
                                  <p:stCondLst>
                                    <p:cond delay="0"/>
                                  </p:stCondLst>
                                  <p:childTnLst>
                                    <p:set>
                                      <p:cBhvr>
                                        <p:cTn id="11" dur="1" fill="hold">
                                          <p:stCondLst>
                                            <p:cond delay="0"/>
                                          </p:stCondLst>
                                        </p:cTn>
                                        <p:tgtEl>
                                          <p:spTgt spid="35842"/>
                                        </p:tgtEl>
                                        <p:attrNameLst>
                                          <p:attrName>style.visibility</p:attrName>
                                        </p:attrNameLst>
                                      </p:cBhvr>
                                      <p:to>
                                        <p:strVal val="visible"/>
                                      </p:to>
                                    </p:set>
                                    <p:anim calcmode="lin" valueType="num">
                                      <p:cBhvr>
                                        <p:cTn id="12" dur="4000" fill="hold"/>
                                        <p:tgtEl>
                                          <p:spTgt spid="35842"/>
                                        </p:tgtEl>
                                        <p:attrNameLst>
                                          <p:attrName>ppt_w</p:attrName>
                                        </p:attrNameLst>
                                      </p:cBhvr>
                                      <p:tavLst>
                                        <p:tav tm="0">
                                          <p:val>
                                            <p:fltVal val="0"/>
                                          </p:val>
                                        </p:tav>
                                        <p:tav tm="100000">
                                          <p:val>
                                            <p:strVal val="#ppt_w"/>
                                          </p:val>
                                        </p:tav>
                                      </p:tavLst>
                                    </p:anim>
                                    <p:anim calcmode="lin" valueType="num">
                                      <p:cBhvr>
                                        <p:cTn id="13" dur="4000" fill="hold"/>
                                        <p:tgtEl>
                                          <p:spTgt spid="35842"/>
                                        </p:tgtEl>
                                        <p:attrNameLst>
                                          <p:attrName>ppt_h</p:attrName>
                                        </p:attrNameLst>
                                      </p:cBhvr>
                                      <p:tavLst>
                                        <p:tav tm="0">
                                          <p:val>
                                            <p:fltVal val="0"/>
                                          </p:val>
                                        </p:tav>
                                        <p:tav tm="100000">
                                          <p:val>
                                            <p:strVal val="#ppt_h"/>
                                          </p:val>
                                        </p:tav>
                                      </p:tavLst>
                                    </p:anim>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611560" y="4945732"/>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Uno de los aspectos más característicos de esta villa medieval es sin duda su muralla . Está construida con sillares rectangulares unidos con argamasa.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randomBar dir="vert"/>
      </p:transition>
    </mc:Choice>
    <mc:Fallback xmlns="">
      <p:transition spd="slow" advTm="22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6" fill="hold" grpId="0" nodeType="withEffect">
                                  <p:stCondLst>
                                    <p:cond delay="0"/>
                                  </p:stCondLst>
                                  <p:childTnLst>
                                    <p:animEffect transition="out" filter="barn(inHorizontal)">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16" presetClass="entr" presetSubtype="2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Horizontal)">
                                      <p:cBhvr>
                                        <p:cTn id="10" dur="4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hinfla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395288" y="358775"/>
            <a:ext cx="8353425" cy="4940300"/>
          </a:xfrm>
          <a:prstGeom prst="rect">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827088" y="774700"/>
            <a:ext cx="7489825" cy="4083050"/>
          </a:xfrm>
          <a:prstGeom prst="rect">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467544" y="4945732"/>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ocurre en otros pueblos de la época en España, la fortaleza rodea toda la villa sin que quede una sola edificación fuera de sus murallas.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conveyor dir="l"/>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2/3*#ppt_w"/>
                                          </p:val>
                                        </p:tav>
                                        <p:tav tm="100000">
                                          <p:val>
                                            <p:strVal val="#ppt_w"/>
                                          </p:val>
                                        </p:tav>
                                      </p:tavLst>
                                    </p:anim>
                                    <p:anim calcmode="lin" valueType="num">
                                      <p:cBhvr>
                                        <p:cTn id="17" dur="4000" fill="hold"/>
                                        <p:tgtEl>
                                          <p:spTgt spid="4"/>
                                        </p:tgtEl>
                                        <p:attrNameLst>
                                          <p:attrName>ppt_h</p:attrName>
                                        </p:attrNameLst>
                                      </p:cBhvr>
                                      <p:tavLst>
                                        <p:tav tm="0">
                                          <p:val>
                                            <p:strVal val="2/3*#ppt_h"/>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ox(out)">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buelitos\Desktop\ASTURIAS\Viaje a Asturias (.jpg"/>
          <p:cNvPicPr>
            <a:picLocks noChangeAspect="1" noChangeArrowheads="1"/>
          </p:cNvPicPr>
          <p:nvPr/>
        </p:nvPicPr>
        <p:blipFill>
          <a:blip r:embed="rId2" cstate="print"/>
          <a:stretch>
            <a:fillRect/>
          </a:stretch>
        </p:blipFill>
        <p:spPr bwMode="auto">
          <a:xfrm>
            <a:off x="0" y="0"/>
            <a:ext cx="5940152"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Rectángulo"/>
          <p:cNvSpPr/>
          <p:nvPr/>
        </p:nvSpPr>
        <p:spPr>
          <a:xfrm>
            <a:off x="0" y="0"/>
            <a:ext cx="5868144" cy="5715000"/>
          </a:xfrm>
          <a:prstGeom prst="rect">
            <a:avLst/>
          </a:prstGeom>
          <a:solidFill>
            <a:schemeClr val="tx2">
              <a:lumMod val="5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0"/>
            <a:ext cx="5940152" cy="5715000"/>
          </a:xfrm>
          <a:prstGeom prst="rect">
            <a:avLst/>
          </a:prstGeom>
          <a:solidFill>
            <a:schemeClr val="tx2">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0" y="0"/>
            <a:ext cx="5940152" cy="5715000"/>
          </a:xfrm>
          <a:prstGeom prst="rect">
            <a:avLst/>
          </a:prstGeom>
          <a:solidFill>
            <a:schemeClr val="tx2">
              <a:lumMod val="9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0" y="0"/>
            <a:ext cx="5940152" cy="5715000"/>
          </a:xfrm>
          <a:prstGeom prst="rect">
            <a:avLst/>
          </a:prstGeom>
          <a:solidFill>
            <a:schemeClr val="tx2">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6084168" y="1633364"/>
            <a:ext cx="2880320" cy="2862322"/>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Parece un pueblo abandonado, ya que la mayoría de las casas están desocupadas. </a:t>
            </a:r>
          </a:p>
          <a:p>
            <a:r>
              <a:rPr lang="es-ES" i="1" dirty="0" smtClean="0">
                <a:effectLst>
                  <a:glow rad="101600">
                    <a:srgbClr val="C00000">
                      <a:alpha val="60000"/>
                    </a:srgbClr>
                  </a:glow>
                  <a:outerShdw blurRad="38100" dist="38100" dir="2700000" algn="tl">
                    <a:srgbClr val="000000">
                      <a:alpha val="43137"/>
                    </a:srgbClr>
                  </a:outerShdw>
                </a:effectLst>
              </a:rPr>
              <a:t>Solamente dos están habitadas de forma continua . Además, algunas otras casas están destinadas al alquiler vacacional.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5000">
        <p15:prstTrans prst="fallOve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4000"/>
                                        <p:tgtEl>
                                          <p:spTgt spid="10"/>
                                        </p:tgtEl>
                                        <p:attrNameLst>
                                          <p:attrName>ppt_x</p:attrName>
                                        </p:attrNameLst>
                                      </p:cBhvr>
                                      <p:tavLst>
                                        <p:tav tm="0">
                                          <p:val>
                                            <p:strVal val="ppt_x"/>
                                          </p:val>
                                        </p:tav>
                                        <p:tav tm="100000">
                                          <p:val>
                                            <p:strVal val="ppt_x"/>
                                          </p:val>
                                        </p:tav>
                                      </p:tavLst>
                                    </p:anim>
                                    <p:anim calcmode="lin" valueType="num">
                                      <p:cBhvr>
                                        <p:cTn id="7" dur="4000"/>
                                        <p:tgtEl>
                                          <p:spTgt spid="10"/>
                                        </p:tgtEl>
                                        <p:attrNameLst>
                                          <p:attrName>ppt_y</p:attrName>
                                        </p:attrNameLst>
                                      </p:cBhvr>
                                      <p:tavLst>
                                        <p:tav tm="0">
                                          <p:val>
                                            <p:strVal val="ppt_y"/>
                                          </p:val>
                                        </p:tav>
                                        <p:tav tm="100000">
                                          <p:val>
                                            <p:strVal val="ppt_y-ppt_h/2"/>
                                          </p:val>
                                        </p:tav>
                                      </p:tavLst>
                                    </p:anim>
                                    <p:anim calcmode="lin" valueType="num">
                                      <p:cBhvr>
                                        <p:cTn id="8" dur="4000"/>
                                        <p:tgtEl>
                                          <p:spTgt spid="10"/>
                                        </p:tgtEl>
                                        <p:attrNameLst>
                                          <p:attrName>ppt_w</p:attrName>
                                        </p:attrNameLst>
                                      </p:cBhvr>
                                      <p:tavLst>
                                        <p:tav tm="0">
                                          <p:val>
                                            <p:strVal val="ppt_w"/>
                                          </p:val>
                                        </p:tav>
                                        <p:tav tm="100000">
                                          <p:val>
                                            <p:strVal val="ppt_w"/>
                                          </p:val>
                                        </p:tav>
                                      </p:tavLst>
                                    </p:anim>
                                    <p:anim calcmode="lin" valueType="num">
                                      <p:cBhvr>
                                        <p:cTn id="9" dur="4000"/>
                                        <p:tgtEl>
                                          <p:spTgt spid="10"/>
                                        </p:tgtEl>
                                        <p:attrNameLst>
                                          <p:attrName>ppt_h</p:attrName>
                                        </p:attrNameLst>
                                      </p:cBhvr>
                                      <p:tavLst>
                                        <p:tav tm="0">
                                          <p:val>
                                            <p:strVal val="ppt_h"/>
                                          </p:val>
                                        </p:tav>
                                        <p:tav tm="100000">
                                          <p:val>
                                            <p:fltVal val="0"/>
                                          </p:val>
                                        </p:tav>
                                      </p:tavLst>
                                    </p:anim>
                                    <p:set>
                                      <p:cBhvr>
                                        <p:cTn id="10" dur="1" fill="hold">
                                          <p:stCondLst>
                                            <p:cond delay="3999"/>
                                          </p:stCondLst>
                                        </p:cTn>
                                        <p:tgtEl>
                                          <p:spTgt spid="10"/>
                                        </p:tgtEl>
                                        <p:attrNameLst>
                                          <p:attrName>style.visibility</p:attrName>
                                        </p:attrNameLst>
                                      </p:cBhvr>
                                      <p:to>
                                        <p:strVal val="hidden"/>
                                      </p:to>
                                    </p:set>
                                  </p:childTnLst>
                                </p:cTn>
                              </p:par>
                              <p:par>
                                <p:cTn id="11" presetID="17" presetClass="exit" presetSubtype="4" fill="hold" grpId="0" nodeType="withEffect">
                                  <p:stCondLst>
                                    <p:cond delay="0"/>
                                  </p:stCondLst>
                                  <p:childTnLst>
                                    <p:anim calcmode="lin" valueType="num">
                                      <p:cBhvr>
                                        <p:cTn id="12" dur="4000"/>
                                        <p:tgtEl>
                                          <p:spTgt spid="11"/>
                                        </p:tgtEl>
                                        <p:attrNameLst>
                                          <p:attrName>ppt_x</p:attrName>
                                        </p:attrNameLst>
                                      </p:cBhvr>
                                      <p:tavLst>
                                        <p:tav tm="0">
                                          <p:val>
                                            <p:strVal val="ppt_x"/>
                                          </p:val>
                                        </p:tav>
                                        <p:tav tm="100000">
                                          <p:val>
                                            <p:strVal val="ppt_x"/>
                                          </p:val>
                                        </p:tav>
                                      </p:tavLst>
                                    </p:anim>
                                    <p:anim calcmode="lin" valueType="num">
                                      <p:cBhvr>
                                        <p:cTn id="13" dur="4000"/>
                                        <p:tgtEl>
                                          <p:spTgt spid="11"/>
                                        </p:tgtEl>
                                        <p:attrNameLst>
                                          <p:attrName>ppt_y</p:attrName>
                                        </p:attrNameLst>
                                      </p:cBhvr>
                                      <p:tavLst>
                                        <p:tav tm="0">
                                          <p:val>
                                            <p:strVal val="ppt_y"/>
                                          </p:val>
                                        </p:tav>
                                        <p:tav tm="100000">
                                          <p:val>
                                            <p:strVal val="ppt_y+ppt_h/2"/>
                                          </p:val>
                                        </p:tav>
                                      </p:tavLst>
                                    </p:anim>
                                    <p:anim calcmode="lin" valueType="num">
                                      <p:cBhvr>
                                        <p:cTn id="14" dur="4000"/>
                                        <p:tgtEl>
                                          <p:spTgt spid="11"/>
                                        </p:tgtEl>
                                        <p:attrNameLst>
                                          <p:attrName>ppt_w</p:attrName>
                                        </p:attrNameLst>
                                      </p:cBhvr>
                                      <p:tavLst>
                                        <p:tav tm="0">
                                          <p:val>
                                            <p:strVal val="ppt_w"/>
                                          </p:val>
                                        </p:tav>
                                        <p:tav tm="100000">
                                          <p:val>
                                            <p:strVal val="ppt_w"/>
                                          </p:val>
                                        </p:tav>
                                      </p:tavLst>
                                    </p:anim>
                                    <p:anim calcmode="lin" valueType="num">
                                      <p:cBhvr>
                                        <p:cTn id="15" dur="4000"/>
                                        <p:tgtEl>
                                          <p:spTgt spid="11"/>
                                        </p:tgtEl>
                                        <p:attrNameLst>
                                          <p:attrName>ppt_h</p:attrName>
                                        </p:attrNameLst>
                                      </p:cBhvr>
                                      <p:tavLst>
                                        <p:tav tm="0">
                                          <p:val>
                                            <p:strVal val="ppt_h"/>
                                          </p:val>
                                        </p:tav>
                                        <p:tav tm="100000">
                                          <p:val>
                                            <p:fltVal val="0"/>
                                          </p:val>
                                        </p:tav>
                                      </p:tavLst>
                                    </p:anim>
                                    <p:set>
                                      <p:cBhvr>
                                        <p:cTn id="16" dur="1" fill="hold">
                                          <p:stCondLst>
                                            <p:cond delay="3999"/>
                                          </p:stCondLst>
                                        </p:cTn>
                                        <p:tgtEl>
                                          <p:spTgt spid="11"/>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4000"/>
                                        <p:tgtEl>
                                          <p:spTgt spid="12"/>
                                        </p:tgtEl>
                                        <p:attrNameLst>
                                          <p:attrName>ppt_x</p:attrName>
                                        </p:attrNameLst>
                                      </p:cBhvr>
                                      <p:tavLst>
                                        <p:tav tm="0">
                                          <p:val>
                                            <p:strVal val="ppt_x"/>
                                          </p:val>
                                        </p:tav>
                                        <p:tav tm="100000">
                                          <p:val>
                                            <p:strVal val="ppt_x-ppt_w/2"/>
                                          </p:val>
                                        </p:tav>
                                      </p:tavLst>
                                    </p:anim>
                                    <p:anim calcmode="lin" valueType="num">
                                      <p:cBhvr>
                                        <p:cTn id="19" dur="4000"/>
                                        <p:tgtEl>
                                          <p:spTgt spid="12"/>
                                        </p:tgtEl>
                                        <p:attrNameLst>
                                          <p:attrName>ppt_y</p:attrName>
                                        </p:attrNameLst>
                                      </p:cBhvr>
                                      <p:tavLst>
                                        <p:tav tm="0">
                                          <p:val>
                                            <p:strVal val="ppt_y"/>
                                          </p:val>
                                        </p:tav>
                                        <p:tav tm="100000">
                                          <p:val>
                                            <p:strVal val="ppt_y"/>
                                          </p:val>
                                        </p:tav>
                                      </p:tavLst>
                                    </p:anim>
                                    <p:anim calcmode="lin" valueType="num">
                                      <p:cBhvr>
                                        <p:cTn id="20" dur="4000"/>
                                        <p:tgtEl>
                                          <p:spTgt spid="12"/>
                                        </p:tgtEl>
                                        <p:attrNameLst>
                                          <p:attrName>ppt_w</p:attrName>
                                        </p:attrNameLst>
                                      </p:cBhvr>
                                      <p:tavLst>
                                        <p:tav tm="0">
                                          <p:val>
                                            <p:strVal val="ppt_w"/>
                                          </p:val>
                                        </p:tav>
                                        <p:tav tm="100000">
                                          <p:val>
                                            <p:fltVal val="0"/>
                                          </p:val>
                                        </p:tav>
                                      </p:tavLst>
                                    </p:anim>
                                    <p:anim calcmode="lin" valueType="num">
                                      <p:cBhvr>
                                        <p:cTn id="21" dur="4000"/>
                                        <p:tgtEl>
                                          <p:spTgt spid="12"/>
                                        </p:tgtEl>
                                        <p:attrNameLst>
                                          <p:attrName>ppt_h</p:attrName>
                                        </p:attrNameLst>
                                      </p:cBhvr>
                                      <p:tavLst>
                                        <p:tav tm="0">
                                          <p:val>
                                            <p:strVal val="ppt_h"/>
                                          </p:val>
                                        </p:tav>
                                        <p:tav tm="100000">
                                          <p:val>
                                            <p:strVal val="ppt_h"/>
                                          </p:val>
                                        </p:tav>
                                      </p:tavLst>
                                    </p:anim>
                                    <p:set>
                                      <p:cBhvr>
                                        <p:cTn id="22" dur="1" fill="hold">
                                          <p:stCondLst>
                                            <p:cond delay="3999"/>
                                          </p:stCondLst>
                                        </p:cTn>
                                        <p:tgtEl>
                                          <p:spTgt spid="12"/>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4000"/>
                                        <p:tgtEl>
                                          <p:spTgt spid="13"/>
                                        </p:tgtEl>
                                        <p:attrNameLst>
                                          <p:attrName>ppt_x</p:attrName>
                                        </p:attrNameLst>
                                      </p:cBhvr>
                                      <p:tavLst>
                                        <p:tav tm="0">
                                          <p:val>
                                            <p:strVal val="ppt_x"/>
                                          </p:val>
                                        </p:tav>
                                        <p:tav tm="100000">
                                          <p:val>
                                            <p:strVal val="ppt_x+ppt_w/2"/>
                                          </p:val>
                                        </p:tav>
                                      </p:tavLst>
                                    </p:anim>
                                    <p:anim calcmode="lin" valueType="num">
                                      <p:cBhvr>
                                        <p:cTn id="25" dur="4000"/>
                                        <p:tgtEl>
                                          <p:spTgt spid="13"/>
                                        </p:tgtEl>
                                        <p:attrNameLst>
                                          <p:attrName>ppt_y</p:attrName>
                                        </p:attrNameLst>
                                      </p:cBhvr>
                                      <p:tavLst>
                                        <p:tav tm="0">
                                          <p:val>
                                            <p:strVal val="ppt_y"/>
                                          </p:val>
                                        </p:tav>
                                        <p:tav tm="100000">
                                          <p:val>
                                            <p:strVal val="ppt_y"/>
                                          </p:val>
                                        </p:tav>
                                      </p:tavLst>
                                    </p:anim>
                                    <p:anim calcmode="lin" valueType="num">
                                      <p:cBhvr>
                                        <p:cTn id="26" dur="4000"/>
                                        <p:tgtEl>
                                          <p:spTgt spid="13"/>
                                        </p:tgtEl>
                                        <p:attrNameLst>
                                          <p:attrName>ppt_w</p:attrName>
                                        </p:attrNameLst>
                                      </p:cBhvr>
                                      <p:tavLst>
                                        <p:tav tm="0">
                                          <p:val>
                                            <p:strVal val="ppt_w"/>
                                          </p:val>
                                        </p:tav>
                                        <p:tav tm="100000">
                                          <p:val>
                                            <p:fltVal val="0"/>
                                          </p:val>
                                        </p:tav>
                                      </p:tavLst>
                                    </p:anim>
                                    <p:anim calcmode="lin" valueType="num">
                                      <p:cBhvr>
                                        <p:cTn id="27" dur="4000"/>
                                        <p:tgtEl>
                                          <p:spTgt spid="13"/>
                                        </p:tgtEl>
                                        <p:attrNameLst>
                                          <p:attrName>ppt_h</p:attrName>
                                        </p:attrNameLst>
                                      </p:cBhvr>
                                      <p:tavLst>
                                        <p:tav tm="0">
                                          <p:val>
                                            <p:strVal val="ppt_h"/>
                                          </p:val>
                                        </p:tav>
                                        <p:tav tm="100000">
                                          <p:val>
                                            <p:strVal val="ppt_h"/>
                                          </p:val>
                                        </p:tav>
                                      </p:tavLst>
                                    </p:anim>
                                    <p:set>
                                      <p:cBhvr>
                                        <p:cTn id="28" dur="1" fill="hold">
                                          <p:stCondLst>
                                            <p:cond delay="3999"/>
                                          </p:stCondLst>
                                        </p:cTn>
                                        <p:tgtEl>
                                          <p:spTgt spid="13"/>
                                        </p:tgtEl>
                                        <p:attrNameLst>
                                          <p:attrName>style.visibility</p:attrName>
                                        </p:attrNameLst>
                                      </p:cBhvr>
                                      <p:to>
                                        <p:strVal val="hidden"/>
                                      </p:to>
                                    </p:set>
                                  </p:childTnLst>
                                </p:cTn>
                              </p:par>
                              <p:par>
                                <p:cTn id="29" presetID="4" presetClass="entr" presetSubtype="32"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box(out)">
                                      <p:cBhvr>
                                        <p:cTn id="31" dur="4000"/>
                                        <p:tgtEl>
                                          <p:spTgt spid="9"/>
                                        </p:tgtEl>
                                      </p:cBhvr>
                                    </p:animEffect>
                                  </p:childTnLst>
                                </p:cTn>
                              </p:par>
                            </p:childTnLst>
                          </p:cTn>
                        </p:par>
                        <p:par>
                          <p:cTn id="32" fill="hold">
                            <p:stCondLst>
                              <p:cond delay="4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1"/>
                                          </p:val>
                                        </p:tav>
                                        <p:tav tm="100000">
                                          <p:val>
                                            <p:strVal val="#ppt_x"/>
                                          </p:val>
                                        </p:tav>
                                      </p:tavLst>
                                    </p:anim>
                                    <p:anim calcmode="lin" valueType="num">
                                      <p:cBhvr>
                                        <p:cTn id="3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P spid="11" grpId="0" animBg="1"/>
      <p:bldP spid="10" grpId="0" animBg="1"/>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6143-1024x768-reflection.jpg"/>
          <p:cNvPicPr>
            <a:picLocks noChangeAspect="1"/>
          </p:cNvPicPr>
          <p:nvPr/>
        </p:nvPicPr>
        <p:blipFill>
          <a:blip r:embed="rId2" cstate="print"/>
          <a:stretch>
            <a:fillRect/>
          </a:stretch>
        </p:blipFill>
        <p:spPr bwMode="auto">
          <a:xfrm>
            <a:off x="1"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1">
              <a:lumMod val="8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179388" y="265113"/>
            <a:ext cx="8713092" cy="5256212"/>
          </a:xfrm>
          <a:prstGeom prst="rect">
            <a:avLst/>
          </a:prstGeom>
          <a:solidFill>
            <a:schemeClr val="tx1">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68312" y="554038"/>
            <a:ext cx="8136136" cy="467995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23528" y="487372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Son perfectas para disfrutar del turismo rural de Cataluña con base en el pueblo medieval mejor conservado de toda la región.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9000">
        <p14:pan dir="u"/>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16" presetClass="exit" presetSubtype="42" fill="hold" nodeType="withEffect">
                                  <p:stCondLst>
                                    <p:cond delay="0"/>
                                  </p:stCondLst>
                                  <p:childTnLst>
                                    <p:animEffect transition="out" filter="barn(outHorizontal)">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3"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linds(horizontal)">
                                      <p:cBhvr>
                                        <p:cTn id="16" dur="4000"/>
                                        <p:tgtEl>
                                          <p:spTgt spid="4"/>
                                        </p:tgtEl>
                                      </p:cBhvr>
                                    </p:animEffect>
                                  </p:childTnLst>
                                </p:cTn>
                              </p:par>
                              <p:par>
                                <p:cTn id="17" presetID="42"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4000"/>
                                        <p:tgtEl>
                                          <p:spTgt spid="4"/>
                                        </p:tgtEl>
                                      </p:cBhvr>
                                    </p:animEffect>
                                    <p:anim calcmode="lin" valueType="num">
                                      <p:cBhvr>
                                        <p:cTn id="20" dur="4000" fill="hold"/>
                                        <p:tgtEl>
                                          <p:spTgt spid="4"/>
                                        </p:tgtEl>
                                        <p:attrNameLst>
                                          <p:attrName>ppt_x</p:attrName>
                                        </p:attrNameLst>
                                      </p:cBhvr>
                                      <p:tavLst>
                                        <p:tav tm="0">
                                          <p:val>
                                            <p:strVal val="#ppt_x"/>
                                          </p:val>
                                        </p:tav>
                                        <p:tav tm="100000">
                                          <p:val>
                                            <p:strVal val="#ppt_x"/>
                                          </p:val>
                                        </p:tav>
                                      </p:tavLst>
                                    </p:anim>
                                    <p:anim calcmode="lin" valueType="num">
                                      <p:cBhvr>
                                        <p:cTn id="21" dur="400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1.JPG"/>
          <p:cNvPicPr>
            <a:picLocks noGrp="1" noChangeAspect="1"/>
          </p:cNvPicPr>
          <p:nvPr>
            <p:ph idx="1"/>
          </p:nvPr>
        </p:nvPicPr>
        <p:blipFill>
          <a:blip r:embed="rId2" cstate="print"/>
          <a:srcRect r="75200"/>
          <a:stretch>
            <a:fillRect/>
          </a:stretch>
        </p:blipFill>
        <p:spPr>
          <a:xfrm>
            <a:off x="0" y="-382860"/>
            <a:ext cx="2267744" cy="6408712"/>
          </a:xfrm>
        </p:spPr>
      </p:pic>
      <p:pic>
        <p:nvPicPr>
          <p:cNvPr id="7" name="Picture 6" descr="a2.JPG"/>
          <p:cNvPicPr>
            <a:picLocks noChangeAspect="1"/>
          </p:cNvPicPr>
          <p:nvPr/>
        </p:nvPicPr>
        <p:blipFill>
          <a:blip r:embed="rId2" cstate="print"/>
          <a:srcRect l="24800" r="50000"/>
          <a:stretch>
            <a:fillRect/>
          </a:stretch>
        </p:blipFill>
        <p:spPr bwMode="auto">
          <a:xfrm>
            <a:off x="2267744" y="-382860"/>
            <a:ext cx="2304256" cy="6408712"/>
          </a:xfrm>
          <a:prstGeom prst="rect">
            <a:avLst/>
          </a:prstGeom>
          <a:noFill/>
          <a:ln w="9525">
            <a:noFill/>
            <a:miter lim="800000"/>
            <a:headEnd/>
            <a:tailEnd/>
          </a:ln>
        </p:spPr>
      </p:pic>
      <p:pic>
        <p:nvPicPr>
          <p:cNvPr id="8" name="Picture 7" descr="a3.JPG"/>
          <p:cNvPicPr>
            <a:picLocks noChangeAspect="1"/>
          </p:cNvPicPr>
          <p:nvPr/>
        </p:nvPicPr>
        <p:blipFill>
          <a:blip r:embed="rId2" cstate="print"/>
          <a:srcRect l="50000" r="24800"/>
          <a:stretch>
            <a:fillRect/>
          </a:stretch>
        </p:blipFill>
        <p:spPr bwMode="auto">
          <a:xfrm>
            <a:off x="4572000" y="-382860"/>
            <a:ext cx="2304256" cy="6408712"/>
          </a:xfrm>
          <a:prstGeom prst="rect">
            <a:avLst/>
          </a:prstGeom>
          <a:noFill/>
          <a:ln w="9525">
            <a:noFill/>
            <a:miter lim="800000"/>
            <a:headEnd/>
            <a:tailEnd/>
          </a:ln>
        </p:spPr>
      </p:pic>
      <p:pic>
        <p:nvPicPr>
          <p:cNvPr id="9" name="Picture 8" descr="a4.JPG"/>
          <p:cNvPicPr>
            <a:picLocks noChangeAspect="1"/>
          </p:cNvPicPr>
          <p:nvPr/>
        </p:nvPicPr>
        <p:blipFill>
          <a:blip r:embed="rId2" cstate="print"/>
          <a:srcRect l="75200"/>
          <a:stretch>
            <a:fillRect/>
          </a:stretch>
        </p:blipFill>
        <p:spPr bwMode="auto">
          <a:xfrm>
            <a:off x="6876256" y="-382860"/>
            <a:ext cx="2267745" cy="6408712"/>
          </a:xfrm>
          <a:prstGeom prst="rect">
            <a:avLst/>
          </a:prstGeom>
          <a:noFill/>
          <a:ln w="9525">
            <a:noFill/>
            <a:miter lim="800000"/>
            <a:headEnd/>
            <a:tailEnd/>
          </a:ln>
        </p:spPr>
      </p:pic>
      <p:sp>
        <p:nvSpPr>
          <p:cNvPr id="10" name="9 CuadroTexto"/>
          <p:cNvSpPr txBox="1"/>
          <p:nvPr/>
        </p:nvSpPr>
        <p:spPr>
          <a:xfrm>
            <a:off x="539552"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cuanto a su estructura, la mayoría de las casas de </a:t>
            </a:r>
            <a:r>
              <a:rPr lang="es-ES" i="1" dirty="0" err="1" smtClean="0">
                <a:effectLst>
                  <a:glow rad="101600">
                    <a:srgbClr val="C00000">
                      <a:alpha val="60000"/>
                    </a:srgbClr>
                  </a:glow>
                  <a:outerShdw blurRad="38100" dist="38100" dir="2700000" algn="tl">
                    <a:srgbClr val="000000">
                      <a:alpha val="43137"/>
                    </a:srgbClr>
                  </a:outerShdw>
                </a:effectLst>
              </a:rPr>
              <a:t>Montfalcó</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Murallat</a:t>
            </a:r>
            <a:r>
              <a:rPr lang="es-ES" i="1" dirty="0" smtClean="0">
                <a:effectLst>
                  <a:glow rad="101600">
                    <a:srgbClr val="C00000">
                      <a:alpha val="60000"/>
                    </a:srgbClr>
                  </a:glow>
                  <a:outerShdw blurRad="38100" dist="38100" dir="2700000" algn="tl">
                    <a:srgbClr val="000000">
                      <a:alpha val="43137"/>
                    </a:srgbClr>
                  </a:outerShdw>
                </a:effectLst>
              </a:rPr>
              <a:t> presentan la misma distribución. La parte inferior estaba dedicada a cuadras o labores agrícolas, la primera planta era la vivienda familiar y el desván se utilizaba como despensa y trastero.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ferris dir="l"/>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4000"/>
                                        <p:tgtEl>
                                          <p:spTgt spid="6"/>
                                        </p:tgtEl>
                                      </p:cBhvr>
                                    </p:animEffect>
                                  </p:childTnLst>
                                </p:cTn>
                              </p:par>
                              <p:par>
                                <p:cTn id="8" presetID="37"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4000"/>
                                        <p:tgtEl>
                                          <p:spTgt spid="6"/>
                                        </p:tgtEl>
                                      </p:cBhvr>
                                    </p:animEffect>
                                    <p:anim calcmode="lin" valueType="num">
                                      <p:cBhvr>
                                        <p:cTn id="11" dur="4000" fill="hold"/>
                                        <p:tgtEl>
                                          <p:spTgt spid="6"/>
                                        </p:tgtEl>
                                        <p:attrNameLst>
                                          <p:attrName>ppt_x</p:attrName>
                                        </p:attrNameLst>
                                      </p:cBhvr>
                                      <p:tavLst>
                                        <p:tav tm="0">
                                          <p:val>
                                            <p:strVal val="#ppt_x"/>
                                          </p:val>
                                        </p:tav>
                                        <p:tav tm="100000">
                                          <p:val>
                                            <p:strVal val="#ppt_x"/>
                                          </p:val>
                                        </p:tav>
                                      </p:tavLst>
                                    </p:anim>
                                    <p:anim calcmode="lin" valueType="num">
                                      <p:cBhvr>
                                        <p:cTn id="12" dur="3600" decel="100000" fill="hold"/>
                                        <p:tgtEl>
                                          <p:spTgt spid="6"/>
                                        </p:tgtEl>
                                        <p:attrNameLst>
                                          <p:attrName>ppt_y</p:attrName>
                                        </p:attrNameLst>
                                      </p:cBhvr>
                                      <p:tavLst>
                                        <p:tav tm="0">
                                          <p:val>
                                            <p:strVal val="#ppt_y+1"/>
                                          </p:val>
                                        </p:tav>
                                        <p:tav tm="100000">
                                          <p:val>
                                            <p:strVal val="#ppt_y-.03"/>
                                          </p:val>
                                        </p:tav>
                                      </p:tavLst>
                                    </p:anim>
                                    <p:anim calcmode="lin" valueType="num">
                                      <p:cBhvr>
                                        <p:cTn id="13" dur="400" accel="100000" fill="hold">
                                          <p:stCondLst>
                                            <p:cond delay="3600"/>
                                          </p:stCondLst>
                                        </p:cTn>
                                        <p:tgtEl>
                                          <p:spTgt spid="6"/>
                                        </p:tgtEl>
                                        <p:attrNameLst>
                                          <p:attrName>ppt_y</p:attrName>
                                        </p:attrNameLst>
                                      </p:cBhvr>
                                      <p:tavLst>
                                        <p:tav tm="0">
                                          <p:val>
                                            <p:strVal val="#ppt_y-.03"/>
                                          </p:val>
                                        </p:tav>
                                        <p:tav tm="100000">
                                          <p:val>
                                            <p:strVal val="#ppt_y"/>
                                          </p:val>
                                        </p:tav>
                                      </p:tavLst>
                                    </p:anim>
                                  </p:childTnLst>
                                </p:cTn>
                              </p:par>
                              <p:par>
                                <p:cTn id="14" presetID="20" presetClass="entr" presetSubtype="0"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edge">
                                      <p:cBhvr>
                                        <p:cTn id="16" dur="4000"/>
                                        <p:tgtEl>
                                          <p:spTgt spid="7"/>
                                        </p:tgtEl>
                                      </p:cBhvr>
                                    </p:animEffect>
                                  </p:childTnLst>
                                </p:cTn>
                              </p:par>
                              <p:par>
                                <p:cTn id="17" presetID="37"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4000"/>
                                        <p:tgtEl>
                                          <p:spTgt spid="7"/>
                                        </p:tgtEl>
                                      </p:cBhvr>
                                    </p:animEffect>
                                    <p:anim calcmode="lin" valueType="num">
                                      <p:cBhvr>
                                        <p:cTn id="20" dur="4000" fill="hold"/>
                                        <p:tgtEl>
                                          <p:spTgt spid="7"/>
                                        </p:tgtEl>
                                        <p:attrNameLst>
                                          <p:attrName>ppt_x</p:attrName>
                                        </p:attrNameLst>
                                      </p:cBhvr>
                                      <p:tavLst>
                                        <p:tav tm="0">
                                          <p:val>
                                            <p:strVal val="#ppt_x"/>
                                          </p:val>
                                        </p:tav>
                                        <p:tav tm="100000">
                                          <p:val>
                                            <p:strVal val="#ppt_x"/>
                                          </p:val>
                                        </p:tav>
                                      </p:tavLst>
                                    </p:anim>
                                    <p:anim calcmode="lin" valueType="num">
                                      <p:cBhvr>
                                        <p:cTn id="21" dur="3600" decel="100000" fill="hold"/>
                                        <p:tgtEl>
                                          <p:spTgt spid="7"/>
                                        </p:tgtEl>
                                        <p:attrNameLst>
                                          <p:attrName>ppt_y</p:attrName>
                                        </p:attrNameLst>
                                      </p:cBhvr>
                                      <p:tavLst>
                                        <p:tav tm="0">
                                          <p:val>
                                            <p:strVal val="#ppt_y+1"/>
                                          </p:val>
                                        </p:tav>
                                        <p:tav tm="100000">
                                          <p:val>
                                            <p:strVal val="#ppt_y-.03"/>
                                          </p:val>
                                        </p:tav>
                                      </p:tavLst>
                                    </p:anim>
                                    <p:anim calcmode="lin" valueType="num">
                                      <p:cBhvr>
                                        <p:cTn id="22" dur="400" accel="100000" fill="hold">
                                          <p:stCondLst>
                                            <p:cond delay="3600"/>
                                          </p:stCondLst>
                                        </p:cTn>
                                        <p:tgtEl>
                                          <p:spTgt spid="7"/>
                                        </p:tgtEl>
                                        <p:attrNameLst>
                                          <p:attrName>ppt_y</p:attrName>
                                        </p:attrNameLst>
                                      </p:cBhvr>
                                      <p:tavLst>
                                        <p:tav tm="0">
                                          <p:val>
                                            <p:strVal val="#ppt_y-.03"/>
                                          </p:val>
                                        </p:tav>
                                        <p:tav tm="100000">
                                          <p:val>
                                            <p:strVal val="#ppt_y"/>
                                          </p:val>
                                        </p:tav>
                                      </p:tavLst>
                                    </p:anim>
                                  </p:childTnLst>
                                </p:cTn>
                              </p:par>
                              <p:par>
                                <p:cTn id="23" presetID="20" presetClass="entr" presetSubtype="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edge">
                                      <p:cBhvr>
                                        <p:cTn id="25" dur="4000"/>
                                        <p:tgtEl>
                                          <p:spTgt spid="8"/>
                                        </p:tgtEl>
                                      </p:cBhvr>
                                    </p:animEffect>
                                  </p:childTnLst>
                                </p:cTn>
                              </p:par>
                              <p:par>
                                <p:cTn id="26" presetID="37" presetClass="entr" presetSubtype="0"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4000"/>
                                        <p:tgtEl>
                                          <p:spTgt spid="8"/>
                                        </p:tgtEl>
                                      </p:cBhvr>
                                    </p:animEffect>
                                    <p:anim calcmode="lin" valueType="num">
                                      <p:cBhvr>
                                        <p:cTn id="29" dur="4000" fill="hold"/>
                                        <p:tgtEl>
                                          <p:spTgt spid="8"/>
                                        </p:tgtEl>
                                        <p:attrNameLst>
                                          <p:attrName>ppt_x</p:attrName>
                                        </p:attrNameLst>
                                      </p:cBhvr>
                                      <p:tavLst>
                                        <p:tav tm="0">
                                          <p:val>
                                            <p:strVal val="#ppt_x"/>
                                          </p:val>
                                        </p:tav>
                                        <p:tav tm="100000">
                                          <p:val>
                                            <p:strVal val="#ppt_x"/>
                                          </p:val>
                                        </p:tav>
                                      </p:tavLst>
                                    </p:anim>
                                    <p:anim calcmode="lin" valueType="num">
                                      <p:cBhvr>
                                        <p:cTn id="30" dur="3600" decel="100000" fill="hold"/>
                                        <p:tgtEl>
                                          <p:spTgt spid="8"/>
                                        </p:tgtEl>
                                        <p:attrNameLst>
                                          <p:attrName>ppt_y</p:attrName>
                                        </p:attrNameLst>
                                      </p:cBhvr>
                                      <p:tavLst>
                                        <p:tav tm="0">
                                          <p:val>
                                            <p:strVal val="#ppt_y+1"/>
                                          </p:val>
                                        </p:tav>
                                        <p:tav tm="100000">
                                          <p:val>
                                            <p:strVal val="#ppt_y-.03"/>
                                          </p:val>
                                        </p:tav>
                                      </p:tavLst>
                                    </p:anim>
                                    <p:anim calcmode="lin" valueType="num">
                                      <p:cBhvr>
                                        <p:cTn id="31" dur="400" accel="100000" fill="hold">
                                          <p:stCondLst>
                                            <p:cond delay="3600"/>
                                          </p:stCondLst>
                                        </p:cTn>
                                        <p:tgtEl>
                                          <p:spTgt spid="8"/>
                                        </p:tgtEl>
                                        <p:attrNameLst>
                                          <p:attrName>ppt_y</p:attrName>
                                        </p:attrNameLst>
                                      </p:cBhvr>
                                      <p:tavLst>
                                        <p:tav tm="0">
                                          <p:val>
                                            <p:strVal val="#ppt_y-.03"/>
                                          </p:val>
                                        </p:tav>
                                        <p:tav tm="100000">
                                          <p:val>
                                            <p:strVal val="#ppt_y"/>
                                          </p:val>
                                        </p:tav>
                                      </p:tavLst>
                                    </p:anim>
                                  </p:childTnLst>
                                </p:cTn>
                              </p:par>
                              <p:par>
                                <p:cTn id="32" presetID="20" presetClass="entr" presetSubtype="0"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edge">
                                      <p:cBhvr>
                                        <p:cTn id="34" dur="4000"/>
                                        <p:tgtEl>
                                          <p:spTgt spid="9"/>
                                        </p:tgtEl>
                                      </p:cBhvr>
                                    </p:animEffect>
                                  </p:childTnLst>
                                </p:cTn>
                              </p:par>
                              <p:par>
                                <p:cTn id="35" presetID="37" presetClass="entr" presetSubtype="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4000"/>
                                        <p:tgtEl>
                                          <p:spTgt spid="9"/>
                                        </p:tgtEl>
                                      </p:cBhvr>
                                    </p:animEffect>
                                    <p:anim calcmode="lin" valueType="num">
                                      <p:cBhvr>
                                        <p:cTn id="38" dur="4000" fill="hold"/>
                                        <p:tgtEl>
                                          <p:spTgt spid="9"/>
                                        </p:tgtEl>
                                        <p:attrNameLst>
                                          <p:attrName>ppt_x</p:attrName>
                                        </p:attrNameLst>
                                      </p:cBhvr>
                                      <p:tavLst>
                                        <p:tav tm="0">
                                          <p:val>
                                            <p:strVal val="#ppt_x"/>
                                          </p:val>
                                        </p:tav>
                                        <p:tav tm="100000">
                                          <p:val>
                                            <p:strVal val="#ppt_x"/>
                                          </p:val>
                                        </p:tav>
                                      </p:tavLst>
                                    </p:anim>
                                    <p:anim calcmode="lin" valueType="num">
                                      <p:cBhvr>
                                        <p:cTn id="39" dur="3600" decel="100000" fill="hold"/>
                                        <p:tgtEl>
                                          <p:spTgt spid="9"/>
                                        </p:tgtEl>
                                        <p:attrNameLst>
                                          <p:attrName>ppt_y</p:attrName>
                                        </p:attrNameLst>
                                      </p:cBhvr>
                                      <p:tavLst>
                                        <p:tav tm="0">
                                          <p:val>
                                            <p:strVal val="#ppt_y+1"/>
                                          </p:val>
                                        </p:tav>
                                        <p:tav tm="100000">
                                          <p:val>
                                            <p:strVal val="#ppt_y-.03"/>
                                          </p:val>
                                        </p:tav>
                                      </p:tavLst>
                                    </p:anim>
                                    <p:anim calcmode="lin" valueType="num">
                                      <p:cBhvr>
                                        <p:cTn id="40" dur="400" accel="100000" fill="hold">
                                          <p:stCondLst>
                                            <p:cond delay="3600"/>
                                          </p:stCondLst>
                                        </p:cTn>
                                        <p:tgtEl>
                                          <p:spTgt spid="9"/>
                                        </p:tgtEl>
                                        <p:attrNameLst>
                                          <p:attrName>ppt_y</p:attrName>
                                        </p:attrNameLst>
                                      </p:cBhvr>
                                      <p:tavLst>
                                        <p:tav tm="0">
                                          <p:val>
                                            <p:strVal val="#ppt_y-.03"/>
                                          </p:val>
                                        </p:tav>
                                        <p:tav tm="100000">
                                          <p:val>
                                            <p:strVal val="#ppt_y"/>
                                          </p:val>
                                        </p:tav>
                                      </p:tavLst>
                                    </p:anim>
                                  </p:childTnLst>
                                </p:cTn>
                              </p:par>
                            </p:childTnLst>
                          </p:cTn>
                        </p:par>
                        <p:par>
                          <p:cTn id="41" fill="hold">
                            <p:stCondLst>
                              <p:cond delay="4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10"/>
                                        </p:tgtEl>
                                        <p:attrNameLst>
                                          <p:attrName>style.visibility</p:attrName>
                                        </p:attrNameLst>
                                      </p:cBhvr>
                                      <p:to>
                                        <p:strVal val="visible"/>
                                      </p:to>
                                    </p:set>
                                    <p:animEffect transition="in" filter="fade">
                                      <p:cBhvr>
                                        <p:cTn id="44" dur="1000"/>
                                        <p:tgtEl>
                                          <p:spTgt spid="10"/>
                                        </p:tgtEl>
                                      </p:cBhvr>
                                    </p:animEffect>
                                    <p:anim calcmode="lin" valueType="num">
                                      <p:cBhvr>
                                        <p:cTn id="45" dur="1000" fill="hold"/>
                                        <p:tgtEl>
                                          <p:spTgt spid="10"/>
                                        </p:tgtEl>
                                        <p:attrNameLst>
                                          <p:attrName>ppt_x</p:attrName>
                                        </p:attrNameLst>
                                      </p:cBhvr>
                                      <p:tavLst>
                                        <p:tav tm="0">
                                          <p:val>
                                            <p:strVal val="#ppt_x-.1"/>
                                          </p:val>
                                        </p:tav>
                                        <p:tav tm="100000">
                                          <p:val>
                                            <p:strVal val="#ppt_x"/>
                                          </p:val>
                                        </p:tav>
                                      </p:tavLst>
                                    </p:anim>
                                    <p:anim calcmode="lin" valueType="num">
                                      <p:cBhvr>
                                        <p:cTn id="4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3 Imagen" descr="gghgg5.pn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25000"/>
              <a:alpha val="4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357188" y="358775"/>
            <a:ext cx="8429625" cy="5000625"/>
          </a:xfrm>
          <a:prstGeom prst="rect">
            <a:avLst/>
          </a:prstGeom>
          <a:solidFill>
            <a:schemeClr val="tx2">
              <a:lumMod val="50000"/>
              <a:alpha val="4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11188" y="714375"/>
            <a:ext cx="7848600" cy="4346575"/>
          </a:xfrm>
          <a:prstGeom prst="rect">
            <a:avLst/>
          </a:prstGeom>
          <a:solidFill>
            <a:schemeClr val="tx2">
              <a:lumMod val="75000"/>
              <a:alpha val="4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539552"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algunas de ellas contaban con una bodega subterránea . Pasear por sus calles es como recorrer un laberinto rodeado de casas de piedra , galerías porticadas y arcos.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flythrough/>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withEffect">
                                  <p:stCondLst>
                                    <p:cond delay="0"/>
                                  </p:stCondLst>
                                  <p:childTnLst>
                                    <p:animEffect transition="out" filter="wheel(4)">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21" presetClass="exit" presetSubtype="4" fill="hold" nodeType="withEffect">
                                  <p:stCondLst>
                                    <p:cond delay="0"/>
                                  </p:stCondLst>
                                  <p:childTnLst>
                                    <p:animEffect transition="out" filter="wheel(4)">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21" presetClass="exit" presetSubtype="4" fill="hold" nodeType="withEffect">
                                  <p:stCondLst>
                                    <p:cond delay="0"/>
                                  </p:stCondLst>
                                  <p:childTnLst>
                                    <p:animEffect transition="out" filter="wheel(4)">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2530"/>
                                        </p:tgtEl>
                                        <p:attrNameLst>
                                          <p:attrName>style.visibility</p:attrName>
                                        </p:attrNameLst>
                                      </p:cBhvr>
                                      <p:to>
                                        <p:strVal val="visible"/>
                                      </p:to>
                                    </p:set>
                                    <p:anim calcmode="lin" valueType="num">
                                      <p:cBhvr>
                                        <p:cTn id="16" dur="4000" fill="hold"/>
                                        <p:tgtEl>
                                          <p:spTgt spid="22530"/>
                                        </p:tgtEl>
                                        <p:attrNameLst>
                                          <p:attrName>ppt_w</p:attrName>
                                        </p:attrNameLst>
                                      </p:cBhvr>
                                      <p:tavLst>
                                        <p:tav tm="0">
                                          <p:val>
                                            <p:strVal val="4/3*#ppt_w"/>
                                          </p:val>
                                        </p:tav>
                                        <p:tav tm="100000">
                                          <p:val>
                                            <p:strVal val="#ppt_w"/>
                                          </p:val>
                                        </p:tav>
                                      </p:tavLst>
                                    </p:anim>
                                    <p:anim calcmode="lin" valueType="num">
                                      <p:cBhvr>
                                        <p:cTn id="17" dur="4000" fill="hold"/>
                                        <p:tgtEl>
                                          <p:spTgt spid="22530"/>
                                        </p:tgtEl>
                                        <p:attrNameLst>
                                          <p:attrName>ppt_h</p:attrName>
                                        </p:attrNameLst>
                                      </p:cBhvr>
                                      <p:tavLst>
                                        <p:tav tm="0">
                                          <p:val>
                                            <p:strVal val="4/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https://lh3.googleusercontent.com/dKQb5-FkPl2AxDJ32MYVr37_r6BL_7vECPghixyMFmqjjUq-GS6aCGSk6YGwvZ0bq6essdmuM5qX1Bw5-lF36kcOGsXkXbN-rRrk0xjI4HEx1ME7r30"/>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9876" name="Picture 4" descr="http://entrenomadas.files.wordpress.com/2007/10/anna-pagnacco-paisaje.jpg"/>
          <p:cNvPicPr>
            <a:picLocks noChangeAspect="1" noChangeArrowheads="1"/>
          </p:cNvPicPr>
          <p:nvPr/>
        </p:nvPicPr>
        <p:blipFill>
          <a:blip r:embed="rId2" cstate="print"/>
          <a:stretch>
            <a:fillRect/>
          </a:stretch>
        </p:blipFill>
        <p:spPr bwMode="auto">
          <a:xfrm flipH="1">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755576" y="4369668"/>
            <a:ext cx="784887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hay ejemplos de edificios más modernos, construidos durante los siglos XVII y XVIII, pero que también ayudan a entender cómo era este pueblo en épocas pasadas. Además, no se permite el acceso a vehículos, por lo que se trata de un pueblo totalmente peatonal.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wheelReverse spokes="1"/>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79876"/>
                                        </p:tgtEl>
                                      </p:cBhvr>
                                    </p:animEffect>
                                    <p:set>
                                      <p:cBhvr>
                                        <p:cTn id="7" dur="1" fill="hold">
                                          <p:stCondLst>
                                            <p:cond delay="3999"/>
                                          </p:stCondLst>
                                        </p:cTn>
                                        <p:tgtEl>
                                          <p:spTgt spid="79876"/>
                                        </p:tgtEl>
                                        <p:attrNameLst>
                                          <p:attrName>style.visibility</p:attrName>
                                        </p:attrNameLst>
                                      </p:cBhvr>
                                      <p:to>
                                        <p:strVal val="hidden"/>
                                      </p:to>
                                    </p:set>
                                  </p:childTnLst>
                                </p:cTn>
                              </p:par>
                              <p:par>
                                <p:cTn id="8" presetID="5" presetClass="entr" presetSubtype="5" fill="hold" nodeType="withEffect">
                                  <p:stCondLst>
                                    <p:cond delay="0"/>
                                  </p:stCondLst>
                                  <p:childTnLst>
                                    <p:set>
                                      <p:cBhvr>
                                        <p:cTn id="9" dur="1" fill="hold">
                                          <p:stCondLst>
                                            <p:cond delay="0"/>
                                          </p:stCondLst>
                                        </p:cTn>
                                        <p:tgtEl>
                                          <p:spTgt spid="79874"/>
                                        </p:tgtEl>
                                        <p:attrNameLst>
                                          <p:attrName>style.visibility</p:attrName>
                                        </p:attrNameLst>
                                      </p:cBhvr>
                                      <p:to>
                                        <p:strVal val="visible"/>
                                      </p:to>
                                    </p:set>
                                    <p:animEffect transition="in" filter="checkerboard(down)">
                                      <p:cBhvr>
                                        <p:cTn id="10" dur="4000"/>
                                        <p:tgtEl>
                                          <p:spTgt spid="79874"/>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183414259_516a5a3ae2_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49 Exposicion en Alicante1.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755576"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población de </a:t>
            </a:r>
            <a:r>
              <a:rPr lang="es-ES" i="1" dirty="0" err="1" smtClean="0">
                <a:effectLst>
                  <a:glow rad="101600">
                    <a:srgbClr val="C00000">
                      <a:alpha val="60000"/>
                    </a:srgbClr>
                  </a:glow>
                  <a:outerShdw blurRad="38100" dist="38100" dir="2700000" algn="tl">
                    <a:srgbClr val="000000">
                      <a:alpha val="43137"/>
                    </a:srgbClr>
                  </a:outerShdw>
                </a:effectLst>
              </a:rPr>
              <a:t>Montfalcó</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Murallat</a:t>
            </a:r>
            <a:r>
              <a:rPr lang="es-ES" i="1" dirty="0" smtClean="0">
                <a:effectLst>
                  <a:glow rad="101600">
                    <a:srgbClr val="C00000">
                      <a:alpha val="60000"/>
                    </a:srgbClr>
                  </a:glow>
                  <a:outerShdw blurRad="38100" dist="38100" dir="2700000" algn="tl">
                    <a:srgbClr val="000000">
                      <a:alpha val="43137"/>
                    </a:srgbClr>
                  </a:outerShdw>
                </a:effectLst>
              </a:rPr>
              <a:t> reabrió las visitas a la iglesia coincidiendo con la celebración de la quinta edición de la Feria Medieval, que llenó de actividad la única calle de la población.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prism/>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4000"/>
                                        <p:tgtEl>
                                          <p:spTgt spid="4"/>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ppt_w+.3"/>
                                          </p:val>
                                        </p:tav>
                                        <p:tav tm="100000">
                                          <p:val>
                                            <p:strVal val="#ppt_w"/>
                                          </p:val>
                                        </p:tav>
                                      </p:tavLst>
                                    </p:anim>
                                    <p:anim calcmode="lin" valueType="num">
                                      <p:cBhvr>
                                        <p:cTn id="14" dur="4000" fill="hold"/>
                                        <p:tgtEl>
                                          <p:spTgt spid="4"/>
                                        </p:tgtEl>
                                        <p:attrNameLst>
                                          <p:attrName>ppt_h</p:attrName>
                                        </p:attrNameLst>
                                      </p:cBhvr>
                                      <p:tavLst>
                                        <p:tav tm="0">
                                          <p:val>
                                            <p:strVal val="#ppt_h"/>
                                          </p:val>
                                        </p:tav>
                                        <p:tav tm="100000">
                                          <p:val>
                                            <p:strVal val="#ppt_h"/>
                                          </p:val>
                                        </p:tav>
                                      </p:tavLst>
                                    </p:anim>
                                    <p:animEffect transition="in" filter="fade">
                                      <p:cBhvr>
                                        <p:cTn id="15" dur="4000"/>
                                        <p:tgtEl>
                                          <p:spTgt spid="4"/>
                                        </p:tgtEl>
                                      </p:cBhvr>
                                    </p:animEffec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4" name="Picture 8" descr="http://www.turismo.intoscana.it/allthingstuscany/tuscanycious/files/2010/04/what-is-chianti.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Picture 4" descr="http://www.reflexosonline.com/fotos/medias/31270.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restaurante y tres alojamientos rurales independientes, dan vida a la aldea. Pero quiero hacer constar que yo no he estado en esta villa y mucho menos en ninguno de estos establecimientos. Solo me limito a escribir con la información que he podido conseguir.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flip dir="r"/>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4000"/>
                                        <p:tgtEl>
                                          <p:spTgt spid="6"/>
                                        </p:tgtEl>
                                        <p:attrNameLst>
                                          <p:attrName>ppt_w</p:attrName>
                                        </p:attrNameLst>
                                      </p:cBhvr>
                                      <p:tavLst>
                                        <p:tav tm="0">
                                          <p:val>
                                            <p:strVal val="ppt_w"/>
                                          </p:val>
                                        </p:tav>
                                        <p:tav tm="100000">
                                          <p:val>
                                            <p:fltVal val="0"/>
                                          </p:val>
                                        </p:tav>
                                      </p:tavLst>
                                    </p:anim>
                                    <p:anim calcmode="lin" valueType="num">
                                      <p:cBhvr>
                                        <p:cTn id="10" dur="4000"/>
                                        <p:tgtEl>
                                          <p:spTgt spid="6"/>
                                        </p:tgtEl>
                                        <p:attrNameLst>
                                          <p:attrName>ppt_h</p:attrName>
                                        </p:attrNameLst>
                                      </p:cBhvr>
                                      <p:tavLst>
                                        <p:tav tm="0">
                                          <p:val>
                                            <p:strVal val="ppt_h"/>
                                          </p:val>
                                        </p:tav>
                                        <p:tav tm="100000">
                                          <p:val>
                                            <p:fltVal val="0"/>
                                          </p:val>
                                        </p:tav>
                                      </p:tavLst>
                                    </p:anim>
                                    <p:set>
                                      <p:cBhvr>
                                        <p:cTn id="11" dur="1" fill="hold">
                                          <p:stCondLst>
                                            <p:cond delay="3999"/>
                                          </p:stCondLst>
                                        </p:cTn>
                                        <p:tgtEl>
                                          <p:spTgt spid="6"/>
                                        </p:tgtEl>
                                        <p:attrNameLst>
                                          <p:attrName>style.visibility</p:attrName>
                                        </p:attrNameLst>
                                      </p:cBhvr>
                                      <p:to>
                                        <p:strVal val="hidden"/>
                                      </p:to>
                                    </p:set>
                                  </p:childTnLst>
                                </p:cTn>
                              </p:par>
                              <p:par>
                                <p:cTn id="12" presetID="8" presetClass="emph" presetSubtype="0" fill="hold" nodeType="withEffect">
                                  <p:stCondLst>
                                    <p:cond delay="0"/>
                                  </p:stCondLst>
                                  <p:childTnLst>
                                    <p:animRot by="21600000">
                                      <p:cBhvr>
                                        <p:cTn id="13" dur="4000" fill="hold"/>
                                        <p:tgtEl>
                                          <p:spTgt spid="6"/>
                                        </p:tgtEl>
                                        <p:attrNameLst>
                                          <p:attrName>r</p:attrName>
                                        </p:attrNameLst>
                                      </p:cBhvr>
                                    </p:animRot>
                                  </p:childTnLst>
                                </p:cTn>
                              </p:par>
                              <p:par>
                                <p:cTn id="14" presetID="5" presetClass="entr" presetSubtype="10" fill="hold" nodeType="withEffect">
                                  <p:stCondLst>
                                    <p:cond delay="0"/>
                                  </p:stCondLst>
                                  <p:childTnLst>
                                    <p:set>
                                      <p:cBhvr>
                                        <p:cTn id="15" dur="1" fill="hold">
                                          <p:stCondLst>
                                            <p:cond delay="0"/>
                                          </p:stCondLst>
                                        </p:cTn>
                                        <p:tgtEl>
                                          <p:spTgt spid="45064"/>
                                        </p:tgtEl>
                                        <p:attrNameLst>
                                          <p:attrName>style.visibility</p:attrName>
                                        </p:attrNameLst>
                                      </p:cBhvr>
                                      <p:to>
                                        <p:strVal val="visible"/>
                                      </p:to>
                                    </p:set>
                                    <p:animEffect transition="in" filter="checkerboard(across)">
                                      <p:cBhvr>
                                        <p:cTn id="16" dur="4000"/>
                                        <p:tgtEl>
                                          <p:spTgt spid="45064"/>
                                        </p:tgtEl>
                                      </p:cBhvr>
                                    </p:animEffect>
                                  </p:childTnLst>
                                </p:cTn>
                              </p:par>
                              <p:par>
                                <p:cTn id="17" presetID="53" presetClass="entr" presetSubtype="0" fill="hold" nodeType="withEffect">
                                  <p:stCondLst>
                                    <p:cond delay="0"/>
                                  </p:stCondLst>
                                  <p:childTnLst>
                                    <p:set>
                                      <p:cBhvr>
                                        <p:cTn id="18" dur="1" fill="hold">
                                          <p:stCondLst>
                                            <p:cond delay="0"/>
                                          </p:stCondLst>
                                        </p:cTn>
                                        <p:tgtEl>
                                          <p:spTgt spid="45064"/>
                                        </p:tgtEl>
                                        <p:attrNameLst>
                                          <p:attrName>style.visibility</p:attrName>
                                        </p:attrNameLst>
                                      </p:cBhvr>
                                      <p:to>
                                        <p:strVal val="visible"/>
                                      </p:to>
                                    </p:set>
                                    <p:anim calcmode="lin" valueType="num">
                                      <p:cBhvr>
                                        <p:cTn id="19" dur="4000" fill="hold"/>
                                        <p:tgtEl>
                                          <p:spTgt spid="45064"/>
                                        </p:tgtEl>
                                        <p:attrNameLst>
                                          <p:attrName>ppt_w</p:attrName>
                                        </p:attrNameLst>
                                      </p:cBhvr>
                                      <p:tavLst>
                                        <p:tav tm="0">
                                          <p:val>
                                            <p:fltVal val="0"/>
                                          </p:val>
                                        </p:tav>
                                        <p:tav tm="100000">
                                          <p:val>
                                            <p:strVal val="#ppt_w"/>
                                          </p:val>
                                        </p:tav>
                                      </p:tavLst>
                                    </p:anim>
                                    <p:anim calcmode="lin" valueType="num">
                                      <p:cBhvr>
                                        <p:cTn id="20" dur="4000" fill="hold"/>
                                        <p:tgtEl>
                                          <p:spTgt spid="45064"/>
                                        </p:tgtEl>
                                        <p:attrNameLst>
                                          <p:attrName>ppt_h</p:attrName>
                                        </p:attrNameLst>
                                      </p:cBhvr>
                                      <p:tavLst>
                                        <p:tav tm="0">
                                          <p:val>
                                            <p:fltVal val="0"/>
                                          </p:val>
                                        </p:tav>
                                        <p:tav tm="100000">
                                          <p:val>
                                            <p:strVal val="#ppt_h"/>
                                          </p:val>
                                        </p:tav>
                                      </p:tavLst>
                                    </p:anim>
                                    <p:animEffect transition="in" filter="fade">
                                      <p:cBhvr>
                                        <p:cTn id="21" dur="4000"/>
                                        <p:tgtEl>
                                          <p:spTgt spid="45064"/>
                                        </p:tgtEl>
                                      </p:cBhvr>
                                    </p:animEffect>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3 Imagen" descr="fr5.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179388" y="193204"/>
            <a:ext cx="8785225" cy="5256584"/>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395288" y="517525"/>
            <a:ext cx="8353425" cy="467995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683568" y="4657700"/>
            <a:ext cx="7776864"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Mejor momento para visitar. </a:t>
            </a:r>
            <a:r>
              <a:rPr lang="es-ES" i="1" dirty="0" smtClean="0">
                <a:effectLst>
                  <a:glow rad="101600">
                    <a:srgbClr val="C00000">
                      <a:alpha val="60000"/>
                    </a:srgbClr>
                  </a:glow>
                  <a:outerShdw blurRad="38100" dist="38100" dir="2700000" algn="tl">
                    <a:srgbClr val="000000">
                      <a:alpha val="43137"/>
                    </a:srgbClr>
                  </a:outerShdw>
                </a:effectLst>
              </a:rPr>
              <a:t>Cualquier día del año es bueno para visitar </a:t>
            </a:r>
            <a:r>
              <a:rPr lang="es-ES" i="1" dirty="0" err="1" smtClean="0">
                <a:effectLst>
                  <a:glow rad="101600">
                    <a:srgbClr val="C00000">
                      <a:alpha val="60000"/>
                    </a:srgbClr>
                  </a:glow>
                  <a:outerShdw blurRad="38100" dist="38100" dir="2700000" algn="tl">
                    <a:srgbClr val="000000">
                      <a:alpha val="43137"/>
                    </a:srgbClr>
                  </a:outerShdw>
                </a:effectLst>
              </a:rPr>
              <a:t>Montfalcó</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Murallat</a:t>
            </a:r>
            <a:r>
              <a:rPr lang="es-ES" i="1" dirty="0" smtClean="0">
                <a:effectLst>
                  <a:glow rad="101600">
                    <a:srgbClr val="C00000">
                      <a:alpha val="60000"/>
                    </a:srgbClr>
                  </a:glow>
                  <a:outerShdw blurRad="38100" dist="38100" dir="2700000" algn="tl">
                    <a:srgbClr val="000000">
                      <a:alpha val="43137"/>
                    </a:srgbClr>
                  </a:outerShdw>
                </a:effectLst>
              </a:rPr>
              <a:t>, pero si sois de los que os gusta el ambiente festivo, es mejor ir en verano o cuando hace buen tiempo.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circle/>
      </p:transition>
    </mc:Choice>
    <mc:Fallback xmlns="">
      <p:transition spd="slow" advTm="25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8" presetClass="entr" presetSubtype="32" fill="hold" nodeType="withEffect">
                                  <p:stCondLst>
                                    <p:cond delay="0"/>
                                  </p:stCondLst>
                                  <p:childTnLst>
                                    <p:set>
                                      <p:cBhvr>
                                        <p:cTn id="15" dur="1" fill="hold">
                                          <p:stCondLst>
                                            <p:cond delay="0"/>
                                          </p:stCondLst>
                                        </p:cTn>
                                        <p:tgtEl>
                                          <p:spTgt spid="21506"/>
                                        </p:tgtEl>
                                        <p:attrNameLst>
                                          <p:attrName>style.visibility</p:attrName>
                                        </p:attrNameLst>
                                      </p:cBhvr>
                                      <p:to>
                                        <p:strVal val="visible"/>
                                      </p:to>
                                    </p:set>
                                    <p:animEffect transition="in" filter="diamond(out)">
                                      <p:cBhvr>
                                        <p:cTn id="16" dur="4000"/>
                                        <p:tgtEl>
                                          <p:spTgt spid="21506"/>
                                        </p:tgtEl>
                                      </p:cBhvr>
                                    </p:animEffect>
                                  </p:childTnLst>
                                </p:cTn>
                              </p:par>
                              <p:par>
                                <p:cTn id="17" presetID="23" presetClass="entr" presetSubtype="36" fill="hold" nodeType="withEffect">
                                  <p:stCondLst>
                                    <p:cond delay="0"/>
                                  </p:stCondLst>
                                  <p:childTnLst>
                                    <p:set>
                                      <p:cBhvr>
                                        <p:cTn id="18" dur="1" fill="hold">
                                          <p:stCondLst>
                                            <p:cond delay="0"/>
                                          </p:stCondLst>
                                        </p:cTn>
                                        <p:tgtEl>
                                          <p:spTgt spid="21506"/>
                                        </p:tgtEl>
                                        <p:attrNameLst>
                                          <p:attrName>style.visibility</p:attrName>
                                        </p:attrNameLst>
                                      </p:cBhvr>
                                      <p:to>
                                        <p:strVal val="visible"/>
                                      </p:to>
                                    </p:set>
                                    <p:anim calcmode="lin" valueType="num">
                                      <p:cBhvr>
                                        <p:cTn id="19" dur="4000" fill="hold"/>
                                        <p:tgtEl>
                                          <p:spTgt spid="21506"/>
                                        </p:tgtEl>
                                        <p:attrNameLst>
                                          <p:attrName>ppt_w</p:attrName>
                                        </p:attrNameLst>
                                      </p:cBhvr>
                                      <p:tavLst>
                                        <p:tav tm="0">
                                          <p:val>
                                            <p:strVal val="(6*min(max(#ppt_w*#ppt_h,.3),1)-7.4)/-.7*#ppt_w"/>
                                          </p:val>
                                        </p:tav>
                                        <p:tav tm="100000">
                                          <p:val>
                                            <p:strVal val="#ppt_w"/>
                                          </p:val>
                                        </p:tav>
                                      </p:tavLst>
                                    </p:anim>
                                    <p:anim calcmode="lin" valueType="num">
                                      <p:cBhvr>
                                        <p:cTn id="20" dur="4000" fill="hold"/>
                                        <p:tgtEl>
                                          <p:spTgt spid="21506"/>
                                        </p:tgtEl>
                                        <p:attrNameLst>
                                          <p:attrName>ppt_h</p:attrName>
                                        </p:attrNameLst>
                                      </p:cBhvr>
                                      <p:tavLst>
                                        <p:tav tm="0">
                                          <p:val>
                                            <p:strVal val="(6*min(max(#ppt_w*#ppt_h,.3),1)-7.4)/-.7*#ppt_h"/>
                                          </p:val>
                                        </p:tav>
                                        <p:tav tm="100000">
                                          <p:val>
                                            <p:strVal val="#ppt_h"/>
                                          </p:val>
                                        </p:tav>
                                      </p:tavLst>
                                    </p:anim>
                                    <p:anim calcmode="lin" valueType="num">
                                      <p:cBhvr>
                                        <p:cTn id="21" dur="4000" fill="hold"/>
                                        <p:tgtEl>
                                          <p:spTgt spid="21506"/>
                                        </p:tgtEl>
                                        <p:attrNameLst>
                                          <p:attrName>ppt_x</p:attrName>
                                        </p:attrNameLst>
                                      </p:cBhvr>
                                      <p:tavLst>
                                        <p:tav tm="0">
                                          <p:val>
                                            <p:fltVal val="0.5"/>
                                          </p:val>
                                        </p:tav>
                                        <p:tav tm="100000">
                                          <p:val>
                                            <p:strVal val="#ppt_x"/>
                                          </p:val>
                                        </p:tav>
                                      </p:tavLst>
                                    </p:anim>
                                    <p:anim calcmode="lin" valueType="num">
                                      <p:cBhvr>
                                        <p:cTn id="22" dur="4000" fill="hold"/>
                                        <p:tgtEl>
                                          <p:spTgt spid="21506"/>
                                        </p:tgtEl>
                                        <p:attrNameLst>
                                          <p:attrName>ppt_y</p:attrName>
                                        </p:attrNameLst>
                                      </p:cBhvr>
                                      <p:tavLst>
                                        <p:tav tm="0">
                                          <p:val>
                                            <p:strVal val="1+(6*min(max(#ppt_w*#ppt_h,.3),1)-7.4)/-.7*#ppt_h/2"/>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1"/>
                                          </p:val>
                                        </p:tav>
                                        <p:tav tm="100000">
                                          <p:val>
                                            <p:strVal val="#ppt_x"/>
                                          </p:val>
                                        </p:tav>
                                      </p:tavLst>
                                    </p:anim>
                                    <p:anim calcmode="lin" valueType="num">
                                      <p:cBhvr>
                                        <p:cTn id="2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SC_6482.JPG"/>
          <p:cNvPicPr>
            <a:picLocks noChangeAspect="1"/>
          </p:cNvPicPr>
          <p:nvPr/>
        </p:nvPicPr>
        <p:blipFill>
          <a:blip r:embed="rId2" cstate="print"/>
          <a:stretch>
            <a:fillRect/>
          </a:stretch>
        </p:blipFill>
        <p:spPr bwMode="auto">
          <a:xfrm>
            <a:off x="0" y="0"/>
            <a:ext cx="91440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75000"/>
              <a:alpha val="5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500063" y="298450"/>
            <a:ext cx="8296275" cy="5067300"/>
          </a:xfrm>
          <a:prstGeom prst="rect">
            <a:avLst/>
          </a:prstGeom>
          <a:solidFill>
            <a:schemeClr val="tx2">
              <a:lumMod val="75000"/>
              <a:alpha val="5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785813" y="596900"/>
            <a:ext cx="7643812" cy="4479925"/>
          </a:xfrm>
          <a:prstGeom prst="rect">
            <a:avLst/>
          </a:prstGeom>
          <a:solidFill>
            <a:schemeClr val="accent1">
              <a:lumMod val="20000"/>
              <a:lumOff val="80000"/>
              <a:alpha val="5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pesar de los pocos habitantes que viven (solo dos familias residen todo el año), </a:t>
            </a:r>
            <a:r>
              <a:rPr lang="es-ES" i="1" dirty="0" err="1" smtClean="0">
                <a:effectLst>
                  <a:glow rad="101600">
                    <a:srgbClr val="C00000">
                      <a:alpha val="60000"/>
                    </a:srgbClr>
                  </a:glow>
                  <a:outerShdw blurRad="38100" dist="38100" dir="2700000" algn="tl">
                    <a:srgbClr val="000000">
                      <a:alpha val="43137"/>
                    </a:srgbClr>
                  </a:outerShdw>
                </a:effectLst>
              </a:rPr>
              <a:t>Montfalcó</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Murallat</a:t>
            </a:r>
            <a:r>
              <a:rPr lang="es-ES" i="1" dirty="0" smtClean="0">
                <a:effectLst>
                  <a:glow rad="101600">
                    <a:srgbClr val="C00000">
                      <a:alpha val="60000"/>
                    </a:srgbClr>
                  </a:glow>
                  <a:outerShdw blurRad="38100" dist="38100" dir="2700000" algn="tl">
                    <a:srgbClr val="000000">
                      <a:alpha val="43137"/>
                    </a:srgbClr>
                  </a:outerShdw>
                </a:effectLst>
              </a:rPr>
              <a:t> dispone de un restaurante. Se trata de una taberna bar muy auténtica donde cocinan platos elaborados de cocina tradicional catalana mediterránea y carnes a la brasa.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1000">
        <p15:prstTrans prst="pageCurlDouble"/>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55"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ppt_w*0.70"/>
                                          </p:val>
                                        </p:tav>
                                        <p:tav tm="100000">
                                          <p:val>
                                            <p:strVal val="#ppt_w"/>
                                          </p:val>
                                        </p:tav>
                                      </p:tavLst>
                                    </p:anim>
                                    <p:anim calcmode="lin" valueType="num">
                                      <p:cBhvr>
                                        <p:cTn id="17" dur="4000" fill="hold"/>
                                        <p:tgtEl>
                                          <p:spTgt spid="4"/>
                                        </p:tgtEl>
                                        <p:attrNameLst>
                                          <p:attrName>ppt_h</p:attrName>
                                        </p:attrNameLst>
                                      </p:cBhvr>
                                      <p:tavLst>
                                        <p:tav tm="0">
                                          <p:val>
                                            <p:strVal val="#ppt_h"/>
                                          </p:val>
                                        </p:tav>
                                        <p:tav tm="100000">
                                          <p:val>
                                            <p:strVal val="#ppt_h"/>
                                          </p:val>
                                        </p:tav>
                                      </p:tavLst>
                                    </p:anim>
                                    <p:animEffect transition="in" filter="fade">
                                      <p:cBhvr>
                                        <p:cTn id="18" dur="4000"/>
                                        <p:tgtEl>
                                          <p:spTgt spid="4"/>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arcelona.jpg"/>
          <p:cNvPicPr>
            <a:picLocks noChangeAspect="1"/>
          </p:cNvPicPr>
          <p:nvPr/>
        </p:nvPicPr>
        <p:blipFill>
          <a:blip r:embed="rId3" cstate="print"/>
          <a:stretch>
            <a:fillRect/>
          </a:stretch>
        </p:blipFill>
        <p:spPr bwMode="auto">
          <a:xfrm>
            <a:off x="4246" y="0"/>
            <a:ext cx="9135508"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28625" y="298450"/>
            <a:ext cx="8429625" cy="5187950"/>
          </a:xfrm>
          <a:prstGeom prst="rect">
            <a:avLst/>
          </a:prstGeom>
          <a:solidFill>
            <a:schemeClr val="tx2">
              <a:lumMod val="9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785813" y="536575"/>
            <a:ext cx="7786687" cy="4711700"/>
          </a:xfrm>
          <a:prstGeom prst="rect">
            <a:avLst/>
          </a:prstGeom>
          <a:solidFill>
            <a:schemeClr val="tx2">
              <a:lumMod val="9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23528"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algunas viviendas pertenecen a los siglos  XVII o XVIII. Varias casas están deterioradas, pero otras están en perfecto estado y ofrecen alojamiento durante el verano, cuando el turismo rural español se activa.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ripple/>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5"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heckerboard(across)">
                                      <p:cBhvr>
                                        <p:cTn id="16" dur="3000"/>
                                        <p:tgtEl>
                                          <p:spTgt spid="4"/>
                                        </p:tgtEl>
                                      </p:cBhvr>
                                    </p:animEffec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strVal val="4/3*#ppt_w"/>
                                          </p:val>
                                        </p:tav>
                                        <p:tav tm="100000">
                                          <p:val>
                                            <p:strVal val="#ppt_w"/>
                                          </p:val>
                                        </p:tav>
                                      </p:tavLst>
                                    </p:anim>
                                    <p:anim calcmode="lin" valueType="num">
                                      <p:cBhvr>
                                        <p:cTn id="20" dur="4000" fill="hold"/>
                                        <p:tgtEl>
                                          <p:spTgt spid="4"/>
                                        </p:tgtEl>
                                        <p:attrNameLst>
                                          <p:attrName>ppt_h</p:attrName>
                                        </p:attrNameLst>
                                      </p:cBhvr>
                                      <p:tavLst>
                                        <p:tav tm="0">
                                          <p:val>
                                            <p:strVal val="4/3*#ppt_h"/>
                                          </p:val>
                                        </p:tav>
                                        <p:tav tm="100000">
                                          <p:val>
                                            <p:strVal val="#ppt_h"/>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3 Imagen" descr="4170473550_c0edca0ace_z.jpg"/>
          <p:cNvPicPr>
            <a:picLocks noChangeAspect="1"/>
          </p:cNvPicPr>
          <p:nvPr/>
        </p:nvPicPr>
        <p:blipFill>
          <a:blip r:embed="rId2" cstate="print"/>
          <a:srcRect/>
          <a:stretch>
            <a:fillRect/>
          </a:stretch>
        </p:blipFill>
        <p:spPr bwMode="auto">
          <a:xfrm>
            <a:off x="-500063" y="5715000"/>
            <a:ext cx="71438" cy="444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4170473550_c0edca0ace_z.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4170473550_c0edca0ace_z.jpg"/>
          <p:cNvPicPr>
            <a:picLocks noChangeAspect="1"/>
          </p:cNvPicPr>
          <p:nvPr/>
        </p:nvPicPr>
        <p:blipFill>
          <a:blip r:embed="rId3" cstate="print"/>
          <a:stretch>
            <a:fillRect/>
          </a:stretch>
        </p:blipFill>
        <p:spPr bwMode="auto">
          <a:xfrm flipH="1">
            <a:off x="251520" y="337220"/>
            <a:ext cx="8640960" cy="511256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principios de junio se celebra la Fiesta Mayor de </a:t>
            </a:r>
            <a:r>
              <a:rPr lang="es-ES" i="1" dirty="0" err="1" smtClean="0">
                <a:effectLst>
                  <a:glow rad="101600">
                    <a:srgbClr val="C00000">
                      <a:alpha val="60000"/>
                    </a:srgbClr>
                  </a:glow>
                  <a:outerShdw blurRad="38100" dist="38100" dir="2700000" algn="tl">
                    <a:srgbClr val="000000">
                      <a:alpha val="43137"/>
                    </a:srgbClr>
                  </a:outerShdw>
                </a:effectLst>
              </a:rPr>
              <a:t>Montfalcó</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Murallat</a:t>
            </a:r>
            <a:r>
              <a:rPr lang="es-ES" i="1" dirty="0" smtClean="0">
                <a:effectLst>
                  <a:glow rad="101600">
                    <a:srgbClr val="C00000">
                      <a:alpha val="60000"/>
                    </a:srgbClr>
                  </a:glow>
                  <a:outerShdw blurRad="38100" dist="38100" dir="2700000" algn="tl">
                    <a:srgbClr val="000000">
                      <a:alpha val="43137"/>
                    </a:srgbClr>
                  </a:outerShdw>
                </a:effectLst>
              </a:rPr>
              <a:t> y se organiza una Feria Medieval de Artesanías, así como talleres, </a:t>
            </a:r>
            <a:r>
              <a:rPr lang="es-ES" i="1" dirty="0" err="1" smtClean="0">
                <a:effectLst>
                  <a:glow rad="101600">
                    <a:srgbClr val="C00000">
                      <a:alpha val="60000"/>
                    </a:srgbClr>
                  </a:glow>
                  <a:outerShdw blurRad="38100" dist="38100" dir="2700000" algn="tl">
                    <a:srgbClr val="000000">
                      <a:alpha val="43137"/>
                    </a:srgbClr>
                  </a:outerShdw>
                </a:effectLst>
              </a:rPr>
              <a:t>gymkanas</a:t>
            </a:r>
            <a:r>
              <a:rPr lang="es-ES" i="1" dirty="0" smtClean="0">
                <a:effectLst>
                  <a:glow rad="101600">
                    <a:srgbClr val="C00000">
                      <a:alpha val="60000"/>
                    </a:srgbClr>
                  </a:glow>
                  <a:outerShdw blurRad="38100" dist="38100" dir="2700000" algn="tl">
                    <a:srgbClr val="000000">
                      <a:alpha val="43137"/>
                    </a:srgbClr>
                  </a:outerShdw>
                </a:effectLst>
              </a:rPr>
              <a:t> y espectáculos infantiles por las calles. Por la noche tiene lugar una cena popular y actuaciones musicales.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pull/>
      </p:transition>
    </mc:Choice>
    <mc:Fallback xmlns="">
      <p:transition spd="slow" advTm="31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4000"/>
                                        <p:tgtEl>
                                          <p:spTgt spid="5"/>
                                        </p:tgtEl>
                                      </p:cBhvr>
                                    </p:animEffect>
                                  </p:childTnLst>
                                </p:cTn>
                              </p:par>
                              <p:par>
                                <p:cTn id="11" presetID="21"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2)">
                                      <p:cBhvr>
                                        <p:cTn id="13" dur="3000"/>
                                        <p:tgtEl>
                                          <p:spTgt spid="5"/>
                                        </p:tgtEl>
                                      </p:cBhvr>
                                    </p:animEffect>
                                  </p:childTnLst>
                                </p:cTn>
                              </p:par>
                              <p:par>
                                <p:cTn id="14" presetID="23" presetClass="entr" presetSubtype="272"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4000" fill="hold"/>
                                        <p:tgtEl>
                                          <p:spTgt spid="5"/>
                                        </p:tgtEl>
                                        <p:attrNameLst>
                                          <p:attrName>ppt_w</p:attrName>
                                        </p:attrNameLst>
                                      </p:cBhvr>
                                      <p:tavLst>
                                        <p:tav tm="0">
                                          <p:val>
                                            <p:strVal val="2/3*#ppt_w"/>
                                          </p:val>
                                        </p:tav>
                                        <p:tav tm="100000">
                                          <p:val>
                                            <p:strVal val="#ppt_w"/>
                                          </p:val>
                                        </p:tav>
                                      </p:tavLst>
                                    </p:anim>
                                    <p:anim calcmode="lin" valueType="num">
                                      <p:cBhvr>
                                        <p:cTn id="17" dur="4000" fill="hold"/>
                                        <p:tgtEl>
                                          <p:spTgt spid="5"/>
                                        </p:tgtEl>
                                        <p:attrNameLst>
                                          <p:attrName>ppt_h</p:attrName>
                                        </p:attrNameLst>
                                      </p:cBhvr>
                                      <p:tavLst>
                                        <p:tav tm="0">
                                          <p:val>
                                            <p:strVal val="2/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sinos-en-las-vegas.jpg"/>
          <p:cNvPicPr>
            <a:picLocks noChangeAspect="1"/>
          </p:cNvPicPr>
          <p:nvPr/>
        </p:nvPicPr>
        <p:blipFill>
          <a:blip r:embed="rId2" cstate="print"/>
          <a:stretch>
            <a:fillRect/>
          </a:stretch>
        </p:blipFill>
        <p:spPr bwMode="auto">
          <a:xfrm>
            <a:off x="0" y="0"/>
            <a:ext cx="9144000" cy="631388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casinos-en-las-vegas.jpg"/>
          <p:cNvPicPr>
            <a:picLocks noChangeAspect="1"/>
          </p:cNvPicPr>
          <p:nvPr/>
        </p:nvPicPr>
        <p:blipFill>
          <a:blip r:embed="rId2" cstate="print"/>
          <a:stretch>
            <a:fillRect/>
          </a:stretch>
        </p:blipFill>
        <p:spPr bwMode="auto">
          <a:xfrm>
            <a:off x="0" y="0"/>
            <a:ext cx="9144000" cy="631388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cuanto a su trazado urbano, se basa de una plaza central, con cisterna y con una calle principal que la rodea, a partir de lo que salen pequeños callejones con un esquema bastante laberíntico y normalmente sin salida, en uno de los cuales se encuentra el antiguo horno.</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blinds dir="vert"/>
      </p:transition>
    </mc:Choice>
    <mc:Fallback xmlns="">
      <p:transition spd="slow" advTm="3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withEffect">
                                  <p:stCondLst>
                                    <p:cond delay="0"/>
                                  </p:stCondLst>
                                  <p:childTnLst>
                                    <p:animEffect transition="out" filter="plus(in)">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4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farm4.staticflickr.com/3411/3575683596_0dc4c6c9ed.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2" descr="http://www.vacances-location.net/photos/normal/119801-02.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683568" y="4657700"/>
            <a:ext cx="76328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muralla sólo se puede apreciar desde fuera, está formada por sillares rectangulares unidos con mortero alternados por otros sillares de tamaño casi cuadrado.</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6000">
        <p14:honeycomb/>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18" presetClass="entr" presetSubtype="12" fill="hold" nodeType="withEffect">
                                  <p:stCondLst>
                                    <p:cond delay="2000"/>
                                  </p:stCondLst>
                                  <p:childTnLst>
                                    <p:set>
                                      <p:cBhvr>
                                        <p:cTn id="9" dur="1" fill="hold">
                                          <p:stCondLst>
                                            <p:cond delay="0"/>
                                          </p:stCondLst>
                                        </p:cTn>
                                        <p:tgtEl>
                                          <p:spTgt spid="41986"/>
                                        </p:tgtEl>
                                        <p:attrNameLst>
                                          <p:attrName>style.visibility</p:attrName>
                                        </p:attrNameLst>
                                      </p:cBhvr>
                                      <p:to>
                                        <p:strVal val="visible"/>
                                      </p:to>
                                    </p:set>
                                    <p:animEffect transition="in" filter="strips(downLeft)">
                                      <p:cBhvr>
                                        <p:cTn id="10" dur="4000"/>
                                        <p:tgtEl>
                                          <p:spTgt spid="41986"/>
                                        </p:tgtEl>
                                      </p:cBhvr>
                                    </p:animEffect>
                                  </p:childTnLst>
                                </p:cTn>
                              </p:par>
                              <p:par>
                                <p:cTn id="11" presetID="50" presetClass="entr" presetSubtype="0" decel="100000" fill="hold" nodeType="withEffect">
                                  <p:stCondLst>
                                    <p:cond delay="2000"/>
                                  </p:stCondLst>
                                  <p:childTnLst>
                                    <p:set>
                                      <p:cBhvr>
                                        <p:cTn id="12" dur="1" fill="hold">
                                          <p:stCondLst>
                                            <p:cond delay="0"/>
                                          </p:stCondLst>
                                        </p:cTn>
                                        <p:tgtEl>
                                          <p:spTgt spid="41986"/>
                                        </p:tgtEl>
                                        <p:attrNameLst>
                                          <p:attrName>style.visibility</p:attrName>
                                        </p:attrNameLst>
                                      </p:cBhvr>
                                      <p:to>
                                        <p:strVal val="visible"/>
                                      </p:to>
                                    </p:set>
                                    <p:anim calcmode="lin" valueType="num">
                                      <p:cBhvr>
                                        <p:cTn id="13" dur="4000" fill="hold"/>
                                        <p:tgtEl>
                                          <p:spTgt spid="41986"/>
                                        </p:tgtEl>
                                        <p:attrNameLst>
                                          <p:attrName>ppt_w</p:attrName>
                                        </p:attrNameLst>
                                      </p:cBhvr>
                                      <p:tavLst>
                                        <p:tav tm="0">
                                          <p:val>
                                            <p:strVal val="#ppt_w+.3"/>
                                          </p:val>
                                        </p:tav>
                                        <p:tav tm="100000">
                                          <p:val>
                                            <p:strVal val="#ppt_w"/>
                                          </p:val>
                                        </p:tav>
                                      </p:tavLst>
                                    </p:anim>
                                    <p:anim calcmode="lin" valueType="num">
                                      <p:cBhvr>
                                        <p:cTn id="14" dur="4000" fill="hold"/>
                                        <p:tgtEl>
                                          <p:spTgt spid="41986"/>
                                        </p:tgtEl>
                                        <p:attrNameLst>
                                          <p:attrName>ppt_h</p:attrName>
                                        </p:attrNameLst>
                                      </p:cBhvr>
                                      <p:tavLst>
                                        <p:tav tm="0">
                                          <p:val>
                                            <p:strVal val="#ppt_h"/>
                                          </p:val>
                                        </p:tav>
                                        <p:tav tm="100000">
                                          <p:val>
                                            <p:strVal val="#ppt_h"/>
                                          </p:val>
                                        </p:tav>
                                      </p:tavLst>
                                    </p:anim>
                                    <p:animEffect transition="in" filter="fade">
                                      <p:cBhvr>
                                        <p:cTn id="15" dur="4000"/>
                                        <p:tgtEl>
                                          <p:spTgt spid="41986"/>
                                        </p:tgtEl>
                                      </p:cBhvr>
                                    </p:animEffect>
                                  </p:childTnLst>
                                </p:cTn>
                              </p:par>
                            </p:childTnLst>
                          </p:cTn>
                        </p:par>
                        <p:par>
                          <p:cTn id="16" fill="hold">
                            <p:stCondLst>
                              <p:cond delay="6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692275" y="217488"/>
            <a:ext cx="5688013" cy="825500"/>
          </a:xfrm>
          <a:prstGeom prst="rect">
            <a:avLst/>
          </a:prstGeom>
        </p:spPr>
        <p:txBody>
          <a:bodyPr wrap="none" fromWordArt="1">
            <a:prstTxWarp prst="textCanUp">
              <a:avLst>
                <a:gd name="adj" fmla="val 72009"/>
              </a:avLst>
            </a:prstTxWarp>
            <a:scene3d>
              <a:camera prst="perspectiveAbove"/>
              <a:lightRig rig="legacyHarsh3" dir="t"/>
            </a:scene3d>
            <a:sp3d extrusionH="887400" prstMaterial="legacyMatte">
              <a:bevelT w="38100" h="38100" prst="angle"/>
              <a:extrusionClr>
                <a:srgbClr val="FF6600"/>
              </a:extrusionClr>
            </a:sp3d>
          </a:bodyPr>
          <a:lstStyle/>
          <a:p>
            <a:pPr algn="ct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8851" name="WordArt 3"/>
          <p:cNvSpPr>
            <a:spLocks noChangeArrowheads="1" noChangeShapeType="1" noTextEdit="1"/>
          </p:cNvSpPr>
          <p:nvPr/>
        </p:nvSpPr>
        <p:spPr bwMode="auto">
          <a:xfrm>
            <a:off x="1908175" y="1257300"/>
            <a:ext cx="5040313" cy="657225"/>
          </a:xfrm>
          <a:prstGeom prst="rect">
            <a:avLst/>
          </a:prstGeom>
        </p:spPr>
        <p:txBody>
          <a:bodyPr wrap="none" fromWordArt="1">
            <a:prstTxWarp prst="textDeflateBottom">
              <a:avLst>
                <a:gd name="adj" fmla="val 63440"/>
              </a:avLst>
            </a:prstTxWarp>
            <a:scene3d>
              <a:camera prst="perspectiveAbove"/>
              <a:lightRig rig="legacyNormal3" dir="t"/>
            </a:scene3d>
            <a:sp3d extrusionH="887400" prstMaterial="legacyMatte">
              <a:bevelT w="38100" h="38100" prst="angle"/>
              <a:extrusionClr>
                <a:srgbClr val="939676"/>
              </a:extrusionClr>
            </a:sp3d>
          </a:bodyPr>
          <a:lstStyle/>
          <a:p>
            <a:pPr algn="ct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8852" name="WordArt 4"/>
          <p:cNvSpPr>
            <a:spLocks noChangeArrowheads="1" noChangeShapeType="1" noTextEdit="1"/>
          </p:cNvSpPr>
          <p:nvPr/>
        </p:nvSpPr>
        <p:spPr bwMode="auto">
          <a:xfrm>
            <a:off x="1331640" y="2137420"/>
            <a:ext cx="5544343" cy="658812"/>
          </a:xfrm>
          <a:prstGeom prst="rect">
            <a:avLst/>
          </a:prstGeom>
        </p:spPr>
        <p:txBody>
          <a:bodyPr wrap="none" fromWordArt="1">
            <a:prstTxWarp prst="textCanUp">
              <a:avLst>
                <a:gd name="adj" fmla="val 72727"/>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Felitsa</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endParaRPr>
          </a:p>
        </p:txBody>
      </p:sp>
      <p:sp>
        <p:nvSpPr>
          <p:cNvPr id="78854" name="WordArt 6"/>
          <p:cNvSpPr>
            <a:spLocks noChangeArrowheads="1" noChangeShapeType="1" noTextEdit="1"/>
          </p:cNvSpPr>
          <p:nvPr/>
        </p:nvSpPr>
        <p:spPr bwMode="auto">
          <a:xfrm>
            <a:off x="1547664" y="3649588"/>
            <a:ext cx="5112568" cy="784076"/>
          </a:xfrm>
          <a:prstGeom prst="rect">
            <a:avLst/>
          </a:prstGeom>
        </p:spPr>
        <p:txBody>
          <a:bodyPr wrap="none" fromWordArt="1">
            <a:prstTxWarp prst="textCanDown">
              <a:avLst>
                <a:gd name="adj" fmla="val 12958"/>
              </a:avLst>
            </a:prstTxWarp>
            <a:scene3d>
              <a:camera prst="perspectiveRelaxedModerately"/>
              <a:lightRig rig="threePt" dir="t"/>
            </a:scene3d>
            <a:sp3d extrusionH="57150">
              <a:bevelT w="38100" h="38100" prst="angle"/>
            </a:sp3d>
          </a:bodyPr>
          <a:lstStyle/>
          <a:p>
            <a:pPr algn="ct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True </a:t>
            </a:r>
            <a:r>
              <a:rPr lang="es-ES" sz="3600" kern="10" dirty="0" err="1"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Nature</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endPar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endParaRPr>
          </a:p>
        </p:txBody>
      </p:sp>
      <p:sp>
        <p:nvSpPr>
          <p:cNvPr id="78855" name="WordArt 7"/>
          <p:cNvSpPr>
            <a:spLocks noChangeArrowheads="1" noChangeShapeType="1" noTextEdit="1"/>
          </p:cNvSpPr>
          <p:nvPr/>
        </p:nvSpPr>
        <p:spPr bwMode="auto">
          <a:xfrm>
            <a:off x="2627784" y="4657700"/>
            <a:ext cx="4176464" cy="66042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a:t>
            </a: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Yanni</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a:t>
            </a: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a:t>
            </a:r>
          </a:p>
        </p:txBody>
      </p:sp>
      <p:sp>
        <p:nvSpPr>
          <p:cNvPr id="82954" name="WordArt 10"/>
          <p:cNvSpPr>
            <a:spLocks noChangeArrowheads="1" noChangeShapeType="1" noTextEdit="1"/>
          </p:cNvSpPr>
          <p:nvPr/>
        </p:nvSpPr>
        <p:spPr bwMode="auto">
          <a:xfrm>
            <a:off x="1403648" y="2929508"/>
            <a:ext cx="5040287" cy="67106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solidFill>
                  <a:schemeClr val="accent2"/>
                </a:solidFill>
                <a:effectLst>
                  <a:prstShdw prst="shdw17" dist="17961" dir="13500000">
                    <a:srgbClr val="73302E"/>
                  </a:prstShdw>
                </a:effectLst>
                <a:latin typeface="High Tower Text"/>
              </a:rPr>
              <a:t> </a:t>
            </a:r>
            <a:r>
              <a:rPr lang="es-ES" sz="3600" kern="10" dirty="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 </a:t>
            </a:r>
            <a:r>
              <a:rPr lang="es-ES" sz="3600" kern="10" dirty="0" smtClean="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Tribute </a:t>
            </a:r>
            <a:endParaRPr lang="es-ES" sz="3600" kern="10" dirty="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35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78850"/>
                                        </p:tgtEl>
                                        <p:attrNameLst>
                                          <p:attrName>style.visibility</p:attrName>
                                        </p:attrNameLst>
                                      </p:cBhvr>
                                      <p:to>
                                        <p:strVal val="visible"/>
                                      </p:to>
                                    </p:set>
                                    <p:animEffect transition="in" filter="fade">
                                      <p:cBhvr>
                                        <p:cTn id="7" dur="2000"/>
                                        <p:tgtEl>
                                          <p:spTgt spid="78850"/>
                                        </p:tgtEl>
                                      </p:cBhvr>
                                    </p:animEffect>
                                    <p:anim calcmode="lin" valueType="num">
                                      <p:cBhvr>
                                        <p:cTn id="8" dur="2000" fill="hold"/>
                                        <p:tgtEl>
                                          <p:spTgt spid="78850"/>
                                        </p:tgtEl>
                                        <p:attrNameLst>
                                          <p:attrName>ppt_x</p:attrName>
                                        </p:attrNameLst>
                                      </p:cBhvr>
                                      <p:tavLst>
                                        <p:tav tm="0">
                                          <p:val>
                                            <p:strVal val="#ppt_x"/>
                                          </p:val>
                                        </p:tav>
                                        <p:tav tm="100000">
                                          <p:val>
                                            <p:strVal val="#ppt_x"/>
                                          </p:val>
                                        </p:tav>
                                      </p:tavLst>
                                    </p:anim>
                                    <p:anim calcmode="lin" valueType="num">
                                      <p:cBhvr>
                                        <p:cTn id="9" dur="2000" fill="hold"/>
                                        <p:tgtEl>
                                          <p:spTgt spid="7885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19" presetClass="entr" presetSubtype="10" fill="hold" grpId="0" nodeType="afterEffect">
                                  <p:stCondLst>
                                    <p:cond delay="500"/>
                                  </p:stCondLst>
                                  <p:childTnLst>
                                    <p:set>
                                      <p:cBhvr>
                                        <p:cTn id="12" dur="1" fill="hold">
                                          <p:stCondLst>
                                            <p:cond delay="0"/>
                                          </p:stCondLst>
                                        </p:cTn>
                                        <p:tgtEl>
                                          <p:spTgt spid="78851"/>
                                        </p:tgtEl>
                                        <p:attrNameLst>
                                          <p:attrName>style.visibility</p:attrName>
                                        </p:attrNameLst>
                                      </p:cBhvr>
                                      <p:to>
                                        <p:strVal val="visible"/>
                                      </p:to>
                                    </p:set>
                                    <p:anim calcmode="lin" valueType="num">
                                      <p:cBhvr>
                                        <p:cTn id="13" dur="2000" fill="hold"/>
                                        <p:tgtEl>
                                          <p:spTgt spid="78851"/>
                                        </p:tgtEl>
                                        <p:attrNameLst>
                                          <p:attrName>ppt_w</p:attrName>
                                        </p:attrNameLst>
                                      </p:cBhvr>
                                      <p:tavLst>
                                        <p:tav tm="0" fmla="#ppt_w*sin(2.5*pi*$)">
                                          <p:val>
                                            <p:fltVal val="0"/>
                                          </p:val>
                                        </p:tav>
                                        <p:tav tm="100000">
                                          <p:val>
                                            <p:fltVal val="1"/>
                                          </p:val>
                                        </p:tav>
                                      </p:tavLst>
                                    </p:anim>
                                    <p:anim calcmode="lin" valueType="num">
                                      <p:cBhvr>
                                        <p:cTn id="14" dur="2000" fill="hold"/>
                                        <p:tgtEl>
                                          <p:spTgt spid="78851"/>
                                        </p:tgtEl>
                                        <p:attrNameLst>
                                          <p:attrName>ppt_h</p:attrName>
                                        </p:attrNameLst>
                                      </p:cBhvr>
                                      <p:tavLst>
                                        <p:tav tm="0">
                                          <p:val>
                                            <p:strVal val="#ppt_h"/>
                                          </p:val>
                                        </p:tav>
                                        <p:tav tm="100000">
                                          <p:val>
                                            <p:strVal val="#ppt_h"/>
                                          </p:val>
                                        </p:tav>
                                      </p:tavLst>
                                    </p:anim>
                                  </p:childTnLst>
                                </p:cTn>
                              </p:par>
                              <p:par>
                                <p:cTn id="15" presetID="7" presetClass="entr" presetSubtype="4" fill="hold" grpId="1" nodeType="withEffect">
                                  <p:stCondLst>
                                    <p:cond delay="500"/>
                                  </p:stCondLst>
                                  <p:childTnLst>
                                    <p:set>
                                      <p:cBhvr>
                                        <p:cTn id="16" dur="1" fill="hold">
                                          <p:stCondLst>
                                            <p:cond delay="0"/>
                                          </p:stCondLst>
                                        </p:cTn>
                                        <p:tgtEl>
                                          <p:spTgt spid="78851"/>
                                        </p:tgtEl>
                                        <p:attrNameLst>
                                          <p:attrName>style.visibility</p:attrName>
                                        </p:attrNameLst>
                                      </p:cBhvr>
                                      <p:to>
                                        <p:strVal val="visible"/>
                                      </p:to>
                                    </p:set>
                                    <p:anim calcmode="lin" valueType="num">
                                      <p:cBhvr additive="base">
                                        <p:cTn id="17" dur="2000" fill="hold"/>
                                        <p:tgtEl>
                                          <p:spTgt spid="78851"/>
                                        </p:tgtEl>
                                        <p:attrNameLst>
                                          <p:attrName>ppt_x</p:attrName>
                                        </p:attrNameLst>
                                      </p:cBhvr>
                                      <p:tavLst>
                                        <p:tav tm="0">
                                          <p:val>
                                            <p:strVal val="#ppt_x"/>
                                          </p:val>
                                        </p:tav>
                                        <p:tav tm="100000">
                                          <p:val>
                                            <p:strVal val="#ppt_x"/>
                                          </p:val>
                                        </p:tav>
                                      </p:tavLst>
                                    </p:anim>
                                    <p:anim calcmode="lin" valueType="num">
                                      <p:cBhvr additive="base">
                                        <p:cTn id="18" dur="2000" fill="hold"/>
                                        <p:tgtEl>
                                          <p:spTgt spid="78851"/>
                                        </p:tgtEl>
                                        <p:attrNameLst>
                                          <p:attrName>ppt_y</p:attrName>
                                        </p:attrNameLst>
                                      </p:cBhvr>
                                      <p:tavLst>
                                        <p:tav tm="0">
                                          <p:val>
                                            <p:strVal val="1+#ppt_h/2"/>
                                          </p:val>
                                        </p:tav>
                                        <p:tav tm="100000">
                                          <p:val>
                                            <p:strVal val="#ppt_y"/>
                                          </p:val>
                                        </p:tav>
                                      </p:tavLst>
                                    </p:anim>
                                  </p:childTnLst>
                                </p:cTn>
                              </p:par>
                            </p:childTnLst>
                          </p:cTn>
                        </p:par>
                        <p:par>
                          <p:cTn id="19" fill="hold">
                            <p:stCondLst>
                              <p:cond delay="4500"/>
                            </p:stCondLst>
                            <p:childTnLst>
                              <p:par>
                                <p:cTn id="20" presetID="47" presetClass="entr" presetSubtype="0" fill="hold" grpId="0" nodeType="afterEffect">
                                  <p:stCondLst>
                                    <p:cond delay="500"/>
                                  </p:stCondLst>
                                  <p:childTnLst>
                                    <p:set>
                                      <p:cBhvr>
                                        <p:cTn id="21" dur="1" fill="hold">
                                          <p:stCondLst>
                                            <p:cond delay="0"/>
                                          </p:stCondLst>
                                        </p:cTn>
                                        <p:tgtEl>
                                          <p:spTgt spid="78852"/>
                                        </p:tgtEl>
                                        <p:attrNameLst>
                                          <p:attrName>style.visibility</p:attrName>
                                        </p:attrNameLst>
                                      </p:cBhvr>
                                      <p:to>
                                        <p:strVal val="visible"/>
                                      </p:to>
                                    </p:set>
                                    <p:animEffect transition="in" filter="fade">
                                      <p:cBhvr>
                                        <p:cTn id="22" dur="2000"/>
                                        <p:tgtEl>
                                          <p:spTgt spid="78852"/>
                                        </p:tgtEl>
                                      </p:cBhvr>
                                    </p:animEffect>
                                    <p:anim calcmode="lin" valueType="num">
                                      <p:cBhvr>
                                        <p:cTn id="23" dur="2000" fill="hold"/>
                                        <p:tgtEl>
                                          <p:spTgt spid="78852"/>
                                        </p:tgtEl>
                                        <p:attrNameLst>
                                          <p:attrName>ppt_x</p:attrName>
                                        </p:attrNameLst>
                                      </p:cBhvr>
                                      <p:tavLst>
                                        <p:tav tm="0">
                                          <p:val>
                                            <p:strVal val="#ppt_x"/>
                                          </p:val>
                                        </p:tav>
                                        <p:tav tm="100000">
                                          <p:val>
                                            <p:strVal val="#ppt_x"/>
                                          </p:val>
                                        </p:tav>
                                      </p:tavLst>
                                    </p:anim>
                                    <p:anim calcmode="lin" valueType="num">
                                      <p:cBhvr>
                                        <p:cTn id="24" dur="2000" fill="hold"/>
                                        <p:tgtEl>
                                          <p:spTgt spid="78852"/>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23" presetClass="entr" presetSubtype="16" fill="hold" grpId="0" nodeType="afterEffect">
                                  <p:stCondLst>
                                    <p:cond delay="500"/>
                                  </p:stCondLst>
                                  <p:childTnLst>
                                    <p:set>
                                      <p:cBhvr>
                                        <p:cTn id="27" dur="1" fill="hold">
                                          <p:stCondLst>
                                            <p:cond delay="0"/>
                                          </p:stCondLst>
                                        </p:cTn>
                                        <p:tgtEl>
                                          <p:spTgt spid="82954"/>
                                        </p:tgtEl>
                                        <p:attrNameLst>
                                          <p:attrName>style.visibility</p:attrName>
                                        </p:attrNameLst>
                                      </p:cBhvr>
                                      <p:to>
                                        <p:strVal val="visible"/>
                                      </p:to>
                                    </p:set>
                                    <p:anim calcmode="lin" valueType="num">
                                      <p:cBhvr>
                                        <p:cTn id="28" dur="2000" fill="hold"/>
                                        <p:tgtEl>
                                          <p:spTgt spid="82954"/>
                                        </p:tgtEl>
                                        <p:attrNameLst>
                                          <p:attrName>ppt_w</p:attrName>
                                        </p:attrNameLst>
                                      </p:cBhvr>
                                      <p:tavLst>
                                        <p:tav tm="0">
                                          <p:val>
                                            <p:fltVal val="0"/>
                                          </p:val>
                                        </p:tav>
                                        <p:tav tm="100000">
                                          <p:val>
                                            <p:strVal val="#ppt_w"/>
                                          </p:val>
                                        </p:tav>
                                      </p:tavLst>
                                    </p:anim>
                                    <p:anim calcmode="lin" valueType="num">
                                      <p:cBhvr>
                                        <p:cTn id="29" dur="2000" fill="hold"/>
                                        <p:tgtEl>
                                          <p:spTgt spid="82954"/>
                                        </p:tgtEl>
                                        <p:attrNameLst>
                                          <p:attrName>ppt_h</p:attrName>
                                        </p:attrNameLst>
                                      </p:cBhvr>
                                      <p:tavLst>
                                        <p:tav tm="0">
                                          <p:val>
                                            <p:fltVal val="0"/>
                                          </p:val>
                                        </p:tav>
                                        <p:tav tm="100000">
                                          <p:val>
                                            <p:strVal val="#ppt_h"/>
                                          </p:val>
                                        </p:tav>
                                      </p:tavLst>
                                    </p:anim>
                                  </p:childTnLst>
                                </p:cTn>
                              </p:par>
                            </p:childTnLst>
                          </p:cTn>
                        </p:par>
                        <p:par>
                          <p:cTn id="30" fill="hold">
                            <p:stCondLst>
                              <p:cond delay="9500"/>
                            </p:stCondLst>
                            <p:childTnLst>
                              <p:par>
                                <p:cTn id="31" presetID="42" presetClass="entr" presetSubtype="0" fill="hold" grpId="0" nodeType="afterEffect">
                                  <p:stCondLst>
                                    <p:cond delay="500"/>
                                  </p:stCondLst>
                                  <p:childTnLst>
                                    <p:set>
                                      <p:cBhvr>
                                        <p:cTn id="32" dur="1" fill="hold">
                                          <p:stCondLst>
                                            <p:cond delay="0"/>
                                          </p:stCondLst>
                                        </p:cTn>
                                        <p:tgtEl>
                                          <p:spTgt spid="78854"/>
                                        </p:tgtEl>
                                        <p:attrNameLst>
                                          <p:attrName>style.visibility</p:attrName>
                                        </p:attrNameLst>
                                      </p:cBhvr>
                                      <p:to>
                                        <p:strVal val="visible"/>
                                      </p:to>
                                    </p:set>
                                    <p:animEffect transition="in" filter="fade">
                                      <p:cBhvr>
                                        <p:cTn id="33" dur="2000"/>
                                        <p:tgtEl>
                                          <p:spTgt spid="78854"/>
                                        </p:tgtEl>
                                      </p:cBhvr>
                                    </p:animEffect>
                                    <p:anim calcmode="lin" valueType="num">
                                      <p:cBhvr>
                                        <p:cTn id="34" dur="2000" fill="hold"/>
                                        <p:tgtEl>
                                          <p:spTgt spid="78854"/>
                                        </p:tgtEl>
                                        <p:attrNameLst>
                                          <p:attrName>ppt_x</p:attrName>
                                        </p:attrNameLst>
                                      </p:cBhvr>
                                      <p:tavLst>
                                        <p:tav tm="0">
                                          <p:val>
                                            <p:strVal val="#ppt_x"/>
                                          </p:val>
                                        </p:tav>
                                        <p:tav tm="100000">
                                          <p:val>
                                            <p:strVal val="#ppt_x"/>
                                          </p:val>
                                        </p:tav>
                                      </p:tavLst>
                                    </p:anim>
                                    <p:anim calcmode="lin" valueType="num">
                                      <p:cBhvr>
                                        <p:cTn id="35" dur="2000" fill="hold"/>
                                        <p:tgtEl>
                                          <p:spTgt spid="78854"/>
                                        </p:tgtEl>
                                        <p:attrNameLst>
                                          <p:attrName>ppt_y</p:attrName>
                                        </p:attrNameLst>
                                      </p:cBhvr>
                                      <p:tavLst>
                                        <p:tav tm="0">
                                          <p:val>
                                            <p:strVal val="#ppt_y+.1"/>
                                          </p:val>
                                        </p:tav>
                                        <p:tav tm="100000">
                                          <p:val>
                                            <p:strVal val="#ppt_y"/>
                                          </p:val>
                                        </p:tav>
                                      </p:tavLst>
                                    </p:anim>
                                  </p:childTnLst>
                                </p:cTn>
                              </p:par>
                            </p:childTnLst>
                          </p:cTn>
                        </p:par>
                        <p:par>
                          <p:cTn id="36" fill="hold">
                            <p:stCondLst>
                              <p:cond delay="12000"/>
                            </p:stCondLst>
                            <p:childTnLst>
                              <p:par>
                                <p:cTn id="37" presetID="5" presetClass="entr" presetSubtype="10" fill="hold" grpId="0" nodeType="afterEffect">
                                  <p:stCondLst>
                                    <p:cond delay="500"/>
                                  </p:stCondLst>
                                  <p:childTnLst>
                                    <p:set>
                                      <p:cBhvr>
                                        <p:cTn id="38" dur="1" fill="hold">
                                          <p:stCondLst>
                                            <p:cond delay="0"/>
                                          </p:stCondLst>
                                        </p:cTn>
                                        <p:tgtEl>
                                          <p:spTgt spid="78855"/>
                                        </p:tgtEl>
                                        <p:attrNameLst>
                                          <p:attrName>style.visibility</p:attrName>
                                        </p:attrNameLst>
                                      </p:cBhvr>
                                      <p:to>
                                        <p:strVal val="visible"/>
                                      </p:to>
                                    </p:set>
                                    <p:animEffect transition="in" filter="checkerboard(across)">
                                      <p:cBhvr>
                                        <p:cTn id="39" dur="2000"/>
                                        <p:tgtEl>
                                          <p:spTgt spid="788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animBg="1"/>
      <p:bldP spid="78851" grpId="0" animBg="1"/>
      <p:bldP spid="78851" grpId="1" animBg="1"/>
      <p:bldP spid="78852" grpId="0" animBg="1"/>
      <p:bldP spid="78854" grpId="0" animBg="1"/>
      <p:bldP spid="78855" grpId="0" animBg="1"/>
      <p:bldP spid="82954"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3497261970"/>
      </p:ext>
    </p:extLst>
  </p:cSld>
  <p:clrMapOvr>
    <a:masterClrMapping/>
  </p:clrMapOvr>
  <mc:AlternateContent xmlns:mc="http://schemas.openxmlformats.org/markup-compatibility/2006" xmlns:p14="http://schemas.microsoft.com/office/powerpoint/2010/main">
    <mc:Choice Requires="p14">
      <p:transition spd="slow" p14:dur="3500">
        <p14:vortex dir="r"/>
      </p:transition>
    </mc:Choice>
    <mc:Fallback xmlns="">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0.1"/>
</p:tagLst>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3140</TotalTime>
  <Words>2225</Words>
  <Application>Microsoft Office PowerPoint</Application>
  <PresentationFormat>Presentación en pantalla (16:10)</PresentationFormat>
  <Paragraphs>67</Paragraphs>
  <Slides>52</Slides>
  <Notes>2</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52</vt:i4>
      </vt:variant>
    </vt:vector>
  </HeadingPairs>
  <TitlesOfParts>
    <vt:vector size="62" baseType="lpstr">
      <vt:lpstr>Arial</vt:lpstr>
      <vt:lpstr>Arial Black</vt:lpstr>
      <vt:lpstr>Calibri</vt:lpstr>
      <vt:lpstr>High Tower Text</vt:lpstr>
      <vt:lpstr>Highlight LET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306</cp:revision>
  <dcterms:created xsi:type="dcterms:W3CDTF">2016-03-05T16:44:10Z</dcterms:created>
  <dcterms:modified xsi:type="dcterms:W3CDTF">2025-03-17T10:45:50Z</dcterms:modified>
</cp:coreProperties>
</file>