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0"/>
  </p:notesMasterIdLst>
  <p:sldIdLst>
    <p:sldId id="479" r:id="rId3"/>
    <p:sldId id="523"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8" r:id="rId24"/>
    <p:sldId id="457" r:id="rId25"/>
    <p:sldId id="500" r:id="rId26"/>
    <p:sldId id="501" r:id="rId27"/>
    <p:sldId id="451" r:id="rId28"/>
    <p:sldId id="496" r:id="rId29"/>
    <p:sldId id="497" r:id="rId30"/>
    <p:sldId id="449" r:id="rId31"/>
    <p:sldId id="498" r:id="rId32"/>
    <p:sldId id="469" r:id="rId33"/>
    <p:sldId id="461" r:id="rId34"/>
    <p:sldId id="456" r:id="rId35"/>
    <p:sldId id="519" r:id="rId36"/>
    <p:sldId id="518" r:id="rId37"/>
    <p:sldId id="512" r:id="rId38"/>
    <p:sldId id="514" r:id="rId39"/>
    <p:sldId id="517" r:id="rId40"/>
    <p:sldId id="504" r:id="rId41"/>
    <p:sldId id="455" r:id="rId42"/>
    <p:sldId id="499" r:id="rId43"/>
    <p:sldId id="464" r:id="rId44"/>
    <p:sldId id="503" r:id="rId45"/>
    <p:sldId id="474" r:id="rId46"/>
    <p:sldId id="505" r:id="rId47"/>
    <p:sldId id="476" r:id="rId48"/>
    <p:sldId id="508" r:id="rId49"/>
    <p:sldId id="509" r:id="rId50"/>
    <p:sldId id="506" r:id="rId51"/>
    <p:sldId id="507" r:id="rId52"/>
    <p:sldId id="510" r:id="rId53"/>
    <p:sldId id="513" r:id="rId54"/>
    <p:sldId id="522" r:id="rId55"/>
    <p:sldId id="520" r:id="rId56"/>
    <p:sldId id="521" r:id="rId57"/>
    <p:sldId id="480" r:id="rId58"/>
    <p:sldId id="524" r:id="rId5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w2nuJvw8DxYASVkE8xoow==" hashData="UDo09YcJXkKKoHgbcWg9x4/ka9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03" autoAdjust="0"/>
    <p:restoredTop sz="96338" autoAdjust="0"/>
  </p:normalViewPr>
  <p:slideViewPr>
    <p:cSldViewPr>
      <p:cViewPr>
        <p:scale>
          <a:sx n="60" d="100"/>
          <a:sy n="60" d="100"/>
        </p:scale>
        <p:origin x="605"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17/11/2025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24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17/11/2025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17/11/2025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17/11/2025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17/11/2025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17/11/2025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071066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17/11/2025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71200824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bin"/><Relationship Id="rId1" Type="http://schemas.openxmlformats.org/officeDocument/2006/relationships/slideLayout" Target="../slideLayouts/slideLayout7.xml"/><Relationship Id="rId4" Type="http://schemas.openxmlformats.org/officeDocument/2006/relationships/audio" Target="../media/audio2.bin"/></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Monte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Tibidabo</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 Barcelona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0000">
        <p:split orient="vert"/>
      </p:transition>
    </mc:Choice>
    <mc:Fallback xmlns="">
      <p:transition spd="slow"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7.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59632" y="0"/>
            <a:ext cx="6120680" cy="553244"/>
          </a:xfrm>
          <a:prstGeom prst="rect">
            <a:avLst/>
          </a:prstGeom>
          <a:noFill/>
        </p:spPr>
        <p:txBody>
          <a:bodyPr wrap="none" lIns="91440" tIns="45720" rIns="91440" bIns="45720">
            <a:prstTxWarp prst="textChevron">
              <a:avLst>
                <a:gd name="adj" fmla="val 7363"/>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MONTE</a:t>
            </a: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TIBIDABO </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433512" y="735876"/>
            <a:ext cx="8352928" cy="193899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El </a:t>
            </a:r>
            <a:r>
              <a:rPr lang="es-ES" sz="20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Monte </a:t>
            </a:r>
            <a:r>
              <a:rPr lang="es-ES" sz="2000" b="1"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Tibidabo</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es una montaña con vistas panorámicas de Barcelona, combina un parque de atracciones con </a:t>
            </a:r>
            <a:r>
              <a:rPr lang="es-ES" sz="20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transporte </a:t>
            </a:r>
            <a:r>
              <a:rPr lang="es-ES" sz="2000" b="1"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vintage</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y las mejores vistas de Barcelona. A 512 metros de altura, es la montaña más alta de la </a:t>
            </a:r>
            <a:r>
              <a:rPr lang="es-ES" sz="20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Serra de </a:t>
            </a:r>
            <a:r>
              <a:rPr lang="es-ES" sz="2000" b="1"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Collserola</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Es el parque de atracciones más antiguo de Barcelona y aun posee algunas atracciones originales del siglo XX.</a:t>
            </a:r>
          </a:p>
        </p:txBody>
      </p:sp>
      <p:sp>
        <p:nvSpPr>
          <p:cNvPr id="4" name="3 CuadroTexto"/>
          <p:cNvSpPr txBox="1"/>
          <p:nvPr/>
        </p:nvSpPr>
        <p:spPr>
          <a:xfrm>
            <a:off x="433512" y="2814672"/>
            <a:ext cx="8280920"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En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la cima del </a:t>
            </a:r>
            <a:r>
              <a:rPr lang="es-ES" sz="2000"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Tibidabo</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se encuentran varios edificios, entre los que destaca el </a:t>
            </a:r>
            <a:r>
              <a:rPr lang="es-ES" sz="20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Templo Expiatorio del Sagrado </a:t>
            </a:r>
            <a:r>
              <a:rPr lang="es-ES" sz="2000" b="1"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Corazón</a:t>
            </a:r>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Esta iglesia, por su diseño, su ubicación en la cima de la montaña y, por supuesto, su nombre, recuerda a la Basílica del Sagrado Corazón en el barrio parisino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Montmartre</a:t>
            </a:r>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72232" y="4585692"/>
            <a:ext cx="8280920"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Tibi-</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Dabo</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Esta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frase, que significa «Te daré» , fue pronunciada por el diablo a Jesús mientras contemplaban desde una montaña altísima todos los reinos del mundo y su </a:t>
            </a:r>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gloria.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7000">
        <p:split orient="vert"/>
      </p:transition>
    </mc:Choice>
    <mc:Fallback xmlns="">
      <p:transition spd="slow" advTm="7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21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58000"/>
                            </p:stCondLst>
                            <p:childTnLst>
                              <p:par>
                                <p:cTn id="23" presetID="40" presetClass="entr" presetSubtype="0" fill="hold" grpId="0" nodeType="after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454868"/>
            <a:ext cx="9144000" cy="6169868"/>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454868"/>
            <a:ext cx="9144000" cy="6169868"/>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454868"/>
            <a:ext cx="9144000" cy="6169868"/>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“montaña mágica” es el apodo que recibe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la cima que domina Barcelona, famosa por su parque de atracciones. Pero su historia como zona de ocio se remonta a mucho 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split/>
        <p:sndAc>
          <p:stSnd loop="1">
            <p:snd r:embed="rId2" name="Until the last moment (Yanni).wav"/>
          </p:stSnd>
        </p:sndAc>
      </p:transition>
    </mc:Choice>
    <mc:Fallback xmlns="">
      <p:transition spd="slow" advTm="27000">
        <p:split/>
        <p:sndAc>
          <p:stSnd loop="1">
            <p:snd r:embed="rId4" name="Until the last moment (Yann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1" y="0"/>
            <a:ext cx="9144001"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lugares más emblemáticos de Barcelona es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la cima más alta de la Sierra de </a:t>
            </a:r>
            <a:r>
              <a:rPr lang="es-ES" i="1" dirty="0" err="1" smtClean="0">
                <a:effectLst>
                  <a:glow rad="101600">
                    <a:srgbClr val="C00000">
                      <a:alpha val="60000"/>
                    </a:srgbClr>
                  </a:glow>
                  <a:outerShdw blurRad="38100" dist="38100" dir="2700000" algn="tl">
                    <a:srgbClr val="000000">
                      <a:alpha val="43137"/>
                    </a:srgbClr>
                  </a:outerShdw>
                </a:effectLst>
              </a:rPr>
              <a:t>Collserola</a:t>
            </a:r>
            <a:r>
              <a:rPr lang="es-ES" i="1" dirty="0" smtClean="0">
                <a:effectLst>
                  <a:glow rad="101600">
                    <a:srgbClr val="C00000">
                      <a:alpha val="60000"/>
                    </a:srgbClr>
                  </a:glow>
                  <a:outerShdw blurRad="38100" dist="38100" dir="2700000" algn="tl">
                    <a:srgbClr val="000000">
                      <a:alpha val="43137"/>
                    </a:srgbClr>
                  </a:outerShdw>
                </a:effectLst>
              </a:rPr>
              <a:t>. Famosa por su parque de atracciones, antiguamente fue una zona rural de recreo para los habitantes de la Ciudad Condal.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split/>
      </p:transition>
    </mc:Choice>
    <mc:Fallback xmlns="">
      <p:transition spd="slow" advTm="3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nombre, según la teoría popular, procede de un fragmento del Evangelio de San Mateo en el cual el Diablo lleva a Jesús a una alta montaña y le muestra todos los reinos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187624"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…diciendo: “Todo esto te daré si, postrándote, me adoras”; en la Biblia Vulgata, “te daré” aparece escrito como </a:t>
            </a:r>
            <a:r>
              <a:rPr lang="es-ES" b="1" i="1" dirty="0" smtClean="0">
                <a:effectLst>
                  <a:glow rad="101600">
                    <a:srgbClr val="C00000">
                      <a:alpha val="60000"/>
                    </a:srgbClr>
                  </a:glow>
                  <a:outerShdw blurRad="38100" dist="38100" dir="2700000" algn="tl">
                    <a:srgbClr val="000000">
                      <a:alpha val="43137"/>
                    </a:srgbClr>
                  </a:outerShdw>
                </a:effectLst>
              </a:rPr>
              <a:t>tibi </a:t>
            </a:r>
            <a:r>
              <a:rPr lang="es-ES" b="1" i="1" dirty="0" err="1" smtClean="0">
                <a:effectLst>
                  <a:glow rad="101600">
                    <a:srgbClr val="C00000">
                      <a:alpha val="60000"/>
                    </a:srgbClr>
                  </a:glow>
                  <a:outerShdw blurRad="38100" dist="38100" dir="2700000" algn="tl">
                    <a:srgbClr val="000000">
                      <a:alpha val="43137"/>
                    </a:srgbClr>
                  </a:outerShdw>
                </a:effectLst>
              </a:rPr>
              <a:t>dabo</a:t>
            </a:r>
            <a:r>
              <a:rPr lang="es-ES" b="1" i="1" dirty="0" smtClean="0">
                <a:effectLst>
                  <a:glow rad="101600">
                    <a:srgbClr val="C00000">
                      <a:alpha val="60000"/>
                    </a:srgbClr>
                  </a:glow>
                  <a:outerShdw blurRad="38100" dist="38100" dir="2700000" algn="tl">
                    <a:srgbClr val="000000">
                      <a:alpha val="43137"/>
                    </a:srgbClr>
                  </a:outerShdw>
                </a:effectLst>
              </a:rPr>
              <a:t>, en latín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wipe dir="r"/>
      </p:transition>
    </mc:Choice>
    <mc:Fallback xmlns="">
      <p:transition spd="slow" advTm="22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nombre se lo dieron los monjes del cercano monasterio de San Jerónimo: antiguamente, desde época romana, era conocido como </a:t>
            </a:r>
            <a:r>
              <a:rPr lang="es-ES" i="1" dirty="0" err="1" smtClean="0">
                <a:effectLst>
                  <a:glow rad="101600">
                    <a:srgbClr val="C00000">
                      <a:alpha val="60000"/>
                    </a:srgbClr>
                  </a:glow>
                  <a:outerShdw blurRad="38100" dist="38100" dir="2700000" algn="tl">
                    <a:srgbClr val="000000">
                      <a:alpha val="43137"/>
                    </a:srgbClr>
                  </a:outerShdw>
                </a:effectLst>
              </a:rPr>
              <a:t>Podium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Aquilae</a:t>
            </a:r>
            <a:r>
              <a:rPr lang="es-ES" i="1" dirty="0" smtClean="0">
                <a:effectLst>
                  <a:glow rad="101600">
                    <a:srgbClr val="C00000">
                      <a:alpha val="60000"/>
                    </a:srgbClr>
                  </a:glow>
                  <a:outerShdw blurRad="38100" dist="38100" dir="2700000" algn="tl">
                    <a:srgbClr val="000000">
                      <a:alpha val="43137"/>
                    </a:srgbClr>
                  </a:outerShdw>
                </a:effectLst>
              </a:rPr>
              <a:t>, “la cima del águila”, de lo cual derivó el nombre que tuvo en época medieval, Puig de </a:t>
            </a:r>
            <a:r>
              <a:rPr lang="es-ES" i="1" dirty="0" err="1" smtClean="0">
                <a:effectLst>
                  <a:glow rad="101600">
                    <a:srgbClr val="C00000">
                      <a:alpha val="60000"/>
                    </a:srgbClr>
                  </a:glow>
                  <a:outerShdw blurRad="38100" dist="38100" dir="2700000" algn="tl">
                    <a:srgbClr val="000000">
                      <a:alpha val="43137"/>
                    </a:srgbClr>
                  </a:outerShdw>
                </a:effectLst>
              </a:rPr>
              <a:t>l’Àliga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strips dir="ld"/>
      </p:transition>
    </mc:Choice>
    <mc:Fallback xmlns="">
      <p:transition spd="slow" advTm="31000">
        <p:strips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61" y="0"/>
            <a:ext cx="9156717" cy="610634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360" y="0"/>
            <a:ext cx="9156713" cy="610633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p:spPr>
      </p:pic>
      <p:sp>
        <p:nvSpPr>
          <p:cNvPr id="5" name="4 CuadroTexto"/>
          <p:cNvSpPr txBox="1"/>
          <p:nvPr/>
        </p:nvSpPr>
        <p:spPr>
          <a:xfrm>
            <a:off x="323528"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su altura es relativamente modesta (poco más de 500 m), su ubicación lo convertía en un enclave ideal para vigilar la ciudad y la costa.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strips dir="ru"/>
      </p:transition>
    </mc:Choice>
    <mc:Fallback xmlns="">
      <p:transition spd="slow" advTm="23000">
        <p:strips dir="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empezó a ser popular como zona de ocio durante el siglo XIX, ya que los burgueses que poseían casas en las afueras de Barcelona subían allí de excursión. A finales de siglo se empezó a urbanizar.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prestig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2078"/>
            <a:ext cx="9144000" cy="5710843"/>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1886 se construyó una ermita que, con el tiempo, se fue ampliando hasta convertirse en el actual Templo del Sagrado Corazón de Jesús, una iglesia que combina diversos estilos arquitectónicos.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ripple dir="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 su popularidad, a principios del siglo XX se abrió la Avenida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que conecta la zona alta de la ciudad con la falda de la montaña, y se urbanizó aprovechando el boom de la arquitectura modernista.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ripple dir="lu"/>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1"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1901 se inauguró el icónico Tranvía Azul, que recorría esta avenida, y que debía su nombre al color de los primeros modelos; así como un funicular que en su día fue toda una innovación tecnológica.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que ahora la cima era fácilmente accesible, se inauguraron instalaciones como terrazas, kioscos para la venta de postales y algunos entretenimientos sencillos como columpios, juegos de bolos, telescopios para mirar la ciudad o juegos de espejos.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8" y="0"/>
            <a:ext cx="9136382"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sea famoso por su parque de atracciones, eso no es lo único que se puede hacer en la “montaña mágica”, ya que desde sus inicios fue un espacio muy popular para hacer excursiones y escapar del bullicio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templo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se ubica en la cúspide de la montaña con su mismo nombre y se trata de una estructura religiosa exponente del estilo neogótico de la época. Esta ermita es conocida como el Templo del Sagrado Corazón de Jesús en Barcelona, cuyo nombre es el original, y se finalizó su construcción en el año 1961.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Anualmente el templo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recibe a miles de feligreses y amantes de la arquitectura que visitan el lugar, aunque la parte externa o fachada pareciera hacer pensar a todos que se trata de un templo enorme, en realidad  es bastante pequeño y se encuentra dividido en dos alturas, una planta baja y otra alta.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52"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2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strVal val="4/3*#ppt_w"/>
                                          </p:val>
                                        </p:tav>
                                        <p:tav tm="100000">
                                          <p:val>
                                            <p:strVal val="#ppt_w"/>
                                          </p:val>
                                        </p:tav>
                                      </p:tavLst>
                                    </p:anim>
                                    <p:anim calcmode="lin" valueType="num">
                                      <p:cBhvr>
                                        <p:cTn id="20" dur="5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deseas visitar el templo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y entrar tanto a la cripta como a la iglesia, podrás hacerlo de forma gratuita, pero deberás consultar de acuerdo con la temporada el horario en el que se encuentra abierto.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81" y="-454094"/>
            <a:ext cx="9128436" cy="6159367"/>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4" name="3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templo religioso se encuentra en la cima de la montaña con el mismo nombre, por lo que ofrece a sus visitantes hermosas vistas de la localidad de Barcelona.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eelOff"/>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3" cstate="print"/>
          <a:stretch>
            <a:fillRect/>
          </a:stretch>
        </p:blipFill>
        <p:spPr bwMode="auto">
          <a:xfrm flipH="1">
            <a:off x="8579" y="733"/>
            <a:ext cx="9126842"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Subir a lo alto de la montaña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tiene su dificultad y requiere cierto tiempo, por lo que vale la pena parar y descansar en el parque con el mismo nombre durante el trayecto, de esta forma podrás evitar la fatiga y divertirte en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sndAc>
          <p:stSnd loop="1">
            <p:snd r:embed="rId2" name="Variadas.wav"/>
          </p:stSnd>
        </p:sndAc>
      </p:transition>
    </mc:Choice>
    <mc:Fallback xmlns="">
      <p:transition spd="slow" advTm="32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7" y="0"/>
            <a:ext cx="9136383"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primero que debes saber es que será necesario subir a lo alto de la montaña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lo cual podrás hacer en un vehículo privado o transporte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alternativa viable es realizar el recorrido hacia el templo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en tu propio vehículo, empleando el GPS. Aunque la calle está muy bien pavimentada, es recomendable ir en auto 4x4.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edge/>
      </p:transition>
    </mc:Choice>
    <mc:Fallback xmlns="">
      <p:transition spd="slow" advTm="2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8045792"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experiencia comienza antes de llegar a la zona de las atracciones con el </a:t>
            </a:r>
          </a:p>
          <a:p>
            <a:r>
              <a:rPr lang="es-ES" i="1" dirty="0" smtClean="0">
                <a:effectLst>
                  <a:glow rad="101600">
                    <a:srgbClr val="C00000">
                      <a:alpha val="60000"/>
                    </a:srgbClr>
                  </a:glow>
                  <a:outerShdw blurRad="38100" dist="38100" dir="2700000" algn="tl">
                    <a:srgbClr val="000000">
                      <a:alpha val="43137"/>
                    </a:srgbClr>
                  </a:outerShdw>
                </a:effectLst>
              </a:rPr>
              <a:t>funicular  Cuca de </a:t>
            </a:r>
            <a:r>
              <a:rPr lang="es-ES" i="1" dirty="0" err="1" smtClean="0">
                <a:effectLst>
                  <a:glow rad="101600">
                    <a:srgbClr val="C00000">
                      <a:alpha val="60000"/>
                    </a:srgbClr>
                  </a:glow>
                  <a:outerShdw blurRad="38100" dist="38100" dir="2700000" algn="tl">
                    <a:srgbClr val="000000">
                      <a:alpha val="43137"/>
                    </a:srgbClr>
                  </a:outerShdw>
                </a:effectLst>
              </a:rPr>
              <a:t>Llum</a:t>
            </a:r>
            <a:r>
              <a:rPr lang="es-ES" i="1" dirty="0" smtClean="0">
                <a:effectLst>
                  <a:glow rad="101600">
                    <a:srgbClr val="C00000">
                      <a:alpha val="60000"/>
                    </a:srgbClr>
                  </a:glow>
                  <a:outerShdw blurRad="38100" dist="38100" dir="2700000" algn="tl">
                    <a:srgbClr val="000000">
                      <a:alpha val="43137"/>
                    </a:srgbClr>
                  </a:outerShdw>
                </a:effectLst>
              </a:rPr>
              <a:t>, con el que apreciarás mientras asciendes a la cima </a:t>
            </a:r>
          </a:p>
          <a:p>
            <a:r>
              <a:rPr lang="es-ES" i="1" dirty="0" smtClean="0">
                <a:effectLst>
                  <a:glow rad="101600">
                    <a:srgbClr val="C00000">
                      <a:alpha val="60000"/>
                    </a:srgbClr>
                  </a:glow>
                  <a:outerShdw blurRad="38100" dist="38100" dir="2700000" algn="tl">
                    <a:srgbClr val="000000">
                      <a:alpha val="43137"/>
                    </a:srgbClr>
                  </a:outerShdw>
                </a:effectLst>
              </a:rPr>
              <a:t>del parque, el maravilloso paraje sobre el que nos encontramos.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42493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Historia del funicular. </a:t>
            </a:r>
            <a:r>
              <a:rPr lang="es-ES" i="1" dirty="0" smtClean="0">
                <a:effectLst>
                  <a:glow rad="101600">
                    <a:srgbClr val="C00000">
                      <a:alpha val="60000"/>
                    </a:srgbClr>
                  </a:glow>
                  <a:outerShdw blurRad="38100" dist="38100" dir="2700000" algn="tl">
                    <a:srgbClr val="000000">
                      <a:alpha val="43137"/>
                    </a:srgbClr>
                  </a:outerShdw>
                </a:effectLst>
              </a:rPr>
              <a:t>Se trata del primer funicular de España y un importante icono de la ciudad de Barcelona que, desde 1901, acerca la cima de la montaña a los visitantes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1"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decisión de instalar un funicular para llegar a la cima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fue fruto de una casualidad. El poeta Celestino </a:t>
            </a:r>
            <a:r>
              <a:rPr lang="es-ES" i="1" dirty="0" err="1" smtClean="0">
                <a:effectLst>
                  <a:glow rad="101600">
                    <a:srgbClr val="C00000">
                      <a:alpha val="60000"/>
                    </a:srgbClr>
                  </a:glow>
                  <a:outerShdw blurRad="38100" dist="38100" dir="2700000" algn="tl">
                    <a:srgbClr val="000000">
                      <a:alpha val="43137"/>
                    </a:srgbClr>
                  </a:outerShdw>
                </a:effectLst>
              </a:rPr>
              <a:t>Barallat</a:t>
            </a:r>
            <a:r>
              <a:rPr lang="es-ES" i="1" dirty="0" smtClean="0">
                <a:effectLst>
                  <a:glow rad="101600">
                    <a:srgbClr val="C00000">
                      <a:alpha val="60000"/>
                    </a:srgbClr>
                  </a:glow>
                  <a:outerShdw blurRad="38100" dist="38100" dir="2700000" algn="tl">
                    <a:srgbClr val="000000">
                      <a:alpha val="43137"/>
                    </a:srgbClr>
                  </a:outerShdw>
                </a:effectLst>
              </a:rPr>
              <a:t>, había traído de un viaje a Suiza un folleto de un funicular que hizo llegar a Salvador Andreu, que decidió de inmediato que aquel "extraño ascensor" era el transporte idóneo para acceder a la cima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split/>
      </p:transition>
    </mc:Choice>
    <mc:Fallback xmlns="">
      <p:transition spd="slow" advTm="4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1901 hasta la actualidad, el Funicular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ha transportado a miles de personas de todo el mundo hasta la cima de la montaña, ha sido remodelado en varias ocasiones. Una de las más destacadas fue en 1958 en que las carrocerías de madera se sustituyeron por carrocerías metálicas.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wipe dir="u"/>
      </p:transition>
    </mc:Choice>
    <mc:Fallback xmlns="">
      <p:transition spd="slow" advTm="36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8"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Área Panorámica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es la zona más alta del Parque, un espacio de libre acceso con las mejores vistas de la ciudad de Barcelona. Situada a 500 metros sobre el nivel del mar, puedes disfrutar de las atracciones más emblemáticas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y puntos de restauración.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Área Panorámica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abre todos los días del 1 de marzo al 5 de enero (exceptuando los días 25 y 26 de diciembre y 1 y 6 de enero). Durante el mes de febrero, la calle más alta de Barcelona abre los fines de semana.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win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1" y="0"/>
            <a:ext cx="9143999" cy="5715000"/>
          </a:xfrm>
        </p:spPr>
      </p:pic>
      <p:pic>
        <p:nvPicPr>
          <p:cNvPr id="7" name="3 Marcador de contenido" descr="Imagen1.pn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rueda panorámica, inaugurada en el año 2014, está situada al nivel más alto de la montaña y despega hasta las nubes para disfrutar de unas increíbles vistas de Barcelona. Dispone de una cesta adaptada para personas con movilidad reducida.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7" y="-166604"/>
            <a:ext cx="9131303" cy="6040272"/>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166836"/>
            <a:ext cx="9144000" cy="6048672"/>
          </a:xfrm>
          <a:prstGeom prst="rect">
            <a:avLst/>
          </a:prstGeom>
          <a:noFill/>
          <a:ln w="9525">
            <a:noFill/>
            <a:miter lim="800000"/>
            <a:headEnd/>
            <a:tailEnd/>
          </a:ln>
        </p:spPr>
      </p:pic>
      <p:sp>
        <p:nvSpPr>
          <p:cNvPr id="4" name="3 CuadroTexto"/>
          <p:cNvSpPr txBox="1"/>
          <p:nvPr/>
        </p:nvSpPr>
        <p:spPr>
          <a:xfrm>
            <a:off x="611560"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con su iluminación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 se crean figuras espectaculares y efectos de movimiento que hacen que las noches en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sean mágicas.</a:t>
            </a: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 y="11113"/>
            <a:ext cx="9126220" cy="6074146"/>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17850" y="0"/>
            <a:ext cx="9161850" cy="6097860"/>
          </a:xfrm>
          <a:prstGeom prst="rect">
            <a:avLst/>
          </a:prstGeom>
          <a:noFill/>
          <a:ln w="9525">
            <a:noFill/>
            <a:miter lim="800000"/>
            <a:headEnd/>
            <a:tailEnd/>
          </a:ln>
        </p:spPr>
      </p:pic>
      <p:sp>
        <p:nvSpPr>
          <p:cNvPr id="5" name="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abrió sus puertas el 29 de octubre de 1901, cuenta con 25 atracciones y tiene una superficie de 7 hectáreas. Considerado como uno de los más antiguos del mundo, que tiene más de 100 años, va evolucionando con el tiempo y a menudo  incluye nuevas atracciones en su repertorio.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6000">
        <p14:shred pattern="rectang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454868"/>
            <a:ext cx="9144000" cy="6169868"/>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lugar emblemático de Barcelona y está situado en la montaña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la cima más alta de Barcelona (512 metros – colina de </a:t>
            </a:r>
            <a:r>
              <a:rPr lang="es-ES" i="1" dirty="0" err="1" smtClean="0">
                <a:effectLst>
                  <a:glow rad="101600">
                    <a:srgbClr val="C00000">
                      <a:alpha val="60000"/>
                    </a:srgbClr>
                  </a:glow>
                  <a:outerShdw blurRad="38100" dist="38100" dir="2700000" algn="tl">
                    <a:srgbClr val="000000">
                      <a:alpha val="43137"/>
                    </a:srgbClr>
                  </a:outerShdw>
                </a:effectLst>
              </a:rPr>
              <a:t>Collserola</a:t>
            </a:r>
            <a:r>
              <a:rPr lang="es-ES" i="1" dirty="0" smtClean="0">
                <a:effectLst>
                  <a:glow rad="101600">
                    <a:srgbClr val="C00000">
                      <a:alpha val="60000"/>
                    </a:srgbClr>
                  </a:glow>
                  <a:outerShdw blurRad="38100" dist="38100" dir="2700000" algn="tl">
                    <a:srgbClr val="000000">
                      <a:alpha val="43137"/>
                    </a:srgbClr>
                  </a:outerShdw>
                </a:effectLst>
              </a:rPr>
              <a:t>). Está rodeado de una zona forestal que cuenta con más de 10 millones de árboles.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atracciones que no puedes perderte en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Hay atracciones para todos los gustos, seguro que sea cual sea tu edad, encuentras alguna que te guste entre las 25 que existen en este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switch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526876"/>
            <a:ext cx="9144000" cy="624187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sp>
        <p:nvSpPr>
          <p:cNvPr id="4" name="3 CuadroTexto"/>
          <p:cNvSpPr txBox="1"/>
          <p:nvPr/>
        </p:nvSpPr>
        <p:spPr>
          <a:xfrm>
            <a:off x="467544" y="4585692"/>
            <a:ext cx="813690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a:t>
            </a:r>
            <a:r>
              <a:rPr lang="es-ES" b="1" i="1" dirty="0" err="1" smtClean="0">
                <a:effectLst>
                  <a:glow rad="101600">
                    <a:srgbClr val="C00000">
                      <a:alpha val="60000"/>
                    </a:srgbClr>
                  </a:glow>
                  <a:outerShdw blurRad="38100" dist="38100" dir="2700000" algn="tl">
                    <a:srgbClr val="000000">
                      <a:alpha val="43137"/>
                    </a:srgbClr>
                  </a:outerShdw>
                </a:effectLst>
              </a:rPr>
              <a:t>Talaia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Seguro que conoces este tipo de atracción, hay una plataforma en cada punta, da una vuelta entera y permite disfrutar de una vista panorámica impresionante.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noria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la que gira y te permite disfrutar de una de las vistas más bonitas de Barcelona. Inaugurada en 2014, está situada en el nivel más alto de la montaña lo que te permite tocar las nubes del cielo de Barcelona e identificar las zonas más míticas de la ciudad: La Barceloneta, la Sagrada Familia,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warp dir="in"/>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3998"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945732"/>
            <a:ext cx="7992888"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Mina </a:t>
            </a:r>
            <a:r>
              <a:rPr lang="es-ES" b="1" i="1" dirty="0" err="1" smtClean="0">
                <a:effectLst>
                  <a:glow rad="101600">
                    <a:srgbClr val="C00000">
                      <a:alpha val="60000"/>
                    </a:srgbClr>
                  </a:glow>
                  <a:outerShdw blurRad="38100" dist="38100" dir="2700000" algn="tl">
                    <a:srgbClr val="000000">
                      <a:alpha val="43137"/>
                    </a:srgbClr>
                  </a:outerShdw>
                </a:effectLst>
              </a:rPr>
              <a:t>d’or</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 Mina </a:t>
            </a:r>
            <a:r>
              <a:rPr lang="es-ES" i="1" dirty="0" err="1" smtClean="0">
                <a:effectLst>
                  <a:glow rad="101600">
                    <a:srgbClr val="C00000">
                      <a:alpha val="60000"/>
                    </a:srgbClr>
                  </a:glow>
                  <a:outerShdw blurRad="38100" dist="38100" dir="2700000" algn="tl">
                    <a:srgbClr val="000000">
                      <a:alpha val="43137"/>
                    </a:srgbClr>
                  </a:outerShdw>
                </a:effectLst>
              </a:rPr>
              <a:t>d’or</a:t>
            </a:r>
            <a:r>
              <a:rPr lang="es-ES" i="1" dirty="0" smtClean="0">
                <a:effectLst>
                  <a:glow rad="101600">
                    <a:srgbClr val="C00000">
                      <a:alpha val="60000"/>
                    </a:srgbClr>
                  </a:glow>
                  <a:outerShdw blurRad="38100" dist="38100" dir="2700000" algn="tl">
                    <a:srgbClr val="000000">
                      <a:alpha val="43137"/>
                    </a:srgbClr>
                  </a:outerShdw>
                </a:effectLst>
              </a:rPr>
              <a:t> es una atracción de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en la que flotarás en el agua metido en una embarcación en forma de tronco de madera.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11070" y="0"/>
            <a:ext cx="9121859" cy="5672138"/>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14548"/>
            <a:ext cx="9143999" cy="5685904"/>
          </a:xfrm>
          <a:prstGeom prst="rect">
            <a:avLst/>
          </a:prstGeom>
          <a:noFill/>
          <a:ln w="9525">
            <a:noFill/>
            <a:miter lim="800000"/>
            <a:headEnd/>
            <a:tailEnd/>
          </a:ln>
        </p:spPr>
      </p:pic>
      <p:sp>
        <p:nvSpPr>
          <p:cNvPr id="5" name="4 CuadroTexto"/>
          <p:cNvSpPr txBox="1"/>
          <p:nvPr/>
        </p:nvSpPr>
        <p:spPr>
          <a:xfrm>
            <a:off x="755576"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Irás siguiendo un recorrido en el que hay unas pendientes impresionantes y acabarás empapado al bajarlas , sobretodo, si vas delante.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Muntanya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Russa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Muntaña</a:t>
            </a:r>
            <a:r>
              <a:rPr lang="es-ES" i="1" dirty="0" smtClean="0">
                <a:effectLst>
                  <a:glow rad="101600">
                    <a:srgbClr val="C00000">
                      <a:alpha val="60000"/>
                    </a:srgbClr>
                  </a:glow>
                  <a:outerShdw blurRad="38100" dist="38100" dir="2700000" algn="tl">
                    <a:srgbClr val="000000">
                      <a:alpha val="43137"/>
                    </a:srgbClr>
                  </a:outerShdw>
                </a:effectLst>
              </a:rPr>
              <a:t> Rusa clásica cuyo principal atractivo es que permite disfrutar de una vista extraordinaria de Barcelona mientras bajas por la pendiente más larga y más inclinada del parque de atracciones ¡Sensaciones fuertes garantizadas!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split/>
      </p:transition>
    </mc:Choice>
    <mc:Fallback xmlns="">
      <p:transition spd="slow" advTm="33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081636"/>
            <a:ext cx="8640960" cy="1477328"/>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Muntanya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Russa</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Montaña rusa situada en la zona más boscosa del parque cuyo recorrido se realiza a unos 80 km/h y se inicia con una caída de 31 metros con vistas a Barcelona y el </a:t>
            </a:r>
            <a:r>
              <a:rPr lang="es-ES" i="1" dirty="0" err="1" smtClean="0">
                <a:effectLst>
                  <a:glow rad="101600">
                    <a:srgbClr val="C00000">
                      <a:alpha val="60000"/>
                    </a:srgbClr>
                  </a:glow>
                  <a:outerShdw blurRad="38100" dist="38100" dir="2700000" algn="tl">
                    <a:srgbClr val="000000">
                      <a:alpha val="43137"/>
                    </a:srgbClr>
                  </a:outerShdw>
                </a:effectLst>
              </a:rPr>
              <a:t>Maresme</a:t>
            </a:r>
            <a:r>
              <a:rPr lang="es-ES" i="1" dirty="0" smtClean="0">
                <a:effectLst>
                  <a:glow rad="101600">
                    <a:srgbClr val="C00000">
                      <a:alpha val="60000"/>
                    </a:srgbClr>
                  </a:glow>
                  <a:outerShdw blurRad="38100" dist="38100" dir="2700000" algn="tl">
                    <a:srgbClr val="000000">
                      <a:alpha val="43137"/>
                    </a:srgbClr>
                  </a:outerShdw>
                </a:effectLst>
              </a:rPr>
              <a:t>.​ Sus trenes tienen aspecto de atracción clásica. Incluye servicio de fotografía de recuerdo. Dispone de un servicio opcional de gafas de realidad virtual (5€ extra).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wipe/>
      </p:transition>
    </mc:Choice>
    <mc:Fallback xmlns="">
      <p:transition spd="slow" advTm="41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3" presetClass="entr" presetSubtype="16"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5000"/>
                                        <p:tgtEl>
                                          <p:spTgt spid="7"/>
                                        </p:tgtEl>
                                      </p:cBhvr>
                                    </p:animEffect>
                                  </p:childTnLst>
                                </p:cTn>
                              </p:par>
                            </p:childTnLst>
                          </p:cTn>
                        </p:par>
                        <p:par>
                          <p:cTn id="17" fill="hold">
                            <p:stCondLst>
                              <p:cond delay="7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L’huracà</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Huracà</a:t>
            </a:r>
            <a:r>
              <a:rPr lang="es-ES" i="1" dirty="0" smtClean="0">
                <a:effectLst>
                  <a:glow rad="101600">
                    <a:srgbClr val="C00000">
                      <a:alpha val="60000"/>
                    </a:srgbClr>
                  </a:glow>
                  <a:outerShdw blurRad="38100" dist="38100" dir="2700000" algn="tl">
                    <a:srgbClr val="000000">
                      <a:alpha val="43137"/>
                    </a:srgbClr>
                  </a:outerShdw>
                </a:effectLst>
              </a:rPr>
              <a:t> (huracán en español) es la atracción preferida de muchos jóvenes. A menudo te encuentras cabeza abajo girando sobre ti mismo. ¡Vamos, que si eres valiente y te gustan las sensaciones fuertes, no te lo puedes perder!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ipe dir="r"/>
      </p:transition>
    </mc:Choice>
    <mc:Fallback xmlns="">
      <p:transition spd="slow" advTm="3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3" y="0"/>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40"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nivel de espectáculos, el parque ofrece opciones de calidad: el </a:t>
            </a:r>
            <a:r>
              <a:rPr lang="es-ES" i="1" dirty="0" err="1" smtClean="0">
                <a:effectLst>
                  <a:glow rad="101600">
                    <a:srgbClr val="C00000">
                      <a:alpha val="60000"/>
                    </a:srgbClr>
                  </a:glow>
                  <a:outerShdw blurRad="38100" dist="38100" dir="2700000" algn="tl">
                    <a:srgbClr val="000000">
                      <a:alpha val="43137"/>
                    </a:srgbClr>
                  </a:outerShdw>
                </a:effectLst>
              </a:rPr>
              <a:t>Marionetarium</a:t>
            </a:r>
            <a:r>
              <a:rPr lang="es-ES" i="1" dirty="0" smtClean="0">
                <a:effectLst>
                  <a:glow rad="101600">
                    <a:srgbClr val="C00000">
                      <a:alpha val="60000"/>
                    </a:srgbClr>
                  </a:glow>
                  <a:outerShdw blurRad="38100" dist="38100" dir="2700000" algn="tl">
                    <a:srgbClr val="000000">
                      <a:alpha val="43137"/>
                    </a:srgbClr>
                  </a:outerShdw>
                </a:effectLst>
              </a:rPr>
              <a:t>, como siempre, precioso, con sus perfectas y complejas marionetas, el espectáculo de las mascotas del parque: TI, BI, DA, BO, que hará las delicias de los más peques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circle/>
      </p:transition>
    </mc:Choice>
    <mc:Fallback xmlns="">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1" y="0"/>
            <a:ext cx="9144000" cy="6313884"/>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la sobremesa, las mascotas del parque hacen diferentes pases de su colorido espectáculo y al final de la tarde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nos brinda un show especial de cierre.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9" y="0"/>
            <a:ext cx="9156717"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6" name="5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década de los 90 son la Noria, el Museo de Autómatas (con la figura de La Moños), </a:t>
            </a:r>
            <a:r>
              <a:rPr lang="es-ES" i="1" dirty="0" err="1" smtClean="0">
                <a:effectLst>
                  <a:glow rad="101600">
                    <a:srgbClr val="C00000">
                      <a:alpha val="60000"/>
                    </a:srgbClr>
                  </a:glow>
                  <a:outerShdw blurRad="38100" dist="38100" dir="2700000" algn="tl">
                    <a:srgbClr val="000000">
                      <a:alpha val="43137"/>
                    </a:srgbClr>
                  </a:outerShdw>
                </a:effectLst>
              </a:rPr>
              <a:t>Diavolo</a:t>
            </a:r>
            <a:r>
              <a:rPr lang="es-ES" i="1" dirty="0" smtClean="0">
                <a:effectLst>
                  <a:glow rad="101600">
                    <a:srgbClr val="C00000">
                      <a:alpha val="60000"/>
                    </a:srgbClr>
                  </a:glow>
                  <a:outerShdw blurRad="38100" dist="38100" dir="2700000" algn="tl">
                    <a:srgbClr val="000000">
                      <a:alpha val="43137"/>
                    </a:srgbClr>
                  </a:outerShdw>
                </a:effectLst>
              </a:rPr>
              <a:t>, el barco </a:t>
            </a:r>
            <a:r>
              <a:rPr lang="es-ES" i="1" dirty="0" err="1" smtClean="0">
                <a:effectLst>
                  <a:glow rad="101600">
                    <a:srgbClr val="C00000">
                      <a:alpha val="60000"/>
                    </a:srgbClr>
                  </a:glow>
                  <a:outerShdw blurRad="38100" dist="38100" dir="2700000" algn="tl">
                    <a:srgbClr val="000000">
                      <a:alpha val="43137"/>
                    </a:srgbClr>
                  </a:outerShdw>
                </a:effectLst>
              </a:rPr>
              <a:t>Piratta</a:t>
            </a:r>
            <a:r>
              <a:rPr lang="es-ES" i="1" dirty="0" smtClean="0">
                <a:effectLst>
                  <a:glow rad="101600">
                    <a:srgbClr val="C00000">
                      <a:alpha val="60000"/>
                    </a:srgbClr>
                  </a:glow>
                  <a:outerShdw blurRad="38100" dist="38100" dir="2700000" algn="tl">
                    <a:srgbClr val="000000">
                      <a:alpha val="43137"/>
                    </a:srgbClr>
                  </a:outerShdw>
                </a:effectLst>
              </a:rPr>
              <a:t> o Aladino. También se empezó a cobrar entrada-hasta entonces, había sido gratuito.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años veinte y con motivo de la Exposición Internacional de 1929 aparecen dos de las atracciones más emblemáticas, la Atalaya y </a:t>
            </a:r>
            <a:r>
              <a:rPr lang="es-ES" i="1" dirty="0" err="1" smtClean="0">
                <a:effectLst>
                  <a:glow rad="101600">
                    <a:srgbClr val="C00000">
                      <a:alpha val="60000"/>
                    </a:srgbClr>
                  </a:glow>
                  <a:outerShdw blurRad="38100" dist="38100" dir="2700000" algn="tl">
                    <a:srgbClr val="000000">
                      <a:alpha val="43137"/>
                    </a:srgbClr>
                  </a:outerShdw>
                </a:effectLst>
              </a:rPr>
              <a:t>l’Avió</a:t>
            </a:r>
            <a:r>
              <a:rPr lang="es-ES" i="1" dirty="0" smtClean="0">
                <a:effectLst>
                  <a:glow rad="101600">
                    <a:srgbClr val="C00000">
                      <a:alpha val="60000"/>
                    </a:srgbClr>
                  </a:glow>
                  <a:outerShdw blurRad="38100" dist="38100" dir="2700000" algn="tl">
                    <a:srgbClr val="000000">
                      <a:alpha val="43137"/>
                    </a:srgbClr>
                  </a:outerShdw>
                </a:effectLst>
              </a:rPr>
              <a:t>, una réplica del que hizo el primer trayecto Madrid-Barcelona en 1927.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warp dir="i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179512"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Afortunadamente, el parque no sufrió daños considerables durante la Guerra Civil. No obstante, y pese a celebrar algunas verbenas de verano o renovar alguna atracción, no volvió a brillar hasta los sesenta.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ythrough/>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3" y="0"/>
            <a:ext cx="9144003" cy="5769033"/>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1"/>
            <a:ext cx="9144001" cy="5769032"/>
          </a:xfrm>
          <a:prstGeom prst="rect">
            <a:avLst/>
          </a:prstGeom>
          <a:noFill/>
          <a:ln w="9525">
            <a:noFill/>
            <a:miter lim="800000"/>
            <a:headEnd/>
            <a:tailEnd/>
          </a:ln>
        </p:spPr>
      </p:pic>
      <p:sp>
        <p:nvSpPr>
          <p:cNvPr id="5" name="4 CuadroTexto"/>
          <p:cNvSpPr txBox="1"/>
          <p:nvPr/>
        </p:nvSpPr>
        <p:spPr>
          <a:xfrm>
            <a:off x="683568"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ubicación privilegiada, sobre la cima de montaña del que toma su nombre,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es el parque de atracciones familiar por excelencia de la capital catalana y uno de los mejores planes recomendados para gozar en Barcelona con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4" y="0"/>
            <a:ext cx="9143999" cy="5715000"/>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un lugar donde te sentirás como en un viaje al país de tu infancia. Abierto nada menos que desde 1901 este singular parque hace las delicias tanto de las familias locales como de las visitantes. A los niños les encanta repetir.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Content="1"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08"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nueva atracción de caída libre, </a:t>
            </a:r>
            <a:r>
              <a:rPr lang="es-ES" i="1" dirty="0" err="1" smtClean="0">
                <a:effectLst>
                  <a:glow rad="101600">
                    <a:srgbClr val="C00000">
                      <a:alpha val="60000"/>
                    </a:srgbClr>
                  </a:glow>
                  <a:outerShdw blurRad="38100" dist="38100" dir="2700000" algn="tl">
                    <a:srgbClr val="000000">
                      <a:alpha val="43137"/>
                    </a:srgbClr>
                  </a:outerShdw>
                </a:effectLst>
              </a:rPr>
              <a:t>Merlí</a:t>
            </a:r>
            <a:r>
              <a:rPr lang="es-ES" i="1" dirty="0" smtClean="0">
                <a:effectLst>
                  <a:glow rad="101600">
                    <a:srgbClr val="C00000">
                      <a:alpha val="60000"/>
                    </a:srgbClr>
                  </a:glow>
                  <a:outerShdw blurRad="38100" dist="38100" dir="2700000" algn="tl">
                    <a:srgbClr val="000000">
                      <a:alpha val="43137"/>
                    </a:srgbClr>
                  </a:outerShdw>
                </a:effectLst>
              </a:rPr>
              <a:t>, una atracción brutal que no deja indiferente. Espectacular. Eso sí, no apta para personas con vértigo.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612576" y="0"/>
            <a:ext cx="10225136"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612576" y="0"/>
            <a:ext cx="10225136" cy="5715000"/>
          </a:xfrm>
          <a:prstGeom prst="rect">
            <a:avLst/>
          </a:prstGeom>
          <a:noFill/>
          <a:ln w="9525">
            <a:noFill/>
            <a:miter lim="800000"/>
            <a:headEnd/>
            <a:tailEnd/>
          </a:ln>
        </p:spPr>
      </p:pic>
      <p:sp>
        <p:nvSpPr>
          <p:cNvPr id="4" name="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caída libre con vistas panorámicas que se eleva 52 metros sobre la ciudad de Barcelona y si le sumas los 500m sobre el nivel del mar de la montaña, la espectacularidad de las vistas se incrementa.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699" y="0"/>
            <a:ext cx="9118599"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13685"/>
            <a:ext cx="8280920" cy="120131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se ha actualizado mucho, está limpio y bien cuidado, y la cada vez más amplia oferta de atracciones hace que todos y todas disfruten, independientemente de la edad, condición física, gustos… es un placer visitar 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Scale>
                                      <p:cBhvr>
                                        <p:cTn id="18" dur="5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5000" decel="50000" fill="hold">
                                          <p:stCondLst>
                                            <p:cond delay="0"/>
                                          </p:stCondLst>
                                        </p:cTn>
                                        <p:tgtEl>
                                          <p:spTgt spid="9"/>
                                        </p:tgtEl>
                                        <p:attrNameLst>
                                          <p:attrName>ppt_x</p:attrName>
                                          <p:attrName>ppt_y</p:attrName>
                                        </p:attrNameLst>
                                      </p:cBhvr>
                                    </p:animMotion>
                                    <p:animEffect transition="in" filter="fade">
                                      <p:cBhvr>
                                        <p:cTn id="20" dur="5000"/>
                                        <p:tgtEl>
                                          <p:spTgt spid="9"/>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6169868"/>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4" name="3 CuadroTexto"/>
          <p:cNvSpPr txBox="1"/>
          <p:nvPr/>
        </p:nvSpPr>
        <p:spPr>
          <a:xfrm>
            <a:off x="971600"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peques las sillas volantes del </a:t>
            </a:r>
            <a:r>
              <a:rPr lang="es-ES" i="1" dirty="0" err="1" smtClean="0">
                <a:effectLst>
                  <a:glow rad="101600">
                    <a:srgbClr val="C00000">
                      <a:alpha val="60000"/>
                    </a:srgbClr>
                  </a:glow>
                  <a:outerShdw blurRad="38100" dist="38100" dir="2700000" algn="tl">
                    <a:srgbClr val="000000">
                      <a:alpha val="43137"/>
                    </a:srgbClr>
                  </a:outerShdw>
                </a:effectLst>
              </a:rPr>
              <a:t>Diavolo</a:t>
            </a:r>
            <a:r>
              <a:rPr lang="es-ES" i="1" dirty="0" smtClean="0">
                <a:effectLst>
                  <a:glow rad="101600">
                    <a:srgbClr val="C00000">
                      <a:alpha val="60000"/>
                    </a:srgbClr>
                  </a:glow>
                  <a:outerShdw blurRad="38100" dist="38100" dir="2700000" algn="tl">
                    <a:srgbClr val="000000">
                      <a:alpha val="43137"/>
                    </a:srgbClr>
                  </a:outerShdw>
                </a:effectLst>
              </a:rPr>
              <a:t>, el Castell </a:t>
            </a:r>
            <a:r>
              <a:rPr lang="es-ES" i="1" dirty="0" err="1" smtClean="0">
                <a:effectLst>
                  <a:glow rad="101600">
                    <a:srgbClr val="C00000">
                      <a:alpha val="60000"/>
                    </a:srgbClr>
                  </a:glow>
                  <a:outerShdw blurRad="38100" dist="38100" dir="2700000" algn="tl">
                    <a:srgbClr val="000000">
                      <a:alpha val="43137"/>
                    </a:srgbClr>
                  </a:outerShdw>
                </a:effectLst>
              </a:rPr>
              <a:t>Misteriós</a:t>
            </a:r>
            <a:r>
              <a:rPr lang="es-ES" i="1" dirty="0" smtClean="0">
                <a:effectLst>
                  <a:glow rad="101600">
                    <a:srgbClr val="C00000">
                      <a:alpha val="60000"/>
                    </a:srgbClr>
                  </a:glow>
                  <a:outerShdw blurRad="38100" dist="38100" dir="2700000" algn="tl">
                    <a:srgbClr val="000000">
                      <a:alpha val="43137"/>
                    </a:srgbClr>
                  </a:outerShdw>
                </a:effectLst>
              </a:rPr>
              <a:t>, los refrescantes juegos de agua del verano, la magia del </a:t>
            </a:r>
            <a:r>
              <a:rPr lang="es-ES" i="1" dirty="0" err="1" smtClean="0">
                <a:effectLst>
                  <a:glow rad="101600">
                    <a:srgbClr val="C00000">
                      <a:alpha val="60000"/>
                    </a:srgbClr>
                  </a:glow>
                  <a:outerShdw blurRad="38100" dist="38100" dir="2700000" algn="tl">
                    <a:srgbClr val="000000">
                      <a:alpha val="43137"/>
                    </a:srgbClr>
                  </a:outerShdw>
                </a:effectLst>
              </a:rPr>
              <a:t>Marionetàrium</a:t>
            </a:r>
            <a:r>
              <a:rPr lang="es-ES" i="1" dirty="0" smtClean="0">
                <a:effectLst>
                  <a:glow rad="101600">
                    <a:srgbClr val="C00000">
                      <a:alpha val="60000"/>
                    </a:srgbClr>
                  </a:glow>
                  <a:outerShdw blurRad="38100" dist="38100" dir="2700000" algn="tl">
                    <a:srgbClr val="000000">
                      <a:alpha val="43137"/>
                    </a:srgbClr>
                  </a:outerShdw>
                </a:effectLst>
              </a:rPr>
              <a:t> o un precioso Carrusel.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8730" y="0"/>
            <a:ext cx="9143998" cy="5714999"/>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136904"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Piratta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Barco pirata en el que te balancearas de un lado a otro. </a:t>
            </a:r>
          </a:p>
          <a:p>
            <a:r>
              <a:rPr lang="es-ES" i="1" dirty="0" smtClean="0">
                <a:effectLst>
                  <a:glow rad="101600">
                    <a:srgbClr val="C00000">
                      <a:alpha val="60000"/>
                    </a:srgbClr>
                  </a:glow>
                  <a:outerShdw blurRad="38100" dist="38100" dir="2700000" algn="tl">
                    <a:srgbClr val="000000">
                      <a:alpha val="43137"/>
                    </a:srgbClr>
                  </a:outerShdw>
                </a:effectLst>
              </a:rPr>
              <a:t>Es un barco que se balancea hacia adelante y hacia atrás, ofreciendo una experiencia emocionante. Se encuentra en la zona de Aventures, en el nivel 1 del parque. </a:t>
            </a:r>
          </a:p>
        </p:txBody>
      </p:sp>
    </p:spTree>
  </p:cSld>
  <p:clrMapOvr>
    <a:masterClrMapping/>
  </p:clrMapOvr>
  <mc:AlternateContent xmlns:mc="http://schemas.openxmlformats.org/markup-compatibility/2006" xmlns:p14="http://schemas.microsoft.com/office/powerpoint/2010/main">
    <mc:Choice Requires="p14">
      <p:transition spd="slow" p14:dur="2250" advTm="31000">
        <p14:conveyor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atracciones del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tendrá una nueva atracción de barco pirata. La actual instalación, con más de 30 años, será sustituida al estar llegando el final de su vida útil. La empresa municipal B:SM, gestora del parque, prevé comenzar la retirada del antiguo barco pirata en enero de 2026.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honeycomb/>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0"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con más de 500 metros de altitud sobre el nivel del mar, es la cima más alta del Parque Natural de la Sierra de </a:t>
            </a:r>
            <a:r>
              <a:rPr lang="es-ES" i="1" dirty="0" err="1" smtClean="0">
                <a:effectLst>
                  <a:glow rad="101600">
                    <a:srgbClr val="C00000">
                      <a:alpha val="60000"/>
                    </a:srgbClr>
                  </a:glow>
                  <a:outerShdw blurRad="38100" dist="38100" dir="2700000" algn="tl">
                    <a:srgbClr val="000000">
                      <a:alpha val="43137"/>
                    </a:srgbClr>
                  </a:outerShdw>
                </a:effectLst>
              </a:rPr>
              <a:t>Collserola</a:t>
            </a:r>
            <a:r>
              <a:rPr lang="es-ES" i="1" dirty="0" smtClean="0">
                <a:effectLst>
                  <a:glow rad="101600">
                    <a:srgbClr val="C00000">
                      <a:alpha val="60000"/>
                    </a:srgbClr>
                  </a:glow>
                  <a:outerShdw blurRad="38100" dist="38100" dir="2700000" algn="tl">
                    <a:srgbClr val="000000">
                      <a:alpha val="43137"/>
                    </a:srgbClr>
                  </a:outerShdw>
                </a:effectLst>
              </a:rPr>
              <a:t>. Esto hace de la montaña uno de los miradores más privilegiados, desde donde se contempla la majestuosidad de la ciudad de Barcelona.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airplan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1995 se inaugura Port Aventura y el fin de la hegemonía del parque de atracciones </a:t>
            </a:r>
            <a:r>
              <a:rPr lang="es-ES" i="1" dirty="0" err="1" smtClean="0">
                <a:effectLst>
                  <a:glow rad="101600">
                    <a:srgbClr val="C00000">
                      <a:alpha val="60000"/>
                    </a:srgbClr>
                  </a:glow>
                  <a:outerShdw blurRad="38100" dist="38100" dir="2700000" algn="tl">
                    <a:srgbClr val="000000">
                      <a:alpha val="43137"/>
                    </a:srgbClr>
                  </a:outerShdw>
                </a:effectLst>
              </a:rPr>
              <a:t>Tibidabo</a:t>
            </a:r>
            <a:r>
              <a:rPr lang="es-ES" i="1" dirty="0" smtClean="0">
                <a:effectLst>
                  <a:glow rad="101600">
                    <a:srgbClr val="C00000">
                      <a:alpha val="60000"/>
                    </a:srgbClr>
                  </a:glow>
                  <a:outerShdw blurRad="38100" dist="38100" dir="2700000" algn="tl">
                    <a:srgbClr val="000000">
                      <a:alpha val="43137"/>
                    </a:srgbClr>
                  </a:outerShdw>
                </a:effectLst>
              </a:rPr>
              <a:t>. A partir de ese momento se mueve en la delgada línea que lo separa de su desaparición. Los numerosos cambios de propietarios y el mismo mantenimiento de las atracciones son factores de inestabilidad.</a:t>
            </a:r>
          </a:p>
        </p:txBody>
      </p:sp>
    </p:spTree>
  </p:cSld>
  <p:clrMapOvr>
    <a:masterClrMapping/>
  </p:clrMapOvr>
  <mc:AlternateContent xmlns:mc="http://schemas.openxmlformats.org/markup-compatibility/2006" xmlns:p14="http://schemas.microsoft.com/office/powerpoint/2010/main">
    <mc:Choice Requires="p14">
      <p:transition spd="slow" p14:dur="2250" advTm="36000">
        <p14:ripp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suerte, su relevancia a la hora de contar la historia de Barcelona ha permitido que tanto la Administración como barceloneses y particulares contribuyan fuertemente a su supervivencia. La montaña rusa sigue funcionando.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0"/>
            <a:ext cx="6048672" cy="889000"/>
          </a:xfrm>
          <a:prstGeom prst="rect">
            <a:avLst/>
          </a:prstGeom>
        </p:spPr>
        <p:txBody>
          <a:bodyPr wrap="none" fromWordArt="1">
            <a:prstTxWarp prst="textCanUp">
              <a:avLst>
                <a:gd name="adj" fmla="val 8095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105730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547664" y="4585692"/>
            <a:ext cx="5976664" cy="648718"/>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effectLst>
                  <a:reflection blurRad="6350" stA="60000" endA="900" endPos="58000" dir="5400000" sy="-100000" algn="bl" rotWithShape="0"/>
                </a:effectLst>
                <a:latin typeface="High Tower Text"/>
              </a:rPr>
              <a:t>Delicate</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 Taylor </a:t>
            </a:r>
            <a:r>
              <a:rPr lang="es-ES" sz="3600" kern="10" spc="-360" dirty="0" err="1" smtClean="0">
                <a:ln w="12700">
                  <a:solidFill>
                    <a:srgbClr val="000099"/>
                  </a:solidFill>
                  <a:round/>
                  <a:headEnd/>
                  <a:tailEnd/>
                </a:ln>
                <a:effectLst>
                  <a:reflection blurRad="6350" stA="60000" endA="900" endPos="58000" dir="5400000" sy="-100000" algn="bl" rotWithShape="0"/>
                </a:effectLst>
                <a:latin typeface="High Tower Text"/>
              </a:rPr>
              <a:t>Swit</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475656" y="2857500"/>
            <a:ext cx="6048375"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Story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Taylor´s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Version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Taylor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Swift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03648" y="2065412"/>
            <a:ext cx="6048375"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Until</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Last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Moment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Yanni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547664" y="3721596"/>
            <a:ext cx="6048375"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I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Hate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It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Here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Taylor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Swit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35" presetClass="entr" presetSubtype="0" fill="hold" nodeType="afterEffect">
                                  <p:stCondLst>
                                    <p:cond delay="500"/>
                                  </p:stCondLst>
                                  <p:childTnLst>
                                    <p:set>
                                      <p:cBhvr>
                                        <p:cTn id="36" dur="1" fill="hold">
                                          <p:stCondLst>
                                            <p:cond delay="0"/>
                                          </p:stCondLst>
                                        </p:cTn>
                                        <p:tgtEl>
                                          <p:spTgt spid="89094"/>
                                        </p:tgtEl>
                                        <p:attrNameLst>
                                          <p:attrName>style.visibility</p:attrName>
                                        </p:attrNameLst>
                                      </p:cBhvr>
                                      <p:to>
                                        <p:strVal val="visible"/>
                                      </p:to>
                                    </p:set>
                                    <p:animEffect transition="in" filter="fade">
                                      <p:cBhvr>
                                        <p:cTn id="37" dur="2000"/>
                                        <p:tgtEl>
                                          <p:spTgt spid="89094"/>
                                        </p:tgtEl>
                                      </p:cBhvr>
                                    </p:animEffect>
                                    <p:anim calcmode="lin" valueType="num">
                                      <p:cBhvr>
                                        <p:cTn id="38" dur="2000" fill="hold"/>
                                        <p:tgtEl>
                                          <p:spTgt spid="89094"/>
                                        </p:tgtEl>
                                        <p:attrNameLst>
                                          <p:attrName>style.rotation</p:attrName>
                                        </p:attrNameLst>
                                      </p:cBhvr>
                                      <p:tavLst>
                                        <p:tav tm="0">
                                          <p:val>
                                            <p:fltVal val="720"/>
                                          </p:val>
                                        </p:tav>
                                        <p:tav tm="100000">
                                          <p:val>
                                            <p:fltVal val="0"/>
                                          </p:val>
                                        </p:tav>
                                      </p:tavLst>
                                    </p:anim>
                                    <p:anim calcmode="lin" valueType="num">
                                      <p:cBhvr>
                                        <p:cTn id="39" dur="2000" fill="hold"/>
                                        <p:tgtEl>
                                          <p:spTgt spid="89094"/>
                                        </p:tgtEl>
                                        <p:attrNameLst>
                                          <p:attrName>ppt_h</p:attrName>
                                        </p:attrNameLst>
                                      </p:cBhvr>
                                      <p:tavLst>
                                        <p:tav tm="0">
                                          <p:val>
                                            <p:fltVal val="0"/>
                                          </p:val>
                                        </p:tav>
                                        <p:tav tm="100000">
                                          <p:val>
                                            <p:strVal val="#ppt_h"/>
                                          </p:val>
                                        </p:tav>
                                      </p:tavLst>
                                    </p:anim>
                                    <p:anim calcmode="lin" valueType="num">
                                      <p:cBhvr>
                                        <p:cTn id="40" dur="2000" fill="hold"/>
                                        <p:tgtEl>
                                          <p:spTgt spid="89094"/>
                                        </p:tgtEl>
                                        <p:attrNameLst>
                                          <p:attrName>ppt_w</p:attrName>
                                        </p:attrNameLst>
                                      </p:cBhvr>
                                      <p:tavLst>
                                        <p:tav tm="0">
                                          <p:val>
                                            <p:fltVal val="0"/>
                                          </p:val>
                                        </p:tav>
                                        <p:tav tm="100000">
                                          <p:val>
                                            <p:strVal val="#ppt_w"/>
                                          </p:val>
                                        </p:tav>
                                      </p:tavLst>
                                    </p:anim>
                                  </p:childTnLst>
                                </p:cTn>
                              </p:par>
                              <p:par>
                                <p:cTn id="41" presetID="23" presetClass="entr" presetSubtype="16" fill="hold" nodeType="withEffect">
                                  <p:stCondLst>
                                    <p:cond delay="500"/>
                                  </p:stCondLst>
                                  <p:childTnLst>
                                    <p:set>
                                      <p:cBhvr>
                                        <p:cTn id="42" dur="1" fill="hold">
                                          <p:stCondLst>
                                            <p:cond delay="0"/>
                                          </p:stCondLst>
                                        </p:cTn>
                                        <p:tgtEl>
                                          <p:spTgt spid="89094"/>
                                        </p:tgtEl>
                                        <p:attrNameLst>
                                          <p:attrName>style.visibility</p:attrName>
                                        </p:attrNameLst>
                                      </p:cBhvr>
                                      <p:to>
                                        <p:strVal val="visible"/>
                                      </p:to>
                                    </p:set>
                                    <p:anim calcmode="lin" valueType="num">
                                      <p:cBhvr>
                                        <p:cTn id="43" dur="3000" fill="hold"/>
                                        <p:tgtEl>
                                          <p:spTgt spid="89094"/>
                                        </p:tgtEl>
                                        <p:attrNameLst>
                                          <p:attrName>ppt_w</p:attrName>
                                        </p:attrNameLst>
                                      </p:cBhvr>
                                      <p:tavLst>
                                        <p:tav tm="0">
                                          <p:val>
                                            <p:fltVal val="0"/>
                                          </p:val>
                                        </p:tav>
                                        <p:tav tm="100000">
                                          <p:val>
                                            <p:strVal val="#ppt_w"/>
                                          </p:val>
                                        </p:tav>
                                      </p:tavLst>
                                    </p:anim>
                                    <p:anim calcmode="lin" valueType="num">
                                      <p:cBhvr>
                                        <p:cTn id="44"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40897485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1718</Words>
  <Application>Microsoft Office PowerPoint</Application>
  <PresentationFormat>Presentación en pantalla (16:10)</PresentationFormat>
  <Paragraphs>75</Paragraphs>
  <Slides>57</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57</vt:i4>
      </vt:variant>
    </vt:vector>
  </HeadingPairs>
  <TitlesOfParts>
    <vt:vector size="67"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2025-11-16T23:09:30Z</dcterms:modified>
</cp:coreProperties>
</file>