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85" r:id="rId1"/>
    <p:sldMasterId id="2147484401" r:id="rId2"/>
  </p:sldMasterIdLst>
  <p:sldIdLst>
    <p:sldId id="316" r:id="rId3"/>
    <p:sldId id="387" r:id="rId4"/>
    <p:sldId id="386" r:id="rId5"/>
    <p:sldId id="384" r:id="rId6"/>
    <p:sldId id="298" r:id="rId7"/>
    <p:sldId id="312" r:id="rId8"/>
    <p:sldId id="313" r:id="rId9"/>
    <p:sldId id="261" r:id="rId10"/>
    <p:sldId id="318" r:id="rId11"/>
    <p:sldId id="314" r:id="rId12"/>
    <p:sldId id="257" r:id="rId13"/>
    <p:sldId id="258" r:id="rId14"/>
    <p:sldId id="320" r:id="rId15"/>
    <p:sldId id="262" r:id="rId16"/>
    <p:sldId id="260" r:id="rId17"/>
    <p:sldId id="264" r:id="rId18"/>
    <p:sldId id="301" r:id="rId19"/>
    <p:sldId id="381" r:id="rId20"/>
    <p:sldId id="300" r:id="rId21"/>
    <p:sldId id="288" r:id="rId22"/>
    <p:sldId id="265" r:id="rId23"/>
    <p:sldId id="324" r:id="rId24"/>
    <p:sldId id="326" r:id="rId25"/>
    <p:sldId id="319" r:id="rId26"/>
    <p:sldId id="266" r:id="rId27"/>
    <p:sldId id="271" r:id="rId28"/>
    <p:sldId id="280" r:id="rId29"/>
    <p:sldId id="272" r:id="rId30"/>
    <p:sldId id="268" r:id="rId31"/>
    <p:sldId id="333" r:id="rId32"/>
    <p:sldId id="277" r:id="rId33"/>
    <p:sldId id="278" r:id="rId34"/>
    <p:sldId id="290" r:id="rId35"/>
    <p:sldId id="275" r:id="rId36"/>
    <p:sldId id="273" r:id="rId37"/>
    <p:sldId id="276" r:id="rId38"/>
    <p:sldId id="279" r:id="rId39"/>
    <p:sldId id="294" r:id="rId40"/>
    <p:sldId id="302" r:id="rId41"/>
    <p:sldId id="289" r:id="rId42"/>
    <p:sldId id="297" r:id="rId43"/>
    <p:sldId id="354" r:id="rId44"/>
    <p:sldId id="357" r:id="rId45"/>
    <p:sldId id="283" r:id="rId46"/>
    <p:sldId id="382" r:id="rId47"/>
    <p:sldId id="292" r:id="rId48"/>
    <p:sldId id="336" r:id="rId49"/>
    <p:sldId id="284" r:id="rId50"/>
    <p:sldId id="322" r:id="rId51"/>
    <p:sldId id="287" r:id="rId52"/>
    <p:sldId id="363" r:id="rId53"/>
    <p:sldId id="376" r:id="rId54"/>
    <p:sldId id="295" r:id="rId55"/>
    <p:sldId id="323" r:id="rId56"/>
    <p:sldId id="306" r:id="rId57"/>
    <p:sldId id="291" r:id="rId58"/>
    <p:sldId id="379" r:id="rId59"/>
    <p:sldId id="385" r:id="rId60"/>
    <p:sldId id="311" r:id="rId61"/>
    <p:sldId id="317" r:id="rId62"/>
    <p:sldId id="388" r:id="rId63"/>
  </p:sldIdLst>
  <p:sldSz cx="9144000" cy="5715000" type="screen16x10"/>
  <p:notesSz cx="6858000" cy="9144000"/>
  <p:photoAlbum/>
  <p:defaultTextStyle>
    <a:defPPr>
      <a:defRPr lang="es-P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UzC8Ifyc7nSO8oF/N5CTmg==" hashData="mMf0MZfYKgbaeftFXBdiDYnXbWk="/>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663300"/>
    <a:srgbClr val="835017"/>
    <a:srgbClr val="1750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019" autoAdjust="0"/>
    <p:restoredTop sz="94660"/>
  </p:normalViewPr>
  <p:slideViewPr>
    <p:cSldViewPr>
      <p:cViewPr>
        <p:scale>
          <a:sx n="60" d="100"/>
          <a:sy n="60" d="100"/>
        </p:scale>
        <p:origin x="485" y="552"/>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3 Rectángulo"/>
          <p:cNvSpPr/>
          <p:nvPr/>
        </p:nvSpPr>
        <p:spPr>
          <a:xfrm>
            <a:off x="0" y="0"/>
            <a:ext cx="365125" cy="5711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5" name="4 Rectángulo"/>
          <p:cNvSpPr/>
          <p:nvPr/>
        </p:nvSpPr>
        <p:spPr>
          <a:xfrm>
            <a:off x="309563" y="566738"/>
            <a:ext cx="46037"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6" name="5 Rectángulo"/>
          <p:cNvSpPr/>
          <p:nvPr/>
        </p:nvSpPr>
        <p:spPr>
          <a:xfrm>
            <a:off x="268288" y="566738"/>
            <a:ext cx="2857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7" name="6 Rectángulo"/>
          <p:cNvSpPr/>
          <p:nvPr/>
        </p:nvSpPr>
        <p:spPr>
          <a:xfrm>
            <a:off x="249238" y="566738"/>
            <a:ext cx="952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0" name="9 Rectángulo"/>
          <p:cNvSpPr/>
          <p:nvPr/>
        </p:nvSpPr>
        <p:spPr>
          <a:xfrm>
            <a:off x="222250" y="566738"/>
            <a:ext cx="7938"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1" name="10 Rectángulo"/>
          <p:cNvSpPr/>
          <p:nvPr/>
        </p:nvSpPr>
        <p:spPr>
          <a:xfrm>
            <a:off x="255588" y="4206875"/>
            <a:ext cx="73025" cy="14097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2" name="11 Rectángulo"/>
          <p:cNvSpPr/>
          <p:nvPr/>
        </p:nvSpPr>
        <p:spPr>
          <a:xfrm>
            <a:off x="255588" y="3997325"/>
            <a:ext cx="73025" cy="1905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3" name="12 Rectángulo"/>
          <p:cNvSpPr/>
          <p:nvPr/>
        </p:nvSpPr>
        <p:spPr>
          <a:xfrm>
            <a:off x="255588" y="3863975"/>
            <a:ext cx="73025" cy="115888"/>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4" name="13 Rectángulo"/>
          <p:cNvSpPr/>
          <p:nvPr/>
        </p:nvSpPr>
        <p:spPr>
          <a:xfrm>
            <a:off x="255588" y="3784600"/>
            <a:ext cx="73025" cy="6191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8" name="7 Título"/>
          <p:cNvSpPr>
            <a:spLocks noGrp="1"/>
          </p:cNvSpPr>
          <p:nvPr>
            <p:ph type="ctrTitle"/>
          </p:nvPr>
        </p:nvSpPr>
        <p:spPr>
          <a:xfrm>
            <a:off x="914400" y="3619500"/>
            <a:ext cx="7772400" cy="1645920"/>
          </a:xfrm>
        </p:spPr>
        <p:txBody>
          <a:bodyPr/>
          <a:lstStyle>
            <a:lvl1pPr marR="9144" algn="l">
              <a:defRPr sz="4000" b="1" cap="all" spc="0" baseline="0">
                <a:effectLst>
                  <a:reflection blurRad="12700" stA="34000" endA="740" endPos="53000" dir="5400000" sy="-100000" algn="bl" rotWithShape="0"/>
                </a:effectLst>
              </a:defRPr>
            </a:lvl1pPr>
            <a:extLst/>
          </a:lstStyle>
          <a:p>
            <a:r>
              <a:rPr lang="es-ES" smtClean="0"/>
              <a:t>Haga clic para modificar el estilo de título del patrón</a:t>
            </a:r>
            <a:endParaRPr lang="en-US"/>
          </a:p>
        </p:txBody>
      </p:sp>
      <p:sp>
        <p:nvSpPr>
          <p:cNvPr id="9" name="8 Subtítulo"/>
          <p:cNvSpPr>
            <a:spLocks noGrp="1"/>
          </p:cNvSpPr>
          <p:nvPr>
            <p:ph type="subTitle" idx="1"/>
          </p:nvPr>
        </p:nvSpPr>
        <p:spPr>
          <a:xfrm>
            <a:off x="914400" y="2362200"/>
            <a:ext cx="7772400" cy="1257300"/>
          </a:xfrm>
        </p:spPr>
        <p:txBody>
          <a:bodyPr lIns="100584"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s-ES" smtClean="0"/>
              <a:t>Haga clic para modificar el estilo de subtítulo del patrón</a:t>
            </a:r>
            <a:endParaRPr lang="en-US"/>
          </a:p>
        </p:txBody>
      </p:sp>
      <p:sp>
        <p:nvSpPr>
          <p:cNvPr id="15" name="27 Marcador de fecha"/>
          <p:cNvSpPr>
            <a:spLocks noGrp="1"/>
          </p:cNvSpPr>
          <p:nvPr>
            <p:ph type="dt" sz="half" idx="10"/>
          </p:nvPr>
        </p:nvSpPr>
        <p:spPr/>
        <p:txBody>
          <a:bodyPr/>
          <a:lstStyle>
            <a:lvl1pPr>
              <a:defRPr smtClean="0"/>
            </a:lvl1pPr>
          </a:lstStyle>
          <a:p>
            <a:pPr>
              <a:defRPr/>
            </a:pPr>
            <a:fld id="{FDF541A2-F97E-4688-9E73-C1CA546AF678}" type="datetimeFigureOut">
              <a:rPr lang="es-PE"/>
              <a:pPr>
                <a:defRPr/>
              </a:pPr>
              <a:t>14/04/2024</a:t>
            </a:fld>
            <a:endParaRPr lang="es-PE"/>
          </a:p>
        </p:txBody>
      </p:sp>
      <p:sp>
        <p:nvSpPr>
          <p:cNvPr id="16" name="16 Marcador de pie de página"/>
          <p:cNvSpPr>
            <a:spLocks noGrp="1"/>
          </p:cNvSpPr>
          <p:nvPr>
            <p:ph type="ftr" sz="quarter" idx="11"/>
          </p:nvPr>
        </p:nvSpPr>
        <p:spPr/>
        <p:txBody>
          <a:bodyPr/>
          <a:lstStyle>
            <a:lvl1pPr>
              <a:defRPr smtClean="0"/>
            </a:lvl1pPr>
          </a:lstStyle>
          <a:p>
            <a:pPr>
              <a:defRPr/>
            </a:pPr>
            <a:endParaRPr lang="es-ES"/>
          </a:p>
        </p:txBody>
      </p:sp>
      <p:sp>
        <p:nvSpPr>
          <p:cNvPr id="17" name="28 Marcador de número de diapositiva"/>
          <p:cNvSpPr>
            <a:spLocks noGrp="1"/>
          </p:cNvSpPr>
          <p:nvPr>
            <p:ph type="sldNum" sz="quarter" idx="12"/>
          </p:nvPr>
        </p:nvSpPr>
        <p:spPr/>
        <p:txBody>
          <a:bodyPr/>
          <a:lstStyle>
            <a:lvl1pPr>
              <a:defRPr smtClean="0"/>
            </a:lvl1pPr>
          </a:lstStyle>
          <a:p>
            <a:pPr>
              <a:defRPr/>
            </a:pPr>
            <a:fld id="{C8B95DAF-B1E6-49AD-914B-CFA51BC670A2}" type="slidenum">
              <a:rPr lang="es-PE"/>
              <a:pPr>
                <a:defRPr/>
              </a:pPr>
              <a:t>‹Nº›</a:t>
            </a:fld>
            <a:endParaRPr lang="es-PE"/>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1CD67932-1284-429F-A1EB-0F9DF48B8CE6}" type="datetimeFigureOut">
              <a:rPr lang="es-PE"/>
              <a:pPr>
                <a:defRPr/>
              </a:pPr>
              <a:t>14/04/2024</a:t>
            </a:fld>
            <a:endParaRPr lang="es-PE"/>
          </a:p>
        </p:txBody>
      </p:sp>
      <p:sp>
        <p:nvSpPr>
          <p:cNvPr id="5" name="2 Marcador de pie de página"/>
          <p:cNvSpPr>
            <a:spLocks noGrp="1"/>
          </p:cNvSpPr>
          <p:nvPr>
            <p:ph type="ftr" sz="quarter" idx="11"/>
          </p:nvPr>
        </p:nvSpPr>
        <p:spPr/>
        <p:txBody>
          <a:bodyPr/>
          <a:lstStyle>
            <a:lvl1pPr>
              <a:defRPr/>
            </a:lvl1pPr>
          </a:lstStyle>
          <a:p>
            <a:pPr>
              <a:defRPr/>
            </a:pPr>
            <a:endParaRPr lang="es-ES"/>
          </a:p>
        </p:txBody>
      </p:sp>
      <p:sp>
        <p:nvSpPr>
          <p:cNvPr id="6" name="22 Marcador de número de diapositiva"/>
          <p:cNvSpPr>
            <a:spLocks noGrp="1"/>
          </p:cNvSpPr>
          <p:nvPr>
            <p:ph type="sldNum" sz="quarter" idx="12"/>
          </p:nvPr>
        </p:nvSpPr>
        <p:spPr/>
        <p:txBody>
          <a:bodyPr/>
          <a:lstStyle>
            <a:lvl1pPr>
              <a:defRPr/>
            </a:lvl1pPr>
          </a:lstStyle>
          <a:p>
            <a:pPr>
              <a:defRPr/>
            </a:pPr>
            <a:fld id="{C05B8490-EDC0-4725-90AD-B005E6CA8EEF}" type="slidenum">
              <a:rPr lang="es-PE"/>
              <a:pPr>
                <a:defRPr/>
              </a:pPr>
              <a:t>‹Nº›</a:t>
            </a:fld>
            <a:endParaRPr lang="es-PE"/>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4" name="3 Forma libre"/>
          <p:cNvSpPr>
            <a:spLocks/>
          </p:cNvSpPr>
          <p:nvPr/>
        </p:nvSpPr>
        <p:spPr bwMode="auto">
          <a:xfrm>
            <a:off x="4829175" y="893763"/>
            <a:ext cx="4321175" cy="4826000"/>
          </a:xfrm>
          <a:custGeom>
            <a:avLst/>
            <a:gdLst>
              <a:gd name="T0" fmla="*/ 0 w 2736"/>
              <a:gd name="T1" fmla="*/ 2147483647 h 3648"/>
              <a:gd name="T2" fmla="*/ 2147483647 w 2736"/>
              <a:gd name="T3" fmla="*/ 2147483647 h 3648"/>
              <a:gd name="T4" fmla="*/ 2147483647 w 2736"/>
              <a:gd name="T5" fmla="*/ 0 h 3648"/>
              <a:gd name="T6" fmla="*/ 2147483647 w 2736"/>
              <a:gd name="T7" fmla="*/ 2147483647 h 3648"/>
              <a:gd name="T8" fmla="*/ 2147483647 w 2736"/>
              <a:gd name="T9" fmla="*/ 2147483647 h 3648"/>
              <a:gd name="T10" fmla="*/ 2147483647 w 2736"/>
              <a:gd name="T11" fmla="*/ 2147483647 h 3648"/>
              <a:gd name="T12" fmla="*/ 0 w 2736"/>
              <a:gd name="T13" fmla="*/ 2147483647 h 3648"/>
              <a:gd name="T14" fmla="*/ 0 60000 65536"/>
              <a:gd name="T15" fmla="*/ 0 60000 65536"/>
              <a:gd name="T16" fmla="*/ 0 60000 65536"/>
              <a:gd name="T17" fmla="*/ 0 60000 65536"/>
              <a:gd name="T18" fmla="*/ 0 60000 65536"/>
              <a:gd name="T19" fmla="*/ 0 60000 65536"/>
              <a:gd name="T20" fmla="*/ 0 60000 65536"/>
              <a:gd name="T21" fmla="*/ 0 w 2736"/>
              <a:gd name="T22" fmla="*/ 0 h 3648"/>
              <a:gd name="T23" fmla="*/ 2736 w 2736"/>
              <a:gd name="T24" fmla="*/ 3648 h 364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36" h="3648">
                <a:moveTo>
                  <a:pt x="0" y="3648"/>
                </a:moveTo>
                <a:lnTo>
                  <a:pt x="720" y="2016"/>
                </a:lnTo>
                <a:lnTo>
                  <a:pt x="2736" y="672"/>
                </a:lnTo>
                <a:lnTo>
                  <a:pt x="2736" y="720"/>
                </a:lnTo>
                <a:lnTo>
                  <a:pt x="744" y="2038"/>
                </a:lnTo>
                <a:lnTo>
                  <a:pt x="48" y="3648"/>
                </a:lnTo>
                <a:lnTo>
                  <a:pt x="0" y="3648"/>
                </a:lnTo>
                <a:close/>
              </a:path>
            </a:pathLst>
          </a:custGeom>
          <a:noFill/>
          <a:ln w="3175" cap="flat" cmpd="sng" algn="ctr">
            <a:solidFill>
              <a:schemeClr val="accent2">
                <a:alpha val="52940"/>
              </a:schemeClr>
            </a:solidFill>
            <a:prstDash val="solid"/>
            <a:round/>
            <a:headEnd type="none" w="med" len="med"/>
            <a:tailEnd type="none" w="med" len="med"/>
          </a:ln>
        </p:spPr>
        <p:txBody>
          <a:bodyPr/>
          <a:lstStyle/>
          <a:p>
            <a:pPr>
              <a:defRPr/>
            </a:pPr>
            <a:endParaRPr lang="es-ES"/>
          </a:p>
        </p:txBody>
      </p:sp>
      <p:sp>
        <p:nvSpPr>
          <p:cNvPr id="5" name="4 Forma libre"/>
          <p:cNvSpPr>
            <a:spLocks/>
          </p:cNvSpPr>
          <p:nvPr/>
        </p:nvSpPr>
        <p:spPr bwMode="auto">
          <a:xfrm>
            <a:off x="374650" y="0"/>
            <a:ext cx="5513388" cy="5511800"/>
          </a:xfrm>
          <a:custGeom>
            <a:avLst/>
            <a:gdLst>
              <a:gd name="T0" fmla="*/ 0 w 3504"/>
              <a:gd name="T1" fmla="*/ 2147483647 h 4128"/>
              <a:gd name="T2" fmla="*/ 0 w 3504"/>
              <a:gd name="T3" fmla="*/ 2147483647 h 4128"/>
              <a:gd name="T4" fmla="*/ 2147483647 w 3504"/>
              <a:gd name="T5" fmla="*/ 2147483647 h 4128"/>
              <a:gd name="T6" fmla="*/ 2147483647 w 3504"/>
              <a:gd name="T7" fmla="*/ 0 h 4128"/>
              <a:gd name="T8" fmla="*/ 2147483647 w 3504"/>
              <a:gd name="T9" fmla="*/ 0 h 4128"/>
              <a:gd name="T10" fmla="*/ 2147483647 w 3504"/>
              <a:gd name="T11" fmla="*/ 2147483647 h 4128"/>
              <a:gd name="T12" fmla="*/ 0 w 3504"/>
              <a:gd name="T13" fmla="*/ 2147483647 h 4128"/>
              <a:gd name="T14" fmla="*/ 0 60000 65536"/>
              <a:gd name="T15" fmla="*/ 0 60000 65536"/>
              <a:gd name="T16" fmla="*/ 0 60000 65536"/>
              <a:gd name="T17" fmla="*/ 0 60000 65536"/>
              <a:gd name="T18" fmla="*/ 0 60000 65536"/>
              <a:gd name="T19" fmla="*/ 0 60000 65536"/>
              <a:gd name="T20" fmla="*/ 0 60000 65536"/>
              <a:gd name="T21" fmla="*/ 0 w 3504"/>
              <a:gd name="T22" fmla="*/ 0 h 4128"/>
              <a:gd name="T23" fmla="*/ 3504 w 3504"/>
              <a:gd name="T24" fmla="*/ 4128 h 4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2940"/>
              </a:schemeClr>
            </a:solidFill>
            <a:prstDash val="solid"/>
            <a:round/>
            <a:headEnd type="none" w="med" len="med"/>
            <a:tailEnd type="none" w="med" len="med"/>
          </a:ln>
        </p:spPr>
        <p:txBody>
          <a:bodyPr/>
          <a:lstStyle/>
          <a:p>
            <a:pPr>
              <a:defRPr/>
            </a:pPr>
            <a:endParaRPr lang="es-ES"/>
          </a:p>
        </p:txBody>
      </p:sp>
      <p:sp>
        <p:nvSpPr>
          <p:cNvPr id="6" name="5 Forma libre"/>
          <p:cNvSpPr>
            <a:spLocks/>
          </p:cNvSpPr>
          <p:nvPr/>
        </p:nvSpPr>
        <p:spPr bwMode="auto">
          <a:xfrm rot="5236414">
            <a:off x="4804569" y="1137444"/>
            <a:ext cx="3429000" cy="1189038"/>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7" name="6 Forma libre"/>
          <p:cNvSpPr>
            <a:spLocks/>
          </p:cNvSpPr>
          <p:nvPr/>
        </p:nvSpPr>
        <p:spPr bwMode="auto">
          <a:xfrm>
            <a:off x="5943600" y="0"/>
            <a:ext cx="2743200" cy="35560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8" name="7 Forma libre"/>
          <p:cNvSpPr>
            <a:spLocks/>
          </p:cNvSpPr>
          <p:nvPr/>
        </p:nvSpPr>
        <p:spPr bwMode="auto">
          <a:xfrm>
            <a:off x="5943600" y="3556000"/>
            <a:ext cx="3200400" cy="9525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9" name="8 Forma libre"/>
          <p:cNvSpPr>
            <a:spLocks/>
          </p:cNvSpPr>
          <p:nvPr/>
        </p:nvSpPr>
        <p:spPr bwMode="auto">
          <a:xfrm>
            <a:off x="5943600" y="0"/>
            <a:ext cx="1371600" cy="35560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0" name="9 Forma libre"/>
          <p:cNvSpPr>
            <a:spLocks/>
          </p:cNvSpPr>
          <p:nvPr/>
        </p:nvSpPr>
        <p:spPr bwMode="auto">
          <a:xfrm>
            <a:off x="5948363" y="3538538"/>
            <a:ext cx="2090737" cy="2176462"/>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1" name="10 Forma libre"/>
          <p:cNvSpPr>
            <a:spLocks/>
          </p:cNvSpPr>
          <p:nvPr/>
        </p:nvSpPr>
        <p:spPr bwMode="auto">
          <a:xfrm>
            <a:off x="5943600" y="3556000"/>
            <a:ext cx="1600200" cy="21590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2" name="11 Forma libre"/>
          <p:cNvSpPr>
            <a:spLocks/>
          </p:cNvSpPr>
          <p:nvPr/>
        </p:nvSpPr>
        <p:spPr bwMode="auto">
          <a:xfrm>
            <a:off x="5943600" y="1143000"/>
            <a:ext cx="3200400" cy="24130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3" name="12 Forma libre"/>
          <p:cNvSpPr>
            <a:spLocks/>
          </p:cNvSpPr>
          <p:nvPr/>
        </p:nvSpPr>
        <p:spPr bwMode="auto">
          <a:xfrm>
            <a:off x="5943600" y="1460500"/>
            <a:ext cx="3200400" cy="20955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4" name="13 Forma libre"/>
          <p:cNvSpPr>
            <a:spLocks/>
          </p:cNvSpPr>
          <p:nvPr/>
        </p:nvSpPr>
        <p:spPr bwMode="auto">
          <a:xfrm>
            <a:off x="990600" y="3556000"/>
            <a:ext cx="4953000" cy="21590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5" name="14 Forma libre"/>
          <p:cNvSpPr>
            <a:spLocks/>
          </p:cNvSpPr>
          <p:nvPr/>
        </p:nvSpPr>
        <p:spPr bwMode="auto">
          <a:xfrm>
            <a:off x="533400" y="3556000"/>
            <a:ext cx="5334000" cy="21590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6" name="15 Forma libre"/>
          <p:cNvSpPr>
            <a:spLocks/>
          </p:cNvSpPr>
          <p:nvPr/>
        </p:nvSpPr>
        <p:spPr bwMode="auto">
          <a:xfrm>
            <a:off x="366713" y="2032000"/>
            <a:ext cx="5638800" cy="15240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7" name="16 Forma libre"/>
          <p:cNvSpPr>
            <a:spLocks/>
          </p:cNvSpPr>
          <p:nvPr/>
        </p:nvSpPr>
        <p:spPr bwMode="auto">
          <a:xfrm>
            <a:off x="366713" y="1778000"/>
            <a:ext cx="5638800" cy="17780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8" name="17 Forma libre"/>
          <p:cNvSpPr>
            <a:spLocks/>
          </p:cNvSpPr>
          <p:nvPr/>
        </p:nvSpPr>
        <p:spPr bwMode="auto">
          <a:xfrm>
            <a:off x="4572000" y="3556000"/>
            <a:ext cx="1371600" cy="21590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9" name="18 Rectángulo"/>
          <p:cNvSpPr/>
          <p:nvPr/>
        </p:nvSpPr>
        <p:spPr>
          <a:xfrm>
            <a:off x="363538" y="334963"/>
            <a:ext cx="8504237" cy="73977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0" name="19 Rectángulo"/>
          <p:cNvSpPr/>
          <p:nvPr/>
        </p:nvSpPr>
        <p:spPr>
          <a:xfrm flipH="1">
            <a:off x="371475" y="566738"/>
            <a:ext cx="26988"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1" name="20 Rectángulo"/>
          <p:cNvSpPr/>
          <p:nvPr/>
        </p:nvSpPr>
        <p:spPr>
          <a:xfrm flipH="1">
            <a:off x="411163" y="566738"/>
            <a:ext cx="26987"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2" name="21 Rectángulo"/>
          <p:cNvSpPr/>
          <p:nvPr/>
        </p:nvSpPr>
        <p:spPr>
          <a:xfrm flipH="1">
            <a:off x="447675" y="566738"/>
            <a:ext cx="952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3" name="22 Rectángulo"/>
          <p:cNvSpPr/>
          <p:nvPr/>
        </p:nvSpPr>
        <p:spPr>
          <a:xfrm flipH="1">
            <a:off x="476250" y="566738"/>
            <a:ext cx="952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4" name="23 Rectángulo"/>
          <p:cNvSpPr/>
          <p:nvPr/>
        </p:nvSpPr>
        <p:spPr>
          <a:xfrm>
            <a:off x="500063" y="566738"/>
            <a:ext cx="36512"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3" name="2 Marcador de texto"/>
          <p:cNvSpPr>
            <a:spLocks noGrp="1"/>
          </p:cNvSpPr>
          <p:nvPr>
            <p:ph type="body" idx="1"/>
          </p:nvPr>
        </p:nvSpPr>
        <p:spPr>
          <a:xfrm>
            <a:off x="706902" y="1126394"/>
            <a:ext cx="5718048" cy="814572"/>
          </a:xfrm>
        </p:spPr>
        <p:txBody>
          <a:bodyPr lIns="82296" bIns="0"/>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s-ES" smtClean="0"/>
              <a:t>Haga clic para modificar el estilo de texto del patrón</a:t>
            </a:r>
          </a:p>
        </p:txBody>
      </p:sp>
      <p:sp>
        <p:nvSpPr>
          <p:cNvPr id="2" name="1 Título"/>
          <p:cNvSpPr>
            <a:spLocks noGrp="1"/>
          </p:cNvSpPr>
          <p:nvPr>
            <p:ph type="title"/>
          </p:nvPr>
        </p:nvSpPr>
        <p:spPr>
          <a:xfrm>
            <a:off x="706902" y="426720"/>
            <a:ext cx="8156448" cy="647700"/>
          </a:xfrm>
        </p:spPr>
        <p:txBody>
          <a:bodyPr tIns="64008"/>
          <a:lstStyle>
            <a:lvl1pPr algn="l">
              <a:buNone/>
              <a:defRPr sz="3800" b="0" cap="none" spc="-150" baseline="0"/>
            </a:lvl1pPr>
            <a:extLst/>
          </a:lstStyle>
          <a:p>
            <a:r>
              <a:rPr lang="es-ES" smtClean="0"/>
              <a:t>Haga clic para modificar el estilo de título del patrón</a:t>
            </a:r>
            <a:endParaRPr lang="en-US"/>
          </a:p>
        </p:txBody>
      </p:sp>
      <p:sp>
        <p:nvSpPr>
          <p:cNvPr id="25" name="3 Marcador de fecha"/>
          <p:cNvSpPr>
            <a:spLocks noGrp="1"/>
          </p:cNvSpPr>
          <p:nvPr>
            <p:ph type="dt" sz="half" idx="10"/>
          </p:nvPr>
        </p:nvSpPr>
        <p:spPr/>
        <p:txBody>
          <a:bodyPr/>
          <a:lstStyle>
            <a:lvl1pPr>
              <a:defRPr smtClean="0"/>
            </a:lvl1pPr>
          </a:lstStyle>
          <a:p>
            <a:pPr>
              <a:defRPr/>
            </a:pPr>
            <a:fld id="{CDE535F9-F377-44E0-B43D-8B8FB5E62F81}" type="datetimeFigureOut">
              <a:rPr lang="es-PE"/>
              <a:pPr>
                <a:defRPr/>
              </a:pPr>
              <a:t>14/04/2024</a:t>
            </a:fld>
            <a:endParaRPr lang="es-PE"/>
          </a:p>
        </p:txBody>
      </p:sp>
      <p:sp>
        <p:nvSpPr>
          <p:cNvPr id="26" name="4 Marcador de pie de página"/>
          <p:cNvSpPr>
            <a:spLocks noGrp="1"/>
          </p:cNvSpPr>
          <p:nvPr>
            <p:ph type="ftr" sz="quarter" idx="11"/>
          </p:nvPr>
        </p:nvSpPr>
        <p:spPr/>
        <p:txBody>
          <a:bodyPr/>
          <a:lstStyle>
            <a:lvl1pPr>
              <a:defRPr smtClean="0"/>
            </a:lvl1pPr>
          </a:lstStyle>
          <a:p>
            <a:pPr>
              <a:defRPr/>
            </a:pPr>
            <a:endParaRPr lang="es-ES"/>
          </a:p>
        </p:txBody>
      </p:sp>
      <p:sp>
        <p:nvSpPr>
          <p:cNvPr id="27" name="5 Marcador de número de diapositiva"/>
          <p:cNvSpPr>
            <a:spLocks noGrp="1"/>
          </p:cNvSpPr>
          <p:nvPr>
            <p:ph type="sldNum" sz="quarter" idx="12"/>
          </p:nvPr>
        </p:nvSpPr>
        <p:spPr/>
        <p:txBody>
          <a:bodyPr/>
          <a:lstStyle>
            <a:lvl1pPr>
              <a:defRPr smtClean="0"/>
            </a:lvl1pPr>
          </a:lstStyle>
          <a:p>
            <a:pPr>
              <a:defRPr/>
            </a:pPr>
            <a:fld id="{754C0380-9DDA-449A-A91B-631C958D51D9}" type="slidenum">
              <a:rPr lang="es-PE"/>
              <a:pPr>
                <a:defRPr/>
              </a:pPr>
              <a:t>‹Nº›</a:t>
            </a:fld>
            <a:endParaRPr lang="es-PE"/>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426720"/>
            <a:ext cx="8229600" cy="762000"/>
          </a:xfrm>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64344" y="1475418"/>
            <a:ext cx="4038600" cy="3771636"/>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55344" y="1475418"/>
            <a:ext cx="4038600" cy="3771636"/>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lvl1pPr>
              <a:defRPr smtClean="0"/>
            </a:lvl1pPr>
          </a:lstStyle>
          <a:p>
            <a:pPr>
              <a:defRPr/>
            </a:pPr>
            <a:fld id="{813283BA-3714-4B9F-90CF-07044B323033}" type="datetimeFigureOut">
              <a:rPr lang="es-PE"/>
              <a:pPr>
                <a:defRPr/>
              </a:pPr>
              <a:t>14/04/2024</a:t>
            </a:fld>
            <a:endParaRPr lang="es-PE"/>
          </a:p>
        </p:txBody>
      </p:sp>
      <p:sp>
        <p:nvSpPr>
          <p:cNvPr id="6" name="5 Marcador de pie de página"/>
          <p:cNvSpPr>
            <a:spLocks noGrp="1"/>
          </p:cNvSpPr>
          <p:nvPr>
            <p:ph type="ftr" sz="quarter" idx="11"/>
          </p:nvPr>
        </p:nvSpPr>
        <p:spPr/>
        <p:txBody>
          <a:bodyPr/>
          <a:lstStyle>
            <a:lvl1pPr>
              <a:defRPr smtClean="0"/>
            </a:lvl1pPr>
          </a:lstStyle>
          <a:p>
            <a:pPr>
              <a:defRPr/>
            </a:pPr>
            <a:endParaRPr lang="es-ES"/>
          </a:p>
        </p:txBody>
      </p:sp>
      <p:sp>
        <p:nvSpPr>
          <p:cNvPr id="7" name="6 Marcador de número de diapositiva"/>
          <p:cNvSpPr>
            <a:spLocks noGrp="1"/>
          </p:cNvSpPr>
          <p:nvPr>
            <p:ph type="sldNum" sz="quarter" idx="12"/>
          </p:nvPr>
        </p:nvSpPr>
        <p:spPr/>
        <p:txBody>
          <a:bodyPr/>
          <a:lstStyle>
            <a:lvl1pPr>
              <a:defRPr smtClean="0"/>
            </a:lvl1pPr>
          </a:lstStyle>
          <a:p>
            <a:pPr>
              <a:defRPr/>
            </a:pPr>
            <a:fld id="{F40290DC-B414-4DDA-87D4-77430301D6A7}" type="slidenum">
              <a:rPr lang="es-PE"/>
              <a:pPr>
                <a:defRPr/>
              </a:pPr>
              <a:t>‹Nº›</a:t>
            </a:fld>
            <a:endParaRPr lang="es-PE"/>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7" name="6 Rectángulo"/>
          <p:cNvSpPr/>
          <p:nvPr/>
        </p:nvSpPr>
        <p:spPr>
          <a:xfrm>
            <a:off x="0" y="334963"/>
            <a:ext cx="8867775" cy="73977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8" name="7 Rectángulo"/>
          <p:cNvSpPr/>
          <p:nvPr/>
        </p:nvSpPr>
        <p:spPr>
          <a:xfrm>
            <a:off x="87313" y="566738"/>
            <a:ext cx="46037"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9" name="8 Rectángulo"/>
          <p:cNvSpPr/>
          <p:nvPr/>
        </p:nvSpPr>
        <p:spPr>
          <a:xfrm>
            <a:off x="47625" y="566738"/>
            <a:ext cx="26988"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0" name="9 Rectángulo"/>
          <p:cNvSpPr/>
          <p:nvPr/>
        </p:nvSpPr>
        <p:spPr>
          <a:xfrm>
            <a:off x="28575" y="566738"/>
            <a:ext cx="952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1" name="10 Rectángulo"/>
          <p:cNvSpPr/>
          <p:nvPr/>
        </p:nvSpPr>
        <p:spPr>
          <a:xfrm>
            <a:off x="0" y="566738"/>
            <a:ext cx="952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2" name="11 Rectángulo"/>
          <p:cNvSpPr/>
          <p:nvPr/>
        </p:nvSpPr>
        <p:spPr>
          <a:xfrm flipH="1">
            <a:off x="149225" y="566738"/>
            <a:ext cx="2857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3" name="12 Rectángulo"/>
          <p:cNvSpPr/>
          <p:nvPr/>
        </p:nvSpPr>
        <p:spPr>
          <a:xfrm flipH="1">
            <a:off x="188913" y="566738"/>
            <a:ext cx="2857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4" name="13 Rectángulo"/>
          <p:cNvSpPr/>
          <p:nvPr/>
        </p:nvSpPr>
        <p:spPr>
          <a:xfrm flipH="1">
            <a:off x="227013" y="566738"/>
            <a:ext cx="952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5" name="14 Rectángulo"/>
          <p:cNvSpPr/>
          <p:nvPr/>
        </p:nvSpPr>
        <p:spPr>
          <a:xfrm flipH="1">
            <a:off x="255588" y="566738"/>
            <a:ext cx="7937"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6" name="15 Rectángulo"/>
          <p:cNvSpPr/>
          <p:nvPr/>
        </p:nvSpPr>
        <p:spPr>
          <a:xfrm>
            <a:off x="279400" y="566738"/>
            <a:ext cx="36513"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 name="1 Título"/>
          <p:cNvSpPr>
            <a:spLocks noGrp="1"/>
          </p:cNvSpPr>
          <p:nvPr>
            <p:ph type="title"/>
          </p:nvPr>
        </p:nvSpPr>
        <p:spPr>
          <a:xfrm>
            <a:off x="504824" y="426720"/>
            <a:ext cx="7772400" cy="762000"/>
          </a:xfrm>
        </p:spPr>
        <p:txBody>
          <a:bodyPr/>
          <a:lstStyle>
            <a:lvl1pPr>
              <a:defRPr sz="4000"/>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08124"/>
            <a:ext cx="4040188" cy="533136"/>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4" name="3 Marcador de texto"/>
          <p:cNvSpPr>
            <a:spLocks noGrp="1"/>
          </p:cNvSpPr>
          <p:nvPr>
            <p:ph type="body" sz="half" idx="3"/>
          </p:nvPr>
        </p:nvSpPr>
        <p:spPr>
          <a:xfrm>
            <a:off x="4645027" y="1508124"/>
            <a:ext cx="4041775" cy="533136"/>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5" name="4 Marcador de contenido"/>
          <p:cNvSpPr>
            <a:spLocks noGrp="1"/>
          </p:cNvSpPr>
          <p:nvPr>
            <p:ph sz="quarter" idx="2"/>
          </p:nvPr>
        </p:nvSpPr>
        <p:spPr>
          <a:xfrm>
            <a:off x="457200" y="2049198"/>
            <a:ext cx="4040188" cy="3299460"/>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4645027" y="2049198"/>
            <a:ext cx="4041775" cy="3299460"/>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7" name="6 Marcador de fecha"/>
          <p:cNvSpPr>
            <a:spLocks noGrp="1"/>
          </p:cNvSpPr>
          <p:nvPr>
            <p:ph type="dt" sz="half" idx="10"/>
          </p:nvPr>
        </p:nvSpPr>
        <p:spPr/>
        <p:txBody>
          <a:bodyPr/>
          <a:lstStyle>
            <a:lvl1pPr>
              <a:defRPr smtClean="0"/>
            </a:lvl1pPr>
          </a:lstStyle>
          <a:p>
            <a:pPr>
              <a:defRPr/>
            </a:pPr>
            <a:fld id="{914AC71F-5494-4C48-A5A9-FFA58C21B874}" type="datetimeFigureOut">
              <a:rPr lang="es-PE"/>
              <a:pPr>
                <a:defRPr/>
              </a:pPr>
              <a:t>14/04/2024</a:t>
            </a:fld>
            <a:endParaRPr lang="es-PE"/>
          </a:p>
        </p:txBody>
      </p:sp>
      <p:sp>
        <p:nvSpPr>
          <p:cNvPr id="18" name="7 Marcador de pie de página"/>
          <p:cNvSpPr>
            <a:spLocks noGrp="1"/>
          </p:cNvSpPr>
          <p:nvPr>
            <p:ph type="ftr" sz="quarter" idx="11"/>
          </p:nvPr>
        </p:nvSpPr>
        <p:spPr/>
        <p:txBody>
          <a:bodyPr/>
          <a:lstStyle>
            <a:lvl1pPr>
              <a:defRPr smtClean="0"/>
            </a:lvl1pPr>
          </a:lstStyle>
          <a:p>
            <a:pPr>
              <a:defRPr/>
            </a:pPr>
            <a:endParaRPr lang="es-ES"/>
          </a:p>
        </p:txBody>
      </p:sp>
      <p:sp>
        <p:nvSpPr>
          <p:cNvPr id="19" name="8 Marcador de número de diapositiva"/>
          <p:cNvSpPr>
            <a:spLocks noGrp="1"/>
          </p:cNvSpPr>
          <p:nvPr>
            <p:ph type="sldNum" sz="quarter" idx="12"/>
          </p:nvPr>
        </p:nvSpPr>
        <p:spPr/>
        <p:txBody>
          <a:bodyPr/>
          <a:lstStyle>
            <a:lvl1pPr>
              <a:defRPr smtClean="0"/>
            </a:lvl1pPr>
          </a:lstStyle>
          <a:p>
            <a:pPr>
              <a:defRPr/>
            </a:pPr>
            <a:fld id="{DDE0E14C-3A3F-49F4-9B82-8C9E5F8F658B}" type="slidenum">
              <a:rPr lang="es-PE"/>
              <a:pPr>
                <a:defRPr/>
              </a:pPr>
              <a:t>‹Nº›</a:t>
            </a:fld>
            <a:endParaRPr lang="es-PE"/>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426720"/>
            <a:ext cx="7772400" cy="762000"/>
          </a:xfrm>
        </p:spPr>
        <p:txBody>
          <a:bodyPr/>
          <a:lstStyle>
            <a:lvl1pPr>
              <a:defRPr sz="4000" cap="none" baseline="0"/>
            </a:lvl1pPr>
            <a:extLst/>
          </a:lstStyle>
          <a:p>
            <a:r>
              <a:rPr lang="es-ES" smtClean="0"/>
              <a:t>Haga clic para modificar el estilo de título del patrón</a:t>
            </a:r>
            <a:endParaRPr lang="en-US"/>
          </a:p>
        </p:txBody>
      </p:sp>
      <p:sp>
        <p:nvSpPr>
          <p:cNvPr id="3" name="13 Marcador de fecha"/>
          <p:cNvSpPr>
            <a:spLocks noGrp="1"/>
          </p:cNvSpPr>
          <p:nvPr>
            <p:ph type="dt" sz="half" idx="10"/>
          </p:nvPr>
        </p:nvSpPr>
        <p:spPr/>
        <p:txBody>
          <a:bodyPr/>
          <a:lstStyle>
            <a:lvl1pPr>
              <a:defRPr/>
            </a:lvl1pPr>
          </a:lstStyle>
          <a:p>
            <a:pPr>
              <a:defRPr/>
            </a:pPr>
            <a:fld id="{66D9591D-0E0E-4C43-9F3E-DE0C12DE0164}" type="datetimeFigureOut">
              <a:rPr lang="es-PE"/>
              <a:pPr>
                <a:defRPr/>
              </a:pPr>
              <a:t>14/04/2024</a:t>
            </a:fld>
            <a:endParaRPr lang="es-PE"/>
          </a:p>
        </p:txBody>
      </p:sp>
      <p:sp>
        <p:nvSpPr>
          <p:cNvPr id="4" name="2 Marcador de pie de página"/>
          <p:cNvSpPr>
            <a:spLocks noGrp="1"/>
          </p:cNvSpPr>
          <p:nvPr>
            <p:ph type="ftr" sz="quarter" idx="11"/>
          </p:nvPr>
        </p:nvSpPr>
        <p:spPr/>
        <p:txBody>
          <a:bodyPr/>
          <a:lstStyle>
            <a:lvl1pPr>
              <a:defRPr/>
            </a:lvl1pPr>
          </a:lstStyle>
          <a:p>
            <a:pPr>
              <a:defRPr/>
            </a:pPr>
            <a:endParaRPr lang="es-ES"/>
          </a:p>
        </p:txBody>
      </p:sp>
      <p:sp>
        <p:nvSpPr>
          <p:cNvPr id="5" name="22 Marcador de número de diapositiva"/>
          <p:cNvSpPr>
            <a:spLocks noGrp="1"/>
          </p:cNvSpPr>
          <p:nvPr>
            <p:ph type="sldNum" sz="quarter" idx="12"/>
          </p:nvPr>
        </p:nvSpPr>
        <p:spPr/>
        <p:txBody>
          <a:bodyPr/>
          <a:lstStyle>
            <a:lvl1pPr>
              <a:defRPr/>
            </a:lvl1pPr>
          </a:lstStyle>
          <a:p>
            <a:pPr>
              <a:defRPr/>
            </a:pPr>
            <a:fld id="{DE6C633E-D4F2-4574-98F3-001891EF6281}" type="slidenum">
              <a:rPr lang="es-PE"/>
              <a:pPr>
                <a:defRPr/>
              </a:pPr>
              <a:t>‹Nº›</a:t>
            </a:fld>
            <a:endParaRPr lang="es-PE"/>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smtClean="0"/>
            </a:lvl1pPr>
          </a:lstStyle>
          <a:p>
            <a:pPr>
              <a:defRPr/>
            </a:pPr>
            <a:fld id="{D40FF56E-1880-473E-9AD2-E888B7D46547}" type="datetimeFigureOut">
              <a:rPr lang="es-PE"/>
              <a:pPr>
                <a:defRPr/>
              </a:pPr>
              <a:t>14/04/2024</a:t>
            </a:fld>
            <a:endParaRPr lang="es-PE"/>
          </a:p>
        </p:txBody>
      </p:sp>
      <p:sp>
        <p:nvSpPr>
          <p:cNvPr id="3" name="2 Marcador de pie de página"/>
          <p:cNvSpPr>
            <a:spLocks noGrp="1"/>
          </p:cNvSpPr>
          <p:nvPr>
            <p:ph type="ftr" sz="quarter" idx="11"/>
          </p:nvPr>
        </p:nvSpPr>
        <p:spPr/>
        <p:txBody>
          <a:bodyPr/>
          <a:lstStyle>
            <a:lvl1pPr>
              <a:defRPr smtClean="0"/>
            </a:lvl1pPr>
          </a:lstStyle>
          <a:p>
            <a:pPr>
              <a:defRPr/>
            </a:pPr>
            <a:endParaRPr lang="es-ES"/>
          </a:p>
        </p:txBody>
      </p:sp>
      <p:sp>
        <p:nvSpPr>
          <p:cNvPr id="4" name="3 Marcador de número de diapositiva"/>
          <p:cNvSpPr>
            <a:spLocks noGrp="1"/>
          </p:cNvSpPr>
          <p:nvPr>
            <p:ph type="sldNum" sz="quarter" idx="12"/>
          </p:nvPr>
        </p:nvSpPr>
        <p:spPr/>
        <p:txBody>
          <a:bodyPr/>
          <a:lstStyle>
            <a:lvl1pPr>
              <a:defRPr smtClean="0"/>
            </a:lvl1pPr>
          </a:lstStyle>
          <a:p>
            <a:pPr>
              <a:defRPr/>
            </a:pPr>
            <a:fld id="{F9EBCA56-416C-42CB-9A5E-F611F51564AD}" type="slidenum">
              <a:rPr lang="es-PE"/>
              <a:pPr>
                <a:defRPr/>
              </a:pPr>
              <a:t>‹Nº›</a:t>
            </a:fld>
            <a:endParaRPr lang="es-PE"/>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227541"/>
            <a:ext cx="8229600" cy="968376"/>
          </a:xfrm>
        </p:spPr>
        <p:txBody>
          <a:bodyPr anchor="ctr"/>
          <a:lstStyle>
            <a:lvl1pPr algn="l">
              <a:buNone/>
              <a:defRPr sz="3600" b="0"/>
            </a:lvl1pPr>
            <a:extLst/>
          </a:lstStyle>
          <a:p>
            <a:r>
              <a:rPr lang="es-ES" smtClean="0"/>
              <a:t>Haga clic para modificar el estilo de título del patrón</a:t>
            </a:r>
            <a:endParaRPr lang="en-US"/>
          </a:p>
        </p:txBody>
      </p:sp>
      <p:sp>
        <p:nvSpPr>
          <p:cNvPr id="3" name="2 Marcador de texto"/>
          <p:cNvSpPr>
            <a:spLocks noGrp="1"/>
          </p:cNvSpPr>
          <p:nvPr>
            <p:ph type="body" idx="2"/>
          </p:nvPr>
        </p:nvSpPr>
        <p:spPr>
          <a:xfrm>
            <a:off x="685800" y="1195917"/>
            <a:ext cx="2514600" cy="3810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es-ES" smtClean="0"/>
              <a:t>Haga clic para modificar el estilo de texto del patrón</a:t>
            </a:r>
          </a:p>
        </p:txBody>
      </p:sp>
      <p:sp>
        <p:nvSpPr>
          <p:cNvPr id="4" name="3 Marcador de contenido"/>
          <p:cNvSpPr>
            <a:spLocks noGrp="1"/>
          </p:cNvSpPr>
          <p:nvPr>
            <p:ph sz="half" idx="1"/>
          </p:nvPr>
        </p:nvSpPr>
        <p:spPr>
          <a:xfrm>
            <a:off x="3429000" y="1195917"/>
            <a:ext cx="5486400" cy="3810000"/>
          </a:xfrm>
        </p:spPr>
        <p:txBody>
          <a:bodyPr/>
          <a:lstStyle>
            <a:lvl1pPr>
              <a:defRPr sz="3200"/>
            </a:lvl1pPr>
            <a:lvl2pPr>
              <a:defRPr sz="2800"/>
            </a:lvl2pPr>
            <a:lvl3pPr>
              <a:defRPr sz="2400"/>
            </a:lvl3pPr>
            <a:lvl4pPr>
              <a:defRPr sz="2000"/>
            </a:lvl4pPr>
            <a:lvl5pPr>
              <a:defRPr sz="20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13 Marcador de fecha"/>
          <p:cNvSpPr>
            <a:spLocks noGrp="1"/>
          </p:cNvSpPr>
          <p:nvPr>
            <p:ph type="dt" sz="half" idx="10"/>
          </p:nvPr>
        </p:nvSpPr>
        <p:spPr/>
        <p:txBody>
          <a:bodyPr/>
          <a:lstStyle>
            <a:lvl1pPr>
              <a:defRPr/>
            </a:lvl1pPr>
          </a:lstStyle>
          <a:p>
            <a:pPr>
              <a:defRPr/>
            </a:pPr>
            <a:fld id="{E159F395-60B4-42AA-BCF6-D3795C4BAF04}" type="datetimeFigureOut">
              <a:rPr lang="es-PE"/>
              <a:pPr>
                <a:defRPr/>
              </a:pPr>
              <a:t>14/04/2024</a:t>
            </a:fld>
            <a:endParaRPr lang="es-PE"/>
          </a:p>
        </p:txBody>
      </p:sp>
      <p:sp>
        <p:nvSpPr>
          <p:cNvPr id="6" name="2 Marcador de pie de página"/>
          <p:cNvSpPr>
            <a:spLocks noGrp="1"/>
          </p:cNvSpPr>
          <p:nvPr>
            <p:ph type="ftr" sz="quarter" idx="11"/>
          </p:nvPr>
        </p:nvSpPr>
        <p:spPr/>
        <p:txBody>
          <a:bodyPr/>
          <a:lstStyle>
            <a:lvl1pPr>
              <a:defRPr/>
            </a:lvl1pPr>
          </a:lstStyle>
          <a:p>
            <a:pPr>
              <a:defRPr/>
            </a:pPr>
            <a:endParaRPr lang="es-ES"/>
          </a:p>
        </p:txBody>
      </p:sp>
      <p:sp>
        <p:nvSpPr>
          <p:cNvPr id="7" name="22 Marcador de número de diapositiva"/>
          <p:cNvSpPr>
            <a:spLocks noGrp="1"/>
          </p:cNvSpPr>
          <p:nvPr>
            <p:ph type="sldNum" sz="quarter" idx="12"/>
          </p:nvPr>
        </p:nvSpPr>
        <p:spPr/>
        <p:txBody>
          <a:bodyPr/>
          <a:lstStyle>
            <a:lvl1pPr>
              <a:defRPr/>
            </a:lvl1pPr>
          </a:lstStyle>
          <a:p>
            <a:pPr>
              <a:defRPr/>
            </a:pPr>
            <a:fld id="{104C09A0-0276-4124-A1DA-23FAABF57BDF}" type="slidenum">
              <a:rPr lang="es-PE"/>
              <a:pPr>
                <a:defRPr/>
              </a:pPr>
              <a:t>‹Nº›</a:t>
            </a:fld>
            <a:endParaRPr lang="es-PE"/>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5" name="4 Rectángulo"/>
          <p:cNvSpPr/>
          <p:nvPr/>
        </p:nvSpPr>
        <p:spPr>
          <a:xfrm>
            <a:off x="368300" y="0"/>
            <a:ext cx="8777288" cy="1565275"/>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cxnSp>
        <p:nvCxnSpPr>
          <p:cNvPr id="6" name="5 Conector recto"/>
          <p:cNvCxnSpPr/>
          <p:nvPr/>
        </p:nvCxnSpPr>
        <p:spPr>
          <a:xfrm flipV="1">
            <a:off x="363538" y="1571625"/>
            <a:ext cx="8782050"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7" name="19 Grupo"/>
          <p:cNvGrpSpPr>
            <a:grpSpLocks/>
          </p:cNvGrpSpPr>
          <p:nvPr/>
        </p:nvGrpSpPr>
        <p:grpSpPr bwMode="auto">
          <a:xfrm rot="5400000">
            <a:off x="8525669" y="1005682"/>
            <a:ext cx="111125" cy="128587"/>
            <a:chOff x="6668087" y="1297746"/>
            <a:chExt cx="161840" cy="156602"/>
          </a:xfrm>
        </p:grpSpPr>
        <p:cxnSp>
          <p:nvCxnSpPr>
            <p:cNvPr id="8" name="7 Conector recto"/>
            <p:cNvCxnSpPr/>
            <p:nvPr/>
          </p:nvCxnSpPr>
          <p:spPr>
            <a:xfrm rot="16200000">
              <a:off x="6662924" y="1223641"/>
              <a:ext cx="88935" cy="78608"/>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6200000" flipV="1">
              <a:off x="6683861" y="1391514"/>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Conector recto"/>
            <p:cNvCxnSpPr/>
            <p:nvPr/>
          </p:nvCxnSpPr>
          <p:spPr>
            <a:xfrm rot="5400000" flipH="1">
              <a:off x="6743844" y="1221329"/>
              <a:ext cx="88935" cy="8323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1" name="25 Grupo"/>
          <p:cNvGrpSpPr>
            <a:grpSpLocks/>
          </p:cNvGrpSpPr>
          <p:nvPr/>
        </p:nvGrpSpPr>
        <p:grpSpPr bwMode="auto">
          <a:xfrm rot="5400000">
            <a:off x="8678069" y="1132682"/>
            <a:ext cx="111125" cy="128587"/>
            <a:chOff x="6668087" y="1297746"/>
            <a:chExt cx="161840" cy="156602"/>
          </a:xfrm>
        </p:grpSpPr>
        <p:cxnSp>
          <p:nvCxnSpPr>
            <p:cNvPr id="12" name="11 Conector recto"/>
            <p:cNvCxnSpPr/>
            <p:nvPr/>
          </p:nvCxnSpPr>
          <p:spPr>
            <a:xfrm rot="16200000">
              <a:off x="6662924" y="1223641"/>
              <a:ext cx="88935" cy="78608"/>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12 Conector recto"/>
            <p:cNvCxnSpPr/>
            <p:nvPr/>
          </p:nvCxnSpPr>
          <p:spPr>
            <a:xfrm rot="16200000" flipV="1">
              <a:off x="6683861" y="1391514"/>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4" name="13 Conector recto"/>
            <p:cNvCxnSpPr/>
            <p:nvPr/>
          </p:nvCxnSpPr>
          <p:spPr>
            <a:xfrm rot="5400000" flipH="1">
              <a:off x="6743844" y="1221329"/>
              <a:ext cx="88935" cy="8323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5" name="29 Grupo"/>
          <p:cNvGrpSpPr>
            <a:grpSpLocks/>
          </p:cNvGrpSpPr>
          <p:nvPr/>
        </p:nvGrpSpPr>
        <p:grpSpPr bwMode="auto">
          <a:xfrm rot="5400000">
            <a:off x="8331200" y="1217613"/>
            <a:ext cx="109537" cy="128588"/>
            <a:chOff x="6668087" y="1297746"/>
            <a:chExt cx="161840" cy="156602"/>
          </a:xfrm>
        </p:grpSpPr>
        <p:cxnSp>
          <p:nvCxnSpPr>
            <p:cNvPr id="16" name="15 Conector recto"/>
            <p:cNvCxnSpPr/>
            <p:nvPr/>
          </p:nvCxnSpPr>
          <p:spPr>
            <a:xfrm rot="16200000">
              <a:off x="6664665" y="1221899"/>
              <a:ext cx="88934" cy="8209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rot="16200000" flipV="1">
              <a:off x="6687344" y="1391513"/>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8" name="17 Conector recto"/>
            <p:cNvCxnSpPr/>
            <p:nvPr/>
          </p:nvCxnSpPr>
          <p:spPr>
            <a:xfrm rot="5400000" flipH="1">
              <a:off x="6743240" y="1220726"/>
              <a:ext cx="88934" cy="84439"/>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1 Título"/>
          <p:cNvSpPr>
            <a:spLocks noGrp="1"/>
          </p:cNvSpPr>
          <p:nvPr>
            <p:ph type="title"/>
          </p:nvPr>
        </p:nvSpPr>
        <p:spPr bwMode="grayWhite">
          <a:xfrm>
            <a:off x="914400" y="367710"/>
            <a:ext cx="6858000" cy="584791"/>
          </a:xfrm>
        </p:spPr>
        <p:txBody>
          <a:bodyPr anchor="b"/>
          <a:lstStyle>
            <a:lvl1pPr algn="l">
              <a:buNone/>
              <a:defRPr sz="2100" b="0"/>
            </a:lvl1pPr>
            <a:extLst/>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368032" y="1578151"/>
            <a:ext cx="8778240" cy="4133453"/>
          </a:xfrm>
          <a:solidFill>
            <a:schemeClr val="bg2"/>
          </a:solidFill>
        </p:spPr>
        <p:txBody>
          <a:bodyPr>
            <a:normAutofit/>
          </a:bodyPr>
          <a:lstStyle>
            <a:lvl1pPr marL="0" indent="0">
              <a:buNone/>
              <a:defRPr sz="3200"/>
            </a:lvl1pPr>
            <a:extLst/>
          </a:lstStyle>
          <a:p>
            <a:pPr lvl="0"/>
            <a:r>
              <a:rPr lang="es-ES" noProof="0" smtClean="0"/>
              <a:t>Haga clic en el icono para agregar una imagen</a:t>
            </a:r>
            <a:endParaRPr lang="en-US" noProof="0"/>
          </a:p>
        </p:txBody>
      </p:sp>
      <p:sp>
        <p:nvSpPr>
          <p:cNvPr id="4" name="3 Marcador de texto"/>
          <p:cNvSpPr>
            <a:spLocks noGrp="1"/>
          </p:cNvSpPr>
          <p:nvPr>
            <p:ph type="body" sz="half" idx="2"/>
          </p:nvPr>
        </p:nvSpPr>
        <p:spPr bwMode="grayWhite">
          <a:xfrm>
            <a:off x="914400" y="958453"/>
            <a:ext cx="6858000" cy="5715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a:r>
              <a:rPr lang="es-ES" smtClean="0"/>
              <a:t>Haga clic para modificar el estilo de texto del patrón</a:t>
            </a:r>
          </a:p>
        </p:txBody>
      </p:sp>
      <p:sp>
        <p:nvSpPr>
          <p:cNvPr id="19" name="4 Marcador de fecha"/>
          <p:cNvSpPr>
            <a:spLocks noGrp="1"/>
          </p:cNvSpPr>
          <p:nvPr>
            <p:ph type="dt" sz="half" idx="10"/>
          </p:nvPr>
        </p:nvSpPr>
        <p:spPr>
          <a:xfrm>
            <a:off x="6477000" y="46038"/>
            <a:ext cx="2133600" cy="304800"/>
          </a:xfrm>
        </p:spPr>
        <p:txBody>
          <a:bodyPr/>
          <a:lstStyle>
            <a:lvl1pPr>
              <a:defRPr smtClean="0"/>
            </a:lvl1pPr>
          </a:lstStyle>
          <a:p>
            <a:pPr>
              <a:defRPr/>
            </a:pPr>
            <a:fld id="{6D161C36-EFC3-4917-BD22-9FBB4B6189B0}" type="datetimeFigureOut">
              <a:rPr lang="es-PE"/>
              <a:pPr>
                <a:defRPr/>
              </a:pPr>
              <a:t>14/04/2024</a:t>
            </a:fld>
            <a:endParaRPr lang="es-PE"/>
          </a:p>
        </p:txBody>
      </p:sp>
      <p:sp>
        <p:nvSpPr>
          <p:cNvPr id="20" name="5 Marcador de pie de página"/>
          <p:cNvSpPr>
            <a:spLocks noGrp="1"/>
          </p:cNvSpPr>
          <p:nvPr>
            <p:ph type="ftr" sz="quarter" idx="11"/>
          </p:nvPr>
        </p:nvSpPr>
        <p:spPr>
          <a:xfrm>
            <a:off x="914400" y="46038"/>
            <a:ext cx="5562600" cy="304800"/>
          </a:xfrm>
        </p:spPr>
        <p:txBody>
          <a:bodyPr/>
          <a:lstStyle>
            <a:lvl1pPr>
              <a:defRPr smtClean="0"/>
            </a:lvl1pPr>
          </a:lstStyle>
          <a:p>
            <a:pPr>
              <a:defRPr/>
            </a:pPr>
            <a:endParaRPr lang="es-ES"/>
          </a:p>
        </p:txBody>
      </p:sp>
      <p:sp>
        <p:nvSpPr>
          <p:cNvPr id="21" name="6 Marcador de número de diapositiva"/>
          <p:cNvSpPr>
            <a:spLocks noGrp="1"/>
          </p:cNvSpPr>
          <p:nvPr>
            <p:ph type="sldNum" sz="quarter" idx="12"/>
          </p:nvPr>
        </p:nvSpPr>
        <p:spPr>
          <a:xfrm>
            <a:off x="8610600" y="46038"/>
            <a:ext cx="457200" cy="304800"/>
          </a:xfrm>
        </p:spPr>
        <p:txBody>
          <a:bodyPr/>
          <a:lstStyle>
            <a:lvl1pPr>
              <a:defRPr smtClean="0"/>
            </a:lvl1pPr>
          </a:lstStyle>
          <a:p>
            <a:pPr>
              <a:defRPr/>
            </a:pPr>
            <a:fld id="{79F7AF34-2963-4359-B868-E6075970BF25}" type="slidenum">
              <a:rPr lang="es-PE"/>
              <a:pPr>
                <a:defRPr/>
              </a:pPr>
              <a:t>‹Nº›</a:t>
            </a:fld>
            <a:endParaRPr lang="es-PE"/>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2D02F570-0C53-4D53-AF9E-77A13FE8CCA4}" type="datetimeFigureOut">
              <a:rPr lang="es-PE"/>
              <a:pPr>
                <a:defRPr/>
              </a:pPr>
              <a:t>14/04/2024</a:t>
            </a:fld>
            <a:endParaRPr lang="es-PE"/>
          </a:p>
        </p:txBody>
      </p:sp>
      <p:sp>
        <p:nvSpPr>
          <p:cNvPr id="5" name="2 Marcador de pie de página"/>
          <p:cNvSpPr>
            <a:spLocks noGrp="1"/>
          </p:cNvSpPr>
          <p:nvPr>
            <p:ph type="ftr" sz="quarter" idx="11"/>
          </p:nvPr>
        </p:nvSpPr>
        <p:spPr/>
        <p:txBody>
          <a:bodyPr/>
          <a:lstStyle>
            <a:lvl1pPr>
              <a:defRPr/>
            </a:lvl1pPr>
          </a:lstStyle>
          <a:p>
            <a:pPr>
              <a:defRPr/>
            </a:pPr>
            <a:endParaRPr lang="es-ES"/>
          </a:p>
        </p:txBody>
      </p:sp>
      <p:sp>
        <p:nvSpPr>
          <p:cNvPr id="6" name="22 Marcador de número de diapositiva"/>
          <p:cNvSpPr>
            <a:spLocks noGrp="1"/>
          </p:cNvSpPr>
          <p:nvPr>
            <p:ph type="sldNum" sz="quarter" idx="12"/>
          </p:nvPr>
        </p:nvSpPr>
        <p:spPr/>
        <p:txBody>
          <a:bodyPr/>
          <a:lstStyle>
            <a:lvl1pPr>
              <a:defRPr/>
            </a:lvl1pPr>
          </a:lstStyle>
          <a:p>
            <a:pPr>
              <a:defRPr/>
            </a:pPr>
            <a:fld id="{97E6825F-86A7-4C34-8090-F88A15722132}" type="slidenum">
              <a:rPr lang="es-PE"/>
              <a:pPr>
                <a:defRPr/>
              </a:pPr>
              <a:t>‹Nº›</a:t>
            </a:fld>
            <a:endParaRPr lang="es-PE"/>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7"/>
            <a:ext cx="1981200" cy="4876271"/>
          </a:xfrm>
        </p:spPr>
        <p:txBody>
          <a:bodyPr vert="eaVert" anchor="ct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609600" y="228867"/>
            <a:ext cx="58674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46BC62B6-7CDB-482C-B375-A8EEC1A8A170}" type="datetimeFigureOut">
              <a:rPr lang="es-PE"/>
              <a:pPr>
                <a:defRPr/>
              </a:pPr>
              <a:t>14/04/2024</a:t>
            </a:fld>
            <a:endParaRPr lang="es-PE"/>
          </a:p>
        </p:txBody>
      </p:sp>
      <p:sp>
        <p:nvSpPr>
          <p:cNvPr id="5" name="2 Marcador de pie de página"/>
          <p:cNvSpPr>
            <a:spLocks noGrp="1"/>
          </p:cNvSpPr>
          <p:nvPr>
            <p:ph type="ftr" sz="quarter" idx="11"/>
          </p:nvPr>
        </p:nvSpPr>
        <p:spPr/>
        <p:txBody>
          <a:bodyPr/>
          <a:lstStyle>
            <a:lvl1pPr>
              <a:defRPr/>
            </a:lvl1pPr>
          </a:lstStyle>
          <a:p>
            <a:pPr>
              <a:defRPr/>
            </a:pPr>
            <a:endParaRPr lang="es-ES"/>
          </a:p>
        </p:txBody>
      </p:sp>
      <p:sp>
        <p:nvSpPr>
          <p:cNvPr id="6" name="22 Marcador de número de diapositiva"/>
          <p:cNvSpPr>
            <a:spLocks noGrp="1"/>
          </p:cNvSpPr>
          <p:nvPr>
            <p:ph type="sldNum" sz="quarter" idx="12"/>
          </p:nvPr>
        </p:nvSpPr>
        <p:spPr/>
        <p:txBody>
          <a:bodyPr/>
          <a:lstStyle>
            <a:lvl1pPr>
              <a:defRPr/>
            </a:lvl1pPr>
          </a:lstStyle>
          <a:p>
            <a:pPr>
              <a:defRPr/>
            </a:pPr>
            <a:fld id="{DEB36675-B177-4D41-9284-0F161C72594D}" type="slidenum">
              <a:rPr lang="es-PE"/>
              <a:pPr>
                <a:defRPr/>
              </a:pPr>
              <a:t>‹Nº›</a:t>
            </a:fld>
            <a:endParaRPr lang="es-PE"/>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662735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6 Rectángulo"/>
          <p:cNvSpPr/>
          <p:nvPr/>
        </p:nvSpPr>
        <p:spPr>
          <a:xfrm>
            <a:off x="0" y="0"/>
            <a:ext cx="365125" cy="5711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8" name="7 Rectángulo"/>
          <p:cNvSpPr/>
          <p:nvPr/>
        </p:nvSpPr>
        <p:spPr>
          <a:xfrm>
            <a:off x="255588" y="4206875"/>
            <a:ext cx="73025" cy="14097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9" name="8 Rectángulo"/>
          <p:cNvSpPr/>
          <p:nvPr/>
        </p:nvSpPr>
        <p:spPr>
          <a:xfrm>
            <a:off x="255588" y="3997325"/>
            <a:ext cx="73025" cy="1905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0" name="9 Rectángulo"/>
          <p:cNvSpPr/>
          <p:nvPr/>
        </p:nvSpPr>
        <p:spPr>
          <a:xfrm>
            <a:off x="255588" y="3863975"/>
            <a:ext cx="73025" cy="115888"/>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1" name="10 Rectángulo"/>
          <p:cNvSpPr/>
          <p:nvPr/>
        </p:nvSpPr>
        <p:spPr>
          <a:xfrm>
            <a:off x="255588" y="3784600"/>
            <a:ext cx="73025" cy="6191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2" name="11 Rectángulo"/>
          <p:cNvSpPr/>
          <p:nvPr/>
        </p:nvSpPr>
        <p:spPr>
          <a:xfrm>
            <a:off x="309563" y="566738"/>
            <a:ext cx="46037"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5" name="14 Rectángulo"/>
          <p:cNvSpPr/>
          <p:nvPr/>
        </p:nvSpPr>
        <p:spPr>
          <a:xfrm>
            <a:off x="268288" y="566738"/>
            <a:ext cx="28575"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6" name="15 Rectángulo"/>
          <p:cNvSpPr/>
          <p:nvPr/>
        </p:nvSpPr>
        <p:spPr>
          <a:xfrm>
            <a:off x="249238" y="566738"/>
            <a:ext cx="9525"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17" name="16 Rectángulo"/>
          <p:cNvSpPr/>
          <p:nvPr/>
        </p:nvSpPr>
        <p:spPr>
          <a:xfrm>
            <a:off x="222250" y="566738"/>
            <a:ext cx="7938"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2" name="21 Marcador de título"/>
          <p:cNvSpPr>
            <a:spLocks noGrp="1"/>
          </p:cNvSpPr>
          <p:nvPr>
            <p:ph type="title"/>
          </p:nvPr>
        </p:nvSpPr>
        <p:spPr>
          <a:xfrm>
            <a:off x="914400" y="427038"/>
            <a:ext cx="7772400" cy="762000"/>
          </a:xfrm>
          <a:prstGeom prst="rect">
            <a:avLst/>
          </a:prstGeom>
        </p:spPr>
        <p:txBody>
          <a:bodyPr vert="horz" wrap="square" lIns="91440" tIns="45720" rIns="91440" bIns="45720" numCol="1" anchor="t" anchorCtr="0" compatLnSpc="1">
            <a:prstTxWarp prst="textNoShape">
              <a:avLst/>
            </a:prstTxWarp>
            <a:noAutofit/>
          </a:bodyPr>
          <a:lstStyle/>
          <a:p>
            <a:pPr lvl="0"/>
            <a:r>
              <a:rPr lang="es-ES" smtClean="0"/>
              <a:t>Haga clic para modificar el estilo de título del patrón</a:t>
            </a:r>
            <a:endParaRPr lang="en-US" smtClean="0"/>
          </a:p>
        </p:txBody>
      </p:sp>
      <p:sp>
        <p:nvSpPr>
          <p:cNvPr id="1036" name="12 Marcador de texto"/>
          <p:cNvSpPr>
            <a:spLocks noGrp="1"/>
          </p:cNvSpPr>
          <p:nvPr>
            <p:ph type="body" idx="1"/>
          </p:nvPr>
        </p:nvSpPr>
        <p:spPr bwMode="auto">
          <a:xfrm>
            <a:off x="914400" y="1487488"/>
            <a:ext cx="7772400" cy="3810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14" name="13 Marcador de fecha"/>
          <p:cNvSpPr>
            <a:spLocks noGrp="1"/>
          </p:cNvSpPr>
          <p:nvPr>
            <p:ph type="dt" sz="half" idx="2"/>
          </p:nvPr>
        </p:nvSpPr>
        <p:spPr>
          <a:xfrm>
            <a:off x="6477000" y="5348288"/>
            <a:ext cx="2133600" cy="303212"/>
          </a:xfrm>
          <a:prstGeom prst="rect">
            <a:avLst/>
          </a:prstGeom>
        </p:spPr>
        <p:txBody>
          <a:bodyPr vert="horz" wrap="square" lIns="91440" tIns="45720" rIns="91440" bIns="45720" numCol="1" anchor="b" anchorCtr="0" compatLnSpc="1">
            <a:prstTxWarp prst="textNoShape">
              <a:avLst/>
            </a:prstTxWarp>
          </a:bodyPr>
          <a:lstStyle>
            <a:lvl1pPr>
              <a:defRPr sz="1100" smtClean="0">
                <a:solidFill>
                  <a:schemeClr val="tx2"/>
                </a:solidFill>
              </a:defRPr>
            </a:lvl1pPr>
          </a:lstStyle>
          <a:p>
            <a:pPr>
              <a:defRPr/>
            </a:pPr>
            <a:fld id="{F1449AC0-E576-41CE-A8B4-00020FC4BCA1}" type="datetimeFigureOut">
              <a:rPr lang="es-PE"/>
              <a:pPr>
                <a:defRPr/>
              </a:pPr>
              <a:t>14/04/2024</a:t>
            </a:fld>
            <a:endParaRPr lang="es-PE"/>
          </a:p>
        </p:txBody>
      </p:sp>
      <p:sp>
        <p:nvSpPr>
          <p:cNvPr id="3" name="2 Marcador de pie de página"/>
          <p:cNvSpPr>
            <a:spLocks noGrp="1"/>
          </p:cNvSpPr>
          <p:nvPr>
            <p:ph type="ftr" sz="quarter" idx="3"/>
          </p:nvPr>
        </p:nvSpPr>
        <p:spPr>
          <a:xfrm>
            <a:off x="914400" y="5348288"/>
            <a:ext cx="5562600" cy="303212"/>
          </a:xfrm>
          <a:prstGeom prst="rect">
            <a:avLst/>
          </a:prstGeom>
        </p:spPr>
        <p:txBody>
          <a:bodyPr vert="horz" wrap="square" lIns="91440" tIns="45720" rIns="91440" bIns="45720" numCol="1" anchor="b" anchorCtr="0" compatLnSpc="1">
            <a:prstTxWarp prst="textNoShape">
              <a:avLst/>
            </a:prstTxWarp>
          </a:bodyPr>
          <a:lstStyle>
            <a:lvl1pPr algn="r">
              <a:defRPr sz="1100" smtClean="0">
                <a:solidFill>
                  <a:schemeClr val="tx2"/>
                </a:solidFill>
              </a:defRPr>
            </a:lvl1pPr>
          </a:lstStyle>
          <a:p>
            <a:pPr>
              <a:defRPr/>
            </a:pPr>
            <a:endParaRPr lang="es-ES"/>
          </a:p>
        </p:txBody>
      </p:sp>
      <p:sp>
        <p:nvSpPr>
          <p:cNvPr id="23" name="22 Marcador de número de diapositiva"/>
          <p:cNvSpPr>
            <a:spLocks noGrp="1"/>
          </p:cNvSpPr>
          <p:nvPr>
            <p:ph type="sldNum" sz="quarter" idx="4"/>
          </p:nvPr>
        </p:nvSpPr>
        <p:spPr>
          <a:xfrm>
            <a:off x="8610600" y="5348288"/>
            <a:ext cx="457200" cy="303212"/>
          </a:xfrm>
          <a:prstGeom prst="rect">
            <a:avLst/>
          </a:prstGeom>
        </p:spPr>
        <p:txBody>
          <a:bodyPr vert="horz" wrap="square" lIns="91440" tIns="45720" rIns="91440" bIns="45720" numCol="1" anchor="b" anchorCtr="0" compatLnSpc="1">
            <a:prstTxWarp prst="textNoShape">
              <a:avLst/>
            </a:prstTxWarp>
          </a:bodyPr>
          <a:lstStyle>
            <a:lvl1pPr>
              <a:defRPr sz="1200" smtClean="0">
                <a:solidFill>
                  <a:schemeClr val="tx2"/>
                </a:solidFill>
              </a:defRPr>
            </a:lvl1pPr>
          </a:lstStyle>
          <a:p>
            <a:pPr>
              <a:defRPr/>
            </a:pPr>
            <a:fld id="{199E7013-65CA-4F41-AB35-1347E9FAD50C}" type="slidenum">
              <a:rPr lang="es-PE"/>
              <a:pPr>
                <a:defRPr/>
              </a:pPr>
              <a:t>‹Nº›</a:t>
            </a:fld>
            <a:endParaRPr lang="es-PE"/>
          </a:p>
        </p:txBody>
      </p:sp>
    </p:spTree>
  </p:cSld>
  <p:clrMap bg1="dk1" tx1="lt1" bg2="dk2" tx2="lt2" accent1="accent1" accent2="accent2" accent3="accent3" accent4="accent4" accent5="accent5" accent6="accent6" hlink="hlink" folHlink="folHlink"/>
  <p:sldLayoutIdLst>
    <p:sldLayoutId id="2147484395" r:id="rId1"/>
    <p:sldLayoutId id="2147484390" r:id="rId2"/>
    <p:sldLayoutId id="2147484396" r:id="rId3"/>
    <p:sldLayoutId id="2147484397" r:id="rId4"/>
    <p:sldLayoutId id="2147484398" r:id="rId5"/>
    <p:sldLayoutId id="2147484391" r:id="rId6"/>
    <p:sldLayoutId id="2147484399" r:id="rId7"/>
    <p:sldLayoutId id="2147484392" r:id="rId8"/>
    <p:sldLayoutId id="2147484400" r:id="rId9"/>
    <p:sldLayoutId id="2147484393" r:id="rId10"/>
    <p:sldLayoutId id="2147484394" r:id="rId11"/>
  </p:sldLayoutIdLst>
  <p:transition spd="slow" advTm="9000">
    <p:split orient="vert"/>
  </p:transition>
  <p:timing>
    <p:tnLst>
      <p:par>
        <p:cTn id="1" dur="indefinite" restart="never" nodeType="tmRoot"/>
      </p:par>
    </p:tnLst>
  </p:timing>
  <p:txStyles>
    <p:titleStyle>
      <a:lvl1pPr algn="l" rtl="0" eaLnBrk="0" fontAlgn="base" hangingPunct="0">
        <a:spcBef>
          <a:spcPct val="0"/>
        </a:spcBef>
        <a:spcAft>
          <a:spcPct val="0"/>
        </a:spcAft>
        <a:defRPr sz="4000" kern="1200" spc="-100">
          <a:solidFill>
            <a:srgbClr val="C1EEFF"/>
          </a:solidFill>
          <a:latin typeface="+mj-lt"/>
          <a:ea typeface="+mj-ea"/>
          <a:cs typeface="+mj-cs"/>
        </a:defRPr>
      </a:lvl1pPr>
      <a:lvl2pPr algn="l" rtl="0" eaLnBrk="0" fontAlgn="base" hangingPunct="0">
        <a:spcBef>
          <a:spcPct val="0"/>
        </a:spcBef>
        <a:spcAft>
          <a:spcPct val="0"/>
        </a:spcAft>
        <a:defRPr sz="4000">
          <a:solidFill>
            <a:srgbClr val="C1EEFF"/>
          </a:solidFill>
          <a:latin typeface="Consolas" pitchFamily="49" charset="0"/>
        </a:defRPr>
      </a:lvl2pPr>
      <a:lvl3pPr algn="l" rtl="0" eaLnBrk="0" fontAlgn="base" hangingPunct="0">
        <a:spcBef>
          <a:spcPct val="0"/>
        </a:spcBef>
        <a:spcAft>
          <a:spcPct val="0"/>
        </a:spcAft>
        <a:defRPr sz="4000">
          <a:solidFill>
            <a:srgbClr val="C1EEFF"/>
          </a:solidFill>
          <a:latin typeface="Consolas" pitchFamily="49" charset="0"/>
        </a:defRPr>
      </a:lvl3pPr>
      <a:lvl4pPr algn="l" rtl="0" eaLnBrk="0" fontAlgn="base" hangingPunct="0">
        <a:spcBef>
          <a:spcPct val="0"/>
        </a:spcBef>
        <a:spcAft>
          <a:spcPct val="0"/>
        </a:spcAft>
        <a:defRPr sz="4000">
          <a:solidFill>
            <a:srgbClr val="C1EEFF"/>
          </a:solidFill>
          <a:latin typeface="Consolas" pitchFamily="49" charset="0"/>
        </a:defRPr>
      </a:lvl4pPr>
      <a:lvl5pPr algn="l" rtl="0" eaLnBrk="0" fontAlgn="base" hangingPunct="0">
        <a:spcBef>
          <a:spcPct val="0"/>
        </a:spcBef>
        <a:spcAft>
          <a:spcPct val="0"/>
        </a:spcAft>
        <a:defRPr sz="4000">
          <a:solidFill>
            <a:srgbClr val="C1EEFF"/>
          </a:solidFill>
          <a:latin typeface="Consolas" pitchFamily="49" charset="0"/>
        </a:defRPr>
      </a:lvl5pPr>
      <a:lvl6pPr marL="457200" algn="l" rtl="0" fontAlgn="base">
        <a:spcBef>
          <a:spcPct val="0"/>
        </a:spcBef>
        <a:spcAft>
          <a:spcPct val="0"/>
        </a:spcAft>
        <a:defRPr sz="4000">
          <a:solidFill>
            <a:srgbClr val="C1EEFF"/>
          </a:solidFill>
          <a:latin typeface="Consolas" pitchFamily="49" charset="0"/>
        </a:defRPr>
      </a:lvl6pPr>
      <a:lvl7pPr marL="914400" algn="l" rtl="0" fontAlgn="base">
        <a:spcBef>
          <a:spcPct val="0"/>
        </a:spcBef>
        <a:spcAft>
          <a:spcPct val="0"/>
        </a:spcAft>
        <a:defRPr sz="4000">
          <a:solidFill>
            <a:srgbClr val="C1EEFF"/>
          </a:solidFill>
          <a:latin typeface="Consolas" pitchFamily="49" charset="0"/>
        </a:defRPr>
      </a:lvl7pPr>
      <a:lvl8pPr marL="1371600" algn="l" rtl="0" fontAlgn="base">
        <a:spcBef>
          <a:spcPct val="0"/>
        </a:spcBef>
        <a:spcAft>
          <a:spcPct val="0"/>
        </a:spcAft>
        <a:defRPr sz="4000">
          <a:solidFill>
            <a:srgbClr val="C1EEFF"/>
          </a:solidFill>
          <a:latin typeface="Consolas" pitchFamily="49" charset="0"/>
        </a:defRPr>
      </a:lvl8pPr>
      <a:lvl9pPr marL="1828800" algn="l" rtl="0" fontAlgn="base">
        <a:spcBef>
          <a:spcPct val="0"/>
        </a:spcBef>
        <a:spcAft>
          <a:spcPct val="0"/>
        </a:spcAft>
        <a:defRPr sz="4000">
          <a:solidFill>
            <a:srgbClr val="C1EEFF"/>
          </a:solidFill>
          <a:latin typeface="Consolas" pitchFamily="49" charset="0"/>
        </a:defRPr>
      </a:lvl9pPr>
      <a:extLst/>
    </p:titleStyle>
    <p:bodyStyle>
      <a:lvl1pPr marL="411163" indent="-342900" algn="l" rtl="0" eaLnBrk="0" fontAlgn="base" hangingPunct="0">
        <a:spcBef>
          <a:spcPts val="700"/>
        </a:spcBef>
        <a:spcAft>
          <a:spcPct val="0"/>
        </a:spcAft>
        <a:buClr>
          <a:schemeClr val="tx2"/>
        </a:buClr>
        <a:buSzPct val="95000"/>
        <a:buFont typeface="Wingdings" pitchFamily="2" charset="2"/>
        <a:buChar char=""/>
        <a:defRPr sz="3000" kern="1200">
          <a:solidFill>
            <a:schemeClr val="tx1"/>
          </a:solidFill>
          <a:latin typeface="+mn-lt"/>
          <a:ea typeface="+mn-ea"/>
          <a:cs typeface="+mn-cs"/>
        </a:defRPr>
      </a:lvl1pPr>
      <a:lvl2pPr marL="739775" indent="-285750" algn="l" rtl="0" eaLnBrk="0" fontAlgn="base" hangingPunct="0">
        <a:spcBef>
          <a:spcPct val="20000"/>
        </a:spcBef>
        <a:spcAft>
          <a:spcPct val="0"/>
        </a:spcAft>
        <a:buClr>
          <a:schemeClr val="accent2"/>
        </a:buClr>
        <a:buSzPct val="90000"/>
        <a:buFont typeface="Wingdings" pitchFamily="2" charset="2"/>
        <a:buChar char=""/>
        <a:defRPr sz="2600" kern="1200">
          <a:solidFill>
            <a:schemeClr val="tx1"/>
          </a:solidFill>
          <a:latin typeface="+mn-lt"/>
          <a:ea typeface="+mn-ea"/>
          <a:cs typeface="+mn-cs"/>
        </a:defRPr>
      </a:lvl2pPr>
      <a:lvl3pPr marL="995363"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260475" indent="-228600" algn="l" rtl="0" eaLnBrk="0" fontAlgn="base" hangingPunct="0">
        <a:spcBef>
          <a:spcPct val="20000"/>
        </a:spcBef>
        <a:spcAft>
          <a:spcPct val="0"/>
        </a:spcAft>
        <a:buClr>
          <a:srgbClr val="FEB80A"/>
        </a:buClr>
        <a:buFont typeface="Wingdings 3" pitchFamily="18" charset="2"/>
        <a:buChar char=""/>
        <a:defRPr sz="2200" kern="1200">
          <a:solidFill>
            <a:schemeClr val="tx1"/>
          </a:solidFill>
          <a:latin typeface="+mn-lt"/>
          <a:ea typeface="+mn-ea"/>
          <a:cs typeface="+mn-cs"/>
        </a:defRPr>
      </a:lvl4pPr>
      <a:lvl5pPr marL="1481138" indent="-209550" algn="l" rtl="0" eaLnBrk="0" fontAlgn="base" hangingPunct="0">
        <a:spcBef>
          <a:spcPct val="20000"/>
        </a:spcBef>
        <a:spcAft>
          <a:spcPct val="0"/>
        </a:spcAft>
        <a:buClr>
          <a:srgbClr val="FEB80A"/>
        </a:buClr>
        <a:buFont typeface="Wingdings 2" pitchFamily="18" charset="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2874450352"/>
      </p:ext>
    </p:extLst>
  </p:cSld>
  <p:clrMap bg1="lt1" tx1="dk1" bg2="lt2" tx2="dk2" accent1="accent1" accent2="accent2" accent3="accent3" accent4="accent4" accent5="accent5" accent6="accent6" hlink="hlink" folHlink="folHlink"/>
  <p:sldLayoutIdLst>
    <p:sldLayoutId id="214748440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0899" name="WordArt 3"/>
          <p:cNvSpPr>
            <a:spLocks noChangeArrowheads="1" noChangeShapeType="1" noTextEdit="1"/>
          </p:cNvSpPr>
          <p:nvPr/>
        </p:nvSpPr>
        <p:spPr bwMode="auto">
          <a:xfrm>
            <a:off x="755576" y="0"/>
            <a:ext cx="7777163" cy="1368425"/>
          </a:xfrm>
          <a:prstGeom prst="rect">
            <a:avLst/>
          </a:prstGeom>
        </p:spPr>
        <p:txBody>
          <a:bodyPr wrap="none" fromWordArt="1">
            <a:prstTxWarp prst="textTriangle">
              <a:avLst>
                <a:gd name="adj" fmla="val 43191"/>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Monte Sinaí – Leyenda y Senderismo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1115616" y="1705372"/>
            <a:ext cx="7056437" cy="1014537"/>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reflection blurRad="6350" stA="60000" endA="900" endPos="58000" dir="5400000" sy="-100000" algn="bl" rotWithShape="0"/>
                </a:effectLst>
                <a:latin typeface="Arial Black"/>
              </a:rPr>
              <a:t>Fotografía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reflection blurRad="6350" stA="60000" endA="900" endPos="58000" dir="5400000" sy="-100000" algn="bl" rotWithShape="0"/>
                </a:effectLst>
                <a:latin typeface="Arial Black"/>
              </a:rPr>
              <a:t>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reflection blurRad="6350" stA="60000" endA="900" endPos="58000" dir="5400000" sy="-100000" algn="bl" rotWithShape="0"/>
                </a:effectLst>
                <a:latin typeface="Arial Black"/>
              </a:rPr>
              <a:t>de internet  </a:t>
            </a:r>
          </a:p>
        </p:txBody>
      </p:sp>
      <p:sp>
        <p:nvSpPr>
          <p:cNvPr id="80901" name="WordArt 5"/>
          <p:cNvSpPr>
            <a:spLocks noChangeArrowheads="1" noChangeShapeType="1" noTextEdit="1"/>
          </p:cNvSpPr>
          <p:nvPr/>
        </p:nvSpPr>
        <p:spPr bwMode="auto">
          <a:xfrm>
            <a:off x="1115616" y="3001516"/>
            <a:ext cx="6911975" cy="701675"/>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defRPr/>
            </a:pPr>
            <a:r>
              <a:rPr lang="es-ES" sz="3600" kern="10" dirty="0" smtClean="0">
                <a:ln w="12700">
                  <a:solidFill>
                    <a:srgbClr val="B2B2B2"/>
                  </a:solidFill>
                  <a:round/>
                  <a:headEnd/>
                  <a:tailEnd/>
                </a:ln>
                <a:gradFill rotWithShape="1">
                  <a:gsLst>
                    <a:gs pos="0">
                      <a:srgbClr val="520402"/>
                    </a:gs>
                    <a:gs pos="100000">
                      <a:srgbClr val="FFCC00"/>
                    </a:gs>
                  </a:gsLst>
                  <a:lin ang="5400000" scaled="1"/>
                </a:gradFill>
                <a:latin typeface="Arial Black"/>
              </a:rPr>
              <a:t>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reflection blurRad="6350" stA="60000" endA="900" endPos="58000" dir="5400000" sy="-100000" algn="bl" rotWithShape="0"/>
                </a:effectLst>
                <a:latin typeface="Arial Black"/>
              </a:rPr>
              <a:t>Creación </a:t>
            </a:r>
            <a:r>
              <a:rPr lang="es-ES" sz="3600" kern="10" dirty="0">
                <a:ln w="12700">
                  <a:solidFill>
                    <a:srgbClr val="B2B2B2"/>
                  </a:solidFill>
                  <a:round/>
                  <a:headEnd/>
                  <a:tailEnd/>
                </a:ln>
                <a:gradFill rotWithShape="1">
                  <a:gsLst>
                    <a:gs pos="0">
                      <a:srgbClr val="520402"/>
                    </a:gs>
                    <a:gs pos="100000">
                      <a:srgbClr val="FFCC00"/>
                    </a:gs>
                  </a:gsLst>
                  <a:lin ang="5400000" scaled="1"/>
                </a:gradFill>
                <a:effectLst>
                  <a:reflection blurRad="6350" stA="60000" endA="900" endPos="58000" dir="5400000" sy="-100000" algn="bl" rotWithShape="0"/>
                </a:effectLst>
                <a:latin typeface="Arial Black"/>
              </a:rPr>
              <a:t>y Diseño</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reflection blurRad="6350" stA="60000" endA="900" endPos="58000" dir="5400000" sy="-100000" algn="bl" rotWithShape="0"/>
                </a:effectLst>
                <a:latin typeface="Arial Black"/>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reflection blurRad="6350" stA="60000" endA="900" endPos="58000" dir="5400000" sy="-100000" algn="bl" rotWithShape="0"/>
              </a:effectLst>
              <a:latin typeface="Arial Black"/>
            </a:endParaRPr>
          </a:p>
        </p:txBody>
      </p:sp>
      <p:sp>
        <p:nvSpPr>
          <p:cNvPr id="80902" name="WordArt 6"/>
          <p:cNvSpPr>
            <a:spLocks noChangeArrowheads="1" noChangeShapeType="1" noTextEdit="1"/>
          </p:cNvSpPr>
          <p:nvPr/>
        </p:nvSpPr>
        <p:spPr bwMode="auto">
          <a:xfrm>
            <a:off x="1763713" y="4081463"/>
            <a:ext cx="5832475" cy="5397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I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0903" name="WordArt 7"/>
          <p:cNvSpPr>
            <a:spLocks noChangeArrowheads="1" noChangeShapeType="1" noTextEdit="1"/>
          </p:cNvSpPr>
          <p:nvPr/>
        </p:nvSpPr>
        <p:spPr bwMode="auto">
          <a:xfrm>
            <a:off x="2843213" y="4857750"/>
            <a:ext cx="4033837" cy="5397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00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4 Imagen" descr="56 moises-recibiendo-diez-mandamientos-monte-sinai-religion-fe-profeta-cristianismo.jpg"/>
          <p:cNvPicPr>
            <a:picLocks noChangeAspect="1"/>
          </p:cNvPicPr>
          <p:nvPr/>
        </p:nvPicPr>
        <p:blipFill>
          <a:blip r:embed="rId2" cstate="print"/>
          <a:stretch>
            <a:fillRect/>
          </a:stretch>
        </p:blipFill>
        <p:spPr>
          <a:xfrm>
            <a:off x="0" y="0"/>
            <a:ext cx="9144000" cy="5715000"/>
          </a:xfrm>
          <a:prstGeom prst="rect">
            <a:avLst/>
          </a:prstGeom>
        </p:spPr>
      </p:pic>
      <p:sp>
        <p:nvSpPr>
          <p:cNvPr id="6" name="5 Rectángulo"/>
          <p:cNvSpPr/>
          <p:nvPr/>
        </p:nvSpPr>
        <p:spPr>
          <a:xfrm>
            <a:off x="0" y="0"/>
            <a:ext cx="9144000" cy="5715000"/>
          </a:xfrm>
          <a:prstGeom prst="rect">
            <a:avLst/>
          </a:prstGeom>
          <a:solidFill>
            <a:schemeClr val="bg1">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691680" y="0"/>
            <a:ext cx="4896544" cy="923330"/>
          </a:xfrm>
          <a:prstGeom prst="rect">
            <a:avLst/>
          </a:prstGeom>
          <a:noFill/>
        </p:spPr>
        <p:txBody>
          <a:bodyPr wrap="none" lIns="91440" tIns="45720" rIns="91440" bIns="45720">
            <a:prstTxWarp prst="textDeflateTop">
              <a:avLst>
                <a:gd name="adj" fmla="val 21115"/>
              </a:avLst>
            </a:prstTxWarp>
            <a:spAutoFit/>
            <a:scene3d>
              <a:camera prst="perspectiveRelaxedModerately"/>
              <a:lightRig rig="contrasting" dir="t">
                <a:rot lat="0" lon="0" rev="4500000"/>
              </a:lightRig>
            </a:scene3d>
            <a:sp3d extrusionH="57150" contourW="6350" prstMaterial="metal">
              <a:bevelT w="127000" h="31750" prst="angle"/>
              <a:contourClr>
                <a:schemeClr val="accent1">
                  <a:shade val="75000"/>
                </a:schemeClr>
              </a:contourClr>
            </a:sp3d>
          </a:bodyPr>
          <a:lstStyle/>
          <a:p>
            <a:pPr algn="ctr"/>
            <a:r>
              <a:rPr lang="es-ES"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outerShdw blurRad="38100" dist="38100" dir="2700000" algn="tl">
                    <a:srgbClr val="000000">
                      <a:alpha val="43137"/>
                    </a:srgbClr>
                  </a:outerShdw>
                  <a:reflection blurRad="12700" stA="50000" endPos="50000" dist="5000" dir="5400000" sy="-100000" rotWithShape="0"/>
                </a:effectLst>
              </a:rPr>
              <a:t> </a:t>
            </a:r>
            <a:r>
              <a:rPr lang="es-ES" sz="40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outerShdw blurRad="38100" dist="38100" dir="2700000" algn="tl">
                    <a:srgbClr val="000000">
                      <a:alpha val="43137"/>
                    </a:srgbClr>
                  </a:outerShdw>
                  <a:reflection blurRad="6350" stA="60000" endA="900" endPos="58000" dir="5400000" sy="-100000" algn="bl" rotWithShape="0"/>
                </a:effectLst>
              </a:rPr>
              <a:t>Monte Sinaí </a:t>
            </a:r>
            <a:endParaRPr lang="es-ES" sz="40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outerShdw blurRad="38100" dist="38100" dir="2700000" algn="tl">
                  <a:srgbClr val="000000">
                    <a:alpha val="43137"/>
                  </a:srgbClr>
                </a:outerShdw>
                <a:reflection blurRad="6350" stA="60000" endA="900" endPos="58000" dir="5400000" sy="-100000" algn="bl" rotWithShape="0"/>
              </a:effectLst>
            </a:endParaRPr>
          </a:p>
        </p:txBody>
      </p:sp>
      <p:sp>
        <p:nvSpPr>
          <p:cNvPr id="3" name="2 CuadroTexto"/>
          <p:cNvSpPr txBox="1"/>
          <p:nvPr/>
        </p:nvSpPr>
        <p:spPr>
          <a:xfrm>
            <a:off x="539552" y="1345332"/>
            <a:ext cx="8208912" cy="2246769"/>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Varias perspectivas diferentes y racionales detrás de donde el Monte Sinaí en realidad podría estar ubicado.</a:t>
            </a:r>
          </a:p>
          <a:p>
            <a:r>
              <a:rPr lang="es-ES" sz="2000" b="1" i="1" dirty="0" smtClean="0">
                <a:effectLst>
                  <a:glow rad="101600">
                    <a:srgbClr val="C00000">
                      <a:alpha val="60000"/>
                    </a:srgbClr>
                  </a:glow>
                  <a:outerShdw blurRad="38100" dist="38100" dir="2700000" algn="tl">
                    <a:srgbClr val="000000">
                      <a:alpha val="43137"/>
                    </a:srgbClr>
                  </a:outerShdw>
                </a:effectLst>
              </a:rPr>
              <a:t>El Monte Sinaí se menciona en la </a:t>
            </a:r>
            <a:r>
              <a:rPr lang="es-ES" sz="2000" b="1" i="1" dirty="0" err="1" smtClean="0">
                <a:effectLst>
                  <a:glow rad="101600">
                    <a:srgbClr val="C00000">
                      <a:alpha val="60000"/>
                    </a:srgbClr>
                  </a:glow>
                  <a:outerShdw blurRad="38100" dist="38100" dir="2700000" algn="tl">
                    <a:srgbClr val="000000">
                      <a:alpha val="43137"/>
                    </a:srgbClr>
                  </a:outerShdw>
                </a:effectLst>
              </a:rPr>
              <a:t>Torá</a:t>
            </a:r>
            <a:r>
              <a:rPr lang="es-ES" sz="2000" b="1" i="1" dirty="0" smtClean="0">
                <a:effectLst>
                  <a:glow rad="101600">
                    <a:srgbClr val="C00000">
                      <a:alpha val="60000"/>
                    </a:srgbClr>
                  </a:glow>
                  <a:outerShdw blurRad="38100" dist="38100" dir="2700000" algn="tl">
                    <a:srgbClr val="000000">
                      <a:alpha val="43137"/>
                    </a:srgbClr>
                  </a:outerShdw>
                </a:effectLst>
              </a:rPr>
              <a:t>, la Biblia y el Corán. Es el lugar donde se dice que </a:t>
            </a:r>
            <a:r>
              <a:rPr lang="es-ES" sz="2000" b="1" i="1" dirty="0" smtClean="0">
                <a:effectLst>
                  <a:glow rad="101600">
                    <a:srgbClr val="C00000">
                      <a:alpha val="60000"/>
                    </a:srgbClr>
                  </a:glow>
                  <a:outerShdw blurRad="38100" dist="38100" dir="2700000" algn="tl">
                    <a:srgbClr val="000000">
                      <a:alpha val="43137"/>
                    </a:srgbClr>
                  </a:outerShdw>
                </a:effectLst>
              </a:rPr>
              <a:t>Dios</a:t>
            </a:r>
            <a:r>
              <a:rPr lang="es-ES" sz="2000" b="1" i="1" dirty="0" smtClean="0">
                <a:effectLst>
                  <a:glow rad="101600">
                    <a:srgbClr val="C00000">
                      <a:alpha val="60000"/>
                    </a:srgbClr>
                  </a:glow>
                  <a:outerShdw blurRad="38100" dist="38100" dir="2700000" algn="tl">
                    <a:srgbClr val="000000">
                      <a:alpha val="43137"/>
                    </a:srgbClr>
                  </a:outerShdw>
                </a:effectLst>
              </a:rPr>
              <a:t> </a:t>
            </a:r>
            <a:r>
              <a:rPr lang="es-ES" sz="2000" b="1" i="1" dirty="0" smtClean="0">
                <a:effectLst>
                  <a:glow rad="101600">
                    <a:srgbClr val="C00000">
                      <a:alpha val="60000"/>
                    </a:srgbClr>
                  </a:glow>
                  <a:outerShdw blurRad="38100" dist="38100" dir="2700000" algn="tl">
                    <a:srgbClr val="000000">
                      <a:alpha val="43137"/>
                    </a:srgbClr>
                  </a:outerShdw>
                </a:effectLst>
              </a:rPr>
              <a:t>le habló a </a:t>
            </a:r>
            <a:r>
              <a:rPr lang="es-ES" sz="2000" b="1" i="1" dirty="0" smtClean="0">
                <a:effectLst>
                  <a:glow rad="101600">
                    <a:srgbClr val="C00000">
                      <a:alpha val="60000"/>
                    </a:srgbClr>
                  </a:glow>
                  <a:outerShdw blurRad="38100" dist="38100" dir="2700000" algn="tl">
                    <a:srgbClr val="000000">
                      <a:alpha val="43137"/>
                    </a:srgbClr>
                  </a:outerShdw>
                </a:effectLst>
              </a:rPr>
              <a:t>Moisés</a:t>
            </a:r>
            <a:r>
              <a:rPr lang="es-ES" sz="2000" b="1" i="1" dirty="0" smtClean="0">
                <a:effectLst>
                  <a:glow rad="101600">
                    <a:srgbClr val="C00000">
                      <a:alpha val="60000"/>
                    </a:srgbClr>
                  </a:glow>
                  <a:outerShdw blurRad="38100" dist="38100" dir="2700000" algn="tl">
                    <a:srgbClr val="000000">
                      <a:alpha val="43137"/>
                    </a:srgbClr>
                  </a:outerShdw>
                </a:effectLst>
              </a:rPr>
              <a:t> </a:t>
            </a:r>
            <a:r>
              <a:rPr lang="es-ES" sz="2000" b="1" i="1" dirty="0" smtClean="0">
                <a:effectLst>
                  <a:glow rad="101600">
                    <a:srgbClr val="C00000">
                      <a:alpha val="60000"/>
                    </a:srgbClr>
                  </a:glow>
                  <a:outerShdw blurRad="38100" dist="38100" dir="2700000" algn="tl">
                    <a:srgbClr val="000000">
                      <a:alpha val="43137"/>
                    </a:srgbClr>
                  </a:outerShdw>
                </a:effectLst>
              </a:rPr>
              <a:t>en forma de zarza ardiente y donde se le dieron los Diez Mandamientos que son tan centrales en las enseñanzas del judaísmo, el cristianismo y el islam. ¿Pero dónde está el monte Sinaí?</a:t>
            </a:r>
            <a:endParaRPr lang="es-ES" sz="2000" b="1" i="1" dirty="0">
              <a:effectLst>
                <a:glow rad="101600">
                  <a:srgbClr val="C00000">
                    <a:alpha val="60000"/>
                  </a:srgbClr>
                </a:glow>
                <a:outerShdw blurRad="38100" dist="38100" dir="2700000" algn="tl">
                  <a:srgbClr val="000000">
                    <a:alpha val="43137"/>
                  </a:srgbClr>
                </a:outerShdw>
              </a:effectLst>
            </a:endParaRPr>
          </a:p>
        </p:txBody>
      </p:sp>
      <p:sp>
        <p:nvSpPr>
          <p:cNvPr id="4" name="3 CuadroTexto"/>
          <p:cNvSpPr txBox="1"/>
          <p:nvPr/>
        </p:nvSpPr>
        <p:spPr>
          <a:xfrm>
            <a:off x="539552" y="3865612"/>
            <a:ext cx="8208912" cy="1323439"/>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Geográficamente hay un Monte Sinaí. También llamado Monte Moisés, que se encuentra en la península de Sinaí en Egipto, pero hay mucho debate sobre si este es el mismo Monte Sinaí mencionado en las enseñanzas de las religiones.</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62000">
        <p14:vortex dir="r"/>
      </p:transition>
    </mc:Choice>
    <mc:Fallback xmlns="">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68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senkoe-graffiti-playa-del-carmen-arte-urbano-street-art.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4644008" cy="1976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1999" y="0"/>
            <a:ext cx="4572001" cy="20161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920875"/>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1" y="1921396"/>
            <a:ext cx="4572000" cy="19780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4572001"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a:off x="0" y="3810000"/>
            <a:ext cx="464400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 no debería ser una sorpresa, ya que el Monte Sinaí está ubicado en el corazón de un desierto, lejos de cualquier civilización. La entrega de la </a:t>
            </a:r>
            <a:r>
              <a:rPr lang="es-ES" i="1" dirty="0" err="1" smtClean="0">
                <a:effectLst>
                  <a:glow rad="101600">
                    <a:srgbClr val="C00000">
                      <a:alpha val="60000"/>
                    </a:srgbClr>
                  </a:glow>
                  <a:outerShdw blurRad="38100" dist="38100" dir="2700000" algn="tl">
                    <a:srgbClr val="000000">
                      <a:alpha val="43137"/>
                    </a:srgbClr>
                  </a:outerShdw>
                </a:effectLst>
              </a:rPr>
              <a:t>Torá</a:t>
            </a:r>
            <a:r>
              <a:rPr lang="es-ES" i="1" dirty="0" smtClean="0">
                <a:effectLst>
                  <a:glow rad="101600">
                    <a:srgbClr val="C00000">
                      <a:alpha val="60000"/>
                    </a:srgbClr>
                  </a:glow>
                  <a:outerShdw blurRad="38100" dist="38100" dir="2700000" algn="tl">
                    <a:srgbClr val="000000">
                      <a:alpha val="43137"/>
                    </a:srgbClr>
                  </a:outerShdw>
                </a:effectLst>
              </a:rPr>
              <a:t> en el Monte Sinaí, fue el único evento que le ha dado a la montaña su importancia.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sndAc>
          <p:stSnd loop="1">
            <p:snd r:embed="rId2" name="Variadas.wav"/>
          </p:stSnd>
        </p:sndAc>
      </p:transition>
    </mc:Choice>
    <mc:Fallback xmlns="">
      <p:transition spd="slow" advTm="28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16" fill="hold" grpId="0" nodeType="withEffect">
                                  <p:stCondLst>
                                    <p:cond delay="0"/>
                                  </p:stCondLst>
                                  <p:childTnLst>
                                    <p:animEffect transition="out" filter="plus(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13" presetClass="exit" presetSubtype="16" fill="hold" grpId="0" nodeType="withEffect">
                                  <p:stCondLst>
                                    <p:cond delay="0"/>
                                  </p:stCondLst>
                                  <p:childTnLst>
                                    <p:animEffect transition="out" filter="plus(in)">
                                      <p:cBhvr>
                                        <p:cTn id="18" dur="4000"/>
                                        <p:tgtEl>
                                          <p:spTgt spid="16"/>
                                        </p:tgtEl>
                                      </p:cBhvr>
                                    </p:animEffect>
                                    <p:set>
                                      <p:cBhvr>
                                        <p:cTn id="19" dur="1" fill="hold">
                                          <p:stCondLst>
                                            <p:cond delay="3999"/>
                                          </p:stCondLst>
                                        </p:cTn>
                                        <p:tgtEl>
                                          <p:spTgt spid="16"/>
                                        </p:tgtEl>
                                        <p:attrNameLst>
                                          <p:attrName>style.visibility</p:attrName>
                                        </p:attrNameLst>
                                      </p:cBhvr>
                                      <p:to>
                                        <p:strVal val="hidden"/>
                                      </p:to>
                                    </p:set>
                                  </p:childTnLst>
                                </p:cTn>
                              </p:par>
                              <p:par>
                                <p:cTn id="20" presetID="13" presetClass="exit" presetSubtype="16" fill="hold" grpId="0" nodeType="withEffect">
                                  <p:stCondLst>
                                    <p:cond delay="0"/>
                                  </p:stCondLst>
                                  <p:childTnLst>
                                    <p:animEffect transition="out" filter="plus(in)">
                                      <p:cBhvr>
                                        <p:cTn id="21" dur="4000"/>
                                        <p:tgtEl>
                                          <p:spTgt spid="17"/>
                                        </p:tgtEl>
                                      </p:cBhvr>
                                    </p:animEffect>
                                    <p:set>
                                      <p:cBhvr>
                                        <p:cTn id="22" dur="1" fill="hold">
                                          <p:stCondLst>
                                            <p:cond delay="3999"/>
                                          </p:stCondLst>
                                        </p:cTn>
                                        <p:tgtEl>
                                          <p:spTgt spid="17"/>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4000" fill="hold"/>
                                        <p:tgtEl>
                                          <p:spTgt spid="11"/>
                                        </p:tgtEl>
                                        <p:attrNameLst>
                                          <p:attrName>ppt_w</p:attrName>
                                        </p:attrNameLst>
                                      </p:cBhvr>
                                      <p:tavLst>
                                        <p:tav tm="0">
                                          <p:val>
                                            <p:strVal val="4/3*#ppt_w"/>
                                          </p:val>
                                        </p:tav>
                                        <p:tav tm="100000">
                                          <p:val>
                                            <p:strVal val="#ppt_w"/>
                                          </p:val>
                                        </p:tav>
                                      </p:tavLst>
                                    </p:anim>
                                    <p:anim calcmode="lin" valueType="num">
                                      <p:cBhvr>
                                        <p:cTn id="26" dur="4000" fill="hold"/>
                                        <p:tgtEl>
                                          <p:spTgt spid="11"/>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4000"/>
                                        <p:tgtEl>
                                          <p:spTgt spid="11"/>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1"/>
                                          </p:val>
                                        </p:tav>
                                        <p:tav tm="100000">
                                          <p:val>
                                            <p:strVal val="#ppt_x"/>
                                          </p:val>
                                        </p:tav>
                                      </p:tavLst>
                                    </p:anim>
                                    <p:anim calcmode="lin" valueType="num">
                                      <p:cBhvr>
                                        <p:cTn id="3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6" grpId="0" animBg="1"/>
      <p:bldP spid="17"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7613404_242952_10150203835432700_310375597699_6897984_3433271_o.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11560"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santidad nunca se conservó en ella una vez que el pueblo judío la dejó y siguió adelante. Sin embargo, a lo largo de los siglos, se han realizado muchos esfuerzos para intentar identificar el Monte Sinaí como una de las montañas ubicadas en varias partes del Desierto del Sinaí.</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6" fill="hold" grpId="0" nodeType="withEffect">
                                  <p:stCondLst>
                                    <p:cond delay="0"/>
                                  </p:stCondLst>
                                  <p:childTnLst>
                                    <p:animEffect transition="out" filter="strips(downRigh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4000"/>
                                        <p:tgtEl>
                                          <p:spTgt spid="15"/>
                                        </p:tgtEl>
                                      </p:cBhvr>
                                    </p:animEffect>
                                    <p:set>
                                      <p:cBhvr>
                                        <p:cTn id="16" dur="1" fill="hold">
                                          <p:stCondLst>
                                            <p:cond delay="3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500" fill="hold"/>
                                        <p:tgtEl>
                                          <p:spTgt spid="2"/>
                                        </p:tgtEl>
                                        <p:attrNameLst>
                                          <p:attrName>ppt_w</p:attrName>
                                        </p:attrNameLst>
                                      </p:cBhvr>
                                      <p:tavLst>
                                        <p:tav tm="0">
                                          <p:val>
                                            <p:strVal val="4/3*#ppt_w"/>
                                          </p:val>
                                        </p:tav>
                                        <p:tav tm="100000">
                                          <p:val>
                                            <p:strVal val="#ppt_w"/>
                                          </p:val>
                                        </p:tav>
                                      </p:tavLst>
                                    </p:anim>
                                    <p:anim calcmode="lin" valueType="num">
                                      <p:cBhvr>
                                        <p:cTn id="20" dur="45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500"/>
                                        <p:tgtEl>
                                          <p:spTgt spid="2"/>
                                        </p:tgtEl>
                                      </p:cBhvr>
                                    </p:animEffect>
                                  </p:childTnLst>
                                </p:cTn>
                              </p:par>
                            </p:childTnLst>
                          </p:cTn>
                        </p:par>
                        <p:par>
                          <p:cTn id="24" fill="hold">
                            <p:stCondLst>
                              <p:cond delay="4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walltherapy_0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Primero, veamos cómo la montaña actualmente llamada Monte Sinaí recibió su nombre, también se considera la ubicación «tradicional» de la montaña. A principios de los años 300 DC, Helena, madre de Constantino I, fue la primera en llamar a esta montaña egipcia con el nombre bíblico.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16" fill="hold" grpId="0" nodeType="withEffect">
                                  <p:stCondLst>
                                    <p:cond delay="0"/>
                                  </p:stCondLst>
                                  <p:childTnLst>
                                    <p:animEffect transition="out" filter="box(in)">
                                      <p:cBhvr>
                                        <p:cTn id="6" dur="3000"/>
                                        <p:tgtEl>
                                          <p:spTgt spid="18"/>
                                        </p:tgtEl>
                                      </p:cBhvr>
                                    </p:animEffect>
                                    <p:set>
                                      <p:cBhvr>
                                        <p:cTn id="7" dur="1" fill="hold">
                                          <p:stCondLst>
                                            <p:cond delay="2999"/>
                                          </p:stCondLst>
                                        </p:cTn>
                                        <p:tgtEl>
                                          <p:spTgt spid="18"/>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19"/>
                                        </p:tgtEl>
                                      </p:cBhvr>
                                    </p:animEffect>
                                    <p:set>
                                      <p:cBhvr>
                                        <p:cTn id="10" dur="1" fill="hold">
                                          <p:stCondLst>
                                            <p:cond delay="2999"/>
                                          </p:stCondLst>
                                        </p:cTn>
                                        <p:tgtEl>
                                          <p:spTgt spid="19"/>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26"/>
                                        </p:tgtEl>
                                      </p:cBhvr>
                                    </p:animEffect>
                                    <p:set>
                                      <p:cBhvr>
                                        <p:cTn id="13" dur="1" fill="hold">
                                          <p:stCondLst>
                                            <p:cond delay="2999"/>
                                          </p:stCondLst>
                                        </p:cTn>
                                        <p:tgtEl>
                                          <p:spTgt spid="26"/>
                                        </p:tgtEl>
                                        <p:attrNameLst>
                                          <p:attrName>style.visibility</p:attrName>
                                        </p:attrNameLst>
                                      </p:cBhvr>
                                      <p:to>
                                        <p:strVal val="hidden"/>
                                      </p:to>
                                    </p:set>
                                  </p:childTnLst>
                                </p:cTn>
                              </p:par>
                              <p:par>
                                <p:cTn id="14" presetID="4" presetClass="exit" presetSubtype="16" fill="hold" grpId="0" nodeType="withEffect">
                                  <p:stCondLst>
                                    <p:cond delay="0"/>
                                  </p:stCondLst>
                                  <p:childTnLst>
                                    <p:animEffect transition="out" filter="box(in)">
                                      <p:cBhvr>
                                        <p:cTn id="15" dur="3000"/>
                                        <p:tgtEl>
                                          <p:spTgt spid="27"/>
                                        </p:tgtEl>
                                      </p:cBhvr>
                                    </p:animEffect>
                                    <p:set>
                                      <p:cBhvr>
                                        <p:cTn id="16" dur="1" fill="hold">
                                          <p:stCondLst>
                                            <p:cond delay="2999"/>
                                          </p:stCondLst>
                                        </p:cTn>
                                        <p:tgtEl>
                                          <p:spTgt spid="27"/>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6" grpId="0" animBg="1"/>
      <p:bldP spid="27" grpId="0" animBg="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0" y="4763"/>
            <a:ext cx="9144000" cy="5705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actualmente ningún arqueólogo estudia esta ubicación ni busca artefactos del período del Éxodo. Actualmente, muchos eruditos bíblicos y arqueólogos están en desacuerdo en cuanto a dónde podría ubicarse esta montaña,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vortex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9" fill="hold" grpId="0" nodeType="withEffect">
                                  <p:stCondLst>
                                    <p:cond delay="0"/>
                                  </p:stCondLst>
                                  <p:childTnLst>
                                    <p:animEffect transition="out" filter="strips(up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 los pàdres de disney - Elias y Flora Call Disney.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4499992"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2785492"/>
            <a:ext cx="4572000" cy="29295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00563" y="0"/>
            <a:ext cx="4643437"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499993" y="2857500"/>
            <a:ext cx="4644008"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39552"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Debido al hecho de que las descripciones en los textos religiosos carecen de detalles geológicos profundos. En realidad, hay más de 20 ubicaciones posibles para el Monte Sinaí.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wipe/>
      </p:transition>
    </mc:Choice>
    <mc:Fallback xmlns="">
      <p:transition spd="slow" advTm="22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9" fill="hold" grpId="0" nodeType="withEffect">
                                  <p:stCondLst>
                                    <p:cond delay="0"/>
                                  </p:stCondLst>
                                  <p:childTnLst>
                                    <p:animEffect transition="out" filter="strips(up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diamond(out)">
                                      <p:cBhvr>
                                        <p:cTn id="19" dur="3000"/>
                                        <p:tgtEl>
                                          <p:spTgt spid="2"/>
                                        </p:tgtEl>
                                      </p:cBhvr>
                                    </p:animEffect>
                                  </p:childTnLst>
                                </p:cTn>
                              </p:par>
                              <p:par>
                                <p:cTn id="20" presetID="23" presetClass="entr" presetSubtype="28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3000" fill="hold"/>
                                        <p:tgtEl>
                                          <p:spTgt spid="2"/>
                                        </p:tgtEl>
                                        <p:attrNameLst>
                                          <p:attrName>ppt_w</p:attrName>
                                        </p:attrNameLst>
                                      </p:cBhvr>
                                      <p:tavLst>
                                        <p:tav tm="0">
                                          <p:val>
                                            <p:strVal val="4/3*#ppt_w"/>
                                          </p:val>
                                        </p:tav>
                                        <p:tav tm="100000">
                                          <p:val>
                                            <p:strVal val="#ppt_w"/>
                                          </p:val>
                                        </p:tav>
                                      </p:tavLst>
                                    </p:anim>
                                    <p:anim calcmode="lin" valueType="num">
                                      <p:cBhvr>
                                        <p:cTn id="23" dur="3000" fill="hold"/>
                                        <p:tgtEl>
                                          <p:spTgt spid="2"/>
                                        </p:tgtEl>
                                        <p:attrNameLst>
                                          <p:attrName>ppt_h</p:attrName>
                                        </p:attrNameLst>
                                      </p:cBhvr>
                                      <p:tavLst>
                                        <p:tav tm="0">
                                          <p:val>
                                            <p:strVal val="4/3*#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0" grpId="0" animBg="1"/>
      <p:bldP spid="11" grpId="0" animBg="1"/>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0122.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2857500"/>
            <a:ext cx="4572000" cy="28574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2857500"/>
            <a:ext cx="4572000" cy="28574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bien hay algunos estudiosos que defienden el tradicional Monte de Moisés como el verdadero Monte Sinaí, otra teoría popular es que está en  </a:t>
            </a:r>
            <a:r>
              <a:rPr lang="es-ES" i="1" dirty="0" err="1" smtClean="0">
                <a:effectLst>
                  <a:glow rad="101600">
                    <a:srgbClr val="C00000">
                      <a:alpha val="60000"/>
                    </a:srgbClr>
                  </a:glow>
                  <a:outerShdw blurRad="38100" dist="38100" dir="2700000" algn="tl">
                    <a:srgbClr val="000000">
                      <a:alpha val="43137"/>
                    </a:srgbClr>
                  </a:outerShdw>
                </a:effectLst>
              </a:rPr>
              <a:t>Kadesh-barnea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honeycomb/>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3" grpId="0" animBg="1"/>
      <p:bldP spid="14"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¿Cómo llegar al Monte Sinaí? La Península del Sinaí se ubica al este de Egipto separada por el Istmo de Suez. Lo habitual es tomar un avión que lleve al Aeropuerto internacional de Sharm el </a:t>
            </a:r>
            <a:r>
              <a:rPr lang="es-ES" i="1" dirty="0" err="1" smtClean="0">
                <a:effectLst>
                  <a:glow rad="101600">
                    <a:srgbClr val="C00000">
                      <a:alpha val="60000"/>
                    </a:srgbClr>
                  </a:glow>
                  <a:outerShdw blurRad="38100" dist="38100" dir="2700000" algn="tl">
                    <a:srgbClr val="000000">
                      <a:alpha val="43137"/>
                    </a:srgbClr>
                  </a:outerShdw>
                </a:effectLst>
              </a:rPr>
              <a:t>Sheikh</a:t>
            </a:r>
            <a:r>
              <a:rPr lang="es-ES" i="1" dirty="0" smtClean="0">
                <a:effectLst>
                  <a:glow rad="101600">
                    <a:srgbClr val="C00000">
                      <a:alpha val="60000"/>
                    </a:srgbClr>
                  </a:glow>
                  <a:outerShdw blurRad="38100" dist="38100" dir="2700000" algn="tl">
                    <a:srgbClr val="000000">
                      <a:alpha val="43137"/>
                    </a:srgbClr>
                  </a:outerShdw>
                </a:effectLst>
              </a:rPr>
              <a:t> con conexiones internacionales y varios vuelos diarios a El Cairo y otras ciudades del país.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2000">
        <p15:prstTrans prst="peelOff"/>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05 Disney con su madre y su hermana Ruth en Marceline (Missouri).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ctángulo"/>
          <p:cNvSpPr/>
          <p:nvPr/>
        </p:nvSpPr>
        <p:spPr>
          <a:xfrm>
            <a:off x="0" y="0"/>
            <a:ext cx="2286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2286000" y="0"/>
            <a:ext cx="2141538"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0" y="2857500"/>
            <a:ext cx="2286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286000" y="2857500"/>
            <a:ext cx="2141538"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6875463" y="0"/>
            <a:ext cx="2268537"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4427538" y="0"/>
            <a:ext cx="2447925"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427538" y="2857500"/>
            <a:ext cx="2447925"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875463" y="2857500"/>
            <a:ext cx="2268537"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467544"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moverse entre ciudades o para desplazarse a los lugares turísticos, lo mejor es contratar algún taxi de confianza o algún tour. Lo más cómodo y rápido para ir al Monte del Sinaí y al monasterio de Santa Catalina también es contratar una excursión.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slow" advTm="2900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9" fill="hold" grpId="0" nodeType="withEffect">
                                  <p:stCondLst>
                                    <p:cond delay="0"/>
                                  </p:stCondLst>
                                  <p:childTnLst>
                                    <p:animEffect transition="out" filter="strips(upLef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strVal val="2/3*#ppt_w"/>
                                          </p:val>
                                        </p:tav>
                                        <p:tav tm="100000">
                                          <p:val>
                                            <p:strVal val="#ppt_w"/>
                                          </p:val>
                                        </p:tav>
                                      </p:tavLst>
                                    </p:anim>
                                    <p:anim calcmode="lin" valueType="num">
                                      <p:cBhvr>
                                        <p:cTn id="20" dur="3000" fill="hold"/>
                                        <p:tgtEl>
                                          <p:spTgt spid="7"/>
                                        </p:tgtEl>
                                        <p:attrNameLst>
                                          <p:attrName>ppt_h</p:attrName>
                                        </p:attrNameLst>
                                      </p:cBhvr>
                                      <p:tavLst>
                                        <p:tav tm="0">
                                          <p:val>
                                            <p:strVal val="2/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3000"/>
                                        <p:tgtEl>
                                          <p:spTgt spid="7"/>
                                        </p:tgtEl>
                                      </p:cBhvr>
                                    </p:animEffect>
                                  </p:childTnLst>
                                </p:cTn>
                              </p:par>
                              <p:par>
                                <p:cTn id="24" presetID="18" presetClass="exit" presetSubtype="6" fill="hold" grpId="0" nodeType="withEffect">
                                  <p:stCondLst>
                                    <p:cond delay="0"/>
                                  </p:stCondLst>
                                  <p:childTnLst>
                                    <p:animEffect transition="out" filter="strips(downRight)">
                                      <p:cBhvr>
                                        <p:cTn id="25" dur="3000"/>
                                        <p:tgtEl>
                                          <p:spTgt spid="8"/>
                                        </p:tgtEl>
                                      </p:cBhvr>
                                    </p:animEffect>
                                    <p:set>
                                      <p:cBhvr>
                                        <p:cTn id="26" dur="1" fill="hold">
                                          <p:stCondLst>
                                            <p:cond delay="2999"/>
                                          </p:stCondLst>
                                        </p:cTn>
                                        <p:tgtEl>
                                          <p:spTgt spid="8"/>
                                        </p:tgtEl>
                                        <p:attrNameLst>
                                          <p:attrName>style.visibility</p:attrName>
                                        </p:attrNameLst>
                                      </p:cBhvr>
                                      <p:to>
                                        <p:strVal val="hidden"/>
                                      </p:to>
                                    </p:set>
                                  </p:childTnLst>
                                </p:cTn>
                              </p:par>
                              <p:par>
                                <p:cTn id="27" presetID="18" presetClass="exit" presetSubtype="12" fill="hold" grpId="0" nodeType="withEffect">
                                  <p:stCondLst>
                                    <p:cond delay="0"/>
                                  </p:stCondLst>
                                  <p:childTnLst>
                                    <p:animEffect transition="out" filter="strips(downLeft)">
                                      <p:cBhvr>
                                        <p:cTn id="28" dur="3000"/>
                                        <p:tgtEl>
                                          <p:spTgt spid="9"/>
                                        </p:tgtEl>
                                      </p:cBhvr>
                                    </p:animEffect>
                                    <p:set>
                                      <p:cBhvr>
                                        <p:cTn id="29" dur="1" fill="hold">
                                          <p:stCondLst>
                                            <p:cond delay="2999"/>
                                          </p:stCondLst>
                                        </p:cTn>
                                        <p:tgtEl>
                                          <p:spTgt spid="9"/>
                                        </p:tgtEl>
                                        <p:attrNameLst>
                                          <p:attrName>style.visibility</p:attrName>
                                        </p:attrNameLst>
                                      </p:cBhvr>
                                      <p:to>
                                        <p:strVal val="hidden"/>
                                      </p:to>
                                    </p:set>
                                  </p:childTnLst>
                                </p:cTn>
                              </p:par>
                              <p:par>
                                <p:cTn id="30" presetID="18" presetClass="exit" presetSubtype="9" fill="hold" grpId="0" nodeType="withEffect">
                                  <p:stCondLst>
                                    <p:cond delay="0"/>
                                  </p:stCondLst>
                                  <p:childTnLst>
                                    <p:animEffect transition="out" filter="strips(upLeft)">
                                      <p:cBhvr>
                                        <p:cTn id="31" dur="3000"/>
                                        <p:tgtEl>
                                          <p:spTgt spid="10"/>
                                        </p:tgtEl>
                                      </p:cBhvr>
                                    </p:animEffect>
                                    <p:set>
                                      <p:cBhvr>
                                        <p:cTn id="32" dur="1" fill="hold">
                                          <p:stCondLst>
                                            <p:cond delay="2999"/>
                                          </p:stCondLst>
                                        </p:cTn>
                                        <p:tgtEl>
                                          <p:spTgt spid="10"/>
                                        </p:tgtEl>
                                        <p:attrNameLst>
                                          <p:attrName>style.visibility</p:attrName>
                                        </p:attrNameLst>
                                      </p:cBhvr>
                                      <p:to>
                                        <p:strVal val="hidden"/>
                                      </p:to>
                                    </p:set>
                                  </p:childTnLst>
                                </p:cTn>
                              </p:par>
                              <p:par>
                                <p:cTn id="33" presetID="18" presetClass="exit" presetSubtype="3" fill="hold" grpId="0" nodeType="withEffect">
                                  <p:stCondLst>
                                    <p:cond delay="0"/>
                                  </p:stCondLst>
                                  <p:childTnLst>
                                    <p:animEffect transition="out" filter="strips(upRight)">
                                      <p:cBhvr>
                                        <p:cTn id="34" dur="3000"/>
                                        <p:tgtEl>
                                          <p:spTgt spid="11"/>
                                        </p:tgtEl>
                                      </p:cBhvr>
                                    </p:animEffect>
                                    <p:set>
                                      <p:cBhvr>
                                        <p:cTn id="35" dur="1" fill="hold">
                                          <p:stCondLst>
                                            <p:cond delay="2999"/>
                                          </p:stCondLst>
                                        </p:cTn>
                                        <p:tgtEl>
                                          <p:spTgt spid="11"/>
                                        </p:tgtEl>
                                        <p:attrNameLst>
                                          <p:attrName>style.visibility</p:attrName>
                                        </p:attrNameLst>
                                      </p:cBhvr>
                                      <p:to>
                                        <p:strVal val="hidden"/>
                                      </p:to>
                                    </p:set>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1"/>
                                          </p:val>
                                        </p:tav>
                                        <p:tav tm="100000">
                                          <p:val>
                                            <p:strVal val="#ppt_x"/>
                                          </p:val>
                                        </p:tav>
                                      </p:tavLst>
                                    </p:anim>
                                    <p:anim calcmode="lin" valueType="num">
                                      <p:cBhvr>
                                        <p:cTn id="4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8" grpId="0" animBg="1"/>
      <p:bldP spid="9" grpId="0" animBg="1"/>
      <p:bldP spid="10" grpId="0" animBg="1"/>
      <p:bldP spid="11" grpId="0" animBg="1"/>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7544"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¿Sharm el-Sheij o </a:t>
            </a:r>
            <a:r>
              <a:rPr lang="es-ES" i="1" dirty="0" err="1" smtClean="0">
                <a:effectLst>
                  <a:glow rad="101600">
                    <a:srgbClr val="C00000">
                      <a:alpha val="60000"/>
                    </a:srgbClr>
                  </a:glow>
                  <a:outerShdw blurRad="38100" dist="38100" dir="2700000" algn="tl">
                    <a:srgbClr val="000000">
                      <a:alpha val="43137"/>
                    </a:srgbClr>
                  </a:outerShdw>
                </a:effectLst>
              </a:rPr>
              <a:t>Dahab</a:t>
            </a:r>
            <a:r>
              <a:rPr lang="es-ES" i="1" dirty="0" smtClean="0">
                <a:effectLst>
                  <a:glow rad="101600">
                    <a:srgbClr val="C00000">
                      <a:alpha val="60000"/>
                    </a:srgbClr>
                  </a:glow>
                  <a:outerShdw blurRad="38100" dist="38100" dir="2700000" algn="tl">
                    <a:srgbClr val="000000">
                      <a:alpha val="43137"/>
                    </a:srgbClr>
                  </a:outerShdw>
                </a:effectLst>
              </a:rPr>
              <a:t>? La ciudad más cercana al Monte Sinaí es </a:t>
            </a:r>
            <a:r>
              <a:rPr lang="es-ES" i="1" dirty="0" err="1" smtClean="0">
                <a:effectLst>
                  <a:glow rad="101600">
                    <a:srgbClr val="C00000">
                      <a:alpha val="60000"/>
                    </a:srgbClr>
                  </a:glow>
                  <a:outerShdw blurRad="38100" dist="38100" dir="2700000" algn="tl">
                    <a:srgbClr val="000000">
                      <a:alpha val="43137"/>
                    </a:srgbClr>
                  </a:outerShdw>
                </a:effectLst>
              </a:rPr>
              <a:t>Dahab</a:t>
            </a:r>
            <a:r>
              <a:rPr lang="es-ES" i="1" dirty="0" smtClean="0">
                <a:effectLst>
                  <a:glow rad="101600">
                    <a:srgbClr val="C00000">
                      <a:alpha val="60000"/>
                    </a:srgbClr>
                  </a:glow>
                  <a:outerShdw blurRad="38100" dist="38100" dir="2700000" algn="tl">
                    <a:srgbClr val="000000">
                      <a:alpha val="43137"/>
                    </a:srgbClr>
                  </a:outerShdw>
                </a:effectLst>
              </a:rPr>
              <a:t>, una localidad con aire fresco y mochilero muy agradable para pasar unos días.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ripple dir="ru"/>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324544" y="0"/>
            <a:ext cx="979308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39552"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Lugar para deportes acuáticos como </a:t>
            </a:r>
            <a:r>
              <a:rPr lang="es-ES" i="1" dirty="0" err="1" smtClean="0">
                <a:effectLst>
                  <a:glow rad="101600">
                    <a:srgbClr val="C00000">
                      <a:alpha val="60000"/>
                    </a:srgbClr>
                  </a:glow>
                  <a:outerShdw blurRad="38100" dist="38100" dir="2700000" algn="tl">
                    <a:srgbClr val="000000">
                      <a:alpha val="43137"/>
                    </a:srgbClr>
                  </a:outerShdw>
                </a:effectLst>
              </a:rPr>
              <a:t>paddel</a:t>
            </a:r>
            <a:r>
              <a:rPr lang="es-ES" i="1" dirty="0" smtClean="0">
                <a:effectLst>
                  <a:glow rad="101600">
                    <a:srgbClr val="C00000">
                      <a:alpha val="60000"/>
                    </a:srgbClr>
                  </a:glow>
                  <a:outerShdw blurRad="38100" dist="38100" dir="2700000" algn="tl">
                    <a:srgbClr val="000000">
                      <a:alpha val="43137"/>
                    </a:srgbClr>
                  </a:outerShdw>
                </a:effectLst>
              </a:rPr>
              <a:t> surf, windsurf, </a:t>
            </a:r>
            <a:r>
              <a:rPr lang="es-ES" i="1" dirty="0" err="1" smtClean="0">
                <a:effectLst>
                  <a:glow rad="101600">
                    <a:srgbClr val="C00000">
                      <a:alpha val="60000"/>
                    </a:srgbClr>
                  </a:glow>
                  <a:outerShdw blurRad="38100" dist="38100" dir="2700000" algn="tl">
                    <a:srgbClr val="000000">
                      <a:alpha val="43137"/>
                    </a:srgbClr>
                  </a:outerShdw>
                </a:effectLst>
              </a:rPr>
              <a:t>kitesurf</a:t>
            </a:r>
            <a:r>
              <a:rPr lang="es-ES" i="1" dirty="0" smtClean="0">
                <a:effectLst>
                  <a:glow rad="101600">
                    <a:srgbClr val="C00000">
                      <a:alpha val="60000"/>
                    </a:srgbClr>
                  </a:glow>
                  <a:outerShdw blurRad="38100" dist="38100" dir="2700000" algn="tl">
                    <a:srgbClr val="000000">
                      <a:alpha val="43137"/>
                    </a:srgbClr>
                  </a:outerShdw>
                </a:effectLst>
              </a:rPr>
              <a:t> y por supuesto </a:t>
            </a:r>
            <a:r>
              <a:rPr lang="es-ES" i="1" dirty="0" err="1" smtClean="0">
                <a:effectLst>
                  <a:glow rad="101600">
                    <a:srgbClr val="C00000">
                      <a:alpha val="60000"/>
                    </a:srgbClr>
                  </a:glow>
                  <a:outerShdw blurRad="38100" dist="38100" dir="2700000" algn="tl">
                    <a:srgbClr val="000000">
                      <a:alpha val="43137"/>
                    </a:srgbClr>
                  </a:outerShdw>
                </a:effectLst>
              </a:rPr>
              <a:t>snorkel</a:t>
            </a:r>
            <a:r>
              <a:rPr lang="es-ES" i="1" dirty="0" smtClean="0">
                <a:effectLst>
                  <a:glow rad="101600">
                    <a:srgbClr val="C00000">
                      <a:alpha val="60000"/>
                    </a:srgbClr>
                  </a:glow>
                  <a:outerShdw blurRad="38100" dist="38100" dir="2700000" algn="tl">
                    <a:srgbClr val="000000">
                      <a:alpha val="43137"/>
                    </a:srgbClr>
                  </a:outerShdw>
                </a:effectLst>
              </a:rPr>
              <a:t> o submarinismo con algunas inmersiones extraordinarias. Si planeas hacer submarinismo puedes leer la Guía de buceo de </a:t>
            </a:r>
            <a:r>
              <a:rPr lang="es-ES" i="1" dirty="0" err="1" smtClean="0">
                <a:effectLst>
                  <a:glow rad="101600">
                    <a:srgbClr val="C00000">
                      <a:alpha val="60000"/>
                    </a:srgbClr>
                  </a:glow>
                  <a:outerShdw blurRad="38100" dist="38100" dir="2700000" algn="tl">
                    <a:srgbClr val="000000">
                      <a:alpha val="43137"/>
                    </a:srgbClr>
                  </a:outerShdw>
                </a:effectLst>
              </a:rPr>
              <a:t>Dahab</a:t>
            </a:r>
            <a:r>
              <a:rPr lang="es-ES" i="1" dirty="0" smtClean="0">
                <a:effectLst>
                  <a:glow rad="101600">
                    <a:srgbClr val="C00000">
                      <a:alpha val="60000"/>
                    </a:srgbClr>
                  </a:glow>
                  <a:outerShdw blurRad="38100" dist="38100" dir="2700000" algn="tl">
                    <a:srgbClr val="000000">
                      <a:alpha val="43137"/>
                    </a:srgbClr>
                  </a:outerShdw>
                </a:effectLst>
              </a:rPr>
              <a:t> y la inmersión estrella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Canyon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ripple dir="lu"/>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146827163_3ea74d9440_b.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11560"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el contrapunto a Sharm el-Sheij que presume de epicentro turístico centrado en los resorts de todo incluido y un paraíso para los ricos del este. </a:t>
            </a:r>
            <a:r>
              <a:rPr lang="es-ES" i="1" dirty="0" err="1" smtClean="0">
                <a:effectLst>
                  <a:glow rad="101600">
                    <a:srgbClr val="C00000">
                      <a:alpha val="60000"/>
                    </a:srgbClr>
                  </a:glow>
                  <a:outerShdw blurRad="38100" dist="38100" dir="2700000" algn="tl">
                    <a:srgbClr val="000000">
                      <a:alpha val="43137"/>
                    </a:srgbClr>
                  </a:outerShdw>
                </a:effectLst>
              </a:rPr>
              <a:t>Dahab</a:t>
            </a:r>
            <a:r>
              <a:rPr lang="es-ES" i="1" dirty="0" smtClean="0">
                <a:effectLst>
                  <a:glow rad="101600">
                    <a:srgbClr val="C00000">
                      <a:alpha val="60000"/>
                    </a:srgbClr>
                  </a:glow>
                  <a:outerShdw blurRad="38100" dist="38100" dir="2700000" algn="tl">
                    <a:srgbClr val="000000">
                      <a:alpha val="43137"/>
                    </a:srgbClr>
                  </a:outerShdw>
                </a:effectLst>
              </a:rPr>
              <a:t> es mucho más desenfadada, jovial y divertida, con un ambiente de turismo local que nos encanta.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ripple dir="ld"/>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0415c29c9d9eb.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a:t>
            </a:r>
            <a:r>
              <a:rPr lang="es-ES" b="1" i="1" dirty="0" smtClean="0">
                <a:effectLst>
                  <a:glow rad="101600">
                    <a:srgbClr val="C00000">
                      <a:alpha val="60000"/>
                    </a:srgbClr>
                  </a:glow>
                  <a:outerShdw blurRad="38100" dist="38100" dir="2700000" algn="tl">
                    <a:srgbClr val="000000">
                      <a:alpha val="43137"/>
                    </a:srgbClr>
                  </a:outerShdw>
                </a:effectLst>
              </a:rPr>
              <a:t>¿Dónde está el Monte Sinaí? </a:t>
            </a:r>
            <a:r>
              <a:rPr lang="es-ES" i="1" dirty="0" smtClean="0">
                <a:effectLst>
                  <a:glow rad="101600">
                    <a:srgbClr val="C00000">
                      <a:alpha val="60000"/>
                    </a:srgbClr>
                  </a:glow>
                  <a:outerShdw blurRad="38100" dist="38100" dir="2700000" algn="tl">
                    <a:srgbClr val="000000">
                      <a:alpha val="43137"/>
                    </a:srgbClr>
                  </a:outerShdw>
                </a:effectLst>
              </a:rPr>
              <a:t>El evento más importante en la historia de la humanidad, la entrega de la </a:t>
            </a:r>
            <a:r>
              <a:rPr lang="es-ES" i="1" dirty="0" err="1" smtClean="0">
                <a:effectLst>
                  <a:glow rad="101600">
                    <a:srgbClr val="C00000">
                      <a:alpha val="60000"/>
                    </a:srgbClr>
                  </a:glow>
                  <a:outerShdw blurRad="38100" dist="38100" dir="2700000" algn="tl">
                    <a:srgbClr val="000000">
                      <a:alpha val="43137"/>
                    </a:srgbClr>
                  </a:outerShdw>
                </a:effectLst>
              </a:rPr>
              <a:t>Torá</a:t>
            </a:r>
            <a:r>
              <a:rPr lang="es-ES" i="1" dirty="0" smtClean="0">
                <a:effectLst>
                  <a:glow rad="101600">
                    <a:srgbClr val="C00000">
                      <a:alpha val="60000"/>
                    </a:srgbClr>
                  </a:glow>
                  <a:outerShdw blurRad="38100" dist="38100" dir="2700000" algn="tl">
                    <a:srgbClr val="000000">
                      <a:alpha val="43137"/>
                    </a:srgbClr>
                  </a:outerShdw>
                </a:effectLst>
              </a:rPr>
              <a:t>, tuvo lugar en el Monte Sinaí. Hasta ahora todo bien. Y sin embargo, la ubicación exacta y la identificación de esta montaña nunca se han conservado.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ripple dir="rd"/>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2" grpId="0" animBg="1"/>
      <p:bldP spid="14" grpId="0" animBg="1"/>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39d57ca0a91048b693c8829ab5c19a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467544"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montaña más famosa que se ha identificado es </a:t>
            </a:r>
            <a:r>
              <a:rPr lang="es-ES" i="1" dirty="0" err="1" smtClean="0">
                <a:effectLst>
                  <a:glow rad="101600">
                    <a:srgbClr val="C00000">
                      <a:alpha val="60000"/>
                    </a:srgbClr>
                  </a:glow>
                  <a:outerShdw blurRad="38100" dist="38100" dir="2700000" algn="tl">
                    <a:srgbClr val="000000">
                      <a:alpha val="43137"/>
                    </a:srgbClr>
                  </a:outerShdw>
                </a:effectLst>
              </a:rPr>
              <a:t>Jabal</a:t>
            </a:r>
            <a:r>
              <a:rPr lang="es-ES" i="1" dirty="0" smtClean="0">
                <a:effectLst>
                  <a:glow rad="101600">
                    <a:srgbClr val="C00000">
                      <a:alpha val="60000"/>
                    </a:srgbClr>
                  </a:glow>
                  <a:outerShdw blurRad="38100" dist="38100" dir="2700000" algn="tl">
                    <a:srgbClr val="000000">
                      <a:alpha val="43137"/>
                    </a:srgbClr>
                  </a:outerShdw>
                </a:effectLst>
              </a:rPr>
              <a:t> Musa. Antes de convertirse en </a:t>
            </a:r>
            <a:r>
              <a:rPr lang="es-ES" i="1" dirty="0" err="1" smtClean="0">
                <a:effectLst>
                  <a:glow rad="101600">
                    <a:srgbClr val="C00000">
                      <a:alpha val="60000"/>
                    </a:srgbClr>
                  </a:glow>
                  <a:outerShdw blurRad="38100" dist="38100" dir="2700000" algn="tl">
                    <a:srgbClr val="000000">
                      <a:alpha val="43137"/>
                    </a:srgbClr>
                  </a:outerShdw>
                </a:effectLst>
              </a:rPr>
              <a:t>Jihadistán</a:t>
            </a:r>
            <a:r>
              <a:rPr lang="es-ES" i="1" dirty="0" smtClean="0">
                <a:effectLst>
                  <a:glow rad="101600">
                    <a:srgbClr val="C00000">
                      <a:alpha val="60000"/>
                    </a:srgbClr>
                  </a:glow>
                  <a:outerShdw blurRad="38100" dist="38100" dir="2700000" algn="tl">
                    <a:srgbClr val="000000">
                      <a:alpha val="43137"/>
                    </a:srgbClr>
                  </a:outerShdw>
                </a:effectLst>
              </a:rPr>
              <a:t>, muchos viajeros israelíes fueron vistos en la región golpeando sus pies en las 750 escaleras empinadas que conducían a la cima de la montaña.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ripp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7613404_242952_10150203835432700_310375597699_6897984_3433271_o.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Parece que estos viajeros no estaban conscientes del hecho de que su arduo trabajo fue hecho en vano. La probabilidad de que esté en </a:t>
            </a:r>
            <a:r>
              <a:rPr lang="es-ES" i="1" dirty="0" err="1" smtClean="0">
                <a:effectLst>
                  <a:glow rad="101600">
                    <a:srgbClr val="C00000">
                      <a:alpha val="60000"/>
                    </a:srgbClr>
                  </a:glow>
                  <a:outerShdw blurRad="38100" dist="38100" dir="2700000" algn="tl">
                    <a:srgbClr val="000000">
                      <a:alpha val="43137"/>
                    </a:srgbClr>
                  </a:outerShdw>
                </a:effectLst>
              </a:rPr>
              <a:t>Jabal</a:t>
            </a:r>
            <a:r>
              <a:rPr lang="es-ES" i="1" dirty="0" smtClean="0">
                <a:effectLst>
                  <a:glow rad="101600">
                    <a:srgbClr val="C00000">
                      <a:alpha val="60000"/>
                    </a:srgbClr>
                  </a:glow>
                  <a:outerShdw blurRad="38100" dist="38100" dir="2700000" algn="tl">
                    <a:srgbClr val="000000">
                      <a:alpha val="43137"/>
                    </a:srgbClr>
                  </a:outerShdw>
                </a:effectLst>
              </a:rPr>
              <a:t> Musa es casi la misma que en </a:t>
            </a:r>
            <a:r>
              <a:rPr lang="es-ES" i="1" dirty="0" err="1" smtClean="0">
                <a:effectLst>
                  <a:glow rad="101600">
                    <a:srgbClr val="C00000">
                      <a:alpha val="60000"/>
                    </a:srgbClr>
                  </a:glow>
                  <a:outerShdw blurRad="38100" dist="38100" dir="2700000" algn="tl">
                    <a:srgbClr val="000000">
                      <a:alpha val="43137"/>
                    </a:srgbClr>
                  </a:outerShdw>
                </a:effectLst>
              </a:rPr>
              <a:t>Jabotinski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Street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3000">
        <p15:prstTrans prst="fractur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ames Bullough (38).jpg"/>
          <p:cNvPicPr>
            <a:picLocks noGrp="1" noChangeAspect="1"/>
          </p:cNvPicPr>
          <p:nvPr isPhoto="1"/>
        </p:nvPicPr>
        <p:blipFill>
          <a:blip r:embed="rId2" cstate="print"/>
          <a:stretch>
            <a:fillRect/>
          </a:stretch>
        </p:blipFill>
        <p:spPr>
          <a:xfrm>
            <a:off x="0" y="1588"/>
            <a:ext cx="9143999" cy="5711825"/>
          </a:xfrm>
          <a:prstGeom prst="rect">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95536"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Dr. </a:t>
            </a:r>
            <a:r>
              <a:rPr lang="es-ES" i="1" dirty="0" err="1" smtClean="0">
                <a:effectLst>
                  <a:glow rad="101600">
                    <a:srgbClr val="C00000">
                      <a:alpha val="60000"/>
                    </a:srgbClr>
                  </a:glow>
                  <a:outerShdw blurRad="38100" dist="38100" dir="2700000" algn="tl">
                    <a:srgbClr val="000000">
                      <a:alpha val="43137"/>
                    </a:srgbClr>
                  </a:outerShdw>
                </a:effectLst>
              </a:rPr>
              <a:t>Avigdor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Shachan</a:t>
            </a:r>
            <a:r>
              <a:rPr lang="es-ES" i="1" dirty="0" smtClean="0">
                <a:effectLst>
                  <a:glow rad="101600">
                    <a:srgbClr val="C00000">
                      <a:alpha val="60000"/>
                    </a:srgbClr>
                  </a:glow>
                  <a:outerShdw blurRad="38100" dist="38100" dir="2700000" algn="tl">
                    <a:srgbClr val="000000">
                      <a:alpha val="43137"/>
                    </a:srgbClr>
                  </a:outerShdw>
                </a:effectLst>
              </a:rPr>
              <a:t>, un experto en estudios israelíes, explica que fue una anciana cristiana llamada Helena hace 1.500 años, quien creó el vínculo entre el Monte Sinaí y </a:t>
            </a:r>
            <a:r>
              <a:rPr lang="es-ES" i="1" dirty="0" err="1" smtClean="0">
                <a:effectLst>
                  <a:glow rad="101600">
                    <a:srgbClr val="C00000">
                      <a:alpha val="60000"/>
                    </a:srgbClr>
                  </a:glow>
                  <a:outerShdw blurRad="38100" dist="38100" dir="2700000" algn="tl">
                    <a:srgbClr val="000000">
                      <a:alpha val="43137"/>
                    </a:srgbClr>
                  </a:outerShdw>
                </a:effectLst>
              </a:rPr>
              <a:t>Jabel</a:t>
            </a:r>
            <a:r>
              <a:rPr lang="es-ES" i="1" dirty="0" smtClean="0">
                <a:effectLst>
                  <a:glow rad="101600">
                    <a:srgbClr val="C00000">
                      <a:alpha val="60000"/>
                    </a:srgbClr>
                  </a:glow>
                  <a:outerShdw blurRad="38100" dist="38100" dir="2700000" algn="tl">
                    <a:srgbClr val="000000">
                      <a:alpha val="43137"/>
                    </a:srgbClr>
                  </a:outerShdw>
                </a:effectLst>
              </a:rPr>
              <a:t> Musa.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honeycomb/>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55"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ppt_w*0.70"/>
                                          </p:val>
                                        </p:tav>
                                        <p:tav tm="100000">
                                          <p:val>
                                            <p:strVal val="#ppt_w"/>
                                          </p:val>
                                        </p:tav>
                                      </p:tavLst>
                                    </p:anim>
                                    <p:anim calcmode="lin" valueType="num">
                                      <p:cBhvr>
                                        <p:cTn id="20" dur="3000" fill="hold"/>
                                        <p:tgtEl>
                                          <p:spTgt spid="2"/>
                                        </p:tgtEl>
                                        <p:attrNameLst>
                                          <p:attrName>ppt_h</p:attrName>
                                        </p:attrNameLst>
                                      </p:cBhvr>
                                      <p:tavLst>
                                        <p:tav tm="0">
                                          <p:val>
                                            <p:strVal val="#ppt_h"/>
                                          </p:val>
                                        </p:tav>
                                        <p:tav tm="100000">
                                          <p:val>
                                            <p:strVal val="#ppt_h"/>
                                          </p:val>
                                        </p:tav>
                                      </p:tavLst>
                                    </p:anim>
                                    <p:animEffect transition="in" filter="fade">
                                      <p:cBhvr>
                                        <p:cTn id="21" dur="3000"/>
                                        <p:tgtEl>
                                          <p:spTgt spid="2"/>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788_492887494104904_554425886_n.jpg"/>
          <p:cNvPicPr>
            <a:picLocks noChangeAspect="1"/>
          </p:cNvPicPr>
          <p:nvPr/>
        </p:nvPicPr>
        <p:blipFill>
          <a:blip r:embed="rId2" cstate="print"/>
          <a:stretch>
            <a:fillRect/>
          </a:stretch>
        </p:blipFill>
        <p:spPr bwMode="auto">
          <a:xfrm>
            <a:off x="0" y="0"/>
            <a:ext cx="4572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89788_492887494104904_554425886_n.jpg"/>
          <p:cNvPicPr>
            <a:picLocks noChangeAspect="1"/>
          </p:cNvPicPr>
          <p:nvPr/>
        </p:nvPicPr>
        <p:blipFill>
          <a:blip r:embed="rId2" cstate="print"/>
          <a:stretch>
            <a:fillRect/>
          </a:stretch>
        </p:blipFill>
        <p:spPr bwMode="auto">
          <a:xfrm>
            <a:off x="0" y="0"/>
            <a:ext cx="4571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89788_492887494104904_554425886_n.jpg"/>
          <p:cNvPicPr>
            <a:picLocks noChangeAspect="1"/>
          </p:cNvPicPr>
          <p:nvPr/>
        </p:nvPicPr>
        <p:blipFill>
          <a:blip r:embed="rId2" cstate="print"/>
          <a:stretch>
            <a:fillRect/>
          </a:stretch>
        </p:blipFill>
        <p:spPr bwMode="auto">
          <a:xfrm>
            <a:off x="0" y="0"/>
            <a:ext cx="4571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004048" y="1921396"/>
            <a:ext cx="3744416"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Helena fue la madre del emperador Constantino, del Imperio bizantino, dice </a:t>
            </a:r>
            <a:r>
              <a:rPr lang="es-ES" sz="2000" i="1" dirty="0" err="1" smtClean="0">
                <a:effectLst>
                  <a:glow rad="101600">
                    <a:srgbClr val="C00000">
                      <a:alpha val="60000"/>
                    </a:srgbClr>
                  </a:glow>
                  <a:outerShdw blurRad="38100" dist="38100" dir="2700000" algn="tl">
                    <a:srgbClr val="000000">
                      <a:alpha val="43137"/>
                    </a:srgbClr>
                  </a:outerShdw>
                </a:effectLst>
              </a:rPr>
              <a:t>Shachan</a:t>
            </a:r>
            <a:r>
              <a:rPr lang="es-ES" sz="2000" i="1" dirty="0" smtClean="0">
                <a:effectLst>
                  <a:glow rad="101600">
                    <a:srgbClr val="C00000">
                      <a:alpha val="60000"/>
                    </a:srgbClr>
                  </a:glow>
                  <a:outerShdw blurRad="38100" dist="38100" dir="2700000" algn="tl">
                    <a:srgbClr val="000000">
                      <a:alpha val="43137"/>
                    </a:srgbClr>
                  </a:outerShdw>
                </a:effectLst>
              </a:rPr>
              <a:t>. Al final de su vida, decidió visitar sitios cristianos en Israel, por lo que se unió a una caravana de camellos que se abrió camino desde Egipto a Israel.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8000">
        <p14:glitter pattern="hexago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heel(8)">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cstate="print"/>
          <a:stretch>
            <a:fillRect/>
          </a:stretch>
        </p:blipFill>
        <p:spPr bwMode="auto">
          <a:xfrm>
            <a:off x="1"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4572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572000" y="0"/>
            <a:ext cx="4572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noche, se impresionó con la belleza de la montaña cercana y resolvió en su corazón que seguramente ésta es la montaña en la que Moisés recibió la </a:t>
            </a:r>
            <a:r>
              <a:rPr lang="es-ES" i="1" dirty="0" err="1" smtClean="0">
                <a:effectLst>
                  <a:glow rad="101600">
                    <a:srgbClr val="C00000">
                      <a:alpha val="60000"/>
                    </a:srgbClr>
                  </a:glow>
                  <a:outerShdw blurRad="38100" dist="38100" dir="2700000" algn="tl">
                    <a:srgbClr val="000000">
                      <a:alpha val="43137"/>
                    </a:srgbClr>
                  </a:outerShdw>
                </a:effectLst>
              </a:rPr>
              <a:t>Torá</a:t>
            </a:r>
            <a:r>
              <a:rPr lang="es-ES" i="1" dirty="0" smtClean="0">
                <a:effectLst>
                  <a:glow rad="101600">
                    <a:srgbClr val="C00000">
                      <a:alpha val="60000"/>
                    </a:srgbClr>
                  </a:glow>
                  <a:outerShdw blurRad="38100" dist="38100" dir="2700000" algn="tl">
                    <a:srgbClr val="000000">
                      <a:alpha val="43137"/>
                    </a:srgbClr>
                  </a:outerShdw>
                </a:effectLst>
              </a:rPr>
              <a:t>, y desde entonces se la conoce como </a:t>
            </a:r>
            <a:r>
              <a:rPr lang="es-ES" i="1" dirty="0" err="1" smtClean="0">
                <a:effectLst>
                  <a:glow rad="101600">
                    <a:srgbClr val="C00000">
                      <a:alpha val="60000"/>
                    </a:srgbClr>
                  </a:glow>
                  <a:outerShdw blurRad="38100" dist="38100" dir="2700000" algn="tl">
                    <a:srgbClr val="000000">
                      <a:alpha val="43137"/>
                    </a:srgbClr>
                  </a:outerShdw>
                </a:effectLst>
              </a:rPr>
              <a:t>Jabal</a:t>
            </a:r>
            <a:r>
              <a:rPr lang="es-ES" i="1" dirty="0" smtClean="0">
                <a:effectLst>
                  <a:glow rad="101600">
                    <a:srgbClr val="C00000">
                      <a:alpha val="60000"/>
                    </a:srgbClr>
                  </a:glow>
                  <a:outerShdw blurRad="38100" dist="38100" dir="2700000" algn="tl">
                    <a:srgbClr val="000000">
                      <a:alpha val="43137"/>
                    </a:srgbClr>
                  </a:outerShdw>
                </a:effectLst>
              </a:rPr>
              <a:t> Musa (Montaña de Moisés).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6000">
        <p14:glitter pattern="hexago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4/3*#ppt_w"/>
                                          </p:val>
                                        </p:tav>
                                        <p:tav tm="100000">
                                          <p:val>
                                            <p:strVal val="#ppt_w"/>
                                          </p:val>
                                        </p:tav>
                                      </p:tavLst>
                                    </p:anim>
                                    <p:anim calcmode="lin" valueType="num">
                                      <p:cBhvr>
                                        <p:cTn id="14" dur="3000" fill="hold"/>
                                        <p:tgtEl>
                                          <p:spTgt spid="2"/>
                                        </p:tgtEl>
                                        <p:attrNameLst>
                                          <p:attrName>ppt_h</p:attrName>
                                        </p:attrNameLst>
                                      </p:cBhvr>
                                      <p:tavLst>
                                        <p:tav tm="0">
                                          <p:val>
                                            <p:strVal val="4/3*#ppt_h"/>
                                          </p:val>
                                        </p:tav>
                                        <p:tav tm="100000">
                                          <p:val>
                                            <p:strVal val="#ppt_h"/>
                                          </p:val>
                                        </p:tav>
                                      </p:tavLst>
                                    </p:anim>
                                  </p:childTnLst>
                                </p:cTn>
                              </p:par>
                              <p:par>
                                <p:cTn id="15" presetID="42"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3000"/>
                                        <p:tgtEl>
                                          <p:spTgt spid="2"/>
                                        </p:tgtEl>
                                      </p:cBhvr>
                                    </p:animEffec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ames Bullough (38).jpg"/>
          <p:cNvPicPr>
            <a:picLocks noGrp="1" noChangeAspect="1"/>
          </p:cNvPicPr>
          <p:nvPr isPhoto="1"/>
        </p:nvPicPr>
        <p:blipFill>
          <a:blip r:embed="rId2" cstate="print"/>
          <a:stretch>
            <a:fillRect/>
          </a:stretch>
        </p:blipFill>
        <p:spPr>
          <a:xfrm>
            <a:off x="0" y="0"/>
            <a:ext cx="9144000" cy="5715000"/>
          </a:xfrm>
          <a:prstGeom prst="rect">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11560"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es la fuente de la leyenda, que afirma que esto, y ninguna otra montaña es el auténtico Monte Sinaí. El César, hijo de Helena, ordenó la construcción de un monasterio en esa región.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3000">
        <p14:glitter pattern="hexago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grpId="0" nodeType="withEffect">
                                  <p:stCondLst>
                                    <p:cond delay="0"/>
                                  </p:stCondLst>
                                  <p:childTnLst>
                                    <p:animEffect transition="out" filter="diamond(in)">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55"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ppt_w*0.70"/>
                                          </p:val>
                                        </p:tav>
                                        <p:tav tm="100000">
                                          <p:val>
                                            <p:strVal val="#ppt_w"/>
                                          </p:val>
                                        </p:tav>
                                      </p:tavLst>
                                    </p:anim>
                                    <p:anim calcmode="lin" valueType="num">
                                      <p:cBhvr>
                                        <p:cTn id="20" dur="3000" fill="hold"/>
                                        <p:tgtEl>
                                          <p:spTgt spid="2"/>
                                        </p:tgtEl>
                                        <p:attrNameLst>
                                          <p:attrName>ppt_h</p:attrName>
                                        </p:attrNameLst>
                                      </p:cBhvr>
                                      <p:tavLst>
                                        <p:tav tm="0">
                                          <p:val>
                                            <p:strVal val="#ppt_h"/>
                                          </p:val>
                                        </p:tav>
                                        <p:tav tm="100000">
                                          <p:val>
                                            <p:strVal val="#ppt_h"/>
                                          </p:val>
                                        </p:tav>
                                      </p:tavLst>
                                    </p:anim>
                                    <p:animEffect transition="in" filter="fade">
                                      <p:cBhvr>
                                        <p:cTn id="21" dur="3000"/>
                                        <p:tgtEl>
                                          <p:spTgt spid="2"/>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146827163_3ea74d9440_b.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Resulta que esta misma Helena también había originado la práctica de botar basura en el Monte del Templo como una forma de ocultar las ruinas del Muro Occidental.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2000">
        <p14:glitter pattern="hexago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 cañon de cuñ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0 cañon de cuña.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0 cañon de cuñ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resumen, no era una fanática de los judíos y, sin embargo, de alguna manera su opinión sobre el Monte Sinaí se percibe como auténtica y verdadera. Pero si el Monte Sinaí no está en </a:t>
            </a:r>
            <a:r>
              <a:rPr lang="es-ES" i="1" dirty="0" err="1" smtClean="0">
                <a:effectLst>
                  <a:glow rad="101600">
                    <a:srgbClr val="C00000">
                      <a:alpha val="60000"/>
                    </a:srgbClr>
                  </a:glow>
                  <a:outerShdw blurRad="38100" dist="38100" dir="2700000" algn="tl">
                    <a:srgbClr val="000000">
                      <a:alpha val="43137"/>
                    </a:srgbClr>
                  </a:outerShdw>
                </a:effectLst>
              </a:rPr>
              <a:t>Jabel</a:t>
            </a:r>
            <a:r>
              <a:rPr lang="es-ES" i="1" dirty="0" smtClean="0">
                <a:effectLst>
                  <a:glow rad="101600">
                    <a:srgbClr val="C00000">
                      <a:alpha val="60000"/>
                    </a:srgbClr>
                  </a:glow>
                  <a:outerShdw blurRad="38100" dist="38100" dir="2700000" algn="tl">
                    <a:srgbClr val="000000">
                      <a:alpha val="43137"/>
                    </a:srgbClr>
                  </a:outerShdw>
                </a:effectLst>
              </a:rPr>
              <a:t> Musa, entonces ¿dónde está?</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6000">
        <p14:glitter pattern="hexago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2 Albert-Einstein-Summer-1939-Nassau-Point-Long-Island-NY.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 Albert-Einstein-Summer-1939-Nassau-Point-Long-Island-NY.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se puede visitar el Monasterio de Santa Catalina, Patrimonio de la Humanidad por la UNESCO, en un recinto sagrado y legendario que rebosa historia y leyendas bíblicas.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wipe/>
      </p:transition>
    </mc:Choice>
    <mc:Fallback xmlns="">
      <p:transition spd="slow" advTm="24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vertical)">
                                      <p:cBhvr>
                                        <p:cTn id="7" dur="4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4000"/>
                                        <p:tgtEl>
                                          <p:spTgt spid="5"/>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0415c29c9d9eb.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39552" y="4081636"/>
            <a:ext cx="813690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 sido uno de los lugares de peregrinación durante más de 10 siglos y posee una biblioteca con más de 3.500 volúmenes en múltiples lenguas antiguas, una joya patrimonial de incalculable valor. Su aislamiento geográfico y sus condiciones ambientales con nula humedad, han logrado conservar este tesoro casi intacto.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5000">
        <p15:prstTrans prst="prestige"/>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2" grpId="0" animBg="1"/>
      <p:bldP spid="14" grpId="0" animBg="1"/>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bcbc75a47d02da3c44d60c4ad6c809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251520"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 recinto se conservan las raíces de la supuesta zarza ardiente incombustible, y el pozo del que sacó agua Moisés. En el interior del santuario hay un retrato de Jesús que, cuentan, es de los más fieles a la realidad de su imagen.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honeycomb/>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11" grpId="0" animBg="1"/>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zebras01.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4572000" y="0"/>
            <a:ext cx="4572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0"/>
            <a:ext cx="4572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467544"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Podrás visitar el Monasterio de Santa Catalina, que además posee la segunda biblioteca más importante en ejemplares antiguos después del Vaticano.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blinds dir="vert"/>
      </p:transition>
    </mc:Choice>
    <mc:Fallback xmlns="">
      <p:transition spd="slow" advTm="20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grpId="0" nodeType="withEffect">
                                  <p:stCondLst>
                                    <p:cond delay="0"/>
                                  </p:stCondLst>
                                  <p:childTnLst>
                                    <p:animEffect transition="out" filter="circle(in)">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4/3*#ppt_w"/>
                                          </p:val>
                                        </p:tav>
                                        <p:tav tm="100000">
                                          <p:val>
                                            <p:strVal val="#ppt_w"/>
                                          </p:val>
                                        </p:tav>
                                      </p:tavLst>
                                    </p:anim>
                                    <p:anim calcmode="lin" valueType="num">
                                      <p:cBhvr>
                                        <p:cTn id="14" dur="3000" fill="hold"/>
                                        <p:tgtEl>
                                          <p:spTgt spid="2"/>
                                        </p:tgtEl>
                                        <p:attrNameLst>
                                          <p:attrName>ppt_h</p:attrName>
                                        </p:attrNameLst>
                                      </p:cBhvr>
                                      <p:tavLst>
                                        <p:tav tm="0">
                                          <p:val>
                                            <p:strVal val="4/3*#ppt_h"/>
                                          </p:val>
                                        </p:tav>
                                        <p:tav tm="100000">
                                          <p:val>
                                            <p:strVal val="#ppt_h"/>
                                          </p:val>
                                        </p:tav>
                                      </p:tavLst>
                                    </p:anim>
                                  </p:childTnLst>
                                </p:cTn>
                              </p:par>
                              <p:par>
                                <p:cTn id="15" presetID="10"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3000"/>
                                        <p:tgtEl>
                                          <p:spTgt spid="2"/>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ading_Mural.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395536"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la época de Santa Helena de Constantinopla el monte Sinaí ha sido identificado con </a:t>
            </a:r>
            <a:r>
              <a:rPr lang="es-ES" i="1" dirty="0" err="1" smtClean="0">
                <a:effectLst>
                  <a:glow rad="101600">
                    <a:srgbClr val="C00000">
                      <a:alpha val="60000"/>
                    </a:srgbClr>
                  </a:glow>
                  <a:outerShdw blurRad="38100" dist="38100" dir="2700000" algn="tl">
                    <a:srgbClr val="000000">
                      <a:alpha val="43137"/>
                    </a:srgbClr>
                  </a:outerShdw>
                </a:effectLst>
              </a:rPr>
              <a:t>Jabal</a:t>
            </a:r>
            <a:r>
              <a:rPr lang="es-ES" i="1" dirty="0" smtClean="0">
                <a:effectLst>
                  <a:glow rad="101600">
                    <a:srgbClr val="C00000">
                      <a:alpha val="60000"/>
                    </a:srgbClr>
                  </a:glow>
                  <a:outerShdw blurRad="38100" dist="38100" dir="2700000" algn="tl">
                    <a:srgbClr val="000000">
                      <a:alpha val="43137"/>
                    </a:srgbClr>
                  </a:outerShdw>
                </a:effectLst>
              </a:rPr>
              <a:t> Musa o </a:t>
            </a:r>
            <a:r>
              <a:rPr lang="es-ES" i="1" dirty="0" err="1" smtClean="0">
                <a:effectLst>
                  <a:glow rad="101600">
                    <a:srgbClr val="C00000">
                      <a:alpha val="60000"/>
                    </a:srgbClr>
                  </a:glow>
                  <a:outerShdw blurRad="38100" dist="38100" dir="2700000" algn="tl">
                    <a:srgbClr val="000000">
                      <a:alpha val="43137"/>
                    </a:srgbClr>
                  </a:outerShdw>
                </a:effectLst>
              </a:rPr>
              <a:t>Gebel</a:t>
            </a:r>
            <a:r>
              <a:rPr lang="es-ES" i="1" dirty="0" smtClean="0">
                <a:effectLst>
                  <a:glow rad="101600">
                    <a:srgbClr val="C00000">
                      <a:alpha val="60000"/>
                    </a:srgbClr>
                  </a:glow>
                  <a:outerShdw blurRad="38100" dist="38100" dir="2700000" algn="tl">
                    <a:srgbClr val="000000">
                      <a:alpha val="43137"/>
                    </a:srgbClr>
                  </a:outerShdw>
                </a:effectLst>
              </a:rPr>
              <a:t> Musa, nombre árabe que significa monte Moisés. Aquí fue donde Dios supuestamente entregó a Moisés las tablas de los 10 mandamientos.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blinds dir="vert"/>
      </p:transition>
    </mc:Choice>
    <mc:Fallback xmlns="">
      <p:transition spd="slow" advTm="28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5" fill="hold" grpId="0" nodeType="withEffect">
                                  <p:stCondLst>
                                    <p:cond delay="0"/>
                                  </p:stCondLst>
                                  <p:childTnLst>
                                    <p:animEffect transition="out" filter="checkerboard(dow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5" presetClass="exit" presetSubtype="5" fill="hold" grpId="0" nodeType="withEffect">
                                  <p:stCondLst>
                                    <p:cond delay="0"/>
                                  </p:stCondLst>
                                  <p:childTnLst>
                                    <p:animEffect transition="out" filter="checkerboard(down)">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5" presetClass="exit" presetSubtype="5" fill="hold" grpId="0" nodeType="withEffect">
                                  <p:stCondLst>
                                    <p:cond delay="0"/>
                                  </p:stCondLst>
                                  <p:childTnLst>
                                    <p:animEffect transition="out" filter="checkerboard(dow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5" presetClass="exit" presetSubtype="5" fill="hold" grpId="0" nodeType="withEffect">
                                  <p:stCondLst>
                                    <p:cond delay="0"/>
                                  </p:stCondLst>
                                  <p:childTnLst>
                                    <p:animEffect transition="out" filter="checkerboard(down)">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5" presetClass="exit" presetSubtype="5" fill="hold" grpId="0" nodeType="withEffect">
                                  <p:stCondLst>
                                    <p:cond delay="0"/>
                                  </p:stCondLst>
                                  <p:childTnLst>
                                    <p:animEffect transition="out" filter="checkerboard(down)">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3000"/>
                                        <p:tgtEl>
                                          <p:spTgt spid="10"/>
                                        </p:tgtEl>
                                      </p:cBhvr>
                                    </p:animEffect>
                                    <p:set>
                                      <p:cBhvr>
                                        <p:cTn id="31" dur="1" fill="hold">
                                          <p:stCondLst>
                                            <p:cond delay="2999"/>
                                          </p:stCondLst>
                                        </p:cTn>
                                        <p:tgtEl>
                                          <p:spTgt spid="10"/>
                                        </p:tgtEl>
                                        <p:attrNameLst>
                                          <p:attrName>style.visibility</p:attrName>
                                        </p:attrNameLst>
                                      </p:cBhvr>
                                      <p:to>
                                        <p:strVal val="hidden"/>
                                      </p:to>
                                    </p:set>
                                  </p:childTnLst>
                                </p:cTn>
                              </p:par>
                              <p:par>
                                <p:cTn id="32" presetID="18" presetClass="exit" presetSubtype="3" fill="hold" grpId="0" nodeType="withEffect">
                                  <p:stCondLst>
                                    <p:cond delay="0"/>
                                  </p:stCondLst>
                                  <p:childTnLst>
                                    <p:animEffect transition="out" filter="strips(upRigh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8" presetClass="exit" presetSubtype="3" fill="hold" grpId="0" nodeType="withEffect">
                                  <p:stCondLst>
                                    <p:cond delay="0"/>
                                  </p:stCondLst>
                                  <p:childTnLst>
                                    <p:animEffect transition="out" filter="strips(upRight)">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c3b3rdoba-4.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subida al Sinaí se va haciendo lentamente y los guías beduinos realizan paradas cada poco tiempo según el ritmo del grupo. Lleva calzado cómodo porque hay camino de piedras y un tramo final de escaleras naturales.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checker/>
      </p:transition>
    </mc:Choice>
    <mc:Fallback xmlns="">
      <p:transition spd="slow" advTm="26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4572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572000" y="0"/>
            <a:ext cx="4572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muchos, subir al Monte Sinaí es el gran sueño de sus vidas. Y lo puede ser tanto para personas cristianas como judías o incluso no creyentes en estas religiones pero sí en la fuerza sobrenatural de la naturaleza.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checker/>
      </p:transition>
    </mc:Choice>
    <mc:Fallback xmlns="">
      <p:transition spd="slow" advTm="26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4/3*#ppt_w"/>
                                          </p:val>
                                        </p:tav>
                                        <p:tav tm="100000">
                                          <p:val>
                                            <p:strVal val="#ppt_w"/>
                                          </p:val>
                                        </p:tav>
                                      </p:tavLst>
                                    </p:anim>
                                    <p:anim calcmode="lin" valueType="num">
                                      <p:cBhvr>
                                        <p:cTn id="14" dur="3000" fill="hold"/>
                                        <p:tgtEl>
                                          <p:spTgt spid="2"/>
                                        </p:tgtEl>
                                        <p:attrNameLst>
                                          <p:attrName>ppt_h</p:attrName>
                                        </p:attrNameLst>
                                      </p:cBhvr>
                                      <p:tavLst>
                                        <p:tav tm="0">
                                          <p:val>
                                            <p:strVal val="4/3*#ppt_h"/>
                                          </p:val>
                                        </p:tav>
                                        <p:tav tm="100000">
                                          <p:val>
                                            <p:strVal val="#ppt_h"/>
                                          </p:val>
                                        </p:tav>
                                      </p:tavLst>
                                    </p:anim>
                                  </p:childTnLst>
                                </p:cTn>
                              </p:par>
                              <p:par>
                                <p:cTn id="15" presetID="42"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3000"/>
                                        <p:tgtEl>
                                          <p:spTgt spid="2"/>
                                        </p:tgtEl>
                                      </p:cBhvr>
                                    </p:animEffec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7 Crucero modelo Reina Regent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07 Crucero modelo Reina Regent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081636"/>
            <a:ext cx="8568952" cy="1477328"/>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Para subir al Monte Sinaí existen tres rutas principales. </a:t>
            </a:r>
            <a:r>
              <a:rPr lang="es-ES" i="1" dirty="0" smtClean="0">
                <a:effectLst>
                  <a:glow rad="101600">
                    <a:srgbClr val="C00000">
                      <a:alpha val="60000"/>
                    </a:srgbClr>
                  </a:glow>
                  <a:outerShdw blurRad="38100" dist="38100" dir="2700000" algn="tl">
                    <a:srgbClr val="000000">
                      <a:alpha val="43137"/>
                    </a:srgbClr>
                  </a:outerShdw>
                </a:effectLst>
              </a:rPr>
              <a:t>Son las siguientes:</a:t>
            </a:r>
          </a:p>
          <a:p>
            <a:r>
              <a:rPr lang="es-ES" b="1" i="1" dirty="0" smtClean="0">
                <a:effectLst>
                  <a:glow rad="101600">
                    <a:srgbClr val="C00000">
                      <a:alpha val="60000"/>
                    </a:srgbClr>
                  </a:glow>
                  <a:outerShdw blurRad="38100" dist="38100" dir="2700000" algn="tl">
                    <a:srgbClr val="000000">
                      <a:alpha val="43137"/>
                    </a:srgbClr>
                  </a:outerShdw>
                </a:effectLst>
              </a:rPr>
              <a:t>Los Escalones de la Penitencia: </a:t>
            </a:r>
            <a:r>
              <a:rPr lang="es-ES" i="1" dirty="0" smtClean="0">
                <a:effectLst>
                  <a:glow rad="101600">
                    <a:srgbClr val="C00000">
                      <a:alpha val="60000"/>
                    </a:srgbClr>
                  </a:glow>
                  <a:outerShdw blurRad="38100" dist="38100" dir="2700000" algn="tl">
                    <a:srgbClr val="000000">
                      <a:alpha val="43137"/>
                    </a:srgbClr>
                  </a:outerShdw>
                </a:effectLst>
              </a:rPr>
              <a:t>su nombre nos da pistas de su dureza, pues son unos 3.750 escalones empinados. No obstante, es el trayecto más corto y, para quienes gozan de buena forma física, también el más rápido, pudiendo bajar en 2 horas.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Tm="36000">
        <p15:prstTrans prst="curtains"/>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4000" fill="hold"/>
                                        <p:tgtEl>
                                          <p:spTgt spid="7"/>
                                        </p:tgtEl>
                                        <p:attrNameLst>
                                          <p:attrName>ppt_w</p:attrName>
                                        </p:attrNameLst>
                                      </p:cBhvr>
                                      <p:tavLst>
                                        <p:tav tm="0">
                                          <p:val>
                                            <p:strVal val="4/3*#ppt_w"/>
                                          </p:val>
                                        </p:tav>
                                        <p:tav tm="100000">
                                          <p:val>
                                            <p:strVal val="#ppt_w"/>
                                          </p:val>
                                        </p:tav>
                                      </p:tavLst>
                                    </p:anim>
                                    <p:anim calcmode="lin" valueType="num">
                                      <p:cBhvr>
                                        <p:cTn id="15" dur="4000" fill="hold"/>
                                        <p:tgtEl>
                                          <p:spTgt spid="7"/>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out)">
                                      <p:cBhvr>
                                        <p:cTn id="18" dur="4000"/>
                                        <p:tgtEl>
                                          <p:spTgt spid="7"/>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5_1.jpg"/>
          <p:cNvPicPr>
            <a:picLocks noGrp="1" noChangeAspect="1"/>
          </p:cNvPicPr>
          <p:nvPr isPhoto="1"/>
        </p:nvPicPr>
        <p:blipFill>
          <a:blip r:embed="rId2" cstate="print"/>
          <a:stretch>
            <a:fillRect/>
          </a:stretch>
        </p:blipFill>
        <p:spPr bwMode="auto">
          <a:xfrm>
            <a:off x="-468560" y="0"/>
            <a:ext cx="10009112"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987824"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987824" y="0"/>
            <a:ext cx="3023666"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5975350" y="0"/>
            <a:ext cx="316865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2987824"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987824" y="2857500"/>
            <a:ext cx="3023666"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011862" y="2857500"/>
            <a:ext cx="3132138"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395536" y="4585692"/>
            <a:ext cx="835292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 sendero </a:t>
            </a:r>
            <a:r>
              <a:rPr lang="es-ES" b="1" i="1" dirty="0" err="1" smtClean="0">
                <a:effectLst>
                  <a:glow rad="101600">
                    <a:srgbClr val="C00000">
                      <a:alpha val="60000"/>
                    </a:srgbClr>
                  </a:glow>
                  <a:outerShdw blurRad="38100" dist="38100" dir="2700000" algn="tl">
                    <a:srgbClr val="000000">
                      <a:alpha val="43137"/>
                    </a:srgbClr>
                  </a:outerShdw>
                </a:effectLst>
              </a:rPr>
              <a:t>Camel’s</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Path</a:t>
            </a:r>
            <a:r>
              <a:rPr lang="es-ES" i="1" dirty="0" smtClean="0">
                <a:effectLst>
                  <a:glow rad="101600">
                    <a:srgbClr val="C00000">
                      <a:alpha val="60000"/>
                    </a:srgbClr>
                  </a:glow>
                  <a:outerShdw blurRad="38100" dist="38100" dir="2700000" algn="tl">
                    <a:srgbClr val="000000">
                      <a:alpha val="43137"/>
                    </a:srgbClr>
                  </a:outerShdw>
                </a:effectLst>
              </a:rPr>
              <a:t> (Sendero del Camello): como su propio nombre indica, es el que se puede utilizar a lomos de un dromedario. Los guías beduinos os ofrecerán esta posibilidad.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prism/>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12" grpId="0" animBg="1"/>
      <p:bldP spid="13" grpId="0" animBg="1"/>
      <p:bldP spid="15" grpId="0" animBg="1"/>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7_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7544" y="4081636"/>
            <a:ext cx="8208912" cy="1477328"/>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Ruta de </a:t>
            </a:r>
            <a:r>
              <a:rPr lang="es-ES" b="1" i="1" dirty="0" err="1" smtClean="0">
                <a:effectLst>
                  <a:glow rad="101600">
                    <a:srgbClr val="C00000">
                      <a:alpha val="60000"/>
                    </a:srgbClr>
                  </a:glow>
                  <a:outerShdw blurRad="38100" dist="38100" dir="2700000" algn="tl">
                    <a:srgbClr val="000000">
                      <a:alpha val="43137"/>
                    </a:srgbClr>
                  </a:outerShdw>
                </a:effectLst>
              </a:rPr>
              <a:t>trekking</a:t>
            </a:r>
            <a:r>
              <a:rPr lang="es-ES" b="1" i="1" dirty="0" smtClean="0">
                <a:effectLst>
                  <a:glow rad="101600">
                    <a:srgbClr val="C00000">
                      <a:alpha val="60000"/>
                    </a:srgbClr>
                  </a:glow>
                  <a:outerShdw blurRad="38100" dist="38100" dir="2700000" algn="tl">
                    <a:srgbClr val="000000">
                      <a:alpha val="43137"/>
                    </a:srgbClr>
                  </a:outerShdw>
                </a:effectLst>
              </a:rPr>
              <a:t> beduina: </a:t>
            </a:r>
            <a:r>
              <a:rPr lang="es-ES" i="1" dirty="0" smtClean="0">
                <a:effectLst>
                  <a:glow rad="101600">
                    <a:srgbClr val="C00000">
                      <a:alpha val="60000"/>
                    </a:srgbClr>
                  </a:glow>
                  <a:outerShdw blurRad="38100" dist="38100" dir="2700000" algn="tl">
                    <a:srgbClr val="000000">
                      <a:alpha val="43137"/>
                    </a:srgbClr>
                  </a:outerShdw>
                </a:effectLst>
              </a:rPr>
              <a:t>es, con diferencia, la más larga, pues da un gran rodeo. Solo recomendable para quienes, además de subir al Monte Sinaí, desean conocer el entorno de esta singular cadena montañosa. Puede superar las 4 horas para el ascenso, aunque la bajada puede ser por cualquiera de las otras dos rutas.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5000">
        <p14:prism/>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2.jpg"/>
          <p:cNvPicPr>
            <a:picLocks noGrp="1" noChangeAspect="1"/>
          </p:cNvPicPr>
          <p:nvPr isPhoto="1"/>
        </p:nvPicPr>
        <p:blipFill>
          <a:blip r:embed="rId2" cstate="print"/>
          <a:stretch>
            <a:fillRect/>
          </a:stretch>
        </p:blipFill>
        <p:spPr bwMode="auto">
          <a:xfrm>
            <a:off x="0" y="1588"/>
            <a:ext cx="9144000" cy="57118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467544" y="4297660"/>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uno de los lugares más sagrados de las religiones </a:t>
            </a:r>
            <a:r>
              <a:rPr lang="es-ES" i="1" dirty="0" err="1" smtClean="0">
                <a:effectLst>
                  <a:glow rad="101600">
                    <a:srgbClr val="C00000">
                      <a:alpha val="60000"/>
                    </a:srgbClr>
                  </a:glow>
                  <a:outerShdw blurRad="38100" dist="38100" dir="2700000" algn="tl">
                    <a:srgbClr val="000000">
                      <a:alpha val="43137"/>
                    </a:srgbClr>
                  </a:outerShdw>
                </a:effectLst>
              </a:rPr>
              <a:t>abrahámicas</a:t>
            </a:r>
            <a:r>
              <a:rPr lang="es-ES" i="1" dirty="0" smtClean="0">
                <a:effectLst>
                  <a:glow rad="101600">
                    <a:srgbClr val="C00000">
                      <a:alpha val="60000"/>
                    </a:srgbClr>
                  </a:glow>
                  <a:outerShdw blurRad="38100" dist="38100" dir="2700000" algn="tl">
                    <a:srgbClr val="000000">
                      <a:alpha val="43137"/>
                    </a:srgbClr>
                  </a:outerShdw>
                </a:effectLst>
              </a:rPr>
              <a:t>, que son las creencias monoteístas que reconocen una tradición espiritual identificada con Abraham como el judaísmo, el cristianismo o el islam, además de grupos minoritarios como el </a:t>
            </a:r>
            <a:r>
              <a:rPr lang="es-ES" i="1" dirty="0" err="1" smtClean="0">
                <a:effectLst>
                  <a:glow rad="101600">
                    <a:srgbClr val="C00000">
                      <a:alpha val="60000"/>
                    </a:srgbClr>
                  </a:glow>
                  <a:outerShdw blurRad="38100" dist="38100" dir="2700000" algn="tl">
                    <a:srgbClr val="000000">
                      <a:alpha val="43137"/>
                    </a:srgbClr>
                  </a:outerShdw>
                </a:effectLst>
              </a:rPr>
              <a:t>bahaísmo</a:t>
            </a:r>
            <a:r>
              <a:rPr lang="es-ES" i="1" dirty="0" smtClean="0">
                <a:effectLst>
                  <a:glow rad="101600">
                    <a:srgbClr val="C00000">
                      <a:alpha val="60000"/>
                    </a:srgbClr>
                  </a:glow>
                  <a:outerShdw blurRad="38100" dist="38100" dir="2700000" algn="tl">
                    <a:srgbClr val="000000">
                      <a:alpha val="43137"/>
                    </a:srgbClr>
                  </a:outerShdw>
                </a:effectLst>
              </a:rPr>
              <a:t>, los samaritanos y los drusos.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14:prism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1"/>
                                          </p:val>
                                        </p:tav>
                                        <p:tav tm="100000">
                                          <p:val>
                                            <p:strVal val="#ppt_x"/>
                                          </p:val>
                                        </p:tav>
                                      </p:tavLst>
                                    </p:anim>
                                    <p:anim calcmode="lin" valueType="num">
                                      <p:cBhvr>
                                        <p:cTn id="3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71_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683568"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Varias perspectivas diferentes y racionales detrás de donde el Monte Sinaí en realidad podría estar ubicado.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7000">
        <p14:prism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1"/>
                                          </p:val>
                                        </p:tav>
                                        <p:tav tm="100000">
                                          <p:val>
                                            <p:strVal val="#ppt_x"/>
                                          </p:val>
                                        </p:tav>
                                      </p:tavLst>
                                    </p:anim>
                                    <p:anim calcmode="lin" valueType="num">
                                      <p:cBhvr>
                                        <p:cTn id="5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445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Monte Sinaí se menciona en la </a:t>
            </a:r>
            <a:r>
              <a:rPr lang="es-ES" i="1" dirty="0" err="1" smtClean="0">
                <a:effectLst>
                  <a:glow rad="101600">
                    <a:srgbClr val="C00000">
                      <a:alpha val="60000"/>
                    </a:srgbClr>
                  </a:glow>
                  <a:outerShdw blurRad="38100" dist="38100" dir="2700000" algn="tl">
                    <a:srgbClr val="000000">
                      <a:alpha val="43137"/>
                    </a:srgbClr>
                  </a:outerShdw>
                </a:effectLst>
              </a:rPr>
              <a:t>Torá</a:t>
            </a:r>
            <a:r>
              <a:rPr lang="es-ES" i="1" dirty="0" smtClean="0">
                <a:effectLst>
                  <a:glow rad="101600">
                    <a:srgbClr val="C00000">
                      <a:alpha val="60000"/>
                    </a:srgbClr>
                  </a:glow>
                  <a:outerShdw blurRad="38100" dist="38100" dir="2700000" algn="tl">
                    <a:srgbClr val="000000">
                      <a:alpha val="43137"/>
                    </a:srgbClr>
                  </a:outerShdw>
                </a:effectLst>
              </a:rPr>
              <a:t>, la Biblia y el Corán. Es el lugar donde se dice que </a:t>
            </a:r>
            <a:r>
              <a:rPr lang="es-ES" i="1" dirty="0" smtClean="0">
                <a:effectLst>
                  <a:glow rad="101600">
                    <a:srgbClr val="C00000">
                      <a:alpha val="60000"/>
                    </a:srgbClr>
                  </a:glow>
                  <a:outerShdw blurRad="38100" dist="38100" dir="2700000" algn="tl">
                    <a:srgbClr val="000000">
                      <a:alpha val="43137"/>
                    </a:srgbClr>
                  </a:outerShdw>
                </a:effectLst>
              </a:rPr>
              <a:t>Dios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le habló a </a:t>
            </a:r>
            <a:r>
              <a:rPr lang="es-ES" i="1" dirty="0" smtClean="0">
                <a:effectLst>
                  <a:glow rad="101600">
                    <a:srgbClr val="C00000">
                      <a:alpha val="60000"/>
                    </a:srgbClr>
                  </a:glow>
                  <a:outerShdw blurRad="38100" dist="38100" dir="2700000" algn="tl">
                    <a:srgbClr val="000000">
                      <a:alpha val="43137"/>
                    </a:srgbClr>
                  </a:outerShdw>
                </a:effectLst>
              </a:rPr>
              <a:t>Moisés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en forma de zarza ardiente y donde se le dieron los Diez Mandamientos que son tan centrales en las enseñanzas del judaísmo, el cristianismo y el islam.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gallery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9" fill="hold" grpId="0" nodeType="withEffect">
                                  <p:stCondLst>
                                    <p:cond delay="0"/>
                                  </p:stCondLst>
                                  <p:childTnLst>
                                    <p:animEffect transition="out" filter="strips(up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16" presetClass="exit" presetSubtype="42" fill="hold" grpId="0" nodeType="withEffect">
                                  <p:stCondLst>
                                    <p:cond delay="0"/>
                                  </p:stCondLst>
                                  <p:childTnLst>
                                    <p:animEffect transition="out" filter="barn(out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16" presetClass="exit" presetSubtype="42" fill="hold" grpId="0" nodeType="withEffect">
                                  <p:stCondLst>
                                    <p:cond delay="0"/>
                                  </p:stCondLst>
                                  <p:childTnLst>
                                    <p:animEffect transition="out" filter="barn(outHorizont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6" presetClass="exit" presetSubtype="42" fill="hold" grpId="0" nodeType="withEffect">
                                  <p:stCondLst>
                                    <p:cond delay="0"/>
                                  </p:stCondLst>
                                  <p:childTnLst>
                                    <p:animEffect transition="out" filter="barn(out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6" presetClass="exit" presetSubtype="42" fill="hold" grpId="0" nodeType="withEffect">
                                  <p:stCondLst>
                                    <p:cond delay="0"/>
                                  </p:stCondLst>
                                  <p:childTnLst>
                                    <p:animEffect transition="out" filter="barn(outHorizont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3000" fill="hold"/>
                                        <p:tgtEl>
                                          <p:spTgt spid="17"/>
                                        </p:tgtEl>
                                        <p:attrNameLst>
                                          <p:attrName>ppt_w</p:attrName>
                                        </p:attrNameLst>
                                      </p:cBhvr>
                                      <p:tavLst>
                                        <p:tav tm="0">
                                          <p:val>
                                            <p:strVal val="4/3*#ppt_w"/>
                                          </p:val>
                                        </p:tav>
                                        <p:tav tm="100000">
                                          <p:val>
                                            <p:strVal val="#ppt_w"/>
                                          </p:val>
                                        </p:tav>
                                      </p:tavLst>
                                    </p:anim>
                                    <p:anim calcmode="lin" valueType="num">
                                      <p:cBhvr>
                                        <p:cTn id="44" dur="3000" fill="hold"/>
                                        <p:tgtEl>
                                          <p:spTgt spid="17"/>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barn(outVertical)">
                                      <p:cBhvr>
                                        <p:cTn id="47" dur="3000"/>
                                        <p:tgtEl>
                                          <p:spTgt spid="17"/>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77_1.jpg"/>
          <p:cNvPicPr>
            <a:picLocks noGrp="1" noChangeAspect="1"/>
          </p:cNvPicPr>
          <p:nvPr isPhoto="1"/>
        </p:nvPicPr>
        <p:blipFill>
          <a:blip r:embed="rId2" cstate="print"/>
          <a:stretch>
            <a:fillRect/>
          </a:stretch>
        </p:blipFill>
        <p:spPr bwMode="auto">
          <a:xfrm>
            <a:off x="0" y="1588"/>
            <a:ext cx="9144000" cy="595225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916238"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916238" y="0"/>
            <a:ext cx="3311525"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227763" y="0"/>
            <a:ext cx="2916237"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2916238"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916238" y="2857500"/>
            <a:ext cx="3294062"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156325" y="2857500"/>
            <a:ext cx="2987675"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539552"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llamado monte </a:t>
            </a:r>
            <a:r>
              <a:rPr lang="es-ES" i="1" dirty="0" err="1" smtClean="0">
                <a:effectLst>
                  <a:glow rad="101600">
                    <a:srgbClr val="C00000">
                      <a:alpha val="60000"/>
                    </a:srgbClr>
                  </a:glow>
                  <a:outerShdw blurRad="38100" dist="38100" dir="2700000" algn="tl">
                    <a:srgbClr val="000000">
                      <a:alpha val="43137"/>
                    </a:srgbClr>
                  </a:outerShdw>
                </a:effectLst>
              </a:rPr>
              <a:t>Hore</a:t>
            </a:r>
            <a:r>
              <a:rPr lang="es-ES" i="1" dirty="0" smtClean="0">
                <a:effectLst>
                  <a:glow rad="101600">
                    <a:srgbClr val="C00000">
                      <a:alpha val="60000"/>
                    </a:srgbClr>
                  </a:glow>
                  <a:outerShdw blurRad="38100" dist="38100" dir="2700000" algn="tl">
                    <a:srgbClr val="000000">
                      <a:alpha val="43137"/>
                    </a:srgbClr>
                  </a:outerShdw>
                </a:effectLst>
              </a:rPr>
              <a:t> o monte de </a:t>
            </a:r>
            <a:r>
              <a:rPr lang="es-ES" i="1" dirty="0" err="1" smtClean="0">
                <a:effectLst>
                  <a:glow rad="101600">
                    <a:srgbClr val="C00000">
                      <a:alpha val="60000"/>
                    </a:srgbClr>
                  </a:glow>
                  <a:outerShdw blurRad="38100" dist="38100" dir="2700000" algn="tl">
                    <a:srgbClr val="000000">
                      <a:alpha val="43137"/>
                    </a:srgbClr>
                  </a:outerShdw>
                </a:effectLst>
              </a:rPr>
              <a:t>Yahveh</a:t>
            </a:r>
            <a:r>
              <a:rPr lang="es-ES" i="1" dirty="0" smtClean="0">
                <a:effectLst>
                  <a:glow rad="101600">
                    <a:srgbClr val="C00000">
                      <a:alpha val="60000"/>
                    </a:srgbClr>
                  </a:glow>
                  <a:outerShdw blurRad="38100" dist="38100" dir="2700000" algn="tl">
                    <a:srgbClr val="000000">
                      <a:alpha val="43137"/>
                    </a:srgbClr>
                  </a:outerShdw>
                </a:effectLst>
              </a:rPr>
              <a:t> para el judaísmo, se ubica al sur de la península del Sinaí, asentado al nordeste de Egipto entre los continentes de África y Asia.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gallery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13"/>
                                        </p:tgtEl>
                                      </p:cBhvr>
                                    </p:animEffect>
                                    <p:set>
                                      <p:cBhvr>
                                        <p:cTn id="10" dur="1" fill="hold">
                                          <p:stCondLst>
                                            <p:cond delay="2999"/>
                                          </p:stCondLst>
                                        </p:cTn>
                                        <p:tgtEl>
                                          <p:spTgt spid="13"/>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12" grpId="0" animBg="1"/>
      <p:bldP spid="13" grpId="0" animBg="1"/>
      <p:bldP spid="15" grpId="0" animBg="1"/>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RUVIEL-2.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611560" y="4585692"/>
            <a:ext cx="8064896" cy="923330"/>
          </a:xfrm>
          <a:prstGeom prst="rect">
            <a:avLst/>
          </a:prstGeom>
          <a:noFill/>
        </p:spPr>
        <p:txBody>
          <a:bodyPr wrap="square" rtlCol="0">
            <a:spAutoFit/>
          </a:bodyPr>
          <a:lstStyle/>
          <a:p>
            <a:r>
              <a:rPr lang="es-ES" dirty="0" smtClean="0">
                <a:effectLst>
                  <a:glow rad="101600">
                    <a:srgbClr val="C00000">
                      <a:alpha val="60000"/>
                    </a:srgbClr>
                  </a:glow>
                </a:effectLst>
              </a:rPr>
              <a:t>Su altura es de 2.285 metros y en contra de lo que se pueda pensar, no es la máxima elevación de la península del Sinaí, si no la segunda. La cima más alta está en el Monte St. Catherine con 2.642 metros.</a:t>
            </a:r>
            <a:endParaRPr lang="es-ES"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gallery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1" grpId="0" animBg="1"/>
      <p:bldP spid="15" grpId="0" animBg="1"/>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uta-Glasgow-arte-urbano-taxi-globos-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lugar remoto y desértico anclado en los confines del tiempo y de la historia, donde resulta fácil imaginar escenas místicas. Todo un imprescindible de un viaje por Egipto.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flip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ading_Mural.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acceder a la cima se puede transitar por la llamada ruta histórica “de las escaleras” y originaria de siglo VI, o por la más moderna y frecuentada por los turistas. Será la que recorras si reservas una excursión al Monte Sinaí y al Monasterio de Santa Catalina.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lip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3" fill="hold" grpId="0" nodeType="withEffect">
                                  <p:stCondLst>
                                    <p:cond delay="0"/>
                                  </p:stCondLst>
                                  <p:childTnLst>
                                    <p:animEffect transition="out" filter="strips(upRigh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8" presetClass="exit" presetSubtype="9" fill="hold" grpId="0" nodeType="withEffect">
                                  <p:stCondLst>
                                    <p:cond delay="0"/>
                                  </p:stCondLst>
                                  <p:childTnLst>
                                    <p:animEffect transition="out" filter="strips(upLef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18" presetClass="exit" presetSubtype="9" fill="hold" grpId="0" nodeType="withEffect">
                                  <p:stCondLst>
                                    <p:cond delay="0"/>
                                  </p:stCondLst>
                                  <p:childTnLst>
                                    <p:animEffect transition="out" filter="strips(upLef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3000375"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3000375" y="0"/>
            <a:ext cx="314325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6143625" y="0"/>
            <a:ext cx="3000375" cy="19288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905000"/>
            <a:ext cx="3000375"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3000375" y="1857375"/>
            <a:ext cx="3143250" cy="1976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6143625" y="1928813"/>
            <a:ext cx="3000375"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810000"/>
            <a:ext cx="3000375"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3000375" y="3786188"/>
            <a:ext cx="3143250" cy="19288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6143625" y="3810000"/>
            <a:ext cx="3000375"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539552"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monte Sinaí se puede llegar tanto desde Sharm el </a:t>
            </a:r>
            <a:r>
              <a:rPr lang="es-ES" i="1" dirty="0" err="1" smtClean="0">
                <a:effectLst>
                  <a:glow rad="101600">
                    <a:srgbClr val="C00000">
                      <a:alpha val="60000"/>
                    </a:srgbClr>
                  </a:glow>
                  <a:outerShdw blurRad="38100" dist="38100" dir="2700000" algn="tl">
                    <a:srgbClr val="000000">
                      <a:alpha val="43137"/>
                    </a:srgbClr>
                  </a:outerShdw>
                </a:effectLst>
              </a:rPr>
              <a:t>Sheikh</a:t>
            </a:r>
            <a:r>
              <a:rPr lang="es-ES" i="1" dirty="0" smtClean="0">
                <a:effectLst>
                  <a:glow rad="101600">
                    <a:srgbClr val="C00000">
                      <a:alpha val="60000"/>
                    </a:srgbClr>
                  </a:glow>
                  <a:outerShdw blurRad="38100" dist="38100" dir="2700000" algn="tl">
                    <a:srgbClr val="000000">
                      <a:alpha val="43137"/>
                    </a:srgbClr>
                  </a:outerShdw>
                </a:effectLst>
              </a:rPr>
              <a:t> como desde </a:t>
            </a:r>
            <a:r>
              <a:rPr lang="es-ES" i="1" dirty="0" err="1" smtClean="0">
                <a:effectLst>
                  <a:glow rad="101600">
                    <a:srgbClr val="C00000">
                      <a:alpha val="60000"/>
                    </a:srgbClr>
                  </a:glow>
                  <a:outerShdw blurRad="38100" dist="38100" dir="2700000" algn="tl">
                    <a:srgbClr val="000000">
                      <a:alpha val="43137"/>
                    </a:srgbClr>
                  </a:outerShdw>
                </a:effectLst>
              </a:rPr>
              <a:t>Dahab</a:t>
            </a:r>
            <a:r>
              <a:rPr lang="es-ES" i="1" dirty="0" smtClean="0">
                <a:effectLst>
                  <a:glow rad="101600">
                    <a:srgbClr val="C00000">
                      <a:alpha val="60000"/>
                    </a:srgbClr>
                  </a:glow>
                  <a:outerShdw blurRad="38100" dist="38100" dir="2700000" algn="tl">
                    <a:srgbClr val="000000">
                      <a:alpha val="43137"/>
                    </a:srgbClr>
                  </a:outerShdw>
                </a:effectLst>
              </a:rPr>
              <a:t>, aunque desde este último te ahorras una hora de carretera, que se nota bastante cuando vas a pasar la noche sin dormir.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4000">
        <p15:prstTrans prst="win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5" presetClass="exit" presetSubtype="5" fill="hold" grpId="0" nodeType="withEffect">
                                  <p:stCondLst>
                                    <p:cond delay="0"/>
                                  </p:stCondLst>
                                  <p:childTnLst>
                                    <p:animEffect transition="out" filter="checkerboard(dow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5" presetClass="exit" presetSubtype="5" fill="hold" grpId="0" nodeType="withEffect">
                                  <p:stCondLst>
                                    <p:cond delay="0"/>
                                  </p:stCondLst>
                                  <p:childTnLst>
                                    <p:animEffect transition="out" filter="checkerboard(down)">
                                      <p:cBhvr>
                                        <p:cTn id="27" dur="3000"/>
                                        <p:tgtEl>
                                          <p:spTgt spid="9"/>
                                        </p:tgtEl>
                                      </p:cBhvr>
                                    </p:animEffect>
                                    <p:set>
                                      <p:cBhvr>
                                        <p:cTn id="28" dur="1" fill="hold">
                                          <p:stCondLst>
                                            <p:cond delay="2999"/>
                                          </p:stCondLst>
                                        </p:cTn>
                                        <p:tgtEl>
                                          <p:spTgt spid="9"/>
                                        </p:tgtEl>
                                        <p:attrNameLst>
                                          <p:attrName>style.visibility</p:attrName>
                                        </p:attrNameLst>
                                      </p:cBhvr>
                                      <p:to>
                                        <p:strVal val="hidden"/>
                                      </p:to>
                                    </p:set>
                                  </p:childTnLst>
                                </p:cTn>
                              </p:par>
                              <p:par>
                                <p:cTn id="29" presetID="5" presetClass="exit" presetSubtype="5" fill="hold" grpId="0" nodeType="withEffect">
                                  <p:stCondLst>
                                    <p:cond delay="0"/>
                                  </p:stCondLst>
                                  <p:childTnLst>
                                    <p:animEffect transition="out" filter="checkerboard(down)">
                                      <p:cBhvr>
                                        <p:cTn id="30" dur="3000"/>
                                        <p:tgtEl>
                                          <p:spTgt spid="10"/>
                                        </p:tgtEl>
                                      </p:cBhvr>
                                    </p:animEffect>
                                    <p:set>
                                      <p:cBhvr>
                                        <p:cTn id="31" dur="1" fill="hold">
                                          <p:stCondLst>
                                            <p:cond delay="2999"/>
                                          </p:stCondLst>
                                        </p:cTn>
                                        <p:tgtEl>
                                          <p:spTgt spid="10"/>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ppt_w</p:attrName>
                                        </p:attrNameLst>
                                      </p:cBhvr>
                                      <p:tavLst>
                                        <p:tav tm="0">
                                          <p:val>
                                            <p:strVal val="4/3*#ppt_w"/>
                                          </p:val>
                                        </p:tav>
                                        <p:tav tm="100000">
                                          <p:val>
                                            <p:strVal val="#ppt_w"/>
                                          </p:val>
                                        </p:tav>
                                      </p:tavLst>
                                    </p:anim>
                                    <p:anim calcmode="lin" valueType="num">
                                      <p:cBhvr>
                                        <p:cTn id="35" dur="3000" fill="hold"/>
                                        <p:tgtEl>
                                          <p:spTgt spid="2"/>
                                        </p:tgtEl>
                                        <p:attrNameLst>
                                          <p:attrName>ppt_h</p:attrName>
                                        </p:attrNameLst>
                                      </p:cBhvr>
                                      <p:tavLst>
                                        <p:tav tm="0">
                                          <p:val>
                                            <p:strVal val="4/3*#ppt_h"/>
                                          </p:val>
                                        </p:tav>
                                        <p:tav tm="100000">
                                          <p:val>
                                            <p:strVal val="#ppt_h"/>
                                          </p:val>
                                        </p:tav>
                                      </p:tavLst>
                                    </p:anim>
                                  </p:childTnLst>
                                </p:cTn>
                              </p:par>
                              <p:par>
                                <p:cTn id="36" presetID="10" presetClass="entr" presetSubtype="0"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3000"/>
                                        <p:tgtEl>
                                          <p:spTgt spid="2"/>
                                        </p:tgtEl>
                                      </p:cBhvr>
                                    </p:animEffect>
                                  </p:childTnLst>
                                </p:cTn>
                              </p:par>
                            </p:childTnLst>
                          </p:cTn>
                        </p:par>
                        <p:par>
                          <p:cTn id="39" fill="hold">
                            <p:stCondLst>
                              <p:cond delay="3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1"/>
                                          </p:val>
                                        </p:tav>
                                        <p:tav tm="100000">
                                          <p:val>
                                            <p:strVal val="#ppt_x"/>
                                          </p:val>
                                        </p:tav>
                                      </p:tavLst>
                                    </p:anim>
                                    <p:anim calcmode="lin" valueType="num">
                                      <p:cBhvr>
                                        <p:cTn id="4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P spid="10" grpId="0" animBg="1"/>
      <p:bldP spid="12" grpId="0" animBg="1"/>
      <p:bldP spid="13" grpId="0" animBg="1"/>
      <p:bldP spid="14" grpId="0" animBg="1"/>
      <p:bldP spid="1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2" name="1 Imagen" descr="SOP_AP_SPANA_SPANENT_CA_USA_SPANLA508_LOS_ANGELES_...__afernandez-uvnlt%40univision.net_9.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611560"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 cimas despeinadas con perfil abrupto y desafiante nos recuerdan que estamos pisando la Península del Sinaí, uno de los territorios de Oriente Medio más conflictivos y hostiles.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slow" advTm="2300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3"/>
                                        </p:tgtEl>
                                      </p:cBhvr>
                                    </p:animEffect>
                                    <p:set>
                                      <p:cBhvr>
                                        <p:cTn id="16" dur="1" fill="hold">
                                          <p:stCondLst>
                                            <p:cond delay="2999"/>
                                          </p:stCondLst>
                                        </p:cTn>
                                        <p:tgtEl>
                                          <p:spTgt spid="13"/>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2/3*#ppt_w"/>
                                          </p:val>
                                        </p:tav>
                                        <p:tav tm="100000">
                                          <p:val>
                                            <p:strVal val="#ppt_w"/>
                                          </p:val>
                                        </p:tav>
                                      </p:tavLst>
                                    </p:anim>
                                    <p:anim calcmode="lin" valueType="num">
                                      <p:cBhvr>
                                        <p:cTn id="20" dur="3000" fill="hold"/>
                                        <p:tgtEl>
                                          <p:spTgt spid="2"/>
                                        </p:tgtEl>
                                        <p:attrNameLst>
                                          <p:attrName>ppt_h</p:attrName>
                                        </p:attrNameLst>
                                      </p:cBhvr>
                                      <p:tavLst>
                                        <p:tav tm="0">
                                          <p:val>
                                            <p:strVal val="2/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ágenes-montajes-y-fotomanipulaciones-digitales-de-Caras-Ionut-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marco geológico otorga la sobriedad necesaria de un enclave histórico y místico que impone en la oscuridad de la noche.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27).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297660"/>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Enclaves que nos han hecho sentir un poco Indiana Jones pero muy lejos de las pirámides de Guiza o del templo de Abu </a:t>
            </a:r>
            <a:r>
              <a:rPr lang="es-ES" i="1" dirty="0" err="1" smtClean="0">
                <a:effectLst>
                  <a:glow rad="101600">
                    <a:srgbClr val="C00000">
                      <a:alpha val="60000"/>
                    </a:srgbClr>
                  </a:glow>
                  <a:outerShdw blurRad="38100" dist="38100" dir="2700000" algn="tl">
                    <a:srgbClr val="000000">
                      <a:alpha val="43137"/>
                    </a:srgbClr>
                  </a:outerShdw>
                </a:effectLst>
              </a:rPr>
              <a:t>Simbel</a:t>
            </a:r>
            <a:r>
              <a:rPr lang="es-ES" i="1" dirty="0" smtClean="0">
                <a:effectLst>
                  <a:glow rad="101600">
                    <a:srgbClr val="C00000">
                      <a:alpha val="60000"/>
                    </a:srgbClr>
                  </a:glow>
                  <a:outerShdw blurRad="38100" dist="38100" dir="2700000" algn="tl">
                    <a:srgbClr val="000000">
                      <a:alpha val="43137"/>
                    </a:srgbClr>
                  </a:outerShdw>
                </a:effectLst>
              </a:rPr>
              <a:t>. Porque Egipto regala mucho más que estandartes monumentales a quien se aventura a salir de la ruta clásica establecida.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16"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ppt_w"/>
                                          </p:val>
                                        </p:tav>
                                      </p:tavLst>
                                    </p:anim>
                                    <p:anim calcmode="lin" valueType="num">
                                      <p:cBhvr>
                                        <p:cTn id="7" dur="3000"/>
                                        <p:tgtEl>
                                          <p:spTgt spid="3"/>
                                        </p:tgtEl>
                                        <p:attrNameLst>
                                          <p:attrName>ppt_h</p:attrName>
                                        </p:attrNameLst>
                                      </p:cBhvr>
                                      <p:tavLst>
                                        <p:tav tm="0">
                                          <p:val>
                                            <p:strVal val="ppt_h"/>
                                          </p:val>
                                        </p:tav>
                                        <p:tav tm="100000">
                                          <p:val>
                                            <p:strVal val="4*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3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ppt_w"/>
                                          </p:val>
                                        </p:tav>
                                        <p:tav tm="100000">
                                          <p:val>
                                            <p:strVal val="#ppt_w"/>
                                          </p:val>
                                        </p:tav>
                                      </p:tavLst>
                                    </p:anim>
                                    <p:anim calcmode="lin" valueType="num">
                                      <p:cBhvr>
                                        <p:cTn id="17" dur="3000" fill="hold"/>
                                        <p:tgtEl>
                                          <p:spTgt spid="2"/>
                                        </p:tgtEl>
                                        <p:attrNameLst>
                                          <p:attrName>ppt_h</p:attrName>
                                        </p:attrNameLst>
                                      </p:cBhvr>
                                      <p:tavLst>
                                        <p:tav tm="0">
                                          <p:val>
                                            <p:strVal val="4*#ppt_h"/>
                                          </p:val>
                                        </p:tav>
                                        <p:tav tm="100000">
                                          <p:val>
                                            <p:strVal val="#ppt_h"/>
                                          </p:val>
                                        </p:tav>
                                      </p:tavLst>
                                    </p:anim>
                                  </p:childTnLst>
                                </p:cTn>
                              </p:par>
                              <p:par>
                                <p:cTn id="18" presetID="10"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childTnLst>
                                </p:cTn>
                              </p:par>
                              <p:par>
                                <p:cTn id="21" presetID="52"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Scale>
                                      <p:cBhvr>
                                        <p:cTn id="23" dur="3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3000" decel="50000" fill="hold">
                                          <p:stCondLst>
                                            <p:cond delay="0"/>
                                          </p:stCondLst>
                                        </p:cTn>
                                        <p:tgtEl>
                                          <p:spTgt spid="2"/>
                                        </p:tgtEl>
                                        <p:attrNameLst>
                                          <p:attrName>ppt_x</p:attrName>
                                          <p:attrName>ppt_y</p:attrName>
                                        </p:attrNameLst>
                                      </p:cBhvr>
                                    </p:animMotion>
                                    <p:animEffect transition="in" filter="fade">
                                      <p:cBhvr>
                                        <p:cTn id="25" dur="3000"/>
                                        <p:tgtEl>
                                          <p:spTgt spid="2"/>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1"/>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lklore-y-celebraciones.-interseccion-de-calle-santiago-concha-con-biobío..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trayecto de subida dura casi tres horas con numerosas paradas que lo hacen llevadero. Precisamente por eso se tarda tanto, alguien con buena forma física subiría más rápido, pero en grupo el trayecto se realiza de manera suave.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3000"/>
                                        <p:tgtEl>
                                          <p:spTgt spid="9"/>
                                        </p:tgtEl>
                                      </p:cBhvr>
                                    </p:animEffect>
                                    <p:set>
                                      <p:cBhvr>
                                        <p:cTn id="28" dur="1" fill="hold">
                                          <p:stCondLst>
                                            <p:cond delay="2999"/>
                                          </p:stCondLst>
                                        </p:cTn>
                                        <p:tgtEl>
                                          <p:spTgt spid="9"/>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3000"/>
                                        <p:tgtEl>
                                          <p:spTgt spid="6"/>
                                        </p:tgtEl>
                                      </p:cBhvr>
                                    </p:animEffect>
                                    <p:set>
                                      <p:cBhvr>
                                        <p:cTn id="34" dur="1" fill="hold">
                                          <p:stCondLst>
                                            <p:cond delay="2999"/>
                                          </p:stCondLst>
                                        </p:cTn>
                                        <p:tgtEl>
                                          <p:spTgt spid="6"/>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11).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tres cuartas partes del camino transcurren por un sendero ancho que se estrecha en el último tramo, terminando en una sucesión de escaleras hasta llegar a la cima.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3"/>
                                        </p:tgtEl>
                                        <p:attrNameLst>
                                          <p:attrName>ppt_x</p:attrName>
                                        </p:attrNameLst>
                                      </p:cBhvr>
                                      <p:tavLst>
                                        <p:tav tm="0">
                                          <p:val>
                                            <p:strVal val="ppt_x"/>
                                          </p:val>
                                        </p:tav>
                                        <p:tav tm="100000">
                                          <p:val>
                                            <p:strVal val="ppt_x-.2"/>
                                          </p:val>
                                        </p:tav>
                                      </p:tavLst>
                                    </p:anim>
                                    <p:anim calcmode="lin" valueType="num">
                                      <p:cBhvr>
                                        <p:cTn id="11" dur="4000"/>
                                        <p:tgtEl>
                                          <p:spTgt spid="3"/>
                                        </p:tgtEl>
                                        <p:attrNameLst>
                                          <p:attrName>ppt_y</p:attrName>
                                        </p:attrNameLst>
                                      </p:cBhvr>
                                      <p:tavLst>
                                        <p:tav tm="0">
                                          <p:val>
                                            <p:strVal val="ppt_y"/>
                                          </p:val>
                                        </p:tav>
                                        <p:tav tm="100000">
                                          <p:val>
                                            <p:strVal val="ppt_y"/>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3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3059113"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059113" y="0"/>
            <a:ext cx="3097212"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156325" y="0"/>
            <a:ext cx="2987675"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3059113" y="2857500"/>
            <a:ext cx="3097212"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3059113"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156325" y="2857500"/>
            <a:ext cx="2987675"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683568" y="4585692"/>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Conforme el sol se va elevando el calor corporal asciende y te empezará a sobrar toda esa ropa que en la cima se hacía justa. Lleva una gorra o sombrero y protector solar si te quemas con facilidad.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10" grpId="0" animBg="1"/>
      <p:bldP spid="12" grpId="0" animBg="1"/>
      <p:bldP spid="15" grpId="0" animBg="1"/>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C724C07E0C367C957D1B6C4CB42F69E1B3C9B317158_900_900.JPE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4C724C07E0C367C957D1B6C4CB42F69E1B3C9B317158_900_900.JPE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descenso se realiza a pleno sol, lo que nos otorga la posibilidad de admirar los paisajes con luz y color después de la subida nocturna. Las montañas van regalando diferentes tonalidades de naranjas, marrones y ocres, peinadas con crestas ahora menos intimidatorias.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32000">
        <p15:prstTrans prst="origami"/>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284571214446593449._szw1280h1280_.jpg"/>
          <p:cNvPicPr>
            <a:picLocks noGrp="1" noChangeAspect="1"/>
          </p:cNvPicPr>
          <p:nvPr isPhoto="1"/>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90500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0" y="381000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95536" y="4297660"/>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bajada se realiza cómodamente con pequeños tramos de pendiente y con unas vistas espectaculares durante todo el camino. Los guías te acompañarán de nuevo hasta el monasterio de Santa Catalina, que será la siguiente parada de la ruta.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doors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15"/>
                                        </p:tgtEl>
                                      </p:cBhvr>
                                    </p:animEffect>
                                    <p:set>
                                      <p:cBhvr>
                                        <p:cTn id="10" dur="1" fill="hold">
                                          <p:stCondLst>
                                            <p:cond delay="2999"/>
                                          </p:stCondLst>
                                        </p:cTn>
                                        <p:tgtEl>
                                          <p:spTgt spid="1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5" grpId="0" animBg="1"/>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4572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572000" y="0"/>
            <a:ext cx="4572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611560"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Allí encontrarás una pequeña tienda beduina para tomar algo caliente y esperar la salida del sol. En el camino hay pequeñas tiendas para comprar agua, otras bebidas y </a:t>
            </a:r>
            <a:r>
              <a:rPr lang="es-ES" i="1" dirty="0" err="1" smtClean="0">
                <a:effectLst>
                  <a:glow rad="101600">
                    <a:srgbClr val="C00000">
                      <a:alpha val="60000"/>
                    </a:srgbClr>
                  </a:glow>
                  <a:outerShdw blurRad="38100" dist="38100" dir="2700000" algn="tl">
                    <a:srgbClr val="000000">
                      <a:alpha val="43137"/>
                    </a:srgbClr>
                  </a:outerShdw>
                </a:effectLst>
              </a:rPr>
              <a:t>snacks</a:t>
            </a:r>
            <a:r>
              <a:rPr lang="es-ES" i="1" dirty="0" smtClean="0">
                <a:effectLst>
                  <a:glow rad="101600">
                    <a:srgbClr val="C00000">
                      <a:alpha val="60000"/>
                    </a:srgbClr>
                  </a:glow>
                  <a:outerShdw blurRad="38100" dist="38100" dir="2700000" algn="tl">
                    <a:srgbClr val="000000">
                      <a:alpha val="43137"/>
                    </a:srgbClr>
                  </a:outerShdw>
                </a:effectLst>
              </a:rPr>
              <a:t>. También venden café y té caliente.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doors dir="vert"/>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4/3*#ppt_w"/>
                                          </p:val>
                                        </p:tav>
                                        <p:tav tm="100000">
                                          <p:val>
                                            <p:strVal val="#ppt_w"/>
                                          </p:val>
                                        </p:tav>
                                      </p:tavLst>
                                    </p:anim>
                                    <p:anim calcmode="lin" valueType="num">
                                      <p:cBhvr>
                                        <p:cTn id="14" dur="3000" fill="hold"/>
                                        <p:tgtEl>
                                          <p:spTgt spid="2"/>
                                        </p:tgtEl>
                                        <p:attrNameLst>
                                          <p:attrName>ppt_h</p:attrName>
                                        </p:attrNameLst>
                                      </p:cBhvr>
                                      <p:tavLst>
                                        <p:tav tm="0">
                                          <p:val>
                                            <p:strVal val="4/3*#ppt_h"/>
                                          </p:val>
                                        </p:tav>
                                        <p:tav tm="100000">
                                          <p:val>
                                            <p:strVal val="#ppt_h"/>
                                          </p:val>
                                        </p:tav>
                                      </p:tavLst>
                                    </p:anim>
                                  </p:childTnLst>
                                </p:cTn>
                              </p:par>
                              <p:par>
                                <p:cTn id="15" presetID="42"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3000"/>
                                        <p:tgtEl>
                                          <p:spTgt spid="2"/>
                                        </p:tgtEl>
                                      </p:cBhvr>
                                    </p:animEffec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n145303231324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1921396"/>
            <a:ext cx="4572000" cy="19044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1921396"/>
            <a:ext cx="4572000" cy="19044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0"/>
            <a:ext cx="4572000" cy="19213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0"/>
            <a:ext cx="4572000" cy="19213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Amanecer inolvidable. En la cima tu cuerpo empezará a enfriarse, al dejar de moverse, a casi 2.300 metros de altitud. Un café caliente vendrá bien hasta la salida del sol, y tampoco sobra alquilar una manta que te ofrecerán los beduinos en cuanto llegues.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warp dir="i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16" fill="hold" grpId="0" nodeType="withEffect">
                                  <p:stCondLst>
                                    <p:cond delay="0"/>
                                  </p:stCondLst>
                                  <p:childTnLst>
                                    <p:animEffect transition="out" filter="plus(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16"/>
                                        </p:tgtEl>
                                      </p:cBhvr>
                                    </p:animEffect>
                                    <p:set>
                                      <p:cBhvr>
                                        <p:cTn id="19" dur="1" fill="hold">
                                          <p:stCondLst>
                                            <p:cond delay="2999"/>
                                          </p:stCondLst>
                                        </p:cTn>
                                        <p:tgtEl>
                                          <p:spTgt spid="16"/>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17"/>
                                        </p:tgtEl>
                                      </p:cBhvr>
                                    </p:animEffect>
                                    <p:set>
                                      <p:cBhvr>
                                        <p:cTn id="22" dur="1" fill="hold">
                                          <p:stCondLst>
                                            <p:cond delay="2999"/>
                                          </p:stCondLst>
                                        </p:cTn>
                                        <p:tgtEl>
                                          <p:spTgt spid="17"/>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6" grpId="0" animBg="1"/>
      <p:bldP spid="17" grpId="0" animBg="1"/>
      <p:bldP spid="11"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14).jpg"/>
          <p:cNvPicPr>
            <a:picLocks noGrp="1" noChangeAspect="1"/>
          </p:cNvPicPr>
          <p:nvPr isPhoto="1"/>
        </p:nvPicPr>
        <p:blipFill>
          <a:blip r:embed="rId2" cstate="print"/>
          <a:stretch>
            <a:fillRect/>
          </a:stretch>
        </p:blipFill>
        <p:spPr bwMode="auto">
          <a:xfrm flipH="1">
            <a:off x="-5"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Poder mirar el sol de frente antes de que nos ciegue, en un escenario natural como este supera las expectativas. Como madrugar para ver el amanecer sobre el volcán Bromo o el </a:t>
            </a:r>
            <a:r>
              <a:rPr lang="es-ES" i="1" dirty="0" err="1" smtClean="0">
                <a:effectLst>
                  <a:glow rad="101600">
                    <a:srgbClr val="C00000">
                      <a:alpha val="60000"/>
                    </a:srgbClr>
                  </a:glow>
                  <a:outerShdw blurRad="38100" dist="38100" dir="2700000" algn="tl">
                    <a:srgbClr val="000000">
                      <a:alpha val="43137"/>
                    </a:srgbClr>
                  </a:outerShdw>
                </a:effectLst>
              </a:rPr>
              <a:t>Kawah</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Ijen</a:t>
            </a:r>
            <a:r>
              <a:rPr lang="es-ES" i="1" dirty="0" smtClean="0">
                <a:effectLst>
                  <a:glow rad="101600">
                    <a:srgbClr val="C00000">
                      <a:alpha val="60000"/>
                    </a:srgbClr>
                  </a:glow>
                  <a:outerShdw blurRad="38100" dist="38100" dir="2700000" algn="tl">
                    <a:srgbClr val="000000">
                      <a:alpha val="43137"/>
                    </a:srgbClr>
                  </a:outerShdw>
                </a:effectLst>
              </a:rPr>
              <a:t> en Indonesia, son momentos que se quedan grabados para siempre en la retina viajera.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14:warp dir="i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3"/>
                                        </p:tgtEl>
                                        <p:attrNameLst>
                                          <p:attrName>ppt_x</p:attrName>
                                        </p:attrNameLst>
                                      </p:cBhvr>
                                      <p:tavLst>
                                        <p:tav tm="0">
                                          <p:val>
                                            <p:strVal val="ppt_x"/>
                                          </p:val>
                                        </p:tav>
                                        <p:tav tm="100000">
                                          <p:val>
                                            <p:strVal val="ppt_x-.2"/>
                                          </p:val>
                                        </p:tav>
                                      </p:tavLst>
                                    </p:anim>
                                    <p:anim calcmode="lin" valueType="num">
                                      <p:cBhvr>
                                        <p:cTn id="11" dur="4000"/>
                                        <p:tgtEl>
                                          <p:spTgt spid="3"/>
                                        </p:tgtEl>
                                        <p:attrNameLst>
                                          <p:attrName>ppt_y</p:attrName>
                                        </p:attrNameLst>
                                      </p:cBhvr>
                                      <p:tavLst>
                                        <p:tav tm="0">
                                          <p:val>
                                            <p:strVal val="ppt_y"/>
                                          </p:val>
                                        </p:tav>
                                        <p:tav tm="100000">
                                          <p:val>
                                            <p:strVal val="ppt_y"/>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1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100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3059113"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3059113" y="0"/>
            <a:ext cx="3025775"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786063"/>
            <a:ext cx="3059113" cy="29289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3059113" y="2786063"/>
            <a:ext cx="3025775" cy="29289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6084888" y="0"/>
            <a:ext cx="3059112"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6084888" y="2786063"/>
            <a:ext cx="3059112" cy="29289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611560"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la salida del sol los tonos siguen cambiando cada pocos minutos en medio de un paraje desértico, que a priori puede parecer monótono pero que resulta sorprendente.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14:warp dir="i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3"/>
                                        </p:tgtEl>
                                      </p:cBhvr>
                                    </p:animEffect>
                                    <p:set>
                                      <p:cBhvr>
                                        <p:cTn id="16" dur="1" fill="hold">
                                          <p:stCondLst>
                                            <p:cond delay="2999"/>
                                          </p:stCondLst>
                                        </p:cTn>
                                        <p:tgtEl>
                                          <p:spTgt spid="13"/>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2/3*#ppt_w"/>
                                          </p:val>
                                        </p:tav>
                                        <p:tav tm="100000">
                                          <p:val>
                                            <p:strVal val="#ppt_w"/>
                                          </p:val>
                                        </p:tav>
                                      </p:tavLst>
                                    </p:anim>
                                    <p:anim calcmode="lin" valueType="num">
                                      <p:cBhvr>
                                        <p:cTn id="20" dur="3000" fill="hold"/>
                                        <p:tgtEl>
                                          <p:spTgt spid="2"/>
                                        </p:tgtEl>
                                        <p:attrNameLst>
                                          <p:attrName>ppt_h</p:attrName>
                                        </p:attrNameLst>
                                      </p:cBhvr>
                                      <p:tavLst>
                                        <p:tav tm="0">
                                          <p:val>
                                            <p:strVal val="2/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par>
                                <p:cTn id="24" presetID="18" presetClass="exit" presetSubtype="12" fill="hold" grpId="0" nodeType="withEffect">
                                  <p:stCondLst>
                                    <p:cond delay="0"/>
                                  </p:stCondLst>
                                  <p:childTnLst>
                                    <p:animEffect transition="out" filter="strips(downLeft)">
                                      <p:cBhvr>
                                        <p:cTn id="25" dur="3000"/>
                                        <p:tgtEl>
                                          <p:spTgt spid="8"/>
                                        </p:tgtEl>
                                      </p:cBhvr>
                                    </p:animEffect>
                                    <p:set>
                                      <p:cBhvr>
                                        <p:cTn id="26" dur="1" fill="hold">
                                          <p:stCondLst>
                                            <p:cond delay="2999"/>
                                          </p:stCondLst>
                                        </p:cTn>
                                        <p:tgtEl>
                                          <p:spTgt spid="8"/>
                                        </p:tgtEl>
                                        <p:attrNameLst>
                                          <p:attrName>style.visibility</p:attrName>
                                        </p:attrNameLst>
                                      </p:cBhvr>
                                      <p:to>
                                        <p:strVal val="hidden"/>
                                      </p:to>
                                    </p:set>
                                  </p:childTnLst>
                                </p:cTn>
                              </p:par>
                              <p:par>
                                <p:cTn id="27" presetID="18" presetClass="exit" presetSubtype="3" fill="hold" grpId="0" nodeType="withEffect">
                                  <p:stCondLst>
                                    <p:cond delay="0"/>
                                  </p:stCondLst>
                                  <p:childTnLst>
                                    <p:animEffect transition="out" filter="strips(upRight)">
                                      <p:cBhvr>
                                        <p:cTn id="28" dur="3000"/>
                                        <p:tgtEl>
                                          <p:spTgt spid="9"/>
                                        </p:tgtEl>
                                      </p:cBhvr>
                                    </p:animEffect>
                                    <p:set>
                                      <p:cBhvr>
                                        <p:cTn id="29" dur="1" fill="hold">
                                          <p:stCondLst>
                                            <p:cond delay="2999"/>
                                          </p:stCondLst>
                                        </p:cTn>
                                        <p:tgtEl>
                                          <p:spTgt spid="9"/>
                                        </p:tgtEl>
                                        <p:attrNameLst>
                                          <p:attrName>style.visibility</p:attrName>
                                        </p:attrNameLst>
                                      </p:cBhvr>
                                      <p:to>
                                        <p:strVal val="hidden"/>
                                      </p:to>
                                    </p:se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2" grpId="0" animBg="1"/>
      <p:bldP spid="13" grpId="0" animBg="1"/>
      <p:bldP spid="8" grpId="0" animBg="1"/>
      <p:bldP spid="9" grpId="0" animBg="1"/>
      <p:bldP spid="1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an_fintanmagee_bogota-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286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858000" y="0"/>
            <a:ext cx="2286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2286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858000" y="2857500"/>
            <a:ext cx="2286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827584" y="4585692"/>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enclave que pasa de la rudeza de la noche a la calidez de la mañana y que supura un aura especial. Quizás sea por el misticismo que le han otorgado las peregrinaciones del ser humano desde hace siglos.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isContent="1"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grpId="0" nodeType="withEffect">
                                  <p:stCondLst>
                                    <p:cond delay="0"/>
                                  </p:stCondLst>
                                  <p:childTnLst>
                                    <p:animEffect transition="out" filter="diamond(i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15"/>
                                        </p:tgtEl>
                                      </p:cBhvr>
                                    </p:animEffect>
                                    <p:set>
                                      <p:cBhvr>
                                        <p:cTn id="10" dur="1" fill="hold">
                                          <p:stCondLst>
                                            <p:cond delay="2999"/>
                                          </p:stCondLst>
                                        </p:cTn>
                                        <p:tgtEl>
                                          <p:spTgt spid="15"/>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5" presetClass="exit" presetSubtype="5" fill="hold" grpId="0" nodeType="withEffect">
                                  <p:stCondLst>
                                    <p:cond delay="0"/>
                                  </p:stCondLst>
                                  <p:childTnLst>
                                    <p:animEffect transition="out" filter="checkerboard(down)">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5" presetClass="exit" presetSubtype="5" fill="hold" grpId="0" nodeType="withEffect">
                                  <p:stCondLst>
                                    <p:cond delay="0"/>
                                  </p:stCondLst>
                                  <p:childTnLst>
                                    <p:animEffect transition="out" filter="checkerboard(dow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5" presetClass="exit" presetSubtype="5" fill="hold" grpId="0" nodeType="withEffect">
                                  <p:stCondLst>
                                    <p:cond delay="0"/>
                                  </p:stCondLst>
                                  <p:childTnLst>
                                    <p:animEffect transition="out" filter="checkerboard(down)">
                                      <p:cBhvr>
                                        <p:cTn id="24" dur="3000"/>
                                        <p:tgtEl>
                                          <p:spTgt spid="9"/>
                                        </p:tgtEl>
                                      </p:cBhvr>
                                    </p:animEffect>
                                    <p:set>
                                      <p:cBhvr>
                                        <p:cTn id="25" dur="1" fill="hold">
                                          <p:stCondLst>
                                            <p:cond delay="2999"/>
                                          </p:stCondLst>
                                        </p:cTn>
                                        <p:tgtEl>
                                          <p:spTgt spid="9"/>
                                        </p:tgtEl>
                                        <p:attrNameLst>
                                          <p:attrName>style.visibility</p:attrName>
                                        </p:attrNameLst>
                                      </p:cBhvr>
                                      <p:to>
                                        <p:strVal val="hidden"/>
                                      </p:to>
                                    </p:set>
                                  </p:childTnLst>
                                </p:cTn>
                              </p:par>
                              <p:par>
                                <p:cTn id="26" presetID="5" presetClass="exit" presetSubtype="5" fill="hold" grpId="0" nodeType="withEffect">
                                  <p:stCondLst>
                                    <p:cond delay="0"/>
                                  </p:stCondLst>
                                  <p:childTnLst>
                                    <p:animEffect transition="out" filter="checkerboard(down)">
                                      <p:cBhvr>
                                        <p:cTn id="27" dur="3000"/>
                                        <p:tgtEl>
                                          <p:spTgt spid="10"/>
                                        </p:tgtEl>
                                      </p:cBhvr>
                                    </p:animEffect>
                                    <p:set>
                                      <p:cBhvr>
                                        <p:cTn id="28" dur="1" fill="hold">
                                          <p:stCondLst>
                                            <p:cond delay="2999"/>
                                          </p:stCondLst>
                                        </p:cTn>
                                        <p:tgtEl>
                                          <p:spTgt spid="10"/>
                                        </p:tgtEl>
                                        <p:attrNameLst>
                                          <p:attrName>style.visibility</p:attrName>
                                        </p:attrNameLst>
                                      </p:cBhvr>
                                      <p:to>
                                        <p:strVal val="hidden"/>
                                      </p:to>
                                    </p:set>
                                  </p:childTnLst>
                                </p:cTn>
                              </p:par>
                              <p:par>
                                <p:cTn id="29" presetID="5" presetClass="exit" presetSubtype="5" fill="hold" grpId="0" nodeType="withEffect">
                                  <p:stCondLst>
                                    <p:cond delay="0"/>
                                  </p:stCondLst>
                                  <p:childTnLst>
                                    <p:animEffect transition="out" filter="checkerboard(down)">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3000"/>
                                        <p:tgtEl>
                                          <p:spTgt spid="14"/>
                                        </p:tgtEl>
                                      </p:cBhvr>
                                    </p:animEffect>
                                    <p:set>
                                      <p:cBhvr>
                                        <p:cTn id="34" dur="1" fill="hold">
                                          <p:stCondLst>
                                            <p:cond delay="2999"/>
                                          </p:stCondLst>
                                        </p:cTn>
                                        <p:tgtEl>
                                          <p:spTgt spid="14"/>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3000" fill="hold"/>
                                        <p:tgtEl>
                                          <p:spTgt spid="2"/>
                                        </p:tgtEl>
                                        <p:attrNameLst>
                                          <p:attrName>ppt_w</p:attrName>
                                        </p:attrNameLst>
                                      </p:cBhvr>
                                      <p:tavLst>
                                        <p:tav tm="0">
                                          <p:val>
                                            <p:strVal val="4/3*#ppt_w"/>
                                          </p:val>
                                        </p:tav>
                                        <p:tav tm="100000">
                                          <p:val>
                                            <p:strVal val="#ppt_w"/>
                                          </p:val>
                                        </p:tav>
                                      </p:tavLst>
                                    </p:anim>
                                    <p:anim calcmode="lin" valueType="num">
                                      <p:cBhvr>
                                        <p:cTn id="38" dur="3000" fill="hold"/>
                                        <p:tgtEl>
                                          <p:spTgt spid="2"/>
                                        </p:tgtEl>
                                        <p:attrNameLst>
                                          <p:attrName>ppt_h</p:attrName>
                                        </p:attrNameLst>
                                      </p:cBhvr>
                                      <p:tavLst>
                                        <p:tav tm="0">
                                          <p:val>
                                            <p:strVal val="4/3*#ppt_h"/>
                                          </p:val>
                                        </p:tav>
                                        <p:tav tm="100000">
                                          <p:val>
                                            <p:strVal val="#ppt_h"/>
                                          </p:val>
                                        </p:tav>
                                      </p:tavLst>
                                    </p:anim>
                                  </p:childTnLst>
                                </p:cTn>
                              </p:par>
                              <p:par>
                                <p:cTn id="39" presetID="10" presetClass="entr" presetSubtype="0" fill="hold" nodeType="with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fade">
                                      <p:cBhvr>
                                        <p:cTn id="41" dur="3000"/>
                                        <p:tgtEl>
                                          <p:spTgt spid="2"/>
                                        </p:tgtEl>
                                      </p:cBhvr>
                                    </p:animEffect>
                                  </p:childTnLst>
                                </p:cTn>
                              </p:par>
                            </p:childTnLst>
                          </p:cTn>
                        </p:par>
                        <p:par>
                          <p:cTn id="42" fill="hold">
                            <p:stCondLst>
                              <p:cond delay="3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6"/>
                                        </p:tgtEl>
                                        <p:attrNameLst>
                                          <p:attrName>style.visibility</p:attrName>
                                        </p:attrNameLst>
                                      </p:cBhvr>
                                      <p:to>
                                        <p:strVal val="visible"/>
                                      </p:to>
                                    </p:set>
                                    <p:animEffect transition="in" filter="fade">
                                      <p:cBhvr>
                                        <p:cTn id="45" dur="1000"/>
                                        <p:tgtEl>
                                          <p:spTgt spid="16"/>
                                        </p:tgtEl>
                                      </p:cBhvr>
                                    </p:animEffect>
                                    <p:anim calcmode="lin" valueType="num">
                                      <p:cBhvr>
                                        <p:cTn id="46" dur="1000" fill="hold"/>
                                        <p:tgtEl>
                                          <p:spTgt spid="16"/>
                                        </p:tgtEl>
                                        <p:attrNameLst>
                                          <p:attrName>ppt_x</p:attrName>
                                        </p:attrNameLst>
                                      </p:cBhvr>
                                      <p:tavLst>
                                        <p:tav tm="0">
                                          <p:val>
                                            <p:strVal val="#ppt_x-.1"/>
                                          </p:val>
                                        </p:tav>
                                        <p:tav tm="100000">
                                          <p:val>
                                            <p:strVal val="#ppt_x"/>
                                          </p:val>
                                        </p:tav>
                                      </p:tavLst>
                                    </p:anim>
                                    <p:anim calcmode="lin" valueType="num">
                                      <p:cBhvr>
                                        <p:cTn id="47"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12" grpId="0" animBg="1"/>
      <p:bldP spid="13" grpId="0" animBg="1"/>
      <p:bldP spid="14" grpId="0" animBg="1"/>
      <p:bldP spid="15" grpId="0" animBg="1"/>
      <p:bldP spid="1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468560" y="0"/>
            <a:ext cx="993710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39552" y="4945732"/>
            <a:ext cx="7488832"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Capilla de La Santísima Trinidad. </a:t>
            </a:r>
            <a:r>
              <a:rPr lang="es-ES" i="1" dirty="0" smtClean="0">
                <a:effectLst>
                  <a:glow rad="101600">
                    <a:srgbClr val="C00000">
                      <a:alpha val="60000"/>
                    </a:srgbClr>
                  </a:glow>
                  <a:outerShdw blurRad="38100" dist="38100" dir="2700000" algn="tl">
                    <a:srgbClr val="000000">
                      <a:alpha val="43137"/>
                    </a:srgbClr>
                  </a:outerShdw>
                </a:effectLst>
              </a:rPr>
              <a:t>En la cima del Monte Sinaí hay una pequeña capilla dedicada a la Santísima Trinidad construida en 1934.</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prism isContent="1" isInverted="1"/>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9" fill="hold" grpId="0" nodeType="withEffect">
                                  <p:stCondLst>
                                    <p:cond delay="0"/>
                                  </p:stCondLst>
                                  <p:childTnLst>
                                    <p:animEffect transition="out" filter="strips(up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3059113"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3059113" y="0"/>
            <a:ext cx="316865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227763" y="0"/>
            <a:ext cx="2916237"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3059113"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3059113" y="2857500"/>
            <a:ext cx="316865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227763" y="2857500"/>
            <a:ext cx="2916237"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611560"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santuario se levantó con los restos de una capilla erigida en este mismo lugar en el año 532 por Justiniano, que fue destruida en diversas ocasiones. En la actualidad no es posible visitarla.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flythrough/>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12" grpId="0" animBg="1"/>
      <p:bldP spid="13" grpId="0" animBg="1"/>
      <p:bldP spid="15" grpId="0" animBg="1"/>
      <p:bldP spid="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2987675"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987675" y="0"/>
            <a:ext cx="3024188" cy="19208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011863" y="0"/>
            <a:ext cx="3132137"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905000"/>
            <a:ext cx="2987675"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2987675" y="1920875"/>
            <a:ext cx="302418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6011863" y="1905000"/>
            <a:ext cx="3132137"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810000"/>
            <a:ext cx="2987675"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987675" y="3810000"/>
            <a:ext cx="302418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6011863" y="3810000"/>
            <a:ext cx="3132137"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cima que corona otro enclave mundial donde se vuelven a juntar las tres religiones monoteístas más importantes del planeta: cristianismo, judaísmo y musulmana.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flythrough/>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grpId="0" nodeType="withEffect">
                                  <p:stCondLst>
                                    <p:cond delay="0"/>
                                  </p:stCondLst>
                                  <p:childTnLst>
                                    <p:animEffect transition="out" filter="circle(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12"/>
                                        </p:tgtEl>
                                      </p:cBhvr>
                                    </p:animEffect>
                                    <p:set>
                                      <p:cBhvr>
                                        <p:cTn id="16" dur="1" fill="hold">
                                          <p:stCondLst>
                                            <p:cond delay="3999"/>
                                          </p:stCondLst>
                                        </p:cTn>
                                        <p:tgtEl>
                                          <p:spTgt spid="12"/>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4000"/>
                                        <p:tgtEl>
                                          <p:spTgt spid="13"/>
                                        </p:tgtEl>
                                      </p:cBhvr>
                                    </p:animEffect>
                                    <p:set>
                                      <p:cBhvr>
                                        <p:cTn id="19" dur="1" fill="hold">
                                          <p:stCondLst>
                                            <p:cond delay="3999"/>
                                          </p:stCondLst>
                                        </p:cTn>
                                        <p:tgtEl>
                                          <p:spTgt spid="13"/>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4000"/>
                                        <p:tgtEl>
                                          <p:spTgt spid="15"/>
                                        </p:tgtEl>
                                      </p:cBhvr>
                                    </p:animEffect>
                                    <p:set>
                                      <p:cBhvr>
                                        <p:cTn id="22" dur="1" fill="hold">
                                          <p:stCondLst>
                                            <p:cond delay="3999"/>
                                          </p:stCondLst>
                                        </p:cTn>
                                        <p:tgtEl>
                                          <p:spTgt spid="15"/>
                                        </p:tgtEl>
                                        <p:attrNameLst>
                                          <p:attrName>style.visibility</p:attrName>
                                        </p:attrNameLst>
                                      </p:cBhvr>
                                      <p:to>
                                        <p:strVal val="hidden"/>
                                      </p:to>
                                    </p:set>
                                  </p:childTnLst>
                                </p:cTn>
                              </p:par>
                              <p:par>
                                <p:cTn id="23" presetID="16" presetClass="exit" presetSubtype="37" fill="hold" grpId="0" nodeType="withEffect">
                                  <p:stCondLst>
                                    <p:cond delay="0"/>
                                  </p:stCondLst>
                                  <p:childTnLst>
                                    <p:animEffect transition="out" filter="barn(outVertical)">
                                      <p:cBhvr>
                                        <p:cTn id="24" dur="4000"/>
                                        <p:tgtEl>
                                          <p:spTgt spid="8"/>
                                        </p:tgtEl>
                                      </p:cBhvr>
                                    </p:animEffect>
                                    <p:set>
                                      <p:cBhvr>
                                        <p:cTn id="25" dur="1" fill="hold">
                                          <p:stCondLst>
                                            <p:cond delay="3999"/>
                                          </p:stCondLst>
                                        </p:cTn>
                                        <p:tgtEl>
                                          <p:spTgt spid="8"/>
                                        </p:tgtEl>
                                        <p:attrNameLst>
                                          <p:attrName>style.visibility</p:attrName>
                                        </p:attrNameLst>
                                      </p:cBhvr>
                                      <p:to>
                                        <p:strVal val="hidden"/>
                                      </p:to>
                                    </p:set>
                                  </p:childTnLst>
                                </p:cTn>
                              </p:par>
                              <p:par>
                                <p:cTn id="26" presetID="16" presetClass="exit" presetSubtype="37" fill="hold" grpId="0" nodeType="withEffect">
                                  <p:stCondLst>
                                    <p:cond delay="0"/>
                                  </p:stCondLst>
                                  <p:childTnLst>
                                    <p:animEffect transition="out" filter="barn(outVertical)">
                                      <p:cBhvr>
                                        <p:cTn id="27" dur="4000"/>
                                        <p:tgtEl>
                                          <p:spTgt spid="10"/>
                                        </p:tgtEl>
                                      </p:cBhvr>
                                    </p:animEffect>
                                    <p:set>
                                      <p:cBhvr>
                                        <p:cTn id="28" dur="1" fill="hold">
                                          <p:stCondLst>
                                            <p:cond delay="3999"/>
                                          </p:stCondLst>
                                        </p:cTn>
                                        <p:tgtEl>
                                          <p:spTgt spid="10"/>
                                        </p:tgtEl>
                                        <p:attrNameLst>
                                          <p:attrName>style.visibility</p:attrName>
                                        </p:attrNameLst>
                                      </p:cBhvr>
                                      <p:to>
                                        <p:strVal val="hidden"/>
                                      </p:to>
                                    </p:set>
                                  </p:childTnLst>
                                </p:cTn>
                              </p:par>
                              <p:par>
                                <p:cTn id="29" presetID="16" presetClass="exit" presetSubtype="37" fill="hold" grpId="0" nodeType="withEffect">
                                  <p:stCondLst>
                                    <p:cond delay="0"/>
                                  </p:stCondLst>
                                  <p:childTnLst>
                                    <p:animEffect transition="out" filter="barn(outVertical)">
                                      <p:cBhvr>
                                        <p:cTn id="30" dur="4000"/>
                                        <p:tgtEl>
                                          <p:spTgt spid="11"/>
                                        </p:tgtEl>
                                      </p:cBhvr>
                                    </p:animEffect>
                                    <p:set>
                                      <p:cBhvr>
                                        <p:cTn id="31" dur="1" fill="hold">
                                          <p:stCondLst>
                                            <p:cond delay="3999"/>
                                          </p:stCondLst>
                                        </p:cTn>
                                        <p:tgtEl>
                                          <p:spTgt spid="11"/>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ppt_w</p:attrName>
                                        </p:attrNameLst>
                                      </p:cBhvr>
                                      <p:tavLst>
                                        <p:tav tm="0">
                                          <p:val>
                                            <p:strVal val="4/3*#ppt_w"/>
                                          </p:val>
                                        </p:tav>
                                        <p:tav tm="100000">
                                          <p:val>
                                            <p:strVal val="#ppt_w"/>
                                          </p:val>
                                        </p:tav>
                                      </p:tavLst>
                                    </p:anim>
                                    <p:anim calcmode="lin" valueType="num">
                                      <p:cBhvr>
                                        <p:cTn id="35" dur="3000" fill="hold"/>
                                        <p:tgtEl>
                                          <p:spTgt spid="2"/>
                                        </p:tgtEl>
                                        <p:attrNameLst>
                                          <p:attrName>ppt_h</p:attrName>
                                        </p:attrNameLst>
                                      </p:cBhvr>
                                      <p:tavLst>
                                        <p:tav tm="0">
                                          <p:val>
                                            <p:strVal val="4/3*#ppt_h"/>
                                          </p:val>
                                        </p:tav>
                                        <p:tav tm="100000">
                                          <p:val>
                                            <p:strVal val="#ppt_h"/>
                                          </p:val>
                                        </p:tav>
                                      </p:tavLst>
                                    </p:anim>
                                  </p:childTnLst>
                                </p:cTn>
                              </p:par>
                              <p:par>
                                <p:cTn id="36" presetID="10" presetClass="entr" presetSubtype="0"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3000"/>
                                        <p:tgtEl>
                                          <p:spTgt spid="2"/>
                                        </p:tgtEl>
                                      </p:cBhvr>
                                    </p:animEffect>
                                  </p:childTnLst>
                                </p:cTn>
                              </p:par>
                            </p:childTnLst>
                          </p:cTn>
                        </p:par>
                        <p:par>
                          <p:cTn id="39" fill="hold">
                            <p:stCondLst>
                              <p:cond delay="4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1"/>
                                          </p:val>
                                        </p:tav>
                                        <p:tav tm="100000">
                                          <p:val>
                                            <p:strVal val="#ppt_x"/>
                                          </p:val>
                                        </p:tav>
                                      </p:tavLst>
                                    </p:anim>
                                    <p:anim calcmode="lin" valueType="num">
                                      <p:cBhvr>
                                        <p:cTn id="4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10" grpId="0" animBg="1"/>
      <p:bldP spid="11" grpId="0" animBg="1"/>
      <p:bldP spid="12" grpId="0" animBg="1"/>
      <p:bldP spid="13" grpId="0" animBg="1"/>
      <p:bldP spid="15" grpId="0" animBg="1"/>
      <p:bldP spid="1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Ana María\Escritorio\14.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Forma libre"/>
          <p:cNvSpPr/>
          <p:nvPr/>
        </p:nvSpPr>
        <p:spPr>
          <a:xfrm rot="16200000" flipV="1">
            <a:off x="1714500" y="-1714500"/>
            <a:ext cx="5715000" cy="9144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Forma libre"/>
          <p:cNvSpPr/>
          <p:nvPr/>
        </p:nvSpPr>
        <p:spPr>
          <a:xfrm rot="16200000">
            <a:off x="1714500" y="-1714500"/>
            <a:ext cx="5715000" cy="9144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Independientemente de la fe que se profese, o si no se profesa ninguna, ese lugar hace a uno reconectarse con su espiritualidad. Tal vez por su historia, tal vez porque es remembranza de que la felicidad y los objetivos sólo se logran a través de arduo trabajo, compromiso y determinación.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window dir="vert"/>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ppt_x"/>
                                          </p:val>
                                        </p:tav>
                                      </p:tavLst>
                                    </p:anim>
                                    <p:anim calcmode="lin" valueType="num">
                                      <p:cBhvr additive="base">
                                        <p:cTn id="7" dur="3000"/>
                                        <p:tgtEl>
                                          <p:spTgt spid="3"/>
                                        </p:tgtEl>
                                        <p:attrNameLst>
                                          <p:attrName>ppt_y</p:attrName>
                                        </p:attrNameLst>
                                      </p:cBhvr>
                                      <p:tavLst>
                                        <p:tav tm="0">
                                          <p:val>
                                            <p:strVal val="ppt_y"/>
                                          </p:val>
                                        </p:tav>
                                        <p:tav tm="100000">
                                          <p:val>
                                            <p:strVal val="1+ppt_h/2"/>
                                          </p:val>
                                        </p:tav>
                                      </p:tavLst>
                                    </p:anim>
                                    <p:set>
                                      <p:cBhvr>
                                        <p:cTn id="8" dur="1" fill="hold">
                                          <p:stCondLst>
                                            <p:cond delay="2999"/>
                                          </p:stCondLst>
                                        </p:cTn>
                                        <p:tgtEl>
                                          <p:spTgt spid="3"/>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4"/>
                                        </p:tgtEl>
                                        <p:attrNameLst>
                                          <p:attrName>ppt_x</p:attrName>
                                        </p:attrNameLst>
                                      </p:cBhvr>
                                      <p:tavLst>
                                        <p:tav tm="0">
                                          <p:val>
                                            <p:strVal val="ppt_x"/>
                                          </p:val>
                                        </p:tav>
                                        <p:tav tm="100000">
                                          <p:val>
                                            <p:strVal val="ppt_x"/>
                                          </p:val>
                                        </p:tav>
                                      </p:tavLst>
                                    </p:anim>
                                    <p:anim calcmode="lin" valueType="num">
                                      <p:cBhvr additive="base">
                                        <p:cTn id="11" dur="3000"/>
                                        <p:tgtEl>
                                          <p:spTgt spid="4"/>
                                        </p:tgtEl>
                                        <p:attrNameLst>
                                          <p:attrName>ppt_y</p:attrName>
                                        </p:attrNameLst>
                                      </p:cBhvr>
                                      <p:tavLst>
                                        <p:tav tm="0">
                                          <p:val>
                                            <p:strVal val="ppt_y"/>
                                          </p:val>
                                        </p:tav>
                                        <p:tav tm="100000">
                                          <p:val>
                                            <p:strVal val="0-ppt_h/2"/>
                                          </p:val>
                                        </p:tav>
                                      </p:tavLst>
                                    </p:anim>
                                    <p:set>
                                      <p:cBhvr>
                                        <p:cTn id="12" dur="1" fill="hold">
                                          <p:stCondLst>
                                            <p:cond delay="2999"/>
                                          </p:stCondLst>
                                        </p:cTn>
                                        <p:tgtEl>
                                          <p:spTgt spid="4"/>
                                        </p:tgtEl>
                                        <p:attrNameLst>
                                          <p:attrName>style.visibility</p:attrName>
                                        </p:attrNameLst>
                                      </p:cBhvr>
                                      <p:to>
                                        <p:strVal val="hidden"/>
                                      </p:to>
                                    </p:set>
                                  </p:childTnLst>
                                </p:cTn>
                              </p:par>
                              <p:par>
                                <p:cTn id="13" presetID="14" presetClass="entr" presetSubtype="5" fill="hold" nodeType="withEffect">
                                  <p:stCondLst>
                                    <p:cond delay="0"/>
                                  </p:stCondLst>
                                  <p:childTnLst>
                                    <p:set>
                                      <p:cBhvr>
                                        <p:cTn id="14" dur="1" fill="hold">
                                          <p:stCondLst>
                                            <p:cond delay="0"/>
                                          </p:stCondLst>
                                        </p:cTn>
                                        <p:tgtEl>
                                          <p:spTgt spid="18434"/>
                                        </p:tgtEl>
                                        <p:attrNameLst>
                                          <p:attrName>style.visibility</p:attrName>
                                        </p:attrNameLst>
                                      </p:cBhvr>
                                      <p:to>
                                        <p:strVal val="visible"/>
                                      </p:to>
                                    </p:set>
                                    <p:animEffect transition="in" filter="randombar(vertical)">
                                      <p:cBhvr>
                                        <p:cTn id="15" dur="3000"/>
                                        <p:tgtEl>
                                          <p:spTgt spid="18434"/>
                                        </p:tgtEl>
                                      </p:cBhvr>
                                    </p:animEffect>
                                  </p:childTnLst>
                                </p:cTn>
                              </p:par>
                              <p:par>
                                <p:cTn id="16" presetID="23" presetClass="entr" presetSubtype="288" fill="hold" nodeType="withEffect">
                                  <p:stCondLst>
                                    <p:cond delay="0"/>
                                  </p:stCondLst>
                                  <p:childTnLst>
                                    <p:set>
                                      <p:cBhvr>
                                        <p:cTn id="17" dur="1" fill="hold">
                                          <p:stCondLst>
                                            <p:cond delay="0"/>
                                          </p:stCondLst>
                                        </p:cTn>
                                        <p:tgtEl>
                                          <p:spTgt spid="18434"/>
                                        </p:tgtEl>
                                        <p:attrNameLst>
                                          <p:attrName>style.visibility</p:attrName>
                                        </p:attrNameLst>
                                      </p:cBhvr>
                                      <p:to>
                                        <p:strVal val="visible"/>
                                      </p:to>
                                    </p:set>
                                    <p:anim calcmode="lin" valueType="num">
                                      <p:cBhvr>
                                        <p:cTn id="18" dur="3000" fill="hold"/>
                                        <p:tgtEl>
                                          <p:spTgt spid="18434"/>
                                        </p:tgtEl>
                                        <p:attrNameLst>
                                          <p:attrName>ppt_w</p:attrName>
                                        </p:attrNameLst>
                                      </p:cBhvr>
                                      <p:tavLst>
                                        <p:tav tm="0">
                                          <p:val>
                                            <p:strVal val="4/3*#ppt_w"/>
                                          </p:val>
                                        </p:tav>
                                        <p:tav tm="100000">
                                          <p:val>
                                            <p:strVal val="#ppt_w"/>
                                          </p:val>
                                        </p:tav>
                                      </p:tavLst>
                                    </p:anim>
                                    <p:anim calcmode="lin" valueType="num">
                                      <p:cBhvr>
                                        <p:cTn id="19" dur="3000" fill="hold"/>
                                        <p:tgtEl>
                                          <p:spTgt spid="18434"/>
                                        </p:tgtEl>
                                        <p:attrNameLst>
                                          <p:attrName>ppt_h</p:attrName>
                                        </p:attrNameLst>
                                      </p:cBhvr>
                                      <p:tavLst>
                                        <p:tav tm="0">
                                          <p:val>
                                            <p:strVal val="4/3*#ppt_h"/>
                                          </p:val>
                                        </p:tav>
                                        <p:tav tm="100000">
                                          <p:val>
                                            <p:strVal val="#ppt_h"/>
                                          </p:val>
                                        </p:tav>
                                      </p:tavLst>
                                    </p:anim>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7544"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Aún cuando el camino es escabroso, cuando siempre haya miedo de caer y deseos de volver atrás, no hay que dejarse vencer. Literal y metafóricamente hablando.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ferris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9" fill="hold" grpId="0" nodeType="withEffect">
                                  <p:stCondLst>
                                    <p:cond delay="0"/>
                                  </p:stCondLst>
                                  <p:childTnLst>
                                    <p:animEffect transition="out" filter="strips(upLef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4000"/>
                                        <p:tgtEl>
                                          <p:spTgt spid="15"/>
                                        </p:tgtEl>
                                      </p:cBhvr>
                                    </p:animEffect>
                                    <p:set>
                                      <p:cBhvr>
                                        <p:cTn id="16" dur="1" fill="hold">
                                          <p:stCondLst>
                                            <p:cond delay="3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4000" fill="hold"/>
                                        <p:tgtEl>
                                          <p:spTgt spid="2"/>
                                        </p:tgtEl>
                                        <p:attrNameLst>
                                          <p:attrName>ppt_w</p:attrName>
                                        </p:attrNameLst>
                                      </p:cBhvr>
                                      <p:tavLst>
                                        <p:tav tm="0">
                                          <p:val>
                                            <p:strVal val="4/3*#ppt_w"/>
                                          </p:val>
                                        </p:tav>
                                        <p:tav tm="100000">
                                          <p:val>
                                            <p:strVal val="#ppt_w"/>
                                          </p:val>
                                        </p:tav>
                                      </p:tavLst>
                                    </p:anim>
                                    <p:anim calcmode="lin" valueType="num">
                                      <p:cBhvr>
                                        <p:cTn id="20" dur="4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4000"/>
                                        <p:tgtEl>
                                          <p:spTgt spid="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4572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467544" y="3793604"/>
            <a:ext cx="8352928"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Seas o no creyente, comprenderás mejor la trascendencia del ascenso si llevas a mano la Biblia. En concreto, abierta por Éxodo 24, donde se narra el episodio en el que Moisés entabla contacto con Dios y recibe las tablas de la ley en la cima. Y por supuesto, no olvides una buena cámara de fotos, sobre todo para inmortalizar dos momentos que puedes vivir (y que tendrás que elegir): el amanecer y el atardecer.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6000">
        <p14:conveyor dir="l"/>
      </p:transition>
    </mc:Choice>
    <mc:Fallback xmlns="">
      <p:transition spd="slow" advTm="4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4000" fill="hold"/>
                                        <p:tgtEl>
                                          <p:spTgt spid="2"/>
                                        </p:tgtEl>
                                        <p:attrNameLst>
                                          <p:attrName>ppt_w</p:attrName>
                                        </p:attrNameLst>
                                      </p:cBhvr>
                                      <p:tavLst>
                                        <p:tav tm="0">
                                          <p:val>
                                            <p:strVal val="4/3*#ppt_w"/>
                                          </p:val>
                                        </p:tav>
                                        <p:tav tm="100000">
                                          <p:val>
                                            <p:strVal val="#ppt_w"/>
                                          </p:val>
                                        </p:tav>
                                      </p:tavLst>
                                    </p:anim>
                                    <p:anim calcmode="lin" valueType="num">
                                      <p:cBhvr>
                                        <p:cTn id="14" dur="4000" fill="hold"/>
                                        <p:tgtEl>
                                          <p:spTgt spid="2"/>
                                        </p:tgtEl>
                                        <p:attrNameLst>
                                          <p:attrName>ppt_h</p:attrName>
                                        </p:attrNameLst>
                                      </p:cBhvr>
                                      <p:tavLst>
                                        <p:tav tm="0">
                                          <p:val>
                                            <p:strVal val="4/3*#ppt_h"/>
                                          </p:val>
                                        </p:tav>
                                        <p:tav tm="100000">
                                          <p:val>
                                            <p:strVal val="#ppt_h"/>
                                          </p:val>
                                        </p:tav>
                                      </p:tavLst>
                                    </p:anim>
                                  </p:childTnLst>
                                </p:cTn>
                              </p:par>
                              <p:par>
                                <p:cTn id="15" presetID="10"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4000"/>
                                        <p:tgtEl>
                                          <p:spTgt spid="2"/>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475666" y="0"/>
            <a:ext cx="6119813" cy="913284"/>
          </a:xfrm>
          <a:prstGeom prst="rect">
            <a:avLst/>
          </a:prstGeom>
        </p:spPr>
        <p:txBody>
          <a:bodyPr wrap="none" fromWordArt="1">
            <a:prstTxWarp prst="textDeflate">
              <a:avLst>
                <a:gd name="adj" fmla="val 24903"/>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835696" y="841276"/>
            <a:ext cx="5112568" cy="792088"/>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3737" name="WordArt 9"/>
          <p:cNvSpPr>
            <a:spLocks noChangeArrowheads="1" noChangeShapeType="1" noTextEdit="1"/>
          </p:cNvSpPr>
          <p:nvPr/>
        </p:nvSpPr>
        <p:spPr bwMode="auto">
          <a:xfrm>
            <a:off x="1277888" y="2929508"/>
            <a:ext cx="5616624" cy="720725"/>
          </a:xfrm>
          <a:prstGeom prst="rect">
            <a:avLst/>
          </a:prstGeom>
        </p:spPr>
        <p:txBody>
          <a:bodyPr wrap="none" fromWordArt="1">
            <a:prstTxWarp prst="textDeflate">
              <a:avLst>
                <a:gd name="adj" fmla="val 0"/>
              </a:avLst>
            </a:prstTxWarp>
            <a:scene3d>
              <a:camera prst="perspectiveRelaxedModerately"/>
              <a:lightRig rig="threePt" dir="t"/>
            </a:scene3d>
            <a:sp3d extrusionH="57150">
              <a:bevelT w="38100" h="38100" prst="angle"/>
            </a:sp3d>
          </a:bodyPr>
          <a:lstStyle/>
          <a:p>
            <a:pPr algn="ctr">
              <a:defRPr/>
            </a:pPr>
            <a:r>
              <a:rPr lang="es-ES" sz="2800" b="1" kern="10" dirty="0">
                <a:ln w="9525">
                  <a:noFill/>
                  <a:round/>
                  <a:headEnd/>
                  <a:tailEnd/>
                </a:ln>
                <a:gradFill rotWithShape="0">
                  <a:gsLst>
                    <a:gs pos="0">
                      <a:srgbClr val="FFFF00"/>
                    </a:gs>
                    <a:gs pos="100000">
                      <a:srgbClr val="FF9933"/>
                    </a:gs>
                  </a:gsLst>
                  <a:path path="rect">
                    <a:fillToRect l="50000" t="50000" r="50000" b="50000"/>
                  </a:path>
                </a:gradFill>
                <a:latin typeface="Lucida Bright"/>
              </a:rPr>
              <a:t> </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El Piano</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latin typeface="Lucida Bright"/>
              </a:rPr>
              <a:t> </a:t>
            </a:r>
            <a:endParaRPr lang="es-ES" sz="2800" kern="10" dirty="0">
              <a:ln w="9525">
                <a:noFill/>
                <a:round/>
                <a:headEnd/>
                <a:tailEnd/>
              </a:ln>
              <a:gradFill rotWithShape="0">
                <a:gsLst>
                  <a:gs pos="0">
                    <a:srgbClr val="FFFF00"/>
                  </a:gs>
                  <a:gs pos="100000">
                    <a:srgbClr val="FF9933"/>
                  </a:gs>
                </a:gsLst>
                <a:path path="rect">
                  <a:fillToRect l="50000" t="50000" r="50000" b="50000"/>
                </a:path>
              </a:gradFill>
              <a:latin typeface="Lucida Bright"/>
            </a:endParaRPr>
          </a:p>
        </p:txBody>
      </p:sp>
      <p:sp>
        <p:nvSpPr>
          <p:cNvPr id="8" name="WordArt 10"/>
          <p:cNvSpPr>
            <a:spLocks noChangeArrowheads="1" noChangeShapeType="1" noTextEdit="1"/>
          </p:cNvSpPr>
          <p:nvPr/>
        </p:nvSpPr>
        <p:spPr bwMode="auto">
          <a:xfrm>
            <a:off x="1475666" y="3929632"/>
            <a:ext cx="5112568" cy="613221"/>
          </a:xfrm>
          <a:prstGeom prst="rect">
            <a:avLst/>
          </a:prstGeom>
        </p:spPr>
        <p:txBody>
          <a:bodyPr wrap="none" fromWordArt="1">
            <a:prstTxWarp prst="textPlain">
              <a:avLst>
                <a:gd name="adj" fmla="val 49999"/>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Black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Bess</a:t>
            </a:r>
            <a:r>
              <a:rPr lang="es-ES" sz="3600" kern="10" dirty="0" smtClean="0">
                <a:ln w="9525">
                  <a:noFill/>
                  <a:round/>
                  <a:headEnd/>
                  <a:tailEnd/>
                </a:ln>
                <a:solidFill>
                  <a:schemeClr val="accent3">
                    <a:lumMod val="60000"/>
                    <a:lumOff val="40000"/>
                  </a:schemeClr>
                </a:solidFill>
                <a:latin typeface="High Tower Text"/>
              </a:rPr>
              <a:t> </a:t>
            </a:r>
            <a:endParaRPr lang="es-ES" sz="3600" kern="10" dirty="0">
              <a:ln w="9525">
                <a:noFill/>
                <a:round/>
                <a:headEnd/>
                <a:tailEnd/>
              </a:ln>
              <a:solidFill>
                <a:schemeClr val="accent3">
                  <a:lumMod val="60000"/>
                  <a:lumOff val="40000"/>
                </a:schemeClr>
              </a:solidFill>
              <a:latin typeface="High Tower Text"/>
            </a:endParaRPr>
          </a:p>
        </p:txBody>
      </p:sp>
      <p:sp>
        <p:nvSpPr>
          <p:cNvPr id="9" name="WordArt 9"/>
          <p:cNvSpPr>
            <a:spLocks noChangeArrowheads="1" noChangeShapeType="1" noTextEdit="1"/>
          </p:cNvSpPr>
          <p:nvPr/>
        </p:nvSpPr>
        <p:spPr bwMode="auto">
          <a:xfrm>
            <a:off x="1547664" y="4801716"/>
            <a:ext cx="5328592" cy="648072"/>
          </a:xfrm>
          <a:prstGeom prst="rect">
            <a:avLst/>
          </a:prstGeom>
        </p:spPr>
        <p:txBody>
          <a:bodyPr wrap="none" fromWordArt="1">
            <a:prstTxWarp prst="textDeflate">
              <a:avLst>
                <a:gd name="adj" fmla="val 0"/>
              </a:avLst>
            </a:prstTxWarp>
            <a:scene3d>
              <a:camera prst="perspectiveRelaxedModerately"/>
              <a:lightRig rig="threePt" dir="t"/>
            </a:scene3d>
            <a:sp3d extrusionH="57150">
              <a:bevelT w="38100" h="38100" prst="angle"/>
            </a:sp3d>
          </a:bodyPr>
          <a:lstStyle/>
          <a:p>
            <a:pPr algn="ctr">
              <a:defRPr/>
            </a:pPr>
            <a:r>
              <a:rPr lang="es-ES" sz="2800" b="1" kern="10" dirty="0">
                <a:ln w="9525">
                  <a:noFill/>
                  <a:round/>
                  <a:headEnd/>
                  <a:tailEnd/>
                </a:ln>
                <a:gradFill rotWithShape="0">
                  <a:gsLst>
                    <a:gs pos="0">
                      <a:srgbClr val="FFFF00"/>
                    </a:gs>
                    <a:gs pos="100000">
                      <a:srgbClr val="FF9933"/>
                    </a:gs>
                  </a:gsLst>
                  <a:path path="rect">
                    <a:fillToRect l="50000" t="50000" r="50000" b="50000"/>
                  </a:path>
                </a:gradFill>
                <a:latin typeface="Lucida Bright"/>
              </a:rPr>
              <a:t> </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Knights</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of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the</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Sky</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latin typeface="Lucida Bright"/>
              </a:rPr>
              <a:t>  </a:t>
            </a:r>
            <a:endParaRPr lang="es-ES" sz="2800" kern="10" dirty="0">
              <a:ln w="9525">
                <a:noFill/>
                <a:round/>
                <a:headEnd/>
                <a:tailEnd/>
              </a:ln>
              <a:gradFill rotWithShape="0">
                <a:gsLst>
                  <a:gs pos="0">
                    <a:srgbClr val="FFFF00"/>
                  </a:gs>
                  <a:gs pos="100000">
                    <a:srgbClr val="FF9933"/>
                  </a:gs>
                </a:gsLst>
                <a:path path="rect">
                  <a:fillToRect l="50000" t="50000" r="50000" b="50000"/>
                </a:path>
              </a:gradFill>
              <a:latin typeface="Lucida Bright"/>
            </a:endParaRPr>
          </a:p>
        </p:txBody>
      </p:sp>
      <p:sp>
        <p:nvSpPr>
          <p:cNvPr id="2" name="Rectángulo 1"/>
          <p:cNvSpPr/>
          <p:nvPr/>
        </p:nvSpPr>
        <p:spPr>
          <a:xfrm>
            <a:off x="1278136" y="1819771"/>
            <a:ext cx="6083653" cy="923330"/>
          </a:xfrm>
          <a:prstGeom prst="rect">
            <a:avLst/>
          </a:prstGeom>
          <a:noFill/>
        </p:spPr>
        <p:txBody>
          <a:bodyPr wrap="none" lIns="91440" tIns="45720" rIns="91440" bIns="45720">
            <a:spAutoFit/>
            <a:scene3d>
              <a:camera prst="perspectiveRelaxedModerately"/>
              <a:lightRig rig="harsh" dir="t"/>
            </a:scene3d>
            <a:sp3d extrusionH="57150" prstMaterial="matte">
              <a:bevelT w="63500" h="12700" prst="angle"/>
              <a:contourClr>
                <a:schemeClr val="bg1">
                  <a:lumMod val="65000"/>
                </a:schemeClr>
              </a:contourClr>
            </a:sp3d>
          </a:bodyPr>
          <a:lstStyle/>
          <a:p>
            <a:pPr algn="ctr"/>
            <a:r>
              <a:rPr lang="es-ES" sz="5400" b="1" dirty="0">
                <a:ln/>
                <a:solidFill>
                  <a:schemeClr val="accent3"/>
                </a:solidFill>
                <a:effectLst>
                  <a:reflection blurRad="6350" stA="60000" endA="900" endPos="58000" dir="5400000" sy="-100000" algn="bl" rotWithShape="0"/>
                </a:effectLst>
              </a:rPr>
              <a:t> </a:t>
            </a:r>
            <a:r>
              <a:rPr lang="es-ES" sz="5400" b="1" dirty="0" smtClean="0">
                <a:ln/>
                <a:solidFill>
                  <a:schemeClr val="accent3"/>
                </a:solidFill>
                <a:effectLst>
                  <a:reflection blurRad="6350" stA="60000" endA="900" endPos="58000" dir="5400000" sy="-100000" algn="bl" rotWithShape="0"/>
                </a:effectLst>
              </a:rPr>
              <a:t>- </a:t>
            </a:r>
            <a:r>
              <a:rPr lang="es-ES" sz="5400" b="1" dirty="0" err="1" smtClean="0">
                <a:ln/>
                <a:solidFill>
                  <a:schemeClr val="accent3"/>
                </a:solidFill>
                <a:effectLst>
                  <a:reflection blurRad="6350" stA="60000" endA="900" endPos="58000" dir="5400000" sy="-100000" algn="bl" rotWithShape="0"/>
                </a:effectLst>
              </a:rPr>
              <a:t>Mud</a:t>
            </a:r>
            <a:r>
              <a:rPr lang="es-ES" sz="5400" b="1" dirty="0" smtClean="0">
                <a:ln/>
                <a:solidFill>
                  <a:schemeClr val="accent3"/>
                </a:solidFill>
                <a:effectLst>
                  <a:reflection blurRad="6350" stA="60000" endA="900" endPos="58000" dir="5400000" sy="-100000" algn="bl" rotWithShape="0"/>
                </a:effectLst>
              </a:rPr>
              <a:t> And </a:t>
            </a:r>
            <a:r>
              <a:rPr lang="es-ES" sz="5400" b="1" dirty="0" err="1" smtClean="0">
                <a:ln/>
                <a:solidFill>
                  <a:schemeClr val="accent3"/>
                </a:solidFill>
                <a:effectLst>
                  <a:reflection blurRad="6350" stA="60000" endA="900" endPos="58000" dir="5400000" sy="-100000" algn="bl" rotWithShape="0"/>
                </a:effectLst>
              </a:rPr>
              <a:t>Blood</a:t>
            </a:r>
            <a:r>
              <a:rPr lang="es-ES" sz="5400" b="1" dirty="0" smtClean="0">
                <a:ln/>
                <a:solidFill>
                  <a:schemeClr val="accent3"/>
                </a:solidFill>
                <a:effectLst>
                  <a:reflection blurRad="6350" stA="60000" endA="900" endPos="58000" dir="5400000" sy="-100000" algn="bl" rotWithShape="0"/>
                </a:effectLst>
              </a:rPr>
              <a:t> </a:t>
            </a:r>
            <a:endParaRPr lang="es-ES" sz="5400" b="1" cap="none" spc="0" dirty="0">
              <a:ln/>
              <a:solidFill>
                <a:schemeClr val="accent3"/>
              </a:solidFill>
              <a:effectLst>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2" presetClass="entr" presetSubtype="0" fill="hold" grpId="0" nodeType="afterEffect">
                                  <p:stCondLst>
                                    <p:cond delay="50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ppt_x</p:attrName>
                                        </p:attrNameLst>
                                      </p:cBhvr>
                                      <p:tavLst>
                                        <p:tav tm="0">
                                          <p:val>
                                            <p:strVal val="#ppt_x"/>
                                          </p:val>
                                        </p:tav>
                                        <p:tav tm="100000">
                                          <p:val>
                                            <p:strVal val="#ppt_x"/>
                                          </p:val>
                                        </p:tav>
                                      </p:tavLst>
                                    </p:anim>
                                    <p:anim calcmode="lin" valueType="num">
                                      <p:cBhvr>
                                        <p:cTn id="23" dur="2000" fill="hold"/>
                                        <p:tgtEl>
                                          <p:spTgt spid="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7000"/>
                            </p:stCondLst>
                            <p:childTnLst>
                              <p:par>
                                <p:cTn id="25" presetID="2" presetClass="entr" presetSubtype="1" fill="hold" nodeType="afterEffect">
                                  <p:stCondLst>
                                    <p:cond delay="500"/>
                                  </p:stCondLst>
                                  <p:childTnLst>
                                    <p:set>
                                      <p:cBhvr>
                                        <p:cTn id="26" dur="1" fill="hold">
                                          <p:stCondLst>
                                            <p:cond delay="0"/>
                                          </p:stCondLst>
                                        </p:cTn>
                                        <p:tgtEl>
                                          <p:spTgt spid="73737"/>
                                        </p:tgtEl>
                                        <p:attrNameLst>
                                          <p:attrName>style.visibility</p:attrName>
                                        </p:attrNameLst>
                                      </p:cBhvr>
                                      <p:to>
                                        <p:strVal val="visible"/>
                                      </p:to>
                                    </p:set>
                                    <p:anim calcmode="lin" valueType="num">
                                      <p:cBhvr additive="base">
                                        <p:cTn id="27" dur="2000" fill="hold"/>
                                        <p:tgtEl>
                                          <p:spTgt spid="73737"/>
                                        </p:tgtEl>
                                        <p:attrNameLst>
                                          <p:attrName>ppt_x</p:attrName>
                                        </p:attrNameLst>
                                      </p:cBhvr>
                                      <p:tavLst>
                                        <p:tav tm="0">
                                          <p:val>
                                            <p:strVal val="#ppt_x"/>
                                          </p:val>
                                        </p:tav>
                                        <p:tav tm="100000">
                                          <p:val>
                                            <p:strVal val="#ppt_x"/>
                                          </p:val>
                                        </p:tav>
                                      </p:tavLst>
                                    </p:anim>
                                    <p:anim calcmode="lin" valueType="num">
                                      <p:cBhvr additive="base">
                                        <p:cTn id="28" dur="2000" fill="hold"/>
                                        <p:tgtEl>
                                          <p:spTgt spid="73737"/>
                                        </p:tgtEl>
                                        <p:attrNameLst>
                                          <p:attrName>ppt_y</p:attrName>
                                        </p:attrNameLst>
                                      </p:cBhvr>
                                      <p:tavLst>
                                        <p:tav tm="0">
                                          <p:val>
                                            <p:strVal val="0-#ppt_h/2"/>
                                          </p:val>
                                        </p:tav>
                                        <p:tav tm="100000">
                                          <p:val>
                                            <p:strVal val="#ppt_y"/>
                                          </p:val>
                                        </p:tav>
                                      </p:tavLst>
                                    </p:anim>
                                  </p:childTnLst>
                                </p:cTn>
                              </p:par>
                            </p:childTnLst>
                          </p:cTn>
                        </p:par>
                        <p:par>
                          <p:cTn id="29" fill="hold" nodeType="afterGroup">
                            <p:stCondLst>
                              <p:cond delay="9500"/>
                            </p:stCondLst>
                            <p:childTnLst>
                              <p:par>
                                <p:cTn id="30" presetID="2" presetClass="entr" presetSubtype="4" fill="hold" nodeType="afterEffect">
                                  <p:stCondLst>
                                    <p:cond delay="50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2000" fill="hold"/>
                                        <p:tgtEl>
                                          <p:spTgt spid="8"/>
                                        </p:tgtEl>
                                        <p:attrNameLst>
                                          <p:attrName>ppt_x</p:attrName>
                                        </p:attrNameLst>
                                      </p:cBhvr>
                                      <p:tavLst>
                                        <p:tav tm="0">
                                          <p:val>
                                            <p:strVal val="#ppt_x"/>
                                          </p:val>
                                        </p:tav>
                                        <p:tav tm="100000">
                                          <p:val>
                                            <p:strVal val="#ppt_x"/>
                                          </p:val>
                                        </p:tav>
                                      </p:tavLst>
                                    </p:anim>
                                    <p:anim calcmode="lin" valueType="num">
                                      <p:cBhvr additive="base">
                                        <p:cTn id="33" dur="2000" fill="hold"/>
                                        <p:tgtEl>
                                          <p:spTgt spid="8"/>
                                        </p:tgtEl>
                                        <p:attrNameLst>
                                          <p:attrName>ppt_y</p:attrName>
                                        </p:attrNameLst>
                                      </p:cBhvr>
                                      <p:tavLst>
                                        <p:tav tm="0">
                                          <p:val>
                                            <p:strVal val="1+#ppt_h/2"/>
                                          </p:val>
                                        </p:tav>
                                        <p:tav tm="100000">
                                          <p:val>
                                            <p:strVal val="#ppt_y"/>
                                          </p:val>
                                        </p:tav>
                                      </p:tavLst>
                                    </p:anim>
                                  </p:childTnLst>
                                </p:cTn>
                              </p:par>
                            </p:childTnLst>
                          </p:cTn>
                        </p:par>
                        <p:par>
                          <p:cTn id="34" fill="hold">
                            <p:stCondLst>
                              <p:cond delay="12000"/>
                            </p:stCondLst>
                            <p:childTnLst>
                              <p:par>
                                <p:cTn id="35" presetID="23" presetClass="entr" presetSubtype="16" fill="hold"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2000" fill="hold"/>
                                        <p:tgtEl>
                                          <p:spTgt spid="9"/>
                                        </p:tgtEl>
                                        <p:attrNameLst>
                                          <p:attrName>ppt_w</p:attrName>
                                        </p:attrNameLst>
                                      </p:cBhvr>
                                      <p:tavLst>
                                        <p:tav tm="0">
                                          <p:val>
                                            <p:fltVal val="0"/>
                                          </p:val>
                                        </p:tav>
                                        <p:tav tm="100000">
                                          <p:val>
                                            <p:strVal val="#ppt_w"/>
                                          </p:val>
                                        </p:tav>
                                      </p:tavLst>
                                    </p:anim>
                                    <p:anim calcmode="lin" valueType="num">
                                      <p:cBhvr>
                                        <p:cTn id="38"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4103185"/>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Module</Template>
  <TotalTime>0</TotalTime>
  <Words>2707</Words>
  <Application>Microsoft Office PowerPoint</Application>
  <PresentationFormat>Presentación en pantalla (16:10)</PresentationFormat>
  <Paragraphs>75</Paragraphs>
  <Slides>61</Slides>
  <Notes>0</Notes>
  <HiddenSlides>0</HiddenSlides>
  <MMClips>0</MMClips>
  <ScaleCrop>false</ScaleCrop>
  <HeadingPairs>
    <vt:vector size="6" baseType="variant">
      <vt:variant>
        <vt:lpstr>Fuentes usadas</vt:lpstr>
      </vt:variant>
      <vt:variant>
        <vt:i4>11</vt:i4>
      </vt:variant>
      <vt:variant>
        <vt:lpstr>Tema</vt:lpstr>
      </vt:variant>
      <vt:variant>
        <vt:i4>2</vt:i4>
      </vt:variant>
      <vt:variant>
        <vt:lpstr>Títulos de diapositiva</vt:lpstr>
      </vt:variant>
      <vt:variant>
        <vt:i4>61</vt:i4>
      </vt:variant>
    </vt:vector>
  </HeadingPairs>
  <TitlesOfParts>
    <vt:vector size="74" baseType="lpstr">
      <vt:lpstr>Arial</vt:lpstr>
      <vt:lpstr>Arial Black</vt:lpstr>
      <vt:lpstr>Consolas</vt:lpstr>
      <vt:lpstr>Corbel</vt:lpstr>
      <vt:lpstr>High Tower Text</vt:lpstr>
      <vt:lpstr>Kristen ITC</vt:lpstr>
      <vt:lpstr>Lucida Bright</vt:lpstr>
      <vt:lpstr>Times New Roman</vt:lpstr>
      <vt:lpstr>Wingdings</vt:lpstr>
      <vt:lpstr>Wingdings 2</vt:lpstr>
      <vt:lpstr>Wingdings 3</vt:lpstr>
      <vt:lpstr>Metro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183</cp:revision>
  <dcterms:created xsi:type="dcterms:W3CDTF">2016-11-02T23:46:46Z</dcterms:created>
  <dcterms:modified xsi:type="dcterms:W3CDTF">2024-04-14T10:26:18Z</dcterms:modified>
</cp:coreProperties>
</file>