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9" r:id="rId40"/>
    <p:sldId id="300" r:id="rId41"/>
    <p:sldId id="295" r:id="rId42"/>
    <p:sldId id="298" r:id="rId43"/>
    <p:sldId id="297" r:id="rId44"/>
    <p:sldId id="296" r:id="rId45"/>
    <p:sldId id="301" r:id="rId46"/>
    <p:sldId id="302" r:id="rId47"/>
    <p:sldId id="303" r:id="rId48"/>
    <p:sldId id="304" r:id="rId49"/>
    <p:sldId id="308" r:id="rId50"/>
    <p:sldId id="305" r:id="rId51"/>
    <p:sldId id="307" r:id="rId52"/>
    <p:sldId id="309" r:id="rId53"/>
    <p:sldId id="306" r:id="rId54"/>
    <p:sldId id="310" r:id="rId55"/>
    <p:sldId id="311" r:id="rId56"/>
    <p:sldId id="332" r:id="rId57"/>
    <p:sldId id="312" r:id="rId58"/>
    <p:sldId id="313" r:id="rId59"/>
    <p:sldId id="315" r:id="rId60"/>
    <p:sldId id="314" r:id="rId61"/>
    <p:sldId id="320" r:id="rId62"/>
    <p:sldId id="316" r:id="rId63"/>
    <p:sldId id="317" r:id="rId64"/>
    <p:sldId id="318" r:id="rId65"/>
    <p:sldId id="319" r:id="rId66"/>
    <p:sldId id="321" r:id="rId67"/>
    <p:sldId id="322" r:id="rId68"/>
    <p:sldId id="323" r:id="rId69"/>
    <p:sldId id="324" r:id="rId70"/>
    <p:sldId id="325" r:id="rId71"/>
    <p:sldId id="326" r:id="rId72"/>
    <p:sldId id="333" r:id="rId7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800" autoAdjust="0"/>
    <p:restoredTop sz="94660"/>
  </p:normalViewPr>
  <p:slideViewPr>
    <p:cSldViewPr snapToGrid="0">
      <p:cViewPr varScale="1">
        <p:scale>
          <a:sx n="67" d="100"/>
          <a:sy n="67" d="100"/>
        </p:scale>
        <p:origin x="96" y="4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3B70FF3F-4B02-4F68-9ADF-7F5BA78E3357}" type="datetimeFigureOut">
              <a:rPr lang="es-CO" smtClean="0"/>
              <a:t>07/10/2017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AC8B6C4-C0EF-4D56-AADB-C08EE7D17CA7}" type="slidenum">
              <a:rPr lang="es-CO" smtClean="0"/>
              <a:t>‹Nº›</a:t>
            </a:fld>
            <a:endParaRPr lang="es-CO"/>
          </a:p>
        </p:txBody>
      </p:sp>
    </p:spTree>
    <p:extLst>
      <p:ext uri="{BB962C8B-B14F-4D97-AF65-F5344CB8AC3E}">
        <p14:creationId xmlns:p14="http://schemas.microsoft.com/office/powerpoint/2010/main" val="993997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B70FF3F-4B02-4F68-9ADF-7F5BA78E3357}" type="datetimeFigureOut">
              <a:rPr lang="es-CO" smtClean="0"/>
              <a:t>07/10/2017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AC8B6C4-C0EF-4D56-AADB-C08EE7D17CA7}" type="slidenum">
              <a:rPr lang="es-CO" smtClean="0"/>
              <a:t>‹Nº›</a:t>
            </a:fld>
            <a:endParaRPr lang="es-CO"/>
          </a:p>
        </p:txBody>
      </p:sp>
    </p:spTree>
    <p:extLst>
      <p:ext uri="{BB962C8B-B14F-4D97-AF65-F5344CB8AC3E}">
        <p14:creationId xmlns:p14="http://schemas.microsoft.com/office/powerpoint/2010/main" val="4109251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B70FF3F-4B02-4F68-9ADF-7F5BA78E3357}" type="datetimeFigureOut">
              <a:rPr lang="es-CO" smtClean="0"/>
              <a:t>07/10/2017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AC8B6C4-C0EF-4D56-AADB-C08EE7D17CA7}" type="slidenum">
              <a:rPr lang="es-CO" smtClean="0"/>
              <a:t>‹Nº›</a:t>
            </a:fld>
            <a:endParaRPr lang="es-CO"/>
          </a:p>
        </p:txBody>
      </p:sp>
    </p:spTree>
    <p:extLst>
      <p:ext uri="{BB962C8B-B14F-4D97-AF65-F5344CB8AC3E}">
        <p14:creationId xmlns:p14="http://schemas.microsoft.com/office/powerpoint/2010/main" val="1531985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3B70FF3F-4B02-4F68-9ADF-7F5BA78E3357}" type="datetimeFigureOut">
              <a:rPr lang="es-CO" smtClean="0"/>
              <a:t>07/10/2017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AC8B6C4-C0EF-4D56-AADB-C08EE7D17CA7}" type="slidenum">
              <a:rPr lang="es-CO" smtClean="0"/>
              <a:t>‹Nº›</a:t>
            </a:fld>
            <a:endParaRPr lang="es-CO"/>
          </a:p>
        </p:txBody>
      </p:sp>
    </p:spTree>
    <p:extLst>
      <p:ext uri="{BB962C8B-B14F-4D97-AF65-F5344CB8AC3E}">
        <p14:creationId xmlns:p14="http://schemas.microsoft.com/office/powerpoint/2010/main" val="1107780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3B70FF3F-4B02-4F68-9ADF-7F5BA78E3357}" type="datetimeFigureOut">
              <a:rPr lang="es-CO" smtClean="0"/>
              <a:t>07/10/2017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CAC8B6C4-C0EF-4D56-AADB-C08EE7D17CA7}" type="slidenum">
              <a:rPr lang="es-CO" smtClean="0"/>
              <a:t>‹Nº›</a:t>
            </a:fld>
            <a:endParaRPr lang="es-CO"/>
          </a:p>
        </p:txBody>
      </p:sp>
    </p:spTree>
    <p:extLst>
      <p:ext uri="{BB962C8B-B14F-4D97-AF65-F5344CB8AC3E}">
        <p14:creationId xmlns:p14="http://schemas.microsoft.com/office/powerpoint/2010/main" val="733319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3B70FF3F-4B02-4F68-9ADF-7F5BA78E3357}" type="datetimeFigureOut">
              <a:rPr lang="es-CO" smtClean="0"/>
              <a:t>07/10/2017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CAC8B6C4-C0EF-4D56-AADB-C08EE7D17CA7}" type="slidenum">
              <a:rPr lang="es-CO" smtClean="0"/>
              <a:t>‹Nº›</a:t>
            </a:fld>
            <a:endParaRPr lang="es-CO"/>
          </a:p>
        </p:txBody>
      </p:sp>
    </p:spTree>
    <p:extLst>
      <p:ext uri="{BB962C8B-B14F-4D97-AF65-F5344CB8AC3E}">
        <p14:creationId xmlns:p14="http://schemas.microsoft.com/office/powerpoint/2010/main" val="3912811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70FF3F-4B02-4F68-9ADF-7F5BA78E3357}" type="datetimeFigureOut">
              <a:rPr lang="es-CO" smtClean="0"/>
              <a:t>07/10/2017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CAC8B6C4-C0EF-4D56-AADB-C08EE7D17CA7}" type="slidenum">
              <a:rPr lang="es-CO" smtClean="0"/>
              <a:t>‹Nº›</a:t>
            </a:fld>
            <a:endParaRPr lang="es-CO"/>
          </a:p>
        </p:txBody>
      </p:sp>
    </p:spTree>
    <p:extLst>
      <p:ext uri="{BB962C8B-B14F-4D97-AF65-F5344CB8AC3E}">
        <p14:creationId xmlns:p14="http://schemas.microsoft.com/office/powerpoint/2010/main" val="1502636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B70FF3F-4B02-4F68-9ADF-7F5BA78E3357}" type="datetimeFigureOut">
              <a:rPr lang="es-CO" smtClean="0"/>
              <a:t>07/10/2017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AC8B6C4-C0EF-4D56-AADB-C08EE7D17CA7}" type="slidenum">
              <a:rPr lang="es-CO" smtClean="0"/>
              <a:t>‹Nº›</a:t>
            </a:fld>
            <a:endParaRPr lang="es-CO"/>
          </a:p>
        </p:txBody>
      </p:sp>
    </p:spTree>
    <p:extLst>
      <p:ext uri="{BB962C8B-B14F-4D97-AF65-F5344CB8AC3E}">
        <p14:creationId xmlns:p14="http://schemas.microsoft.com/office/powerpoint/2010/main" val="1773475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B70FF3F-4B02-4F68-9ADF-7F5BA78E3357}" type="datetimeFigureOut">
              <a:rPr lang="es-CO" smtClean="0"/>
              <a:t>07/10/2017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AC8B6C4-C0EF-4D56-AADB-C08EE7D17CA7}" type="slidenum">
              <a:rPr lang="es-CO" smtClean="0"/>
              <a:t>‹Nº›</a:t>
            </a:fld>
            <a:endParaRPr lang="es-CO"/>
          </a:p>
        </p:txBody>
      </p:sp>
    </p:spTree>
    <p:extLst>
      <p:ext uri="{BB962C8B-B14F-4D97-AF65-F5344CB8AC3E}">
        <p14:creationId xmlns:p14="http://schemas.microsoft.com/office/powerpoint/2010/main" val="1695916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B70FF3F-4B02-4F68-9ADF-7F5BA78E3357}" type="datetimeFigureOut">
              <a:rPr lang="es-CO" smtClean="0"/>
              <a:t>07/10/2017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AC8B6C4-C0EF-4D56-AADB-C08EE7D17CA7}" type="slidenum">
              <a:rPr lang="es-CO" smtClean="0"/>
              <a:t>‹Nº›</a:t>
            </a:fld>
            <a:endParaRPr lang="es-CO"/>
          </a:p>
        </p:txBody>
      </p:sp>
    </p:spTree>
    <p:extLst>
      <p:ext uri="{BB962C8B-B14F-4D97-AF65-F5344CB8AC3E}">
        <p14:creationId xmlns:p14="http://schemas.microsoft.com/office/powerpoint/2010/main" val="78066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B70FF3F-4B02-4F68-9ADF-7F5BA78E3357}" type="datetimeFigureOut">
              <a:rPr lang="es-CO" smtClean="0"/>
              <a:t>07/10/2017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AC8B6C4-C0EF-4D56-AADB-C08EE7D17CA7}" type="slidenum">
              <a:rPr lang="es-CO" smtClean="0"/>
              <a:t>‹Nº›</a:t>
            </a:fld>
            <a:endParaRPr lang="es-CO"/>
          </a:p>
        </p:txBody>
      </p:sp>
    </p:spTree>
    <p:extLst>
      <p:ext uri="{BB962C8B-B14F-4D97-AF65-F5344CB8AC3E}">
        <p14:creationId xmlns:p14="http://schemas.microsoft.com/office/powerpoint/2010/main" val="2316559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70FF3F-4B02-4F68-9ADF-7F5BA78E3357}" type="datetimeFigureOut">
              <a:rPr lang="es-CO" smtClean="0"/>
              <a:t>07/10/2017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C8B6C4-C0EF-4D56-AADB-C08EE7D17CA7}" type="slidenum">
              <a:rPr lang="es-CO" smtClean="0"/>
              <a:t>‹Nº›</a:t>
            </a:fld>
            <a:endParaRPr lang="es-CO"/>
          </a:p>
        </p:txBody>
      </p:sp>
    </p:spTree>
    <p:extLst>
      <p:ext uri="{BB962C8B-B14F-4D97-AF65-F5344CB8AC3E}">
        <p14:creationId xmlns:p14="http://schemas.microsoft.com/office/powerpoint/2010/main" val="9690662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2045493" y="1028343"/>
            <a:ext cx="8101014" cy="4801314"/>
          </a:xfrm>
          <a:prstGeom prst="rect">
            <a:avLst/>
          </a:prstGeom>
        </p:spPr>
        <p:txBody>
          <a:bodyPr wrap="square">
            <a:spAutoFit/>
          </a:bodyPr>
          <a:lstStyle/>
          <a:p>
            <a:pPr algn="ctr"/>
            <a:r>
              <a:rPr lang="es-CO" i="1" dirty="0" smtClean="0"/>
              <a:t>Esta </a:t>
            </a:r>
            <a:r>
              <a:rPr lang="es-CO" i="1" dirty="0"/>
              <a:t>montaña de más de 600 </a:t>
            </a:r>
            <a:r>
              <a:rPr lang="es-CO" i="1" dirty="0" smtClean="0"/>
              <a:t>m de </a:t>
            </a:r>
            <a:r>
              <a:rPr lang="es-CO" i="1" dirty="0"/>
              <a:t>altura, de origen calcáreo, es el punto culminante que vigila la ciudad de Palermo</a:t>
            </a:r>
            <a:r>
              <a:rPr lang="es-CO" i="1" dirty="0" smtClean="0"/>
              <a:t>. Desde </a:t>
            </a:r>
            <a:r>
              <a:rPr lang="es-CO" i="1" dirty="0"/>
              <a:t>el Monte </a:t>
            </a:r>
            <a:r>
              <a:rPr lang="es-CO" i="1" dirty="0" err="1"/>
              <a:t>Pellegrino</a:t>
            </a:r>
            <a:r>
              <a:rPr lang="es-CO" i="1" dirty="0"/>
              <a:t> se puede ver la ciudad de Palermo desde una perspectiva diferente. Hay varios miradores más que </a:t>
            </a:r>
            <a:r>
              <a:rPr lang="es-CO" i="1" dirty="0" smtClean="0"/>
              <a:t>permiten </a:t>
            </a:r>
            <a:r>
              <a:rPr lang="es-CO" i="1" dirty="0"/>
              <a:t>ver no sólo la ciudad sino también el golfo, el mar y los alrededores.</a:t>
            </a:r>
          </a:p>
          <a:p>
            <a:pPr algn="ctr"/>
            <a:r>
              <a:rPr lang="es-CO" i="1" dirty="0" smtClean="0"/>
              <a:t>El </a:t>
            </a:r>
            <a:r>
              <a:rPr lang="es-CO" i="1" dirty="0"/>
              <a:t>Santuario de Santa Rosalía, ermita donde buscar la tranquilidad y meditar en esta montaña. Esta curiosa iglesia, construida en una cueva, es un lugar peculiar </a:t>
            </a:r>
            <a:r>
              <a:rPr lang="es-CO" i="1" dirty="0" smtClean="0"/>
              <a:t>para visitar </a:t>
            </a:r>
            <a:r>
              <a:rPr lang="es-CO" i="1" dirty="0"/>
              <a:t>aunque no </a:t>
            </a:r>
            <a:r>
              <a:rPr lang="es-CO" i="1" dirty="0" smtClean="0"/>
              <a:t>sea ni </a:t>
            </a:r>
            <a:r>
              <a:rPr lang="es-CO" i="1" dirty="0"/>
              <a:t>creyentes ni religiosos</a:t>
            </a:r>
            <a:r>
              <a:rPr lang="es-CO" i="1" dirty="0" smtClean="0"/>
              <a:t>.</a:t>
            </a:r>
          </a:p>
          <a:p>
            <a:pPr algn="ctr"/>
            <a:r>
              <a:rPr lang="es-CO" i="1" dirty="0"/>
              <a:t>El Santuario de Santa Rosalía es </a:t>
            </a:r>
            <a:r>
              <a:rPr lang="es-CO" i="1" dirty="0" err="1"/>
              <a:t>es</a:t>
            </a:r>
            <a:r>
              <a:rPr lang="es-CO" i="1" dirty="0"/>
              <a:t> el principal lugar de culto dedicado a la Patrona de Palermo. Se encuentra bajo un risco orientado hacia poniente, cerca de la cumbre del Monte </a:t>
            </a:r>
            <a:r>
              <a:rPr lang="es-CO" i="1" dirty="0" err="1"/>
              <a:t>Pellegrino</a:t>
            </a:r>
            <a:r>
              <a:rPr lang="es-CO" i="1" dirty="0"/>
              <a:t>. Fue creado entre 1626 y 1629 en la gruta donde, en el siglo XII, Rosalía </a:t>
            </a:r>
            <a:r>
              <a:rPr lang="es-CO" i="1" dirty="0" err="1"/>
              <a:t>Sinibaldi</a:t>
            </a:r>
            <a:r>
              <a:rPr lang="es-CO" i="1" dirty="0"/>
              <a:t> pasó como ermitaña los últimos ocho años de su vida</a:t>
            </a:r>
            <a:r>
              <a:rPr lang="es-CO" i="1" dirty="0" smtClean="0"/>
              <a:t>. El </a:t>
            </a:r>
            <a:r>
              <a:rPr lang="es-CO" i="1" dirty="0"/>
              <a:t>nombre de Monte </a:t>
            </a:r>
            <a:r>
              <a:rPr lang="es-CO" i="1" dirty="0" err="1"/>
              <a:t>Pellegrino</a:t>
            </a:r>
            <a:r>
              <a:rPr lang="es-CO" i="1" dirty="0"/>
              <a:t>, que no tiene que ver con el acto de ir en peregrinaje, se debe a que los Romanos utilizaban el termino "</a:t>
            </a:r>
            <a:r>
              <a:rPr lang="es-CO" i="1" dirty="0" err="1"/>
              <a:t>Peregrinus</a:t>
            </a:r>
            <a:r>
              <a:rPr lang="es-CO" i="1" dirty="0"/>
              <a:t>", que acabó siendo en latín sinónimo de extranjero, para designar los otros pueblos (no romanos) que vivían bajo su dominio. Después de la conquista de Palermo (254 a.C.), muchos de los "</a:t>
            </a:r>
            <a:r>
              <a:rPr lang="es-CO" i="1" dirty="0" err="1"/>
              <a:t>peregrinus</a:t>
            </a:r>
            <a:r>
              <a:rPr lang="es-CO" i="1" dirty="0"/>
              <a:t>" que habitaban la ciudad se refugiaron en el monte, durante tres años, para no someterse al dominio de Roma. Por ello se le quedó el nombre de </a:t>
            </a:r>
            <a:r>
              <a:rPr lang="es-CO" i="1" dirty="0" err="1"/>
              <a:t>Mons</a:t>
            </a:r>
            <a:r>
              <a:rPr lang="es-CO" i="1" dirty="0"/>
              <a:t> </a:t>
            </a:r>
            <a:r>
              <a:rPr lang="es-CO" i="1" dirty="0" err="1"/>
              <a:t>Peregrinus</a:t>
            </a:r>
            <a:r>
              <a:rPr lang="es-CO" i="1" dirty="0"/>
              <a:t>.</a:t>
            </a:r>
          </a:p>
        </p:txBody>
      </p:sp>
      <p:sp>
        <p:nvSpPr>
          <p:cNvPr id="3" name="CuadroTexto 2"/>
          <p:cNvSpPr txBox="1"/>
          <p:nvPr/>
        </p:nvSpPr>
        <p:spPr>
          <a:xfrm>
            <a:off x="871539" y="5789830"/>
            <a:ext cx="10401300" cy="369332"/>
          </a:xfrm>
          <a:prstGeom prst="rect">
            <a:avLst/>
          </a:prstGeom>
          <a:noFill/>
        </p:spPr>
        <p:txBody>
          <a:bodyPr wrap="square" rtlCol="0">
            <a:spAutoFit/>
          </a:bodyPr>
          <a:lstStyle/>
          <a:p>
            <a:pPr algn="ctr"/>
            <a:r>
              <a:rPr lang="es-CO" i="1" dirty="0" smtClean="0"/>
              <a:t>Creó: Jeremías-Para: mis </a:t>
            </a:r>
            <a:r>
              <a:rPr lang="es-CO" i="1" dirty="0" err="1" smtClean="0"/>
              <a:t>pps</a:t>
            </a:r>
            <a:r>
              <a:rPr lang="es-CO" i="1" dirty="0" smtClean="0"/>
              <a:t>-Música: Te Amo (Humberto </a:t>
            </a:r>
            <a:r>
              <a:rPr lang="es-CO" i="1" dirty="0" err="1" smtClean="0"/>
              <a:t>Tozzi</a:t>
            </a:r>
            <a:r>
              <a:rPr lang="es-CO" i="1" dirty="0" smtClean="0"/>
              <a:t>)</a:t>
            </a:r>
          </a:p>
        </p:txBody>
      </p:sp>
      <p:pic>
        <p:nvPicPr>
          <p:cNvPr id="6" name="HUMBERTO_TOZZI_-_TE_AM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422205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663226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40364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349127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229127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11648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8024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683523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994510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26836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146033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627472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139895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391061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64695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343803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705315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24563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2223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929198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892509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95338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656239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51379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002093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461817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2157985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760845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2397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074696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61158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357941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3114083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48748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22125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189904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1622914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759816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7436023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4349410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0175171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0951028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715239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3980364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617743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108861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8402788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83050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551597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9299347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634554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98673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3389673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1396378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229141268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7334731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9313781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1928089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7862857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0323335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22968623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505892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056147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519282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6307655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7510139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5350112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66843876"/>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6406247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6293735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3846734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87224" cy="6858000"/>
          </a:xfrm>
          <a:prstGeom prst="rect">
            <a:avLst/>
          </a:prstGeom>
        </p:spPr>
      </p:pic>
    </p:spTree>
    <p:extLst>
      <p:ext uri="{BB962C8B-B14F-4D97-AF65-F5344CB8AC3E}">
        <p14:creationId xmlns:p14="http://schemas.microsoft.com/office/powerpoint/2010/main" val="224437196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285</Words>
  <Application>Microsoft Office PowerPoint</Application>
  <PresentationFormat>Panorámica</PresentationFormat>
  <Paragraphs>4</Paragraphs>
  <Slides>72</Slides>
  <Notes>0</Notes>
  <HiddenSlides>0</HiddenSlides>
  <MMClips>1</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72</vt:i4>
      </vt:variant>
    </vt:vector>
  </HeadingPairs>
  <TitlesOfParts>
    <vt:vector size="76" baseType="lpstr">
      <vt:lpstr>Arial</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10</cp:revision>
  <dcterms:created xsi:type="dcterms:W3CDTF">2017-05-26T22:56:10Z</dcterms:created>
  <dcterms:modified xsi:type="dcterms:W3CDTF">2017-10-08T01:51:16Z</dcterms:modified>
</cp:coreProperties>
</file>