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7"/>
  </p:notesMasterIdLst>
  <p:sldIdLst>
    <p:sldId id="479" r:id="rId3"/>
    <p:sldId id="481" r:id="rId4"/>
    <p:sldId id="336" r:id="rId5"/>
    <p:sldId id="441" r:id="rId6"/>
    <p:sldId id="482" r:id="rId7"/>
    <p:sldId id="442" r:id="rId8"/>
    <p:sldId id="443" r:id="rId9"/>
    <p:sldId id="444" r:id="rId10"/>
    <p:sldId id="445" r:id="rId11"/>
    <p:sldId id="446" r:id="rId12"/>
    <p:sldId id="451" r:id="rId13"/>
    <p:sldId id="448" r:id="rId14"/>
    <p:sldId id="449" r:id="rId15"/>
    <p:sldId id="447" r:id="rId16"/>
    <p:sldId id="452" r:id="rId17"/>
    <p:sldId id="453" r:id="rId18"/>
    <p:sldId id="485" r:id="rId19"/>
    <p:sldId id="456" r:id="rId20"/>
    <p:sldId id="486" r:id="rId21"/>
    <p:sldId id="457" r:id="rId22"/>
    <p:sldId id="461" r:id="rId23"/>
    <p:sldId id="455" r:id="rId24"/>
    <p:sldId id="460" r:id="rId25"/>
    <p:sldId id="469" r:id="rId26"/>
    <p:sldId id="458" r:id="rId27"/>
    <p:sldId id="465" r:id="rId28"/>
    <p:sldId id="464" r:id="rId29"/>
    <p:sldId id="474" r:id="rId30"/>
    <p:sldId id="473" r:id="rId31"/>
    <p:sldId id="487" r:id="rId32"/>
    <p:sldId id="476" r:id="rId33"/>
    <p:sldId id="488" r:id="rId34"/>
    <p:sldId id="480" r:id="rId35"/>
    <p:sldId id="489" r:id="rId36"/>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HX0X7f386AdNpRf+VswD4Q==" hashData="E91YYx18NwPEq3UVjkctRMLihQ4l7jccw0T/qY8YGHh2W/FtKwL0IUHyCz6ZcP7AgHlJszLoKUAZD9C4I7Z5R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15" autoAdjust="0"/>
    <p:restoredTop sz="96338" autoAdjust="0"/>
  </p:normalViewPr>
  <p:slideViewPr>
    <p:cSldViewPr>
      <p:cViewPr>
        <p:scale>
          <a:sx n="60" d="100"/>
          <a:sy n="60" d="100"/>
        </p:scale>
        <p:origin x="48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19/03/2024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19/03/2024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19/03/2024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19/03/2024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19/03/2024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19/03/2024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19/03/2024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19/03/2024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19/03/2024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19/03/2024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19/03/2024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19/03/2024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2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168894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19/03/2024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84731149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2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2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Monte Everest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Monte Everest.gif"/>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070908" y="121196"/>
            <a:ext cx="4621778" cy="646331"/>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6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MONTE </a:t>
            </a:r>
            <a:r>
              <a:rPr lang="es-ES" sz="36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reflection blurRad="6350" stA="60000" endA="900" endPos="58000" dir="5400000" sy="-100000" algn="bl" rotWithShape="0"/>
                </a:effectLst>
              </a:rPr>
              <a:t>EVEREST</a:t>
            </a:r>
            <a:r>
              <a:rPr lang="es-ES" sz="36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t>
            </a:r>
            <a:endParaRPr lang="es-ES" sz="36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8" name="7 CuadroTexto"/>
          <p:cNvSpPr txBox="1"/>
          <p:nvPr/>
        </p:nvSpPr>
        <p:spPr>
          <a:xfrm>
            <a:off x="467544" y="841276"/>
            <a:ext cx="8424936" cy="2523768"/>
          </a:xfrm>
          <a:prstGeom prst="rect">
            <a:avLst/>
          </a:prstGeom>
          <a:noFill/>
        </p:spPr>
        <p:txBody>
          <a:bodyPr wrap="square" rtlCol="0">
            <a:spAutoFit/>
          </a:bodyPr>
          <a:lstStyle/>
          <a:p>
            <a:r>
              <a:rPr lang="es-ES" sz="2400" b="1" dirty="0" smtClean="0">
                <a:effectLst>
                  <a:glow rad="101600">
                    <a:srgbClr val="C00000">
                      <a:alpha val="60000"/>
                    </a:srgbClr>
                  </a:glow>
                  <a:outerShdw blurRad="38100" dist="38100" dir="2700000" algn="tl">
                    <a:srgbClr val="000000">
                      <a:alpha val="43137"/>
                    </a:srgbClr>
                  </a:outerShdw>
                </a:effectLst>
              </a:rPr>
              <a:t>            ¿Por qué se llama monte Everest?</a:t>
            </a:r>
          </a:p>
          <a:p>
            <a:endParaRPr lang="es-ES" sz="2400" b="1" dirty="0" smtClean="0">
              <a:effectLst>
                <a:glow rad="101600">
                  <a:srgbClr val="C00000">
                    <a:alpha val="60000"/>
                  </a:srgbClr>
                </a:glow>
                <a:outerShdw blurRad="38100" dist="38100" dir="2700000" algn="tl">
                  <a:srgbClr val="000000">
                    <a:alpha val="43137"/>
                  </a:srgbClr>
                </a:outerShdw>
              </a:effectLst>
            </a:endParaRPr>
          </a:p>
          <a:p>
            <a:r>
              <a:rPr lang="es-ES" sz="2200" i="1" dirty="0" smtClean="0">
                <a:effectLst>
                  <a:glow rad="101600">
                    <a:srgbClr val="C00000">
                      <a:alpha val="60000"/>
                    </a:srgbClr>
                  </a:glow>
                  <a:outerShdw blurRad="38100" dist="38100" dir="2700000" algn="tl">
                    <a:srgbClr val="000000">
                      <a:alpha val="43137"/>
                    </a:srgbClr>
                  </a:outerShdw>
                </a:effectLst>
              </a:rPr>
              <a:t>Su nombre hace honor a George Everest, pero no fue quien descubrió la inmensa montaña, sino el director de la encuesta gubernamental de la India de 1830 a 1843, quien fue la primera persona en organizar un equipo y medir las montañas del Himalaya. </a:t>
            </a:r>
            <a:endParaRPr lang="es-ES" sz="2200" i="1" dirty="0">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467544" y="3433564"/>
            <a:ext cx="8352928" cy="2123658"/>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rPr>
              <a:t>Estas montañas se formaron hace entre 40 y 50 millones de años cuando las placas euroasiática y la antigua placa </a:t>
            </a:r>
            <a:r>
              <a:rPr lang="es-ES" sz="2200" i="1" dirty="0" err="1" smtClean="0">
                <a:effectLst>
                  <a:glow rad="101600">
                    <a:srgbClr val="C00000">
                      <a:alpha val="60000"/>
                    </a:srgbClr>
                  </a:glow>
                  <a:outerShdw blurRad="38100" dist="38100" dir="2700000" algn="tl">
                    <a:srgbClr val="000000">
                      <a:alpha val="43137"/>
                    </a:srgbClr>
                  </a:outerShdw>
                </a:effectLst>
              </a:rPr>
              <a:t>indoaustraliana</a:t>
            </a:r>
            <a:r>
              <a:rPr lang="es-ES" sz="2200" i="1" dirty="0" smtClean="0">
                <a:effectLst>
                  <a:glow rad="101600">
                    <a:srgbClr val="C00000">
                      <a:alpha val="60000"/>
                    </a:srgbClr>
                  </a:glow>
                  <a:outerShdw blurRad="38100" dist="38100" dir="2700000" algn="tl">
                    <a:srgbClr val="000000">
                      <a:alpha val="43137"/>
                    </a:srgbClr>
                  </a:outerShdw>
                </a:effectLst>
              </a:rPr>
              <a:t> se encontraron de frente y la corteza terrestre comenzó a romperse. Las rocas más antiguas empujaron a las rocas más jóvenes de la otra placa, lo que elevó la cordillera a lo largo de millones de años.</a:t>
            </a:r>
            <a:endParaRPr lang="es-ES" sz="22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2000">
        <p14:ripple/>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par>
                          <p:cTn id="13" fill="hold">
                            <p:stCondLst>
                              <p:cond delay="2000"/>
                            </p:stCondLst>
                            <p:childTnLst>
                              <p:par>
                                <p:cTn id="14" presetID="40" presetClass="entr" presetSubtype="0" fill="hold" grpId="0" nodeType="afterEffect">
                                  <p:stCondLst>
                                    <p:cond delay="1000"/>
                                  </p:stCondLst>
                                  <p:iterate type="lt">
                                    <p:tmPct val="10000"/>
                                  </p:iterate>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1"/>
                                          </p:val>
                                        </p:tav>
                                        <p:tav tm="100000">
                                          <p:val>
                                            <p:strVal val="#ppt_x"/>
                                          </p:val>
                                        </p:tav>
                                      </p:tavLst>
                                    </p:anim>
                                    <p:anim calcmode="lin" valueType="num">
                                      <p:cBhvr>
                                        <p:cTn id="18" dur="10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27000"/>
                            </p:stCondLst>
                            <p:childTnLst>
                              <p:par>
                                <p:cTn id="20" presetID="40" presetClass="entr" presetSubtype="0" fill="hold" grpId="0" nodeType="afterEffect">
                                  <p:stCondLst>
                                    <p:cond delay="100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1"/>
                                          </p:val>
                                        </p:tav>
                                        <p:tav tm="100000">
                                          <p:val>
                                            <p:strVal val="#ppt_x"/>
                                          </p:val>
                                        </p:tav>
                                      </p:tavLst>
                                    </p:anim>
                                    <p:anim calcmode="lin" valueType="num">
                                      <p:cBhvr>
                                        <p:cTn id="2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611560"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primera mitad del siglo XX la exploración ocupó gran parte del tiempo de numerosos aventureros que trataron de conocer los lugares más recónditos y prístinos del planeta, de llegar un paso más allá y conquistar lo desconocido.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526876"/>
            <a:ext cx="9144000" cy="6480720"/>
          </a:xfrm>
          <a:prstGeom prst="rect">
            <a:avLst/>
          </a:prstGeom>
          <a:noFill/>
          <a:ln w="9525">
            <a:noFill/>
            <a:miter lim="800000"/>
            <a:headEnd/>
            <a:tailEnd/>
          </a:ln>
        </p:spPr>
      </p:pic>
      <p:sp>
        <p:nvSpPr>
          <p:cNvPr id="5" name="4 CuadroTexto"/>
          <p:cNvSpPr txBox="1"/>
          <p:nvPr/>
        </p:nvSpPr>
        <p:spPr>
          <a:xfrm>
            <a:off x="611560" y="4585692"/>
            <a:ext cx="8280920"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La primera ascensión del </a:t>
            </a:r>
            <a:r>
              <a:rPr lang="es-ES" sz="2000" b="1" i="1" dirty="0" err="1" smtClean="0">
                <a:effectLst>
                  <a:glow rad="101600">
                    <a:srgbClr val="C00000">
                      <a:alpha val="60000"/>
                    </a:srgbClr>
                  </a:glow>
                  <a:outerShdw blurRad="38100" dist="38100" dir="2700000" algn="tl">
                    <a:srgbClr val="000000">
                      <a:alpha val="43137"/>
                    </a:srgbClr>
                  </a:outerShdw>
                </a:effectLst>
              </a:rPr>
              <a:t>Everést</a:t>
            </a:r>
            <a:r>
              <a:rPr lang="es-ES" sz="2000" b="1" i="1" dirty="0" smtClean="0">
                <a:effectLst>
                  <a:glow rad="101600">
                    <a:srgbClr val="C00000">
                      <a:alpha val="60000"/>
                    </a:srgbClr>
                  </a:glow>
                  <a:outerShdw blurRad="38100" dist="38100" dir="2700000" algn="tl">
                    <a:srgbClr val="000000">
                      <a:alpha val="43137"/>
                    </a:srgbClr>
                  </a:outerShdw>
                </a:effectLst>
              </a:rPr>
              <a:t> en 1953. </a:t>
            </a:r>
            <a:r>
              <a:rPr lang="es-ES" i="1" dirty="0" smtClean="0">
                <a:effectLst>
                  <a:glow rad="101600">
                    <a:srgbClr val="C00000">
                      <a:alpha val="60000"/>
                    </a:srgbClr>
                  </a:glow>
                  <a:outerShdw blurRad="38100" dist="38100" dir="2700000" algn="tl">
                    <a:srgbClr val="000000">
                      <a:alpha val="43137"/>
                    </a:srgbClr>
                  </a:outerShdw>
                </a:effectLst>
              </a:rPr>
              <a:t>El alpinista </a:t>
            </a:r>
            <a:r>
              <a:rPr lang="es-ES" i="1" dirty="0" err="1" smtClean="0">
                <a:effectLst>
                  <a:glow rad="101600">
                    <a:srgbClr val="C00000">
                      <a:alpha val="60000"/>
                    </a:srgbClr>
                  </a:glow>
                  <a:outerShdw blurRad="38100" dist="38100" dir="2700000" algn="tl">
                    <a:srgbClr val="000000">
                      <a:alpha val="43137"/>
                    </a:srgbClr>
                  </a:outerShdw>
                </a:effectLst>
              </a:rPr>
              <a:t>Edmund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Hillary</a:t>
            </a:r>
            <a:r>
              <a:rPr lang="es-ES" i="1" dirty="0" smtClean="0">
                <a:effectLst>
                  <a:glow rad="101600">
                    <a:srgbClr val="C00000">
                      <a:alpha val="60000"/>
                    </a:srgbClr>
                  </a:glow>
                  <a:outerShdw blurRad="38100" dist="38100" dir="2700000" algn="tl">
                    <a:srgbClr val="000000">
                      <a:alpha val="43137"/>
                    </a:srgbClr>
                  </a:outerShdw>
                </a:effectLst>
              </a:rPr>
              <a:t> y el sherpa </a:t>
            </a:r>
            <a:r>
              <a:rPr lang="es-ES" i="1" dirty="0" err="1" smtClean="0">
                <a:effectLst>
                  <a:glow rad="101600">
                    <a:srgbClr val="C00000">
                      <a:alpha val="60000"/>
                    </a:srgbClr>
                  </a:glow>
                  <a:outerShdw blurRad="38100" dist="38100" dir="2700000" algn="tl">
                    <a:srgbClr val="000000">
                      <a:alpha val="43137"/>
                    </a:srgbClr>
                  </a:outerShdw>
                </a:effectLst>
              </a:rPr>
              <a:t>Tenzing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Norgay</a:t>
            </a:r>
            <a:r>
              <a:rPr lang="es-ES" i="1" dirty="0" smtClean="0">
                <a:effectLst>
                  <a:glow rad="101600">
                    <a:srgbClr val="C00000">
                      <a:alpha val="60000"/>
                    </a:srgbClr>
                  </a:glow>
                  <a:outerShdw blurRad="38100" dist="38100" dir="2700000" algn="tl">
                    <a:srgbClr val="000000">
                      <a:alpha val="43137"/>
                    </a:srgbClr>
                  </a:outerShdw>
                </a:effectLst>
              </a:rPr>
              <a:t> pasaron a la historia tras ser los primeros en coronar el techo del mundo el 29 de mayo de 1953.</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5"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467544"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afán por llegar a lugares donde nadie antes había estado llevó a un gran número de estos aventureros a pensar en conquistar el lugar más alto del mundo. Fue durante los años 20 cuando los ojos del mundo se pusieron en el monte Everest.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6000">
        <p14:ripple/>
        <p:sndAc>
          <p:stSnd loop="1">
            <p:snd r:embed="rId2" name="Variadas.wav"/>
          </p:stSnd>
        </p:sndAc>
      </p:transition>
    </mc:Choice>
    <mc:Fallback>
      <p:transition spd="slow" advTm="76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1"/>
                                          </p:val>
                                        </p:tav>
                                        <p:tav tm="100000">
                                          <p:val>
                                            <p:strVal val="#ppt_x"/>
                                          </p:val>
                                        </p:tav>
                                      </p:tavLst>
                                    </p:anim>
                                    <p:anim calcmode="lin" valueType="num">
                                      <p:cBhvr>
                                        <p:cTn id="13" dur="10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24800"/>
                            </p:stCondLst>
                            <p:childTnLst>
                              <p:par>
                                <p:cTn id="15" presetID="10" presetClass="entr" presetSubtype="0" fill="hold" nodeType="after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3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298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par>
                          <p:cTn id="28" fill="hold">
                            <p:stCondLst>
                              <p:cond delay="46500"/>
                            </p:stCondLst>
                            <p:childTnLst>
                              <p:par>
                                <p:cTn id="29" presetID="10" presetClass="entr" presetSubtype="0" fill="hold" nodeType="afterEffect">
                                  <p:stCondLst>
                                    <p:cond delay="20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3000"/>
                                        <p:tgtEl>
                                          <p:spTgt spid="16"/>
                                        </p:tgtEl>
                                      </p:cBhvr>
                                    </p:animEffect>
                                  </p:childTnLst>
                                </p:cTn>
                              </p:par>
                              <p:par>
                                <p:cTn id="32" presetID="23" presetClass="entr" presetSubtype="288" fill="hold" nodeType="withEffect">
                                  <p:stCondLst>
                                    <p:cond delay="2000"/>
                                  </p:stCondLst>
                                  <p:childTnLst>
                                    <p:set>
                                      <p:cBhvr>
                                        <p:cTn id="33" dur="1" fill="hold">
                                          <p:stCondLst>
                                            <p:cond delay="0"/>
                                          </p:stCondLst>
                                        </p:cTn>
                                        <p:tgtEl>
                                          <p:spTgt spid="16"/>
                                        </p:tgtEl>
                                        <p:attrNameLst>
                                          <p:attrName>style.visibility</p:attrName>
                                        </p:attrNameLst>
                                      </p:cBhvr>
                                      <p:to>
                                        <p:strVal val="visible"/>
                                      </p:to>
                                    </p:set>
                                    <p:anim calcmode="lin" valueType="num">
                                      <p:cBhvr>
                                        <p:cTn id="34" dur="3000" fill="hold"/>
                                        <p:tgtEl>
                                          <p:spTgt spid="16"/>
                                        </p:tgtEl>
                                        <p:attrNameLst>
                                          <p:attrName>ppt_w</p:attrName>
                                        </p:attrNameLst>
                                      </p:cBhvr>
                                      <p:tavLst>
                                        <p:tav tm="0">
                                          <p:val>
                                            <p:strVal val="4/3*#ppt_w"/>
                                          </p:val>
                                        </p:tav>
                                        <p:tav tm="100000">
                                          <p:val>
                                            <p:strVal val="#ppt_w"/>
                                          </p:val>
                                        </p:tav>
                                      </p:tavLst>
                                    </p:anim>
                                    <p:anim calcmode="lin" valueType="num">
                                      <p:cBhvr>
                                        <p:cTn id="35" dur="3000" fill="hold"/>
                                        <p:tgtEl>
                                          <p:spTgt spid="16"/>
                                        </p:tgtEl>
                                        <p:attrNameLst>
                                          <p:attrName>ppt_h</p:attrName>
                                        </p:attrNameLst>
                                      </p:cBhvr>
                                      <p:tavLst>
                                        <p:tav tm="0">
                                          <p:val>
                                            <p:strVal val="4/3*#ppt_h"/>
                                          </p:val>
                                        </p:tav>
                                        <p:tav tm="100000">
                                          <p:val>
                                            <p:strVal val="#ppt_h"/>
                                          </p:val>
                                        </p:tav>
                                      </p:tavLst>
                                    </p:anim>
                                  </p:childTnLst>
                                </p:cTn>
                              </p:par>
                            </p:childTnLst>
                          </p:cTn>
                        </p:par>
                        <p:par>
                          <p:cTn id="36" fill="hold">
                            <p:stCondLst>
                              <p:cond delay="515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1"/>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081636"/>
            <a:ext cx="8136904" cy="1446550"/>
          </a:xfrm>
          <a:prstGeom prst="rect">
            <a:avLst/>
          </a:prstGeom>
          <a:noFill/>
        </p:spPr>
        <p:txBody>
          <a:bodyPr wrap="square" rtlCol="0">
            <a:spAutoFit/>
          </a:bodyPr>
          <a:lstStyle/>
          <a:p>
            <a:r>
              <a:rPr lang="es-ES" sz="2000" b="1" i="1" cap="all" dirty="0" smtClean="0">
                <a:effectLst>
                  <a:glow rad="101600">
                    <a:srgbClr val="C00000">
                      <a:alpha val="60000"/>
                    </a:srgbClr>
                  </a:glow>
                  <a:outerShdw blurRad="38100" dist="38100" dir="2700000" algn="tl">
                    <a:srgbClr val="000000">
                      <a:alpha val="43137"/>
                    </a:srgbClr>
                  </a:outerShdw>
                  <a:reflection blurRad="6350" stA="60000" endA="900" endPos="58000" dir="5400000" sy="-100000" algn="bl" rotWithShape="0"/>
                </a:effectLst>
              </a:rPr>
              <a:t>1953: EL AÑO QUE CAMBIÓ LA HISTORIA. </a:t>
            </a:r>
            <a:r>
              <a:rPr lang="es-ES" sz="2200" i="1" dirty="0" smtClean="0">
                <a:effectLst>
                  <a:glow rad="101600">
                    <a:srgbClr val="C00000">
                      <a:alpha val="60000"/>
                    </a:srgbClr>
                  </a:glow>
                  <a:outerShdw blurRad="38100" dist="38100" dir="2700000" algn="tl">
                    <a:srgbClr val="000000">
                      <a:alpha val="43137"/>
                    </a:srgbClr>
                  </a:outerShdw>
                </a:effectLst>
              </a:rPr>
              <a:t>Tras los numerosos fracasos de la primera mitad de siglo y una vez superada la Segunda Guerra Mundial, el punto de mira de los exploradores de todo el mundo volvió a ponerse en el Everest. </a:t>
            </a:r>
            <a:endParaRPr lang="es-ES" sz="22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5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1"/>
            <a:ext cx="5868144" cy="5714999"/>
          </a:xfrm>
          <a:prstGeom prst="rect">
            <a:avLst/>
          </a:prstGeom>
          <a:noFill/>
          <a:ln w="9525">
            <a:noFill/>
            <a:miter lim="800000"/>
            <a:headEnd/>
            <a:tailEnd/>
          </a:ln>
        </p:spPr>
      </p:pic>
      <p:pic>
        <p:nvPicPr>
          <p:cNvPr id="3" name="2 Imagen" descr="195762.jpg"/>
          <p:cNvPicPr>
            <a:picLocks noChangeAspect="1"/>
          </p:cNvPicPr>
          <p:nvPr/>
        </p:nvPicPr>
        <p:blipFill>
          <a:blip r:embed="rId3" cstate="print"/>
          <a:stretch>
            <a:fillRect/>
          </a:stretch>
        </p:blipFill>
        <p:spPr bwMode="auto">
          <a:xfrm>
            <a:off x="0" y="0"/>
            <a:ext cx="6444208" cy="5715000"/>
          </a:xfrm>
          <a:prstGeom prst="rect">
            <a:avLst/>
          </a:prstGeom>
          <a:noFill/>
          <a:ln w="9525">
            <a:noFill/>
            <a:miter lim="800000"/>
            <a:headEnd/>
            <a:tailEnd/>
          </a:ln>
        </p:spPr>
      </p:pic>
      <p:sp>
        <p:nvSpPr>
          <p:cNvPr id="4" name="3 CuadroTexto"/>
          <p:cNvSpPr txBox="1"/>
          <p:nvPr/>
        </p:nvSpPr>
        <p:spPr>
          <a:xfrm>
            <a:off x="6012160" y="1201316"/>
            <a:ext cx="2808312" cy="313932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a:t>
            </a:r>
            <a:r>
              <a:rPr lang="es-ES" i="1" dirty="0" err="1" smtClean="0">
                <a:effectLst>
                  <a:glow rad="101600">
                    <a:srgbClr val="C00000">
                      <a:alpha val="60000"/>
                    </a:srgbClr>
                  </a:glow>
                  <a:outerShdw blurRad="38100" dist="38100" dir="2700000" algn="tl">
                    <a:srgbClr val="000000">
                      <a:alpha val="43137"/>
                    </a:srgbClr>
                  </a:outerShdw>
                </a:effectLst>
              </a:rPr>
              <a:t>Norgay</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Hillary</a:t>
            </a:r>
            <a:r>
              <a:rPr lang="es-ES" i="1" dirty="0" smtClean="0">
                <a:effectLst>
                  <a:glow rad="101600">
                    <a:srgbClr val="C00000">
                      <a:alpha val="60000"/>
                    </a:srgbClr>
                  </a:glow>
                  <a:outerShdw blurRad="38100" dist="38100" dir="2700000" algn="tl">
                    <a:srgbClr val="000000">
                      <a:alpha val="43137"/>
                    </a:srgbClr>
                  </a:outerShdw>
                </a:effectLst>
              </a:rPr>
              <a:t> regresaron de la cumbre se convirtieron en estrellas internacionales. El periodista James Morris (ahora </a:t>
            </a:r>
            <a:r>
              <a:rPr lang="es-ES" i="1" dirty="0" err="1" smtClean="0">
                <a:effectLst>
                  <a:glow rad="101600">
                    <a:srgbClr val="C00000">
                      <a:alpha val="60000"/>
                    </a:srgbClr>
                  </a:glow>
                  <a:outerShdw blurRad="38100" dist="38100" dir="2700000" algn="tl">
                    <a:srgbClr val="000000">
                      <a:alpha val="43137"/>
                    </a:srgbClr>
                  </a:outerShdw>
                </a:effectLst>
              </a:rPr>
              <a:t>Jan</a:t>
            </a:r>
            <a:r>
              <a:rPr lang="es-ES" i="1" dirty="0" smtClean="0">
                <a:effectLst>
                  <a:glow rad="101600">
                    <a:srgbClr val="C00000">
                      <a:alpha val="60000"/>
                    </a:srgbClr>
                  </a:glow>
                  <a:outerShdw blurRad="38100" dist="38100" dir="2700000" algn="tl">
                    <a:srgbClr val="000000">
                      <a:alpha val="43137"/>
                    </a:srgbClr>
                  </a:outerShdw>
                </a:effectLst>
              </a:rPr>
              <a:t> Morris) dio la noticia desde el campo base y al día siguiente eran portada en los periódicos de todo el mundo.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6588224" y="1273324"/>
            <a:ext cx="2304256" cy="369331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Ninguno de los dos alpinistas pensó que nadie intentara de nuevo otra ascensión al Everest, pues la montaña más alta del planeta ya había sido coronada. El tiempo ha demostrado que no podían estar más equivocados.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3000">
        <p14:ripple dir="lu"/>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4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4000"/>
                                        <p:tgtEl>
                                          <p:spTgt spid="3"/>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3"/>
                                        </p:tgtEl>
                                        <p:attrNameLst>
                                          <p:attrName>style.visibility</p:attrName>
                                        </p:attrNameLst>
                                      </p:cBhvr>
                                      <p:to>
                                        <p:strVal val="visible"/>
                                      </p:to>
                                    </p:set>
                                    <p:anim calcmode="lin" valueType="num">
                                      <p:cBhvr>
                                        <p:cTn id="27" dur="4000" fill="hold"/>
                                        <p:tgtEl>
                                          <p:spTgt spid="3"/>
                                        </p:tgtEl>
                                        <p:attrNameLst>
                                          <p:attrName>ppt_w</p:attrName>
                                        </p:attrNameLst>
                                      </p:cBhvr>
                                      <p:tavLst>
                                        <p:tav tm="0">
                                          <p:val>
                                            <p:strVal val="4/3*#ppt_w"/>
                                          </p:val>
                                        </p:tav>
                                        <p:tav tm="100000">
                                          <p:val>
                                            <p:strVal val="#ppt_w"/>
                                          </p:val>
                                        </p:tav>
                                      </p:tavLst>
                                    </p:anim>
                                    <p:anim calcmode="lin" valueType="num">
                                      <p:cBhvr>
                                        <p:cTn id="28" dur="4000" fill="hold"/>
                                        <p:tgtEl>
                                          <p:spTgt spid="3"/>
                                        </p:tgtEl>
                                        <p:attrNameLst>
                                          <p:attrName>ppt_h</p:attrName>
                                        </p:attrNameLst>
                                      </p:cBhvr>
                                      <p:tavLst>
                                        <p:tav tm="0">
                                          <p:val>
                                            <p:strVal val="4/3*#ppt_h"/>
                                          </p:val>
                                        </p:tav>
                                        <p:tav tm="100000">
                                          <p:val>
                                            <p:strVal val="#ppt_h"/>
                                          </p:val>
                                        </p:tav>
                                      </p:tavLst>
                                    </p:anim>
                                  </p:childTnLst>
                                </p:cTn>
                              </p:par>
                            </p:childTnLst>
                          </p:cTn>
                        </p:par>
                        <p:par>
                          <p:cTn id="29" fill="hold">
                            <p:stCondLst>
                              <p:cond delay="30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324544" y="0"/>
            <a:ext cx="9793088" cy="5715000"/>
          </a:xfrm>
          <a:prstGeom prst="rect">
            <a:avLst/>
          </a:prstGeom>
          <a:noFill/>
          <a:ln w="9525">
            <a:noFill/>
            <a:miter lim="800000"/>
            <a:headEnd/>
            <a:tailEnd/>
          </a:ln>
        </p:spPr>
      </p:pic>
      <p:sp>
        <p:nvSpPr>
          <p:cNvPr id="5" name="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protagonistas de la expedición suiza de 1952 fue </a:t>
            </a:r>
            <a:r>
              <a:rPr lang="es-ES" b="1" i="1" dirty="0" err="1" smtClean="0">
                <a:effectLst>
                  <a:glow rad="101600">
                    <a:srgbClr val="C00000">
                      <a:alpha val="60000"/>
                    </a:srgbClr>
                  </a:glow>
                  <a:outerShdw blurRad="38100" dist="38100" dir="2700000" algn="tl">
                    <a:srgbClr val="000000">
                      <a:alpha val="43137"/>
                    </a:srgbClr>
                  </a:outerShdw>
                </a:effectLst>
              </a:rPr>
              <a:t>Tenzing</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Norgay</a:t>
            </a:r>
            <a:r>
              <a:rPr lang="es-ES" i="1" dirty="0" smtClean="0">
                <a:effectLst>
                  <a:glow rad="101600">
                    <a:srgbClr val="C00000">
                      <a:alpha val="60000"/>
                    </a:srgbClr>
                  </a:glow>
                  <a:outerShdw blurRad="38100" dist="38100" dir="2700000" algn="tl">
                    <a:srgbClr val="000000">
                      <a:alpha val="43137"/>
                    </a:srgbClr>
                  </a:outerShdw>
                </a:effectLst>
              </a:rPr>
              <a:t>, un sherpa nepalí que ascendió junto al suizo Raymond </a:t>
            </a:r>
            <a:r>
              <a:rPr lang="es-ES" i="1" dirty="0" err="1" smtClean="0">
                <a:effectLst>
                  <a:glow rad="101600">
                    <a:srgbClr val="C00000">
                      <a:alpha val="60000"/>
                    </a:srgbClr>
                  </a:glow>
                  <a:outerShdw blurRad="38100" dist="38100" dir="2700000" algn="tl">
                    <a:srgbClr val="000000">
                      <a:alpha val="43137"/>
                    </a:srgbClr>
                  </a:outerShdw>
                </a:effectLst>
              </a:rPr>
              <a:t>Lambert</a:t>
            </a:r>
            <a:r>
              <a:rPr lang="es-ES" i="1" dirty="0" smtClean="0">
                <a:effectLst>
                  <a:glow rad="101600">
                    <a:srgbClr val="C00000">
                      <a:alpha val="60000"/>
                    </a:srgbClr>
                  </a:glow>
                  <a:outerShdw blurRad="38100" dist="38100" dir="2700000" algn="tl">
                    <a:srgbClr val="000000">
                      <a:alpha val="43137"/>
                    </a:srgbClr>
                  </a:outerShdw>
                </a:effectLst>
              </a:rPr>
              <a:t> hasta los 8.611 metros, coronando prácticamente la cumbre sur.</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Tuvieron que darse la vuelta por falta de suministros, pero aquella gesta encendió las alarmas de naciones como Gran Bretaña. Conquistar la cima del mundo se había convertido en un objetivo nacional.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9000">
        <p14:ripple dir="ld"/>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17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000"/>
                                        <p:tgtEl>
                                          <p:spTgt spid="15"/>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3000" fill="hold"/>
                                        <p:tgtEl>
                                          <p:spTgt spid="15"/>
                                        </p:tgtEl>
                                        <p:attrNameLst>
                                          <p:attrName>ppt_w</p:attrName>
                                        </p:attrNameLst>
                                      </p:cBhvr>
                                      <p:tavLst>
                                        <p:tav tm="0">
                                          <p:val>
                                            <p:strVal val="4/3*#ppt_w"/>
                                          </p:val>
                                        </p:tav>
                                        <p:tav tm="100000">
                                          <p:val>
                                            <p:strVal val="#ppt_w"/>
                                          </p:val>
                                        </p:tav>
                                      </p:tavLst>
                                    </p:anim>
                                    <p:anim calcmode="lin" valueType="num">
                                      <p:cBhvr>
                                        <p:cTn id="21" dur="3000" fill="hold"/>
                                        <p:tgtEl>
                                          <p:spTgt spid="15"/>
                                        </p:tgtEl>
                                        <p:attrNameLst>
                                          <p:attrName>ppt_h</p:attrName>
                                        </p:attrNameLst>
                                      </p:cBhvr>
                                      <p:tavLst>
                                        <p:tav tm="0">
                                          <p:val>
                                            <p:strVal val="4/3*#ppt_h"/>
                                          </p:val>
                                        </p:tav>
                                        <p:tav tm="100000">
                                          <p:val>
                                            <p:strVal val="#ppt_h"/>
                                          </p:val>
                                        </p:tav>
                                      </p:tavLst>
                                    </p:anim>
                                  </p:childTnLst>
                                </p:cTn>
                              </p:par>
                            </p:childTnLst>
                          </p:cTn>
                        </p:par>
                        <p:par>
                          <p:cTn id="22" fill="hold">
                            <p:stCondLst>
                              <p:cond delay="267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6" name="5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1953, el reino británico organizó una expedición liderada por John </a:t>
            </a:r>
            <a:r>
              <a:rPr lang="es-ES" i="1" dirty="0" err="1" smtClean="0">
                <a:effectLst>
                  <a:glow rad="101600">
                    <a:srgbClr val="C00000">
                      <a:alpha val="60000"/>
                    </a:srgbClr>
                  </a:glow>
                  <a:outerShdw blurRad="38100" dist="38100" dir="2700000" algn="tl">
                    <a:srgbClr val="000000">
                      <a:alpha val="43137"/>
                    </a:srgbClr>
                  </a:outerShdw>
                </a:effectLst>
              </a:rPr>
              <a:t>Hunt</a:t>
            </a:r>
            <a:r>
              <a:rPr lang="es-ES" i="1" dirty="0" smtClean="0">
                <a:effectLst>
                  <a:glow rad="101600">
                    <a:srgbClr val="C00000">
                      <a:alpha val="60000"/>
                    </a:srgbClr>
                  </a:glow>
                  <a:outerShdw blurRad="38100" dist="38100" dir="2700000" algn="tl">
                    <a:srgbClr val="000000">
                      <a:alpha val="43137"/>
                    </a:srgbClr>
                  </a:outerShdw>
                </a:effectLst>
              </a:rPr>
              <a:t> que contó con algunos de sus mejores montañeros. Entre ellos destacaron dos alpinistas portentosos: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585692"/>
            <a:ext cx="8352928"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Edmund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Hillary</a:t>
            </a:r>
            <a:r>
              <a:rPr lang="es-ES" i="1" dirty="0" smtClean="0">
                <a:effectLst>
                  <a:glow rad="101600">
                    <a:srgbClr val="C00000">
                      <a:alpha val="60000"/>
                    </a:srgbClr>
                  </a:glow>
                  <a:outerShdw blurRad="38100" dist="38100" dir="2700000" algn="tl">
                    <a:srgbClr val="000000">
                      <a:alpha val="43137"/>
                    </a:srgbClr>
                  </a:outerShdw>
                </a:effectLst>
              </a:rPr>
              <a:t>, un apicultor neozelandés de 33 años con gran experiencia en el alpinismo, y el propio </a:t>
            </a:r>
            <a:r>
              <a:rPr lang="es-ES" i="1" dirty="0" err="1" smtClean="0">
                <a:effectLst>
                  <a:glow rad="101600">
                    <a:srgbClr val="C00000">
                      <a:alpha val="60000"/>
                    </a:srgbClr>
                  </a:glow>
                  <a:outerShdw blurRad="38100" dist="38100" dir="2700000" algn="tl">
                    <a:srgbClr val="000000">
                      <a:alpha val="43137"/>
                    </a:srgbClr>
                  </a:outerShdw>
                </a:effectLst>
              </a:rPr>
              <a:t>Tenzing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Norgay</a:t>
            </a:r>
            <a:r>
              <a:rPr lang="es-ES" i="1" dirty="0" smtClean="0">
                <a:effectLst>
                  <a:glow rad="101600">
                    <a:srgbClr val="C00000">
                      <a:alpha val="60000"/>
                    </a:srgbClr>
                  </a:glow>
                  <a:outerShdw blurRad="38100" dist="38100" dir="2700000" algn="tl">
                    <a:srgbClr val="000000">
                      <a:alpha val="43137"/>
                    </a:srgbClr>
                  </a:outerShdw>
                </a:effectLst>
              </a:rPr>
              <a:t>, quien por aquel entonces ya contaba con 6 intentos de cima en el Everest a sus espaldas.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195762.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expedición no giró en torno a ellos, pues no fueron la primera opción a la hora de atacar la cumbre. Ese honor recayó en Tom </a:t>
            </a:r>
            <a:r>
              <a:rPr lang="es-ES" i="1" dirty="0" err="1" smtClean="0">
                <a:effectLst>
                  <a:glow rad="101600">
                    <a:srgbClr val="C00000">
                      <a:alpha val="60000"/>
                    </a:srgbClr>
                  </a:glow>
                  <a:outerShdw blurRad="38100" dist="38100" dir="2700000" algn="tl">
                    <a:srgbClr val="000000">
                      <a:alpha val="43137"/>
                    </a:srgbClr>
                  </a:outerShdw>
                </a:effectLst>
              </a:rPr>
              <a:t>Bourdillon</a:t>
            </a:r>
            <a:r>
              <a:rPr lang="es-ES" i="1" dirty="0" smtClean="0">
                <a:effectLst>
                  <a:glow rad="101600">
                    <a:srgbClr val="C00000">
                      <a:alpha val="60000"/>
                    </a:srgbClr>
                  </a:glow>
                  <a:outerShdw blurRad="38100" dist="38100" dir="2700000" algn="tl">
                    <a:srgbClr val="000000">
                      <a:alpha val="43137"/>
                    </a:srgbClr>
                  </a:outerShdw>
                </a:effectLst>
              </a:rPr>
              <a:t> y Charles Evans, quedándose a tan solo 101 metros de coronar el techo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1000">
        <p14:ripple dir="rd"/>
      </p:transition>
    </mc:Choice>
    <mc:Fallback>
      <p:transition spd="slow" advTm="7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4/3*#ppt_w"/>
                                          </p:val>
                                        </p:tav>
                                        <p:tav tm="100000">
                                          <p:val>
                                            <p:strVal val="#ppt_w"/>
                                          </p:val>
                                        </p:tav>
                                      </p:tavLst>
                                    </p:anim>
                                    <p:anim calcmode="lin" valueType="num">
                                      <p:cBhvr>
                                        <p:cTn id="11" dur="4000" fill="hold"/>
                                        <p:tgtEl>
                                          <p:spTgt spid="16"/>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19800"/>
                            </p:stCondLst>
                            <p:childTnLst>
                              <p:par>
                                <p:cTn id="19" presetID="10" presetClass="entr" presetSubtype="0" fill="hold" nodeType="after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3000"/>
                                        <p:tgtEl>
                                          <p:spTgt spid="4"/>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24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par>
                          <p:cTn id="32" fill="hold">
                            <p:stCondLst>
                              <p:cond delay="42800"/>
                            </p:stCondLst>
                            <p:childTnLst>
                              <p:par>
                                <p:cTn id="33" presetID="10" presetClass="entr" presetSubtype="0" fill="hold" nodeType="afterEffect">
                                  <p:stCondLst>
                                    <p:cond delay="20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3000"/>
                                        <p:tgtEl>
                                          <p:spTgt spid="5"/>
                                        </p:tgtEl>
                                      </p:cBhvr>
                                    </p:animEffect>
                                  </p:childTnLst>
                                </p:cTn>
                              </p:par>
                              <p:par>
                                <p:cTn id="36" presetID="23" presetClass="entr" presetSubtype="288" fill="hold" nodeType="withEffect">
                                  <p:stCondLst>
                                    <p:cond delay="200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p:val>
                                            <p:strVal val="4/3*#ppt_w"/>
                                          </p:val>
                                        </p:tav>
                                        <p:tav tm="100000">
                                          <p:val>
                                            <p:strVal val="#ppt_w"/>
                                          </p:val>
                                        </p:tav>
                                      </p:tavLst>
                                    </p:anim>
                                    <p:anim calcmode="lin" valueType="num">
                                      <p:cBhvr>
                                        <p:cTn id="39" dur="3000" fill="hold"/>
                                        <p:tgtEl>
                                          <p:spTgt spid="5"/>
                                        </p:tgtEl>
                                        <p:attrNameLst>
                                          <p:attrName>ppt_h</p:attrName>
                                        </p:attrNameLst>
                                      </p:cBhvr>
                                      <p:tavLst>
                                        <p:tav tm="0">
                                          <p:val>
                                            <p:strVal val="4/3*#ppt_h"/>
                                          </p:val>
                                        </p:tav>
                                        <p:tav tm="100000">
                                          <p:val>
                                            <p:strVal val="#ppt_h"/>
                                          </p:val>
                                        </p:tav>
                                      </p:tavLst>
                                    </p:anim>
                                  </p:childTnLst>
                                </p:cTn>
                              </p:par>
                            </p:childTnLst>
                          </p:cTn>
                        </p:par>
                        <p:par>
                          <p:cTn id="40" fill="hold">
                            <p:stCondLst>
                              <p:cond delay="47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1"/>
                                          </p:val>
                                        </p:tav>
                                        <p:tav tm="100000">
                                          <p:val>
                                            <p:strVal val="#ppt_x"/>
                                          </p:val>
                                        </p:tav>
                                      </p:tavLst>
                                    </p:anim>
                                    <p:anim calcmode="lin" valueType="num">
                                      <p:cBhvr>
                                        <p:cTn id="4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empeño de hombres como </a:t>
            </a:r>
            <a:r>
              <a:rPr lang="es-ES" b="1" i="1" dirty="0" smtClean="0">
                <a:effectLst>
                  <a:glow rad="101600">
                    <a:srgbClr val="C00000">
                      <a:alpha val="60000"/>
                    </a:srgbClr>
                  </a:glow>
                  <a:outerShdw blurRad="38100" dist="38100" dir="2700000" algn="tl">
                    <a:srgbClr val="000000">
                      <a:alpha val="43137"/>
                    </a:srgbClr>
                  </a:outerShdw>
                </a:effectLst>
              </a:rPr>
              <a:t>George </a:t>
            </a:r>
            <a:r>
              <a:rPr lang="es-ES" b="1" i="1" dirty="0" err="1" smtClean="0">
                <a:effectLst>
                  <a:glow rad="101600">
                    <a:srgbClr val="C00000">
                      <a:alpha val="60000"/>
                    </a:srgbClr>
                  </a:glow>
                  <a:outerShdw blurRad="38100" dist="38100" dir="2700000" algn="tl">
                    <a:srgbClr val="000000">
                      <a:alpha val="43137"/>
                    </a:srgbClr>
                  </a:outerShdw>
                </a:effectLst>
              </a:rPr>
              <a:t>Mallory</a:t>
            </a:r>
            <a:r>
              <a:rPr lang="es-ES" b="1" i="1" dirty="0" smtClean="0">
                <a:effectLst>
                  <a:glow rad="101600">
                    <a:srgbClr val="C00000">
                      <a:alpha val="60000"/>
                    </a:srgbClr>
                  </a:glow>
                  <a:outerShdw blurRad="38100" dist="38100" dir="2700000" algn="tl">
                    <a:srgbClr val="000000">
                      <a:alpha val="43137"/>
                    </a:srgbClr>
                  </a:outerShdw>
                </a:effectLst>
              </a:rPr>
              <a:t> y la financiación de reinos como el británico</a:t>
            </a:r>
            <a:r>
              <a:rPr lang="es-ES" i="1" dirty="0" smtClean="0">
                <a:effectLst>
                  <a:glow rad="101600">
                    <a:srgbClr val="C00000">
                      <a:alpha val="60000"/>
                    </a:srgbClr>
                  </a:glow>
                  <a:outerShdw blurRad="38100" dist="38100" dir="2700000" algn="tl">
                    <a:srgbClr val="000000">
                      <a:alpha val="43137"/>
                    </a:srgbClr>
                  </a:outerShdw>
                </a:effectLst>
              </a:rPr>
              <a:t> fueron fundamentales para llevar la exploración a una nueva dimensión a inicios de siglo.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683568"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disponía de recursos y formación, ambos necesarios para acometer una expedición exitosa a un monte de las características del Everest.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40000">
        <p15:prstTrans prst="peelOff"/>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9700"/>
                            </p:stCondLst>
                            <p:childTnLst>
                              <p:par>
                                <p:cTn id="20" presetID="10" presetClass="entr" presetSubtype="0" fill="hold" nodeType="after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4000"/>
                                        <p:tgtEl>
                                          <p:spTgt spid="4"/>
                                        </p:tgtEl>
                                      </p:cBhvr>
                                    </p:animEffect>
                                  </p:childTnLst>
                                </p:cTn>
                              </p:par>
                              <p:par>
                                <p:cTn id="23" presetID="23" presetClass="entr" presetSubtype="288"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strVal val="4/3*#ppt_w"/>
                                          </p:val>
                                        </p:tav>
                                        <p:tav tm="100000">
                                          <p:val>
                                            <p:strVal val="#ppt_w"/>
                                          </p:val>
                                        </p:tav>
                                      </p:tavLst>
                                    </p:anim>
                                    <p:anim calcmode="lin" valueType="num">
                                      <p:cBhvr>
                                        <p:cTn id="26" dur="40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257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ir más lejos, cuando al propio </a:t>
            </a:r>
            <a:r>
              <a:rPr lang="es-ES" i="1" dirty="0" err="1" smtClean="0">
                <a:effectLst>
                  <a:glow rad="101600">
                    <a:srgbClr val="C00000">
                      <a:alpha val="60000"/>
                    </a:srgbClr>
                  </a:glow>
                  <a:outerShdw blurRad="38100" dist="38100" dir="2700000" algn="tl">
                    <a:srgbClr val="000000">
                      <a:alpha val="43137"/>
                    </a:srgbClr>
                  </a:outerShdw>
                </a:effectLst>
              </a:rPr>
              <a:t>Mallory</a:t>
            </a:r>
            <a:r>
              <a:rPr lang="es-ES" i="1" dirty="0" smtClean="0">
                <a:effectLst>
                  <a:glow rad="101600">
                    <a:srgbClr val="C00000">
                      <a:alpha val="60000"/>
                    </a:srgbClr>
                  </a:glow>
                  <a:outerShdw blurRad="38100" dist="38100" dir="2700000" algn="tl">
                    <a:srgbClr val="000000">
                      <a:alpha val="43137"/>
                    </a:srgbClr>
                  </a:outerShdw>
                </a:effectLst>
              </a:rPr>
              <a:t> le preguntaron por qué quería ascender hasta el techo del mundo, su respuesta fue reveladora y ha pasado a la historia como una de las frases más famosas del alpinismo: "porque está ahí".</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ambición y la de numerosos montañeros, tanto europeos como asiáticos, con los sherpas a la cabeza, terminaron revelando que </a:t>
            </a:r>
            <a:r>
              <a:rPr lang="es-ES" b="1" i="1" dirty="0" smtClean="0">
                <a:effectLst>
                  <a:glow rad="101600">
                    <a:srgbClr val="C00000">
                      <a:alpha val="60000"/>
                    </a:srgbClr>
                  </a:glow>
                  <a:outerShdw blurRad="38100" dist="38100" dir="2700000" algn="tl">
                    <a:srgbClr val="000000">
                      <a:alpha val="43137"/>
                    </a:srgbClr>
                  </a:outerShdw>
                </a:effectLst>
              </a:rPr>
              <a:t>la conquista del Everest parecía inevitable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9000">
        <p:wheel spokes="1"/>
      </p:transition>
    </mc:Choice>
    <mc:Fallback>
      <p:transition spd="slow" advTm="4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7"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3900"/>
                            </p:stCondLst>
                            <p:childTnLst>
                              <p:par>
                                <p:cTn id="20" presetID="10" presetClass="entr" presetSubtype="0" fill="hold" nodeType="after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4000"/>
                                        <p:tgtEl>
                                          <p:spTgt spid="15"/>
                                        </p:tgtEl>
                                      </p:cBhvr>
                                    </p:animEffect>
                                  </p:childTnLst>
                                </p:cTn>
                              </p:par>
                              <p:par>
                                <p:cTn id="23" presetID="23" presetClass="entr" presetSubtype="288"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4000" fill="hold"/>
                                        <p:tgtEl>
                                          <p:spTgt spid="15"/>
                                        </p:tgtEl>
                                        <p:attrNameLst>
                                          <p:attrName>ppt_w</p:attrName>
                                        </p:attrNameLst>
                                      </p:cBhvr>
                                      <p:tavLst>
                                        <p:tav tm="0">
                                          <p:val>
                                            <p:strVal val="4/3*#ppt_w"/>
                                          </p:val>
                                        </p:tav>
                                        <p:tav tm="100000">
                                          <p:val>
                                            <p:strVal val="#ppt_w"/>
                                          </p:val>
                                        </p:tav>
                                      </p:tavLst>
                                    </p:anim>
                                    <p:anim calcmode="lin" valueType="num">
                                      <p:cBhvr>
                                        <p:cTn id="26" dur="4000" fill="hold"/>
                                        <p:tgtEl>
                                          <p:spTgt spid="15"/>
                                        </p:tgtEl>
                                        <p:attrNameLst>
                                          <p:attrName>ppt_h</p:attrName>
                                        </p:attrNameLst>
                                      </p:cBhvr>
                                      <p:tavLst>
                                        <p:tav tm="0">
                                          <p:val>
                                            <p:strVal val="4/3*#ppt_h"/>
                                          </p:val>
                                        </p:tav>
                                        <p:tav tm="100000">
                                          <p:val>
                                            <p:strVal val="#ppt_h"/>
                                          </p:val>
                                        </p:tav>
                                      </p:tavLst>
                                    </p:anim>
                                  </p:childTnLst>
                                </p:cTn>
                              </p:par>
                            </p:childTnLst>
                          </p:cTn>
                        </p:par>
                        <p:par>
                          <p:cTn id="27" fill="hold">
                            <p:stCondLst>
                              <p:cond delay="299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539552" y="4297660"/>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t>
            </a:r>
            <a:r>
              <a:rPr lang="es-ES" i="1" dirty="0" err="1" smtClean="0">
                <a:effectLst>
                  <a:glow rad="101600">
                    <a:srgbClr val="C00000">
                      <a:alpha val="60000"/>
                    </a:srgbClr>
                  </a:glow>
                  <a:outerShdw blurRad="38100" dist="38100" dir="2700000" algn="tl">
                    <a:srgbClr val="000000">
                      <a:alpha val="43137"/>
                    </a:srgbClr>
                  </a:outerShdw>
                </a:effectLst>
              </a:rPr>
              <a:t>Mallory</a:t>
            </a:r>
            <a:r>
              <a:rPr lang="es-ES" i="1" dirty="0" smtClean="0">
                <a:effectLst>
                  <a:glow rad="101600">
                    <a:srgbClr val="C00000">
                      <a:alpha val="60000"/>
                    </a:srgbClr>
                  </a:glow>
                  <a:outerShdw blurRad="38100" dist="38100" dir="2700000" algn="tl">
                    <a:srgbClr val="000000">
                      <a:alpha val="43137"/>
                    </a:srgbClr>
                  </a:outerShdw>
                </a:effectLst>
              </a:rPr>
              <a:t> pagó un alto precio por acercarse a aquel objetivo: en un intento de coronar el techo del mundo junto al explorador británico Andrew «Sandy» Irvine, ambos desaparecieron en una elevada arista del Everest el 8 de junio de 1924.</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3568" y="4297660"/>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Nunca se supo si consiguieron llegar hasta la cima. Una expedición en 1999 localizó el cadáver de </a:t>
            </a:r>
            <a:r>
              <a:rPr lang="es-ES" i="1" dirty="0" err="1" smtClean="0">
                <a:effectLst>
                  <a:glow rad="101600">
                    <a:srgbClr val="C00000">
                      <a:alpha val="60000"/>
                    </a:srgbClr>
                  </a:glow>
                  <a:outerShdw blurRad="38100" dist="38100" dir="2700000" algn="tl">
                    <a:srgbClr val="000000">
                      <a:alpha val="43137"/>
                    </a:srgbClr>
                  </a:outerShdw>
                </a:effectLst>
              </a:rPr>
              <a:t>Mallory</a:t>
            </a:r>
            <a:r>
              <a:rPr lang="es-ES" i="1" dirty="0" smtClean="0">
                <a:effectLst>
                  <a:glow rad="101600">
                    <a:srgbClr val="C00000">
                      <a:alpha val="60000"/>
                    </a:srgbClr>
                  </a:glow>
                  <a:outerShdw blurRad="38100" dist="38100" dir="2700000" algn="tl">
                    <a:srgbClr val="000000">
                      <a:alpha val="43137"/>
                    </a:srgbClr>
                  </a:outerShdw>
                </a:effectLst>
              </a:rPr>
              <a:t> en una inhóspita zona de la cara norte de la montaña. La ubicación del cuerpo de Irvine sigue siendo el gran misterio del Everest.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56000">
        <p14:wheelReverse spokes="1"/>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5500"/>
                            </p:stCondLst>
                            <p:childTnLst>
                              <p:par>
                                <p:cTn id="20" presetID="10" presetClass="entr" presetSubtype="0" fill="hold" nodeType="afterEffect">
                                  <p:stCondLst>
                                    <p:cond delay="2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4000"/>
                                        <p:tgtEl>
                                          <p:spTgt spid="16"/>
                                        </p:tgtEl>
                                      </p:cBhvr>
                                    </p:animEffect>
                                  </p:childTnLst>
                                </p:cTn>
                              </p:par>
                              <p:par>
                                <p:cTn id="23" presetID="23" presetClass="entr" presetSubtype="288"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4000" fill="hold"/>
                                        <p:tgtEl>
                                          <p:spTgt spid="16"/>
                                        </p:tgtEl>
                                        <p:attrNameLst>
                                          <p:attrName>ppt_w</p:attrName>
                                        </p:attrNameLst>
                                      </p:cBhvr>
                                      <p:tavLst>
                                        <p:tav tm="0">
                                          <p:val>
                                            <p:strVal val="4/3*#ppt_w"/>
                                          </p:val>
                                        </p:tav>
                                        <p:tav tm="100000">
                                          <p:val>
                                            <p:strVal val="#ppt_w"/>
                                          </p:val>
                                        </p:tav>
                                      </p:tavLst>
                                    </p:anim>
                                    <p:anim calcmode="lin" valueType="num">
                                      <p:cBhvr>
                                        <p:cTn id="26" dur="4000" fill="hold"/>
                                        <p:tgtEl>
                                          <p:spTgt spid="16"/>
                                        </p:tgtEl>
                                        <p:attrNameLst>
                                          <p:attrName>ppt_h</p:attrName>
                                        </p:attrNameLst>
                                      </p:cBhvr>
                                      <p:tavLst>
                                        <p:tav tm="0">
                                          <p:val>
                                            <p:strVal val="4/3*#ppt_h"/>
                                          </p:val>
                                        </p:tav>
                                        <p:tav tm="100000">
                                          <p:val>
                                            <p:strVal val="#ppt_h"/>
                                          </p:val>
                                        </p:tav>
                                      </p:tavLst>
                                    </p:anim>
                                  </p:childTnLst>
                                </p:cTn>
                              </p:par>
                            </p:childTnLst>
                          </p:cTn>
                        </p:par>
                        <p:par>
                          <p:cTn id="27" fill="hold">
                            <p:stCondLst>
                              <p:cond delay="31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5364088" cy="5715000"/>
          </a:xfrm>
          <a:prstGeom prst="rect">
            <a:avLst/>
          </a:prstGeom>
          <a:noFill/>
          <a:ln w="9525">
            <a:noFill/>
            <a:miter lim="800000"/>
            <a:headEnd/>
            <a:tailEnd/>
          </a:ln>
        </p:spPr>
      </p:pic>
      <p:sp>
        <p:nvSpPr>
          <p:cNvPr id="7" name="6 CuadroTexto"/>
          <p:cNvSpPr txBox="1"/>
          <p:nvPr/>
        </p:nvSpPr>
        <p:spPr>
          <a:xfrm>
            <a:off x="5436096" y="769268"/>
            <a:ext cx="3384376" cy="4708981"/>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Junko</a:t>
            </a:r>
            <a:r>
              <a:rPr lang="es-ES" sz="2000" b="1" i="1" dirty="0" smtClean="0">
                <a:effectLst>
                  <a:glow rad="101600">
                    <a:srgbClr val="C00000">
                      <a:alpha val="60000"/>
                    </a:srgbClr>
                  </a:glow>
                  <a:outerShdw blurRad="38100" dist="38100" dir="2700000" algn="tl">
                    <a:srgbClr val="000000">
                      <a:alpha val="43137"/>
                    </a:srgbClr>
                  </a:outerShdw>
                </a:effectLst>
              </a:rPr>
              <a:t> </a:t>
            </a:r>
            <a:r>
              <a:rPr lang="es-ES" sz="2000" b="1" i="1" dirty="0" err="1" smtClean="0">
                <a:effectLst>
                  <a:glow rad="101600">
                    <a:srgbClr val="C00000">
                      <a:alpha val="60000"/>
                    </a:srgbClr>
                  </a:glow>
                  <a:outerShdw blurRad="38100" dist="38100" dir="2700000" algn="tl">
                    <a:srgbClr val="000000">
                      <a:alpha val="43137"/>
                    </a:srgbClr>
                  </a:outerShdw>
                </a:effectLst>
              </a:rPr>
              <a:t>Tabei</a:t>
            </a:r>
            <a:r>
              <a:rPr lang="es-ES" sz="2000" b="1" i="1" dirty="0" smtClean="0">
                <a:effectLst>
                  <a:glow rad="101600">
                    <a:srgbClr val="C00000">
                      <a:alpha val="60000"/>
                    </a:srgbClr>
                  </a:glow>
                  <a:outerShdw blurRad="38100" dist="38100" dir="2700000" algn="tl">
                    <a:srgbClr val="000000">
                      <a:alpha val="43137"/>
                    </a:srgbClr>
                  </a:outerShdw>
                </a:effectLst>
              </a:rPr>
              <a:t>, la primera mujer en coronar el </a:t>
            </a:r>
            <a:r>
              <a:rPr lang="es-ES" sz="2000" b="1" i="1" dirty="0" err="1" smtClean="0">
                <a:effectLst>
                  <a:glow rad="101600">
                    <a:srgbClr val="C00000">
                      <a:alpha val="60000"/>
                    </a:srgbClr>
                  </a:glow>
                  <a:outerShdw blurRad="38100" dist="38100" dir="2700000" algn="tl">
                    <a:srgbClr val="000000">
                      <a:alpha val="43137"/>
                    </a:srgbClr>
                  </a:outerShdw>
                </a:effectLst>
              </a:rPr>
              <a:t>everest</a:t>
            </a:r>
            <a:r>
              <a:rPr lang="es-ES" sz="2000" b="1" i="1" dirty="0" smtClean="0">
                <a:effectLst>
                  <a:glow rad="101600">
                    <a:srgbClr val="C00000">
                      <a:alpha val="60000"/>
                    </a:srgbClr>
                  </a:glow>
                  <a:outerShdw blurRad="38100" dist="38100" dir="2700000" algn="tl">
                    <a:srgbClr val="000000">
                      <a:alpha val="43137"/>
                    </a:srgbClr>
                  </a:outerShdw>
                </a:effectLst>
              </a:rPr>
              <a:t>.</a:t>
            </a:r>
          </a:p>
          <a:p>
            <a:r>
              <a:rPr lang="es-ES" sz="2000" i="1" dirty="0" smtClean="0">
                <a:effectLst>
                  <a:glow rad="101600">
                    <a:srgbClr val="C00000">
                      <a:alpha val="60000"/>
                    </a:srgbClr>
                  </a:glow>
                  <a:outerShdw blurRad="38100" dist="38100" dir="2700000" algn="tl">
                    <a:srgbClr val="000000">
                      <a:alpha val="43137"/>
                    </a:srgbClr>
                  </a:outerShdw>
                </a:effectLst>
              </a:rPr>
              <a:t>Convertida en la primera mujer en alcanzar la cima del mundo, la enorme pasión que puso la alpinista japonesa </a:t>
            </a:r>
            <a:r>
              <a:rPr lang="es-ES" sz="2000" i="1" dirty="0" err="1" smtClean="0">
                <a:effectLst>
                  <a:glow rad="101600">
                    <a:srgbClr val="C00000">
                      <a:alpha val="60000"/>
                    </a:srgbClr>
                  </a:glow>
                  <a:outerShdw blurRad="38100" dist="38100" dir="2700000" algn="tl">
                    <a:srgbClr val="000000">
                      <a:alpha val="43137"/>
                    </a:srgbClr>
                  </a:outerShdw>
                </a:effectLst>
              </a:rPr>
              <a:t>Junko</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Tabei</a:t>
            </a:r>
            <a:r>
              <a:rPr lang="es-ES" sz="2000" i="1" dirty="0" smtClean="0">
                <a:effectLst>
                  <a:glow rad="101600">
                    <a:srgbClr val="C00000">
                      <a:alpha val="60000"/>
                    </a:srgbClr>
                  </a:glow>
                  <a:outerShdw blurRad="38100" dist="38100" dir="2700000" algn="tl">
                    <a:srgbClr val="000000">
                      <a:alpha val="43137"/>
                    </a:srgbClr>
                  </a:outerShdw>
                </a:effectLst>
              </a:rPr>
              <a:t> en todos los retos que se impuso contribuyó a demostrar que una mujer podía alcanzar las mismas metas que un hombre, algo inconcebible para la sociedad de su tiempo.</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8" name="7 Imagen" descr="354539.jpg"/>
          <p:cNvPicPr>
            <a:picLocks noChangeAspect="1"/>
          </p:cNvPicPr>
          <p:nvPr/>
        </p:nvPicPr>
        <p:blipFill>
          <a:blip r:embed="rId3" cstate="print"/>
          <a:stretch>
            <a:fillRect/>
          </a:stretch>
        </p:blipFill>
        <p:spPr bwMode="auto">
          <a:xfrm>
            <a:off x="0" y="-382860"/>
            <a:ext cx="9143999" cy="6480720"/>
          </a:xfrm>
          <a:prstGeom prst="rect">
            <a:avLst/>
          </a:prstGeom>
          <a:noFill/>
          <a:ln w="9525">
            <a:noFill/>
            <a:miter lim="800000"/>
            <a:headEnd/>
            <a:tailEnd/>
          </a:ln>
        </p:spPr>
      </p:pic>
      <p:pic>
        <p:nvPicPr>
          <p:cNvPr id="9" name="8 Imagen" descr="354539.jpg"/>
          <p:cNvPicPr>
            <a:picLocks noChangeAspect="1"/>
          </p:cNvPicPr>
          <p:nvPr/>
        </p:nvPicPr>
        <p:blipFill>
          <a:blip r:embed="rId3" cstate="print"/>
          <a:stretch>
            <a:fillRect/>
          </a:stretch>
        </p:blipFill>
        <p:spPr bwMode="auto">
          <a:xfrm>
            <a:off x="1" y="-382860"/>
            <a:ext cx="9143999" cy="6480720"/>
          </a:xfrm>
          <a:prstGeom prst="rect">
            <a:avLst/>
          </a:prstGeom>
          <a:noFill/>
          <a:ln w="9525">
            <a:noFill/>
            <a:miter lim="800000"/>
            <a:headEnd/>
            <a:tailEnd/>
          </a:ln>
        </p:spPr>
      </p:pic>
      <p:sp>
        <p:nvSpPr>
          <p:cNvPr id="10" name="9 CuadroTexto"/>
          <p:cNvSpPr txBox="1"/>
          <p:nvPr/>
        </p:nvSpPr>
        <p:spPr>
          <a:xfrm>
            <a:off x="467544" y="4945732"/>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16 de mayo de 1975, todos los estereotipos quedaron pulverizados cuando </a:t>
            </a:r>
            <a:r>
              <a:rPr lang="es-ES" i="1" dirty="0" err="1" smtClean="0">
                <a:effectLst>
                  <a:glow rad="101600">
                    <a:srgbClr val="C00000">
                      <a:alpha val="60000"/>
                    </a:srgbClr>
                  </a:glow>
                  <a:outerShdw blurRad="38100" dist="38100" dir="2700000" algn="tl">
                    <a:srgbClr val="000000">
                      <a:alpha val="43137"/>
                    </a:srgbClr>
                  </a:outerShdw>
                </a:effectLst>
              </a:rPr>
              <a:t>Tabei</a:t>
            </a:r>
            <a:r>
              <a:rPr lang="es-ES" i="1" dirty="0" smtClean="0">
                <a:effectLst>
                  <a:glow rad="101600">
                    <a:srgbClr val="C00000">
                      <a:alpha val="60000"/>
                    </a:srgbClr>
                  </a:glow>
                  <a:outerShdw blurRad="38100" dist="38100" dir="2700000" algn="tl">
                    <a:srgbClr val="000000">
                      <a:alpha val="43137"/>
                    </a:srgbClr>
                  </a:outerShdw>
                </a:effectLst>
              </a:rPr>
              <a:t> coronó el monte Everest acompañada del sherpa </a:t>
            </a:r>
            <a:r>
              <a:rPr lang="es-ES" i="1" dirty="0" err="1" smtClean="0">
                <a:effectLst>
                  <a:glow rad="101600">
                    <a:srgbClr val="C00000">
                      <a:alpha val="60000"/>
                    </a:srgbClr>
                  </a:glow>
                  <a:outerShdw blurRad="38100" dist="38100" dir="2700000" algn="tl">
                    <a:srgbClr val="000000">
                      <a:alpha val="43137"/>
                    </a:srgbClr>
                  </a:outerShdw>
                </a:effectLst>
              </a:rPr>
              <a:t>Ang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Tsering</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56000">
        <p:wedge/>
      </p:transition>
    </mc:Choice>
    <mc:Fallback>
      <p:transition spd="slow" advTm="5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1"/>
                                          </p:val>
                                        </p:tav>
                                        <p:tav tm="100000">
                                          <p:val>
                                            <p:strVal val="#ppt_x"/>
                                          </p:val>
                                        </p:tav>
                                      </p:tavLst>
                                    </p:anim>
                                    <p:anim calcmode="lin" valueType="num">
                                      <p:cBhvr>
                                        <p:cTn id="18" dur="10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331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7"/>
                                        </p:tgtEl>
                                      </p:cBhvr>
                                    </p:animEffect>
                                    <p:set>
                                      <p:cBhvr>
                                        <p:cTn id="22" dur="1" fill="hold">
                                          <p:stCondLst>
                                            <p:cond delay="1999"/>
                                          </p:stCondLst>
                                        </p:cTn>
                                        <p:tgtEl>
                                          <p:spTgt spid="7"/>
                                        </p:tgtEl>
                                        <p:attrNameLst>
                                          <p:attrName>style.visibility</p:attrName>
                                        </p:attrNameLst>
                                      </p:cBhvr>
                                      <p:to>
                                        <p:strVal val="hidden"/>
                                      </p:to>
                                    </p:set>
                                  </p:childTnLst>
                                </p:cTn>
                              </p:par>
                              <p:par>
                                <p:cTn id="23" presetID="42" presetClass="entr" presetSubtype="0" fill="hold" nodeType="withEffect">
                                  <p:stCondLst>
                                    <p:cond delay="200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4000"/>
                                        <p:tgtEl>
                                          <p:spTgt spid="8"/>
                                        </p:tgtEl>
                                      </p:cBhvr>
                                    </p:animEffect>
                                    <p:anim calcmode="lin" valueType="num">
                                      <p:cBhvr>
                                        <p:cTn id="26" dur="4000" fill="hold"/>
                                        <p:tgtEl>
                                          <p:spTgt spid="8"/>
                                        </p:tgtEl>
                                        <p:attrNameLst>
                                          <p:attrName>ppt_x</p:attrName>
                                        </p:attrNameLst>
                                      </p:cBhvr>
                                      <p:tavLst>
                                        <p:tav tm="0">
                                          <p:val>
                                            <p:strVal val="#ppt_x"/>
                                          </p:val>
                                        </p:tav>
                                        <p:tav tm="100000">
                                          <p:val>
                                            <p:strVal val="#ppt_x"/>
                                          </p:val>
                                        </p:tav>
                                      </p:tavLst>
                                    </p:anim>
                                    <p:anim calcmode="lin" valueType="num">
                                      <p:cBhvr>
                                        <p:cTn id="27" dur="4000" fill="hold"/>
                                        <p:tgtEl>
                                          <p:spTgt spid="8"/>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2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4000"/>
                                        <p:tgtEl>
                                          <p:spTgt spid="9"/>
                                        </p:tgtEl>
                                      </p:cBhvr>
                                    </p:animEffect>
                                    <p:anim calcmode="lin" valueType="num">
                                      <p:cBhvr>
                                        <p:cTn id="31" dur="4000" fill="hold"/>
                                        <p:tgtEl>
                                          <p:spTgt spid="9"/>
                                        </p:tgtEl>
                                        <p:attrNameLst>
                                          <p:attrName>ppt_x</p:attrName>
                                        </p:attrNameLst>
                                      </p:cBhvr>
                                      <p:tavLst>
                                        <p:tav tm="0">
                                          <p:val>
                                            <p:strVal val="#ppt_x"/>
                                          </p:val>
                                        </p:tav>
                                        <p:tav tm="100000">
                                          <p:val>
                                            <p:strVal val="#ppt_x"/>
                                          </p:val>
                                        </p:tav>
                                      </p:tavLst>
                                    </p:anim>
                                    <p:anim calcmode="lin" valueType="num">
                                      <p:cBhvr>
                                        <p:cTn id="32" dur="4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391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Imagen de </a:t>
            </a:r>
            <a:r>
              <a:rPr lang="es-ES" i="1" dirty="0" err="1" smtClean="0">
                <a:effectLst>
                  <a:glow rad="101600">
                    <a:srgbClr val="C00000">
                      <a:alpha val="60000"/>
                    </a:srgbClr>
                  </a:glow>
                  <a:outerShdw blurRad="38100" dist="38100" dir="2700000" algn="tl">
                    <a:srgbClr val="000000">
                      <a:alpha val="43137"/>
                    </a:srgbClr>
                  </a:outerShdw>
                </a:effectLst>
              </a:rPr>
              <a:t>Junko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Tabei</a:t>
            </a:r>
            <a:r>
              <a:rPr lang="es-ES" i="1" dirty="0" smtClean="0">
                <a:effectLst>
                  <a:glow rad="101600">
                    <a:srgbClr val="C00000">
                      <a:alpha val="60000"/>
                    </a:srgbClr>
                  </a:glow>
                  <a:outerShdw blurRad="38100" dist="38100" dir="2700000" algn="tl">
                    <a:srgbClr val="000000">
                      <a:alpha val="43137"/>
                    </a:srgbClr>
                  </a:outerShdw>
                </a:effectLst>
              </a:rPr>
              <a:t> contemplando una </a:t>
            </a:r>
            <a:r>
              <a:rPr lang="es-ES" i="1" dirty="0" err="1" smtClean="0">
                <a:effectLst>
                  <a:glow rad="101600">
                    <a:srgbClr val="C00000">
                      <a:alpha val="60000"/>
                    </a:srgbClr>
                  </a:glow>
                  <a:outerShdw blurRad="38100" dist="38100" dir="2700000" algn="tl">
                    <a:srgbClr val="000000">
                      <a:alpha val="43137"/>
                    </a:srgbClr>
                  </a:outerShdw>
                </a:effectLst>
              </a:rPr>
              <a:t>fotografía</a:t>
            </a:r>
            <a:r>
              <a:rPr lang="es-ES" i="1" dirty="0" smtClean="0">
                <a:effectLst>
                  <a:glow rad="101600">
                    <a:srgbClr val="C00000">
                      <a:alpha val="60000"/>
                    </a:srgbClr>
                  </a:glow>
                  <a:outerShdw blurRad="38100" dist="38100" dir="2700000" algn="tl">
                    <a:srgbClr val="000000">
                      <a:alpha val="43137"/>
                    </a:srgbClr>
                  </a:outerShdw>
                </a:effectLst>
              </a:rPr>
              <a:t> suya tomada por la revista “ALPINISME - MAGAZINE SPORT AU JAPON” escalando el Everest en 1975.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1000">
        <p:blinds dir="vert"/>
      </p:transition>
    </mc:Choice>
    <mc:Fallback>
      <p:transition spd="slow" advTm="2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4" name="3 CuadroTexto"/>
          <p:cNvSpPr txBox="1"/>
          <p:nvPr/>
        </p:nvSpPr>
        <p:spPr>
          <a:xfrm>
            <a:off x="395536"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monte Everest, con forma de pirámide gigante, es la montaña más alta del mundo, con sus 8.848 metros sobre el nivel del mar. Y es protagonista de las nuevas imágenes hechas desde la Estación Espacial Internacional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Atrae no solo a curiosos sino también a exploradores de todo el mundo que cada año ascienden hasta su cumbre como desafío dentro de los 14 ocho miles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7000">
        <p:blinds/>
      </p:transition>
    </mc:Choice>
    <mc:Fallback>
      <p:transition spd="slow" advTm="47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7"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2900"/>
                            </p:stCondLst>
                            <p:childTnLst>
                              <p:par>
                                <p:cTn id="20" presetID="10" presetClass="entr" presetSubtype="0" fill="hold" nodeType="after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3000"/>
                                        <p:tgtEl>
                                          <p:spTgt spid="15"/>
                                        </p:tgtEl>
                                      </p:cBhvr>
                                    </p:animEffect>
                                  </p:childTnLst>
                                </p:cTn>
                              </p:par>
                              <p:par>
                                <p:cTn id="23" presetID="42"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4000"/>
                                        <p:tgtEl>
                                          <p:spTgt spid="15"/>
                                        </p:tgtEl>
                                      </p:cBhvr>
                                    </p:animEffect>
                                    <p:anim calcmode="lin" valueType="num">
                                      <p:cBhvr>
                                        <p:cTn id="26" dur="4000" fill="hold"/>
                                        <p:tgtEl>
                                          <p:spTgt spid="15"/>
                                        </p:tgtEl>
                                        <p:attrNameLst>
                                          <p:attrName>ppt_x</p:attrName>
                                        </p:attrNameLst>
                                      </p:cBhvr>
                                      <p:tavLst>
                                        <p:tav tm="0">
                                          <p:val>
                                            <p:strVal val="#ppt_x"/>
                                          </p:val>
                                        </p:tav>
                                        <p:tav tm="100000">
                                          <p:val>
                                            <p:strVal val="#ppt_x"/>
                                          </p:val>
                                        </p:tav>
                                      </p:tavLst>
                                    </p:anim>
                                    <p:anim calcmode="lin" valueType="num">
                                      <p:cBhvr>
                                        <p:cTn id="27" dur="4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89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Conocido por primera vez como Pico XV en la frontera entre el Tíbet y Nepal, y bautizado también como </a:t>
            </a:r>
            <a:r>
              <a:rPr lang="es-ES" i="1" dirty="0" err="1" smtClean="0">
                <a:effectLst>
                  <a:glow rad="101600">
                    <a:srgbClr val="C00000">
                      <a:alpha val="60000"/>
                    </a:srgbClr>
                  </a:glow>
                  <a:outerShdw blurRad="38100" dist="38100" dir="2700000" algn="tl">
                    <a:srgbClr val="000000">
                      <a:alpha val="43137"/>
                    </a:srgbClr>
                  </a:outerShdw>
                </a:effectLst>
              </a:rPr>
              <a:t>Chomolungma</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Qomolangma</a:t>
            </a:r>
            <a:r>
              <a:rPr lang="es-ES" i="1" dirty="0" smtClean="0">
                <a:effectLst>
                  <a:glow rad="101600">
                    <a:srgbClr val="C00000">
                      <a:alpha val="60000"/>
                    </a:srgbClr>
                  </a:glow>
                  <a:outerShdw blurRad="38100" dist="38100" dir="2700000" algn="tl">
                    <a:srgbClr val="000000">
                      <a:alpha val="43137"/>
                    </a:srgbClr>
                  </a:outerShdw>
                </a:effectLst>
              </a:rPr>
              <a:t> que significa Diosa Madre de las Montañas o </a:t>
            </a:r>
            <a:r>
              <a:rPr lang="es-ES" i="1" dirty="0" err="1" smtClean="0">
                <a:effectLst>
                  <a:glow rad="101600">
                    <a:srgbClr val="C00000">
                      <a:alpha val="60000"/>
                    </a:srgbClr>
                  </a:glow>
                  <a:outerShdw blurRad="38100" dist="38100" dir="2700000" algn="tl">
                    <a:srgbClr val="000000">
                      <a:alpha val="43137"/>
                    </a:srgbClr>
                  </a:outerShdw>
                </a:effectLst>
              </a:rPr>
              <a:t>Sagarmatha</a:t>
            </a:r>
            <a:r>
              <a:rPr lang="es-ES" i="1" dirty="0" smtClean="0">
                <a:effectLst>
                  <a:glow rad="101600">
                    <a:srgbClr val="C00000">
                      <a:alpha val="60000"/>
                    </a:srgbClr>
                  </a:glow>
                  <a:outerShdw blurRad="38100" dist="38100" dir="2700000" algn="tl">
                    <a:srgbClr val="000000">
                      <a:alpha val="43137"/>
                    </a:srgbClr>
                  </a:outerShdw>
                </a:effectLst>
              </a:rPr>
              <a:t>, que significa frente en el cielo.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369668"/>
            <a:ext cx="8208912" cy="1200329"/>
          </a:xfrm>
          <a:prstGeom prst="rect">
            <a:avLst/>
          </a:prstGeom>
          <a:noFill/>
        </p:spPr>
        <p:txBody>
          <a:bodyPr wrap="square" rtlCol="0">
            <a:spAutoFit/>
          </a:bodyPr>
          <a:lstStyle/>
          <a:p>
            <a:r>
              <a:rPr lang="es-ES" dirty="0" smtClean="0">
                <a:effectLst>
                  <a:glow rad="101600">
                    <a:srgbClr val="C00000">
                      <a:alpha val="60000"/>
                    </a:srgbClr>
                  </a:glow>
                </a:effectLst>
              </a:rPr>
              <a:t>La montaña más alta del mundo lo es desde 1856 y es el objetivo favorito para las cámaras y los astronautas a bordo de la Estación Espacial Internacional (ISS). Por ello, la NASA compartió una de ellas en la que vemos la cordillera del Himalaya, hogar del monte Everest, visto desde el espacio.</a:t>
            </a:r>
            <a:endParaRPr lang="es-ES" dirty="0">
              <a:effectLst>
                <a:glow rad="101600">
                  <a:srgbClr val="C00000">
                    <a:alpha val="60000"/>
                  </a:srgbClr>
                </a:glo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58000">
        <p:checker/>
      </p:transition>
    </mc:Choice>
    <mc:Fallback>
      <p:transition spd="slow" advTm="5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4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ppt_w+.3"/>
                                          </p:val>
                                        </p:tav>
                                        <p:tav tm="100000">
                                          <p:val>
                                            <p:strVal val="#ppt_w"/>
                                          </p:val>
                                        </p:tav>
                                      </p:tavLst>
                                    </p:anim>
                                    <p:anim calcmode="lin" valueType="num">
                                      <p:cBhvr>
                                        <p:cTn id="11" dur="4000" fill="hold"/>
                                        <p:tgtEl>
                                          <p:spTgt spid="6"/>
                                        </p:tgtEl>
                                        <p:attrNameLst>
                                          <p:attrName>ppt_h</p:attrName>
                                        </p:attrNameLst>
                                      </p:cBhvr>
                                      <p:tavLst>
                                        <p:tav tm="0">
                                          <p:val>
                                            <p:strVal val="#ppt_h"/>
                                          </p:val>
                                        </p:tav>
                                        <p:tav tm="100000">
                                          <p:val>
                                            <p:strVal val="#ppt_h"/>
                                          </p:val>
                                        </p:tav>
                                      </p:tavLst>
                                    </p:anim>
                                    <p:animEffect transition="in" filter="fade">
                                      <p:cBhvr>
                                        <p:cTn id="12" dur="4000"/>
                                        <p:tgtEl>
                                          <p:spTgt spid="6"/>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2900"/>
                            </p:stCondLst>
                            <p:childTnLst>
                              <p:par>
                                <p:cTn id="20" presetID="10" presetClass="entr" presetSubtype="0" fill="hold" nodeType="afterEffect">
                                  <p:stCondLst>
                                    <p:cond delay="20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3000"/>
                                        <p:tgtEl>
                                          <p:spTgt spid="4"/>
                                        </p:tgtEl>
                                      </p:cBhvr>
                                    </p:animEffect>
                                  </p:childTnLst>
                                </p:cTn>
                              </p:par>
                              <p:par>
                                <p:cTn id="23" presetID="50" presetClass="entr" presetSubtype="0" decel="10000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ppt_w+.3"/>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animEffect transition="in" filter="fade">
                                      <p:cBhvr>
                                        <p:cTn id="27" dur="3000"/>
                                        <p:tgtEl>
                                          <p:spTgt spid="4"/>
                                        </p:tgtEl>
                                      </p:cBhvr>
                                    </p:animEffect>
                                  </p:childTnLst>
                                </p:cTn>
                              </p:par>
                            </p:childTnLst>
                          </p:cTn>
                        </p:par>
                        <p:par>
                          <p:cTn id="28" fill="hold">
                            <p:stCondLst>
                              <p:cond delay="279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539552"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fabuloso rincón natural de nuestro planeta se encuentra en la frontera entre Nepal y el Tíbet y sigue siendo un símbolo de los mayores desafíos físicos y mentales del mundo.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medido por primera vez en 1856 por un equipo de topógrafos británicos, pero no fue hasta el siglo XX cuando se intentó escalar la montaña.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42000">
        <p:checker dir="vert"/>
      </p:transition>
    </mc:Choice>
    <mc:Fallback>
      <p:transition spd="slow" advTm="42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97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par>
                                <p:cTn id="18" presetID="47" presetClass="entr" presetSubtype="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4000"/>
                                        <p:tgtEl>
                                          <p:spTgt spid="15"/>
                                        </p:tgtEl>
                                      </p:cBhvr>
                                    </p:animEffect>
                                    <p:anim calcmode="lin" valueType="num">
                                      <p:cBhvr>
                                        <p:cTn id="21" dur="4000" fill="hold"/>
                                        <p:tgtEl>
                                          <p:spTgt spid="15"/>
                                        </p:tgtEl>
                                        <p:attrNameLst>
                                          <p:attrName>ppt_x</p:attrName>
                                        </p:attrNameLst>
                                      </p:cBhvr>
                                      <p:tavLst>
                                        <p:tav tm="0">
                                          <p:val>
                                            <p:strVal val="#ppt_x"/>
                                          </p:val>
                                        </p:tav>
                                        <p:tav tm="100000">
                                          <p:val>
                                            <p:strVal val="#ppt_x"/>
                                          </p:val>
                                        </p:tav>
                                      </p:tavLst>
                                    </p:anim>
                                    <p:anim calcmode="lin" valueType="num">
                                      <p:cBhvr>
                                        <p:cTn id="22" dur="4000" fill="hold"/>
                                        <p:tgtEl>
                                          <p:spTgt spid="15"/>
                                        </p:tgtEl>
                                        <p:attrNameLst>
                                          <p:attrName>ppt_y</p:attrName>
                                        </p:attrNameLst>
                                      </p:cBhvr>
                                      <p:tavLst>
                                        <p:tav tm="0">
                                          <p:val>
                                            <p:strVal val="#ppt_y-.1"/>
                                          </p:val>
                                        </p:tav>
                                        <p:tav tm="100000">
                                          <p:val>
                                            <p:strVal val="#ppt_y"/>
                                          </p:val>
                                        </p:tav>
                                      </p:tavLst>
                                    </p:anim>
                                  </p:childTnLst>
                                </p:cTn>
                              </p:par>
                            </p:childTnLst>
                          </p:cTn>
                        </p:par>
                        <p:par>
                          <p:cTn id="23" fill="hold">
                            <p:stCondLst>
                              <p:cond delay="257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primer intento registrado fue en 1921, cuando un equipo de reconocimiento británico dirigido por George </a:t>
            </a:r>
            <a:r>
              <a:rPr lang="es-ES" i="1" dirty="0" err="1" smtClean="0">
                <a:effectLst>
                  <a:glow rad="101600">
                    <a:srgbClr val="C00000">
                      <a:alpha val="60000"/>
                    </a:srgbClr>
                  </a:glow>
                  <a:outerShdw blurRad="38100" dist="38100" dir="2700000" algn="tl">
                    <a:srgbClr val="000000">
                      <a:alpha val="43137"/>
                    </a:srgbClr>
                  </a:outerShdw>
                </a:effectLst>
              </a:rPr>
              <a:t>Mallory</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Guy</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Bullock</a:t>
            </a:r>
            <a:r>
              <a:rPr lang="es-ES" i="1" dirty="0" smtClean="0">
                <a:effectLst>
                  <a:glow rad="101600">
                    <a:srgbClr val="C00000">
                      <a:alpha val="60000"/>
                    </a:srgbClr>
                  </a:glow>
                  <a:outerShdw blurRad="38100" dist="38100" dir="2700000" algn="tl">
                    <a:srgbClr val="000000">
                      <a:alpha val="43137"/>
                    </a:srgbClr>
                  </a:outerShdw>
                </a:effectLst>
              </a:rPr>
              <a:t> exploró el collado norte de la montaña.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55576" y="4081636"/>
            <a:ext cx="799288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años siguientes, se llevaron a cabo nuevos intentos, pero no sería hasta 1953 que la montaña se escaló con éxito. Fueron precisamente Sir </a:t>
            </a:r>
            <a:r>
              <a:rPr lang="es-ES" i="1" dirty="0" err="1" smtClean="0">
                <a:effectLst>
                  <a:glow rad="101600">
                    <a:srgbClr val="C00000">
                      <a:alpha val="60000"/>
                    </a:srgbClr>
                  </a:glow>
                  <a:outerShdw blurRad="38100" dist="38100" dir="2700000" algn="tl">
                    <a:srgbClr val="000000">
                      <a:alpha val="43137"/>
                    </a:srgbClr>
                  </a:outerShdw>
                </a:effectLst>
              </a:rPr>
              <a:t>Edmund</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Hillary</a:t>
            </a:r>
            <a:r>
              <a:rPr lang="es-ES" i="1" dirty="0" smtClean="0">
                <a:effectLst>
                  <a:glow rad="101600">
                    <a:srgbClr val="C00000">
                      <a:alpha val="60000"/>
                    </a:srgbClr>
                  </a:glow>
                  <a:outerShdw blurRad="38100" dist="38100" dir="2700000" algn="tl">
                    <a:srgbClr val="000000">
                      <a:alpha val="43137"/>
                    </a:srgbClr>
                  </a:outerShdw>
                </a:effectLst>
              </a:rPr>
              <a:t> de Nueva Zelanda y </a:t>
            </a:r>
            <a:r>
              <a:rPr lang="es-ES" i="1" dirty="0" err="1" smtClean="0">
                <a:effectLst>
                  <a:glow rad="101600">
                    <a:srgbClr val="C00000">
                      <a:alpha val="60000"/>
                    </a:srgbClr>
                  </a:glow>
                  <a:outerShdw blurRad="38100" dist="38100" dir="2700000" algn="tl">
                    <a:srgbClr val="000000">
                      <a:alpha val="43137"/>
                    </a:srgbClr>
                  </a:outerShdw>
                </a:effectLst>
              </a:rPr>
              <a:t>Tenzing</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Norgay</a:t>
            </a:r>
            <a:r>
              <a:rPr lang="es-ES" i="1" dirty="0" smtClean="0">
                <a:effectLst>
                  <a:glow rad="101600">
                    <a:srgbClr val="C00000">
                      <a:alpha val="60000"/>
                    </a:srgbClr>
                  </a:glow>
                  <a:outerShdw blurRad="38100" dist="38100" dir="2700000" algn="tl">
                    <a:srgbClr val="000000">
                      <a:alpha val="43137"/>
                    </a:srgbClr>
                  </a:outerShdw>
                </a:effectLst>
              </a:rPr>
              <a:t>, un sherpa de Nepal, quienes se alzarían con el honor de ser los primeros escaladores en llegar a la cima del monte Everest.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57000">
        <p15:prstTrans prst="curtains"/>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9100"/>
                            </p:stCondLst>
                            <p:childTnLst>
                              <p:par>
                                <p:cTn id="20" presetID="10" presetClass="entr" presetSubtype="0" fill="hold" nodeType="after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4000"/>
                                        <p:tgtEl>
                                          <p:spTgt spid="15"/>
                                        </p:tgtEl>
                                      </p:cBhvr>
                                    </p:animEffect>
                                  </p:childTnLst>
                                </p:cTn>
                              </p:par>
                              <p:par>
                                <p:cTn id="23" presetID="47"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4000"/>
                                        <p:tgtEl>
                                          <p:spTgt spid="15"/>
                                        </p:tgtEl>
                                      </p:cBhvr>
                                    </p:animEffect>
                                    <p:anim calcmode="lin" valueType="num">
                                      <p:cBhvr>
                                        <p:cTn id="26" dur="4000" fill="hold"/>
                                        <p:tgtEl>
                                          <p:spTgt spid="15"/>
                                        </p:tgtEl>
                                        <p:attrNameLst>
                                          <p:attrName>ppt_x</p:attrName>
                                        </p:attrNameLst>
                                      </p:cBhvr>
                                      <p:tavLst>
                                        <p:tav tm="0">
                                          <p:val>
                                            <p:strVal val="#ppt_x"/>
                                          </p:val>
                                        </p:tav>
                                        <p:tav tm="100000">
                                          <p:val>
                                            <p:strVal val="#ppt_x"/>
                                          </p:val>
                                        </p:tav>
                                      </p:tavLst>
                                    </p:anim>
                                    <p:anim calcmode="lin" valueType="num">
                                      <p:cBhvr>
                                        <p:cTn id="27" dur="4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51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1" y="0"/>
            <a:ext cx="9143999" cy="5715000"/>
          </a:xfrm>
          <a:prstGeom prst="rect">
            <a:avLst/>
          </a:prstGeom>
          <a:noFill/>
          <a:ln w="9525">
            <a:noFill/>
            <a:miter lim="800000"/>
            <a:headEnd/>
            <a:tailEnd/>
          </a:ln>
        </p:spPr>
      </p:pic>
      <p:sp>
        <p:nvSpPr>
          <p:cNvPr id="3" name="2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una empresa arriesgada escalar el Everest, por lo que actualmente solo hay una temporada de escalada limitada debido a las malas condiciones climáticas de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shred pattern="rectangle"/>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¿Cómo es hacer cola a 8.500 metros? El problema no se limitó a un día. Jones dirigió su equipo comercial hasta la cima el 23 de mayo, el día después de que se sacara la infame foto. «Había dos personas impidiendo el avance de una fila de 50.</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Ese fue el único problema que tuvimos», afirma. «Ni se movían ni dejaban pasar a nadie». Jones estima que esto provocó la mayor parte de la espera, que fue de unas dos horas.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49000">
        <p14:shred pattern="rectangle" dir="out"/>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4300"/>
                            </p:stCondLst>
                            <p:childTnLst>
                              <p:par>
                                <p:cTn id="20" presetID="10" presetClass="entr" presetSubtype="0" fill="hold" nodeType="afterEffect">
                                  <p:stCondLst>
                                    <p:cond delay="2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4000"/>
                                        <p:tgtEl>
                                          <p:spTgt spid="16"/>
                                        </p:tgtEl>
                                      </p:cBhvr>
                                    </p:animEffect>
                                  </p:childTnLst>
                                </p:cTn>
                              </p:par>
                              <p:par>
                                <p:cTn id="23" presetID="55" presetClass="entr" presetSubtype="0"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4000" fill="hold"/>
                                        <p:tgtEl>
                                          <p:spTgt spid="16"/>
                                        </p:tgtEl>
                                        <p:attrNameLst>
                                          <p:attrName>ppt_w</p:attrName>
                                        </p:attrNameLst>
                                      </p:cBhvr>
                                      <p:tavLst>
                                        <p:tav tm="0">
                                          <p:val>
                                            <p:strVal val="#ppt_w*0.70"/>
                                          </p:val>
                                        </p:tav>
                                        <p:tav tm="100000">
                                          <p:val>
                                            <p:strVal val="#ppt_w"/>
                                          </p:val>
                                        </p:tav>
                                      </p:tavLst>
                                    </p:anim>
                                    <p:anim calcmode="lin" valueType="num">
                                      <p:cBhvr>
                                        <p:cTn id="26" dur="4000" fill="hold"/>
                                        <p:tgtEl>
                                          <p:spTgt spid="16"/>
                                        </p:tgtEl>
                                        <p:attrNameLst>
                                          <p:attrName>ppt_h</p:attrName>
                                        </p:attrNameLst>
                                      </p:cBhvr>
                                      <p:tavLst>
                                        <p:tav tm="0">
                                          <p:val>
                                            <p:strVal val="#ppt_h"/>
                                          </p:val>
                                        </p:tav>
                                        <p:tav tm="100000">
                                          <p:val>
                                            <p:strVal val="#ppt_h"/>
                                          </p:val>
                                        </p:tav>
                                      </p:tavLst>
                                    </p:anim>
                                    <p:animEffect transition="in" filter="fade">
                                      <p:cBhvr>
                                        <p:cTn id="27" dur="4000"/>
                                        <p:tgtEl>
                                          <p:spTgt spid="16"/>
                                        </p:tgtEl>
                                      </p:cBhvr>
                                    </p:animEffect>
                                  </p:childTnLst>
                                </p:cTn>
                              </p:par>
                            </p:childTnLst>
                          </p:cTn>
                        </p:par>
                        <p:par>
                          <p:cTn id="28" fill="hold">
                            <p:stCondLst>
                              <p:cond delay="303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0"/>
            <a:ext cx="5395279" cy="5715000"/>
          </a:xfrm>
          <a:prstGeom prst="rect">
            <a:avLst/>
          </a:prstGeom>
          <a:noFill/>
          <a:ln w="9525">
            <a:noFill/>
            <a:miter lim="800000"/>
            <a:headEnd/>
            <a:tailEnd/>
          </a:ln>
        </p:spPr>
      </p:pic>
      <p:pic>
        <p:nvPicPr>
          <p:cNvPr id="3" name="2 Imagen" descr="354539.jpg"/>
          <p:cNvPicPr>
            <a:picLocks noChangeAspect="1"/>
          </p:cNvPicPr>
          <p:nvPr/>
        </p:nvPicPr>
        <p:blipFill>
          <a:blip r:embed="rId2" cstate="print"/>
          <a:stretch>
            <a:fillRect/>
          </a:stretch>
        </p:blipFill>
        <p:spPr bwMode="auto">
          <a:xfrm>
            <a:off x="0" y="0"/>
            <a:ext cx="5395279" cy="5715000"/>
          </a:xfrm>
          <a:prstGeom prst="rect">
            <a:avLst/>
          </a:prstGeom>
          <a:noFill/>
          <a:ln w="9525">
            <a:noFill/>
            <a:miter lim="800000"/>
            <a:headEnd/>
            <a:tailEnd/>
          </a:ln>
        </p:spPr>
      </p:pic>
      <p:sp>
        <p:nvSpPr>
          <p:cNvPr id="4" name="3 CuadroTexto"/>
          <p:cNvSpPr txBox="1"/>
          <p:nvPr/>
        </p:nvSpPr>
        <p:spPr>
          <a:xfrm>
            <a:off x="5508104" y="1633364"/>
            <a:ext cx="3312368" cy="378565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El Escalón de </a:t>
            </a:r>
            <a:r>
              <a:rPr lang="es-ES" sz="2000" b="1" i="1" dirty="0" err="1" smtClean="0">
                <a:effectLst>
                  <a:glow rad="101600">
                    <a:srgbClr val="C00000">
                      <a:alpha val="60000"/>
                    </a:srgbClr>
                  </a:glow>
                  <a:outerShdw blurRad="38100" dist="38100" dir="2700000" algn="tl">
                    <a:srgbClr val="000000">
                      <a:alpha val="43137"/>
                    </a:srgbClr>
                  </a:outerShdw>
                </a:effectLst>
              </a:rPr>
              <a:t>Hillary</a:t>
            </a:r>
            <a:r>
              <a:rPr lang="es-ES" sz="2000" b="1" i="1" dirty="0" smtClean="0">
                <a:effectLst>
                  <a:glow rad="101600">
                    <a:srgbClr val="C00000">
                      <a:alpha val="60000"/>
                    </a:srgbClr>
                  </a:glow>
                  <a:outerShdw blurRad="38100" dist="38100" dir="2700000" algn="tl">
                    <a:srgbClr val="000000">
                      <a:alpha val="43137"/>
                    </a:srgbClr>
                  </a:outerShdw>
                </a:effectLst>
              </a:rPr>
              <a:t>.</a:t>
            </a:r>
          </a:p>
          <a:p>
            <a:r>
              <a:rPr lang="es-ES" sz="2000" i="1" dirty="0" smtClean="0">
                <a:effectLst>
                  <a:glow rad="101600">
                    <a:srgbClr val="C00000">
                      <a:alpha val="60000"/>
                    </a:srgbClr>
                  </a:glow>
                  <a:outerShdw blurRad="38100" dist="38100" dir="2700000" algn="tl">
                    <a:srgbClr val="000000">
                      <a:alpha val="43137"/>
                    </a:srgbClr>
                  </a:outerShdw>
                </a:effectLst>
              </a:rPr>
              <a:t>El tráfico de alpinistas congestiona el Escalón de </a:t>
            </a:r>
            <a:r>
              <a:rPr lang="es-ES" sz="2000" i="1" dirty="0" err="1" smtClean="0">
                <a:effectLst>
                  <a:glow rad="101600">
                    <a:srgbClr val="C00000">
                      <a:alpha val="60000"/>
                    </a:srgbClr>
                  </a:glow>
                  <a:outerShdw blurRad="38100" dist="38100" dir="2700000" algn="tl">
                    <a:srgbClr val="000000">
                      <a:alpha val="43137"/>
                    </a:srgbClr>
                  </a:outerShdw>
                </a:effectLst>
              </a:rPr>
              <a:t>Hillary</a:t>
            </a:r>
            <a:r>
              <a:rPr lang="es-ES" sz="2000" i="1" dirty="0" smtClean="0">
                <a:effectLst>
                  <a:glow rad="101600">
                    <a:srgbClr val="C00000">
                      <a:alpha val="60000"/>
                    </a:srgbClr>
                  </a:glow>
                  <a:outerShdw blurRad="38100" dist="38100" dir="2700000" algn="tl">
                    <a:srgbClr val="000000">
                      <a:alpha val="43137"/>
                    </a:srgbClr>
                  </a:outerShdw>
                </a:effectLst>
              </a:rPr>
              <a:t> el 19 de mayo de 2012. Algunos escaladores estuvieron hasta dos horas en esta pared rocosa de 12 metros al pie de la cima, perdiendo calor corporal. Así y todo, ese día hicieron cumbre 234 personas. Cuatro murieron.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4000">
        <p14:honeycomb/>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42"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ppt_x</p:attrName>
                                        </p:attrNameLst>
                                      </p:cBhvr>
                                      <p:tavLst>
                                        <p:tav tm="0">
                                          <p:val>
                                            <p:strVal val="#ppt_x"/>
                                          </p:val>
                                        </p:tav>
                                        <p:tav tm="100000">
                                          <p:val>
                                            <p:strVal val="#ppt_x"/>
                                          </p:val>
                                        </p:tav>
                                      </p:tavLst>
                                    </p:anim>
                                    <p:anim calcmode="lin" valueType="num">
                                      <p:cBhvr>
                                        <p:cTn id="12" dur="4000" fill="hold"/>
                                        <p:tgtEl>
                                          <p:spTgt spid="3"/>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4932040" cy="5715000"/>
          </a:xfrm>
          <a:prstGeom prst="rect">
            <a:avLst/>
          </a:prstGeom>
          <a:noFill/>
          <a:ln w="9525">
            <a:noFill/>
            <a:miter lim="800000"/>
            <a:headEnd/>
            <a:tailEnd/>
          </a:ln>
        </p:spPr>
      </p:pic>
      <p:sp>
        <p:nvSpPr>
          <p:cNvPr id="5" name="4 CuadroTexto"/>
          <p:cNvSpPr txBox="1"/>
          <p:nvPr/>
        </p:nvSpPr>
        <p:spPr>
          <a:xfrm>
            <a:off x="5220072" y="1705372"/>
            <a:ext cx="3600400" cy="3293209"/>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Su descubridor.</a:t>
            </a:r>
          </a:p>
          <a:p>
            <a:endParaRPr lang="es-ES" sz="2400" b="1"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El monte Everest fue descubierto por un indio, </a:t>
            </a:r>
            <a:r>
              <a:rPr lang="es-ES" sz="2000" i="1" dirty="0" err="1" smtClean="0">
                <a:effectLst>
                  <a:glow rad="101600">
                    <a:srgbClr val="C00000">
                      <a:alpha val="60000"/>
                    </a:srgbClr>
                  </a:glow>
                  <a:outerShdw blurRad="38100" dist="38100" dir="2700000" algn="tl">
                    <a:srgbClr val="000000">
                      <a:alpha val="43137"/>
                    </a:srgbClr>
                  </a:outerShdw>
                </a:effectLst>
              </a:rPr>
              <a:t>Radhanath</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Sikdar</a:t>
            </a:r>
            <a:r>
              <a:rPr lang="es-ES" sz="2000" i="1" dirty="0" smtClean="0">
                <a:effectLst>
                  <a:glow rad="101600">
                    <a:srgbClr val="C00000">
                      <a:alpha val="60000"/>
                    </a:srgbClr>
                  </a:glow>
                  <a:outerShdw blurRad="38100" dist="38100" dir="2700000" algn="tl">
                    <a:srgbClr val="000000">
                      <a:alpha val="43137"/>
                    </a:srgbClr>
                  </a:outerShdw>
                </a:effectLst>
              </a:rPr>
              <a:t>, un topógrafo y matemático indio. Su examen reveló que la montaña está compuesta por múltiples capas de roca plegadas sobre sí mismas. </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323528"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zona alta se encuentran rocas sedimentarias de origen marino (restos del antiguo suelo del mar de </a:t>
            </a:r>
            <a:r>
              <a:rPr lang="es-ES" i="1" dirty="0" err="1" smtClean="0">
                <a:effectLst>
                  <a:glow rad="101600">
                    <a:srgbClr val="C00000">
                      <a:alpha val="60000"/>
                    </a:srgbClr>
                  </a:glow>
                  <a:outerShdw blurRad="38100" dist="38100" dir="2700000" algn="tl">
                    <a:srgbClr val="000000">
                      <a:alpha val="43137"/>
                    </a:srgbClr>
                  </a:outerShdw>
                </a:effectLst>
              </a:rPr>
              <a:t>Tethys</a:t>
            </a:r>
            <a:r>
              <a:rPr lang="es-ES" i="1" dirty="0" smtClean="0">
                <a:effectLst>
                  <a:glow rad="101600">
                    <a:srgbClr val="C00000">
                      <a:alpha val="60000"/>
                    </a:srgbClr>
                  </a:glow>
                  <a:outerShdw blurRad="38100" dist="38100" dir="2700000" algn="tl">
                    <a:srgbClr val="000000">
                      <a:alpha val="43137"/>
                    </a:srgbClr>
                  </a:outerShdw>
                </a:effectLst>
              </a:rPr>
              <a:t> que se cerró tras el choque de las dos placas).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95536" y="4297660"/>
            <a:ext cx="8352928"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¿Por qué pasa el tiempo más rápido en la cima del Everest?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La</a:t>
            </a:r>
            <a:r>
              <a:rPr lang="es-ES" i="1" dirty="0" smtClean="0">
                <a:effectLst>
                  <a:glow rad="101600">
                    <a:srgbClr val="C00000">
                      <a:alpha val="60000"/>
                    </a:srgbClr>
                  </a:glow>
                  <a:outerShdw blurRad="38100" dist="38100" dir="2700000" algn="tl">
                    <a:srgbClr val="000000">
                      <a:alpha val="43137"/>
                    </a:srgbClr>
                  </a:outerShdw>
                </a:effectLst>
              </a:rPr>
              <a:t> Dilatación del Tiempo es un concepto introducido por Einstein en su Teoría General de la Relatividad. En líneas generales viene a decir que el tiempo pasa más despacio cuanto más cerca estás de la fuente de gravedad.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5000">
        <p14:prism/>
      </p:transition>
    </mc:Choice>
    <mc:Fallback>
      <p:transition spd="slow" advTm="7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30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3000"/>
                                        <p:tgtEl>
                                          <p:spTgt spid="15"/>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3000" fill="hold"/>
                                        <p:tgtEl>
                                          <p:spTgt spid="15"/>
                                        </p:tgtEl>
                                        <p:attrNameLst>
                                          <p:attrName>ppt_w</p:attrName>
                                        </p:attrNameLst>
                                      </p:cBhvr>
                                      <p:tavLst>
                                        <p:tav tm="0">
                                          <p:val>
                                            <p:strVal val="4/3*#ppt_w"/>
                                          </p:val>
                                        </p:tav>
                                        <p:tav tm="100000">
                                          <p:val>
                                            <p:strVal val="#ppt_w"/>
                                          </p:val>
                                        </p:tav>
                                      </p:tavLst>
                                    </p:anim>
                                    <p:anim calcmode="lin" valueType="num">
                                      <p:cBhvr>
                                        <p:cTn id="29" dur="3000" fill="hold"/>
                                        <p:tgtEl>
                                          <p:spTgt spid="15"/>
                                        </p:tgtEl>
                                        <p:attrNameLst>
                                          <p:attrName>ppt_h</p:attrName>
                                        </p:attrNameLst>
                                      </p:cBhvr>
                                      <p:tavLst>
                                        <p:tav tm="0">
                                          <p:val>
                                            <p:strVal val="4/3*#ppt_h"/>
                                          </p:val>
                                        </p:tav>
                                        <p:tav tm="100000">
                                          <p:val>
                                            <p:strVal val="#ppt_h"/>
                                          </p:val>
                                        </p:tav>
                                      </p:tavLst>
                                    </p:anim>
                                  </p:childTnLst>
                                </p:cTn>
                              </p:par>
                            </p:childTnLst>
                          </p:cTn>
                        </p:par>
                        <p:par>
                          <p:cTn id="30" fill="hold">
                            <p:stCondLst>
                              <p:cond delay="28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41900"/>
                            </p:stCondLst>
                            <p:childTnLst>
                              <p:par>
                                <p:cTn id="37" presetID="10" presetClass="entr" presetSubtype="0" fill="hold" nodeType="afterEffect">
                                  <p:stCondLst>
                                    <p:cond delay="20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3000"/>
                                        <p:tgtEl>
                                          <p:spTgt spid="16"/>
                                        </p:tgtEl>
                                      </p:cBhvr>
                                    </p:animEffect>
                                  </p:childTnLst>
                                </p:cTn>
                              </p:par>
                              <p:par>
                                <p:cTn id="40" presetID="23" presetClass="entr" presetSubtype="288"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3000" fill="hold"/>
                                        <p:tgtEl>
                                          <p:spTgt spid="16"/>
                                        </p:tgtEl>
                                        <p:attrNameLst>
                                          <p:attrName>ppt_w</p:attrName>
                                        </p:attrNameLst>
                                      </p:cBhvr>
                                      <p:tavLst>
                                        <p:tav tm="0">
                                          <p:val>
                                            <p:strVal val="4/3*#ppt_w"/>
                                          </p:val>
                                        </p:tav>
                                        <p:tav tm="100000">
                                          <p:val>
                                            <p:strVal val="#ppt_w"/>
                                          </p:val>
                                        </p:tav>
                                      </p:tavLst>
                                    </p:anim>
                                    <p:anim calcmode="lin" valueType="num">
                                      <p:cBhvr>
                                        <p:cTn id="43" dur="3000" fill="hold"/>
                                        <p:tgtEl>
                                          <p:spTgt spid="16"/>
                                        </p:tgtEl>
                                        <p:attrNameLst>
                                          <p:attrName>ppt_h</p:attrName>
                                        </p:attrNameLst>
                                      </p:cBhvr>
                                      <p:tavLst>
                                        <p:tav tm="0">
                                          <p:val>
                                            <p:strVal val="4/3*#ppt_h"/>
                                          </p:val>
                                        </p:tav>
                                        <p:tav tm="100000">
                                          <p:val>
                                            <p:strVal val="#ppt_h"/>
                                          </p:val>
                                        </p:tav>
                                      </p:tavLst>
                                    </p:anim>
                                  </p:childTnLst>
                                </p:cTn>
                              </p:par>
                            </p:childTnLst>
                          </p:cTn>
                        </p:par>
                        <p:par>
                          <p:cTn id="44" fill="hold">
                            <p:stCondLst>
                              <p:cond delay="469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1"/>
                                          </p:val>
                                        </p:tav>
                                        <p:tav tm="100000">
                                          <p:val>
                                            <p:strVal val="#ppt_x"/>
                                          </p:val>
                                        </p:tav>
                                      </p:tavLst>
                                    </p:anim>
                                    <p:anim calcmode="lin" valueType="num">
                                      <p:cBhvr>
                                        <p:cTn id="4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4860032" cy="5710238"/>
          </a:xfrm>
          <a:prstGeom prst="rect">
            <a:avLst/>
          </a:prstGeom>
          <a:noFill/>
          <a:ln w="9525">
            <a:noFill/>
            <a:miter lim="800000"/>
            <a:headEnd/>
            <a:tailEnd/>
          </a:ln>
        </p:spPr>
      </p:pic>
      <p:sp>
        <p:nvSpPr>
          <p:cNvPr id="5" name="4 CuadroTexto"/>
          <p:cNvSpPr txBox="1"/>
          <p:nvPr/>
        </p:nvSpPr>
        <p:spPr>
          <a:xfrm>
            <a:off x="5076056" y="1561356"/>
            <a:ext cx="3816424"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cineasta Elia </a:t>
            </a:r>
            <a:r>
              <a:rPr lang="es-ES" sz="2000" i="1" dirty="0" err="1" smtClean="0">
                <a:effectLst>
                  <a:glow rad="101600">
                    <a:srgbClr val="C00000">
                      <a:alpha val="60000"/>
                    </a:srgbClr>
                  </a:glow>
                  <a:outerShdw blurRad="38100" dist="38100" dir="2700000" algn="tl">
                    <a:srgbClr val="000000">
                      <a:alpha val="43137"/>
                    </a:srgbClr>
                  </a:outerShdw>
                </a:effectLst>
              </a:rPr>
              <a:t>Saikaly</a:t>
            </a:r>
            <a:r>
              <a:rPr lang="es-ES" sz="2000" i="1" dirty="0" smtClean="0">
                <a:effectLst>
                  <a:glow rad="101600">
                    <a:srgbClr val="C00000">
                      <a:alpha val="60000"/>
                    </a:srgbClr>
                  </a:glow>
                  <a:outerShdw blurRad="38100" dist="38100" dir="2700000" algn="tl">
                    <a:srgbClr val="000000">
                      <a:alpha val="43137"/>
                    </a:srgbClr>
                  </a:outerShdw>
                </a:effectLst>
              </a:rPr>
              <a:t> subió esta foto a </a:t>
            </a:r>
            <a:r>
              <a:rPr lang="es-ES" sz="2000" i="1" dirty="0" err="1" smtClean="0">
                <a:effectLst>
                  <a:glow rad="101600">
                    <a:srgbClr val="C00000">
                      <a:alpha val="60000"/>
                    </a:srgbClr>
                  </a:glow>
                  <a:outerShdw blurRad="38100" dist="38100" dir="2700000" algn="tl">
                    <a:srgbClr val="000000">
                      <a:alpha val="43137"/>
                    </a:srgbClr>
                  </a:outerShdw>
                </a:effectLst>
              </a:rPr>
              <a:t>Instagram</a:t>
            </a:r>
            <a:r>
              <a:rPr lang="es-ES" sz="2000" i="1" dirty="0" smtClean="0">
                <a:effectLst>
                  <a:glow rad="101600">
                    <a:srgbClr val="C00000">
                      <a:alpha val="60000"/>
                    </a:srgbClr>
                  </a:glow>
                  <a:outerShdw blurRad="38100" dist="38100" dir="2700000" algn="tl">
                    <a:srgbClr val="000000">
                      <a:alpha val="43137"/>
                    </a:srgbClr>
                  </a:outerShdw>
                </a:effectLst>
              </a:rPr>
              <a:t> con el pie de foto siguiente: «Esta fotografía de la cumbre sur se sacó rápidamente durante nuestro descenso, mientras nos apresurábamos para evitar el frente meteorológico entrante. Apenas contemplé las vistas y saqué esta foto rápidamente mientras descendía la montaña deprisa».</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683568"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equipos de las expediciones, tanto los que tratan de alcanzar la cumbre del Everest como los que ya se han dado la vuelta, siguen un solo camino abarrotado.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4"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611560" y="4585692"/>
            <a:ext cx="7776864"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Españoles en el Everest: así conquistaron la cima del mundo.</a:t>
            </a:r>
          </a:p>
          <a:p>
            <a:r>
              <a:rPr lang="es-ES" i="1" dirty="0" smtClean="0">
                <a:effectLst>
                  <a:glow rad="101600">
                    <a:srgbClr val="C00000">
                      <a:alpha val="60000"/>
                    </a:srgbClr>
                  </a:glow>
                  <a:outerShdw blurRad="38100" dist="38100" dir="2700000" algn="tl">
                    <a:srgbClr val="000000">
                      <a:alpha val="43137"/>
                    </a:srgbClr>
                  </a:outerShdw>
                </a:effectLst>
              </a:rPr>
              <a:t>Carlos Soria, Araceli </a:t>
            </a:r>
            <a:r>
              <a:rPr lang="es-ES" i="1" dirty="0" err="1" smtClean="0">
                <a:effectLst>
                  <a:glow rad="101600">
                    <a:srgbClr val="C00000">
                      <a:alpha val="60000"/>
                    </a:srgbClr>
                  </a:glow>
                  <a:outerShdw blurRad="38100" dist="38100" dir="2700000" algn="tl">
                    <a:srgbClr val="000000">
                      <a:alpha val="43137"/>
                    </a:srgbClr>
                  </a:outerShdw>
                </a:effectLst>
              </a:rPr>
              <a:t>Segarra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Kilian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Jornet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Edurne</a:t>
            </a:r>
            <a:r>
              <a:rPr lang="es-ES" i="1" dirty="0" smtClean="0">
                <a:effectLst>
                  <a:glow rad="101600">
                    <a:srgbClr val="C00000">
                      <a:alpha val="60000"/>
                    </a:srgbClr>
                  </a:glow>
                  <a:outerShdw blurRad="38100" dist="38100" dir="2700000" algn="tl">
                    <a:srgbClr val="000000">
                      <a:alpha val="43137"/>
                    </a:srgbClr>
                  </a:outerShdw>
                </a:effectLst>
              </a:rPr>
              <a:t> Pasaban, Chus Lago, Juanito </a:t>
            </a:r>
            <a:r>
              <a:rPr lang="es-ES" i="1" dirty="0" err="1" smtClean="0">
                <a:effectLst>
                  <a:glow rad="101600">
                    <a:srgbClr val="C00000">
                      <a:alpha val="60000"/>
                    </a:srgbClr>
                  </a:glow>
                  <a:outerShdw blurRad="38100" dist="38100" dir="2700000" algn="tl">
                    <a:srgbClr val="000000">
                      <a:alpha val="43137"/>
                    </a:srgbClr>
                  </a:outerShdw>
                </a:effectLst>
              </a:rPr>
              <a:t>Oiarzabal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Patxi</a:t>
            </a:r>
            <a:r>
              <a:rPr lang="es-ES" i="1" dirty="0" smtClean="0">
                <a:effectLst>
                  <a:glow rad="101600">
                    <a:srgbClr val="C00000">
                      <a:alpha val="60000"/>
                    </a:srgbClr>
                  </a:glow>
                  <a:outerShdw blurRad="38100" dist="38100" dir="2700000" algn="tl">
                    <a:srgbClr val="000000">
                      <a:alpha val="43137"/>
                    </a:srgbClr>
                  </a:outerShdw>
                </a:effectLst>
              </a:rPr>
              <a:t> Fernández, Jesús Calleja, Alberto </a:t>
            </a:r>
            <a:r>
              <a:rPr lang="es-ES" i="1" dirty="0" err="1" smtClean="0">
                <a:effectLst>
                  <a:glow rad="101600">
                    <a:srgbClr val="C00000">
                      <a:alpha val="60000"/>
                    </a:srgbClr>
                  </a:glow>
                  <a:outerShdw blurRad="38100" dist="38100" dir="2700000" algn="tl">
                    <a:srgbClr val="000000">
                      <a:alpha val="43137"/>
                    </a:srgbClr>
                  </a:outerShdw>
                </a:effectLst>
              </a:rPr>
              <a:t>Iñurrategi</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82000">
        <p14:prism dir="r"/>
      </p:transition>
    </mc:Choice>
    <mc:Fallback>
      <p:transition spd="slow" advTm="8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3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47" presetClass="entr" presetSubtype="0"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4000"/>
                                        <p:tgtEl>
                                          <p:spTgt spid="16"/>
                                        </p:tgtEl>
                                      </p:cBhvr>
                                    </p:animEffect>
                                    <p:anim calcmode="lin" valueType="num">
                                      <p:cBhvr>
                                        <p:cTn id="28" dur="4000" fill="hold"/>
                                        <p:tgtEl>
                                          <p:spTgt spid="16"/>
                                        </p:tgtEl>
                                        <p:attrNameLst>
                                          <p:attrName>ppt_x</p:attrName>
                                        </p:attrNameLst>
                                      </p:cBhvr>
                                      <p:tavLst>
                                        <p:tav tm="0">
                                          <p:val>
                                            <p:strVal val="#ppt_x"/>
                                          </p:val>
                                        </p:tav>
                                        <p:tav tm="100000">
                                          <p:val>
                                            <p:strVal val="#ppt_x"/>
                                          </p:val>
                                        </p:tav>
                                      </p:tavLst>
                                    </p:anim>
                                    <p:anim calcmode="lin" valueType="num">
                                      <p:cBhvr>
                                        <p:cTn id="29" dur="4000" fill="hold"/>
                                        <p:tgtEl>
                                          <p:spTgt spid="16"/>
                                        </p:tgtEl>
                                        <p:attrNameLst>
                                          <p:attrName>ppt_y</p:attrName>
                                        </p:attrNameLst>
                                      </p:cBhvr>
                                      <p:tavLst>
                                        <p:tav tm="0">
                                          <p:val>
                                            <p:strVal val="#ppt_y-.1"/>
                                          </p:val>
                                        </p:tav>
                                        <p:tav tm="100000">
                                          <p:val>
                                            <p:strVal val="#ppt_y"/>
                                          </p:val>
                                        </p:tav>
                                      </p:tavLst>
                                    </p:anim>
                                  </p:childTnLst>
                                </p:cTn>
                              </p:par>
                            </p:childTnLst>
                          </p:cTn>
                        </p:par>
                        <p:par>
                          <p:cTn id="30" fill="hold">
                            <p:stCondLst>
                              <p:cond delay="393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par>
                          <p:cTn id="36" fill="hold">
                            <p:stCondLst>
                              <p:cond delay="53400"/>
                            </p:stCondLst>
                            <p:childTnLst>
                              <p:par>
                                <p:cTn id="37" presetID="10" presetClass="entr" presetSubtype="0" fill="hold" nodeType="afterEffect">
                                  <p:stCondLst>
                                    <p:cond delay="20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4000"/>
                                        <p:tgtEl>
                                          <p:spTgt spid="15"/>
                                        </p:tgtEl>
                                      </p:cBhvr>
                                    </p:animEffect>
                                  </p:childTnLst>
                                </p:cTn>
                              </p:par>
                              <p:par>
                                <p:cTn id="40" presetID="50" presetClass="entr" presetSubtype="0" decel="100000" fill="hold" nodeType="withEffect">
                                  <p:stCondLst>
                                    <p:cond delay="20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4000" fill="hold"/>
                                        <p:tgtEl>
                                          <p:spTgt spid="15"/>
                                        </p:tgtEl>
                                        <p:attrNameLst>
                                          <p:attrName>ppt_w</p:attrName>
                                        </p:attrNameLst>
                                      </p:cBhvr>
                                      <p:tavLst>
                                        <p:tav tm="0">
                                          <p:val>
                                            <p:strVal val="#ppt_w+.3"/>
                                          </p:val>
                                        </p:tav>
                                        <p:tav tm="100000">
                                          <p:val>
                                            <p:strVal val="#ppt_w"/>
                                          </p:val>
                                        </p:tav>
                                      </p:tavLst>
                                    </p:anim>
                                    <p:anim calcmode="lin" valueType="num">
                                      <p:cBhvr>
                                        <p:cTn id="43" dur="4000" fill="hold"/>
                                        <p:tgtEl>
                                          <p:spTgt spid="15"/>
                                        </p:tgtEl>
                                        <p:attrNameLst>
                                          <p:attrName>ppt_h</p:attrName>
                                        </p:attrNameLst>
                                      </p:cBhvr>
                                      <p:tavLst>
                                        <p:tav tm="0">
                                          <p:val>
                                            <p:strVal val="#ppt_h"/>
                                          </p:val>
                                        </p:tav>
                                        <p:tav tm="100000">
                                          <p:val>
                                            <p:strVal val="#ppt_h"/>
                                          </p:val>
                                        </p:tav>
                                      </p:tavLst>
                                    </p:anim>
                                    <p:animEffect transition="in" filter="fade">
                                      <p:cBhvr>
                                        <p:cTn id="44" dur="4000"/>
                                        <p:tgtEl>
                                          <p:spTgt spid="15"/>
                                        </p:tgtEl>
                                      </p:cBhvr>
                                    </p:animEffect>
                                  </p:childTnLst>
                                </p:cTn>
                              </p:par>
                            </p:childTnLst>
                          </p:cTn>
                        </p:par>
                        <p:par>
                          <p:cTn id="45" fill="hold">
                            <p:stCondLst>
                              <p:cond delay="594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1"/>
                                          </p:val>
                                        </p:tav>
                                        <p:tav tm="100000">
                                          <p:val>
                                            <p:strVal val="#ppt_x"/>
                                          </p:val>
                                        </p:tav>
                                      </p:tavLst>
                                    </p:anim>
                                    <p:anim calcmode="lin" valueType="num">
                                      <p:cBhvr>
                                        <p:cTn id="5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6" name="5 CuadroTexto"/>
          <p:cNvSpPr txBox="1"/>
          <p:nvPr/>
        </p:nvSpPr>
        <p:spPr>
          <a:xfrm>
            <a:off x="539552" y="4297660"/>
            <a:ext cx="8352928"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Juanito </a:t>
            </a:r>
            <a:r>
              <a:rPr lang="es-ES" sz="2000" b="1" i="1" dirty="0" err="1" smtClean="0">
                <a:effectLst>
                  <a:glow rad="101600">
                    <a:srgbClr val="C00000">
                      <a:alpha val="60000"/>
                    </a:srgbClr>
                  </a:glow>
                  <a:outerShdw blurRad="38100" dist="38100" dir="2700000" algn="tl">
                    <a:srgbClr val="000000">
                      <a:alpha val="43137"/>
                    </a:srgbClr>
                  </a:outerShdw>
                </a:effectLst>
              </a:rPr>
              <a:t>Oiarzabal</a:t>
            </a:r>
            <a:r>
              <a:rPr lang="es-ES" sz="2000" b="1" i="1" dirty="0" smtClean="0">
                <a:effectLst>
                  <a:glow rad="101600">
                    <a:srgbClr val="C00000">
                      <a:alpha val="60000"/>
                    </a:srgbClr>
                  </a:glow>
                  <a:outerShdw blurRad="38100" dist="38100" dir="2700000" algn="tl">
                    <a:srgbClr val="000000">
                      <a:alpha val="43137"/>
                    </a:srgbClr>
                  </a:outerShdw>
                </a:effectLst>
              </a:rPr>
              <a:t>, el alpinista con más </a:t>
            </a:r>
            <a:r>
              <a:rPr lang="es-ES" sz="2000" b="1" i="1" dirty="0" err="1" smtClean="0">
                <a:effectLst>
                  <a:glow rad="101600">
                    <a:srgbClr val="C00000">
                      <a:alpha val="60000"/>
                    </a:srgbClr>
                  </a:glow>
                  <a:outerShdw blurRad="38100" dist="38100" dir="2700000" algn="tl">
                    <a:srgbClr val="000000">
                      <a:alpha val="43137"/>
                    </a:srgbClr>
                  </a:outerShdw>
                </a:effectLst>
              </a:rPr>
              <a:t>ochomiles</a:t>
            </a:r>
            <a:r>
              <a:rPr lang="es-ES" sz="2000" b="1" i="1" dirty="0" smtClean="0">
                <a:effectLst>
                  <a:glow rad="101600">
                    <a:srgbClr val="C00000">
                      <a:alpha val="60000"/>
                    </a:srgbClr>
                  </a:glow>
                  <a:outerShdw blurRad="38100" dist="38100" dir="2700000" algn="tl">
                    <a:srgbClr val="000000">
                      <a:alpha val="43137"/>
                    </a:srgbClr>
                  </a:outerShdw>
                </a:effectLst>
              </a:rPr>
              <a:t> de la historia.</a:t>
            </a:r>
          </a:p>
          <a:p>
            <a:r>
              <a:rPr lang="es-ES" i="1" dirty="0" smtClean="0">
                <a:effectLst>
                  <a:glow rad="101600">
                    <a:srgbClr val="C00000">
                      <a:alpha val="60000"/>
                    </a:srgbClr>
                  </a:glow>
                  <a:outerShdw blurRad="38100" dist="38100" dir="2700000" algn="tl">
                    <a:srgbClr val="000000">
                      <a:alpha val="43137"/>
                    </a:srgbClr>
                  </a:outerShdw>
                </a:effectLst>
              </a:rPr>
              <a:t>"La subida al Everest se ha convertido en un show, en un circo, se ha convertido en algo que afortunadamente yo no he conocido y que no me gustaría conocer".</a:t>
            </a:r>
            <a:br>
              <a:rPr lang="es-ES" i="1" dirty="0" smtClean="0">
                <a:effectLst>
                  <a:glow rad="101600">
                    <a:srgbClr val="C00000">
                      <a:alpha val="60000"/>
                    </a:srgbClr>
                  </a:glow>
                  <a:outerShdw blurRad="38100" dist="38100" dir="2700000" algn="tl">
                    <a:srgbClr val="000000">
                      <a:alpha val="43137"/>
                    </a:srgbClr>
                  </a:outerShdw>
                </a:effectLst>
              </a:rPr>
            </a:br>
            <a:r>
              <a:rPr lang="es-ES" i="1" dirty="0" smtClean="0">
                <a:effectLst>
                  <a:glow rad="101600">
                    <a:srgbClr val="C00000">
                      <a:alpha val="60000"/>
                    </a:srgbClr>
                  </a:glow>
                  <a:outerShdw blurRad="38100" dist="38100" dir="2700000" algn="tl">
                    <a:srgbClr val="000000">
                      <a:alpha val="43137"/>
                    </a:srgbClr>
                  </a:outerShdw>
                </a:effectLst>
              </a:rPr>
              <a:t>Fecha de la ascensión: 7 de octubre de 1993 y 23 de mayo de 2001.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gallery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7"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4000"/>
                                        <p:tgtEl>
                                          <p:spTgt spid="5"/>
                                        </p:tgtEl>
                                      </p:cBhvr>
                                    </p:animEffect>
                                  </p:childTnLst>
                                </p:cTn>
                              </p:par>
                              <p:par>
                                <p:cTn id="16" presetID="42"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4000"/>
                                        <p:tgtEl>
                                          <p:spTgt spid="5"/>
                                        </p:tgtEl>
                                      </p:cBhvr>
                                    </p:animEffect>
                                    <p:anim calcmode="lin" valueType="num">
                                      <p:cBhvr>
                                        <p:cTn id="19" dur="4000" fill="hold"/>
                                        <p:tgtEl>
                                          <p:spTgt spid="5"/>
                                        </p:tgtEl>
                                        <p:attrNameLst>
                                          <p:attrName>ppt_x</p:attrName>
                                        </p:attrNameLst>
                                      </p:cBhvr>
                                      <p:tavLst>
                                        <p:tav tm="0">
                                          <p:val>
                                            <p:strVal val="#ppt_x"/>
                                          </p:val>
                                        </p:tav>
                                        <p:tav tm="100000">
                                          <p:val>
                                            <p:strVal val="#ppt_x"/>
                                          </p:val>
                                        </p:tav>
                                      </p:tavLst>
                                    </p:anim>
                                    <p:anim calcmode="lin" valueType="num">
                                      <p:cBhvr>
                                        <p:cTn id="20" dur="4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a:off x="0" y="0"/>
            <a:ext cx="5436096" cy="5715000"/>
          </a:xfrm>
          <a:prstGeom prst="rect">
            <a:avLst/>
          </a:prstGeom>
          <a:noFill/>
          <a:ln w="9525">
            <a:noFill/>
            <a:miter lim="800000"/>
            <a:headEnd/>
            <a:tailEnd/>
          </a:ln>
        </p:spPr>
      </p:pic>
      <p:sp>
        <p:nvSpPr>
          <p:cNvPr id="6" name="5 CuadroTexto"/>
          <p:cNvSpPr txBox="1"/>
          <p:nvPr/>
        </p:nvSpPr>
        <p:spPr>
          <a:xfrm>
            <a:off x="5508104" y="1006019"/>
            <a:ext cx="3456384" cy="4708981"/>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Edurne</a:t>
            </a:r>
            <a:r>
              <a:rPr lang="es-ES" sz="2000" b="1" i="1" dirty="0" smtClean="0">
                <a:effectLst>
                  <a:glow rad="101600">
                    <a:srgbClr val="C00000">
                      <a:alpha val="60000"/>
                    </a:srgbClr>
                  </a:glow>
                  <a:outerShdw blurRad="38100" dist="38100" dir="2700000" algn="tl">
                    <a:srgbClr val="000000">
                      <a:alpha val="43137"/>
                    </a:srgbClr>
                  </a:outerShdw>
                </a:effectLst>
              </a:rPr>
              <a:t> Pasaban, la primera mujer en subir los 14 ocho miles.</a:t>
            </a:r>
          </a:p>
          <a:p>
            <a:r>
              <a:rPr lang="es-ES" sz="2000" i="1" dirty="0" smtClean="0">
                <a:effectLst>
                  <a:glow rad="101600">
                    <a:srgbClr val="C00000">
                      <a:alpha val="60000"/>
                    </a:srgbClr>
                  </a:glow>
                  <a:outerShdw blurRad="38100" dist="38100" dir="2700000" algn="tl">
                    <a:srgbClr val="000000">
                      <a:alpha val="43137"/>
                    </a:srgbClr>
                  </a:outerShdw>
                </a:effectLst>
              </a:rPr>
              <a:t>"No me había imaginado la cima del Everest como la sentí. Realmente la satisfacción y el mejor momento fue cuando llegamos al Campo base después de la cumbre , allí aprendí que la verdadera cumbre esta en el campo base".</a:t>
            </a:r>
            <a:br>
              <a:rPr lang="es-ES" sz="2000" i="1" dirty="0" smtClean="0">
                <a:effectLst>
                  <a:glow rad="101600">
                    <a:srgbClr val="C00000">
                      <a:alpha val="60000"/>
                    </a:srgbClr>
                  </a:glow>
                  <a:outerShdw blurRad="38100" dist="38100" dir="2700000" algn="tl">
                    <a:srgbClr val="000000">
                      <a:alpha val="43137"/>
                    </a:srgbClr>
                  </a:outerShdw>
                </a:effectLst>
              </a:rPr>
            </a:br>
            <a:r>
              <a:rPr lang="es-ES" sz="2000" b="1" i="1" dirty="0" smtClean="0">
                <a:effectLst>
                  <a:glow rad="101600">
                    <a:srgbClr val="C00000">
                      <a:alpha val="60000"/>
                    </a:srgbClr>
                  </a:glow>
                  <a:outerShdw blurRad="38100" dist="38100" dir="2700000" algn="tl">
                    <a:srgbClr val="000000">
                      <a:alpha val="43137"/>
                    </a:srgbClr>
                  </a:outerShdw>
                </a:effectLst>
              </a:rPr>
              <a:t>Fecha de la ascensión: </a:t>
            </a:r>
          </a:p>
          <a:p>
            <a:r>
              <a:rPr lang="es-ES" sz="2000" b="1" i="1" dirty="0" smtClean="0">
                <a:effectLst>
                  <a:glow rad="101600">
                    <a:srgbClr val="C00000">
                      <a:alpha val="60000"/>
                    </a:srgbClr>
                  </a:glow>
                  <a:outerShdw blurRad="38100" dist="38100" dir="2700000" algn="tl">
                    <a:srgbClr val="000000">
                      <a:alpha val="43137"/>
                    </a:srgbClr>
                  </a:outerShdw>
                </a:effectLst>
              </a:rPr>
              <a:t>23 de mayo de 2001.</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5" name="4 Imagen" descr="Supercontinente Pangea.jpg"/>
          <p:cNvPicPr>
            <a:picLocks noChangeAspect="1"/>
          </p:cNvPicPr>
          <p:nvPr/>
        </p:nvPicPr>
        <p:blipFill>
          <a:blip r:embed="rId3" cstate="print"/>
          <a:stretch>
            <a:fillRect/>
          </a:stretch>
        </p:blipFill>
        <p:spPr>
          <a:xfrm>
            <a:off x="0" y="0"/>
            <a:ext cx="9144000" cy="6313884"/>
          </a:xfrm>
          <a:prstGeom prst="rect">
            <a:avLst/>
          </a:prstGeom>
        </p:spPr>
      </p:pic>
      <p:sp>
        <p:nvSpPr>
          <p:cNvPr id="4" name="3 CuadroTexto"/>
          <p:cNvSpPr txBox="1"/>
          <p:nvPr/>
        </p:nvSpPr>
        <p:spPr>
          <a:xfrm>
            <a:off x="611560" y="3937620"/>
            <a:ext cx="8280920" cy="1569660"/>
          </a:xfrm>
          <a:prstGeom prst="rect">
            <a:avLst/>
          </a:prstGeom>
          <a:noFill/>
        </p:spPr>
        <p:txBody>
          <a:bodyPr wrap="square" rtlCol="0">
            <a:spAutoFit/>
          </a:bodyPr>
          <a:lstStyle/>
          <a:p>
            <a:r>
              <a:rPr lang="es-ES" sz="2200" b="1" i="1" dirty="0" smtClean="0">
                <a:effectLst>
                  <a:glow rad="101600">
                    <a:srgbClr val="C00000">
                      <a:alpha val="60000"/>
                    </a:srgbClr>
                  </a:glow>
                  <a:outerShdw blurRad="38100" dist="38100" dir="2700000" algn="tl">
                    <a:srgbClr val="000000">
                      <a:alpha val="43137"/>
                    </a:srgbClr>
                  </a:outerShdw>
                </a:effectLst>
              </a:rPr>
              <a:t>Jesús Calleja, la persecución de un sueño. </a:t>
            </a:r>
            <a:r>
              <a:rPr lang="es-ES" i="1" dirty="0" smtClean="0">
                <a:effectLst>
                  <a:glow rad="101600">
                    <a:srgbClr val="C00000">
                      <a:alpha val="60000"/>
                    </a:srgbClr>
                  </a:glow>
                  <a:outerShdw blurRad="38100" dist="38100" dir="2700000" algn="tl">
                    <a:srgbClr val="000000">
                      <a:alpha val="43137"/>
                    </a:srgbClr>
                  </a:outerShdw>
                </a:effectLst>
              </a:rPr>
              <a:t>"El día que subí el Everest fue el día más importante de mi vida, porque descendiendo de la montaña me di cuenta de que era tan sublime lo que acababa de hacer, que solo querría hacer eso desde ese momento de mi vida". Fecha de la ascensión al Everest: 30 de mayo de 2005.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8000">
        <p14:gallery dir="r"/>
      </p:transition>
    </mc:Choice>
    <mc:Fallback>
      <p:transition spd="slow" advTm="6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par>
                                <p:cTn id="8" presetID="55"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ppt_w*0.70"/>
                                          </p:val>
                                        </p:tav>
                                        <p:tav tm="100000">
                                          <p:val>
                                            <p:strVal val="#ppt_w"/>
                                          </p:val>
                                        </p:tav>
                                      </p:tavLst>
                                    </p:anim>
                                    <p:anim calcmode="lin" valueType="num">
                                      <p:cBhvr>
                                        <p:cTn id="11" dur="4000" fill="hold"/>
                                        <p:tgtEl>
                                          <p:spTgt spid="8"/>
                                        </p:tgtEl>
                                        <p:attrNameLst>
                                          <p:attrName>ppt_h</p:attrName>
                                        </p:attrNameLst>
                                      </p:cBhvr>
                                      <p:tavLst>
                                        <p:tav tm="0">
                                          <p:val>
                                            <p:strVal val="#ppt_h"/>
                                          </p:val>
                                        </p:tav>
                                        <p:tav tm="100000">
                                          <p:val>
                                            <p:strVal val="#ppt_h"/>
                                          </p:val>
                                        </p:tav>
                                      </p:tavLst>
                                    </p:anim>
                                    <p:animEffect transition="in" filter="fade">
                                      <p:cBhvr>
                                        <p:cTn id="12" dur="4000"/>
                                        <p:tgtEl>
                                          <p:spTgt spid="8"/>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314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6"/>
                                        </p:tgtEl>
                                      </p:cBhvr>
                                    </p:animEffect>
                                    <p:set>
                                      <p:cBhvr>
                                        <p:cTn id="22" dur="1" fill="hold">
                                          <p:stCondLst>
                                            <p:cond delay="1999"/>
                                          </p:stCondLst>
                                        </p:cTn>
                                        <p:tgtEl>
                                          <p:spTgt spid="6"/>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4000"/>
                                        <p:tgtEl>
                                          <p:spTgt spid="5"/>
                                        </p:tgtEl>
                                      </p:cBhvr>
                                    </p:animEffect>
                                  </p:childTnLst>
                                </p:cTn>
                              </p:par>
                              <p:par>
                                <p:cTn id="26" presetID="55" presetClass="entr" presetSubtype="0" fill="hold" nodeType="withEffect">
                                  <p:stCondLst>
                                    <p:cond delay="2000"/>
                                  </p:stCondLst>
                                  <p:childTnLst>
                                    <p:set>
                                      <p:cBhvr>
                                        <p:cTn id="27" dur="1" fill="hold">
                                          <p:stCondLst>
                                            <p:cond delay="0"/>
                                          </p:stCondLst>
                                        </p:cTn>
                                        <p:tgtEl>
                                          <p:spTgt spid="5"/>
                                        </p:tgtEl>
                                        <p:attrNameLst>
                                          <p:attrName>style.visibility</p:attrName>
                                        </p:attrNameLst>
                                      </p:cBhvr>
                                      <p:to>
                                        <p:strVal val="visible"/>
                                      </p:to>
                                    </p:set>
                                    <p:anim calcmode="lin" valueType="num">
                                      <p:cBhvr>
                                        <p:cTn id="28" dur="4000" fill="hold"/>
                                        <p:tgtEl>
                                          <p:spTgt spid="5"/>
                                        </p:tgtEl>
                                        <p:attrNameLst>
                                          <p:attrName>ppt_w</p:attrName>
                                        </p:attrNameLst>
                                      </p:cBhvr>
                                      <p:tavLst>
                                        <p:tav tm="0">
                                          <p:val>
                                            <p:strVal val="#ppt_w*0.70"/>
                                          </p:val>
                                        </p:tav>
                                        <p:tav tm="100000">
                                          <p:val>
                                            <p:strVal val="#ppt_w"/>
                                          </p:val>
                                        </p:tav>
                                      </p:tavLst>
                                    </p:anim>
                                    <p:anim calcmode="lin" valueType="num">
                                      <p:cBhvr>
                                        <p:cTn id="29" dur="4000" fill="hold"/>
                                        <p:tgtEl>
                                          <p:spTgt spid="5"/>
                                        </p:tgtEl>
                                        <p:attrNameLst>
                                          <p:attrName>ppt_h</p:attrName>
                                        </p:attrNameLst>
                                      </p:cBhvr>
                                      <p:tavLst>
                                        <p:tav tm="0">
                                          <p:val>
                                            <p:strVal val="#ppt_h"/>
                                          </p:val>
                                        </p:tav>
                                        <p:tav tm="100000">
                                          <p:val>
                                            <p:strVal val="#ppt_h"/>
                                          </p:val>
                                        </p:tav>
                                      </p:tavLst>
                                    </p:anim>
                                    <p:animEffect transition="in" filter="fade">
                                      <p:cBhvr>
                                        <p:cTn id="30" dur="4000"/>
                                        <p:tgtEl>
                                          <p:spTgt spid="5"/>
                                        </p:tgtEl>
                                      </p:cBhvr>
                                    </p:animEffect>
                                  </p:childTnLst>
                                </p:cTn>
                              </p:par>
                            </p:childTnLst>
                          </p:cTn>
                        </p:par>
                        <p:par>
                          <p:cTn id="31" fill="hold">
                            <p:stCondLst>
                              <p:cond delay="374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5220072" cy="5715000"/>
          </a:xfrm>
          <a:prstGeom prst="rect">
            <a:avLst/>
          </a:prstGeom>
          <a:noFill/>
          <a:ln w="9525">
            <a:noFill/>
            <a:miter lim="800000"/>
            <a:headEnd/>
            <a:tailEnd/>
          </a:ln>
        </p:spPr>
      </p:pic>
      <p:sp>
        <p:nvSpPr>
          <p:cNvPr id="5" name="4 CuadroTexto"/>
          <p:cNvSpPr txBox="1"/>
          <p:nvPr/>
        </p:nvSpPr>
        <p:spPr>
          <a:xfrm>
            <a:off x="5436096" y="1777380"/>
            <a:ext cx="3456384"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Una foto sacada la semana pasada por el alpinista nepalí </a:t>
            </a:r>
            <a:r>
              <a:rPr lang="es-ES" sz="2000" i="1" dirty="0" err="1" smtClean="0">
                <a:effectLst>
                  <a:glow rad="101600">
                    <a:srgbClr val="C00000">
                      <a:alpha val="60000"/>
                    </a:srgbClr>
                  </a:glow>
                  <a:outerShdw blurRad="38100" dist="38100" dir="2700000" algn="tl">
                    <a:srgbClr val="000000">
                      <a:alpha val="43137"/>
                    </a:srgbClr>
                  </a:outerShdw>
                </a:effectLst>
              </a:rPr>
              <a:t>Nirmal</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Purja</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Magar</a:t>
            </a:r>
            <a:r>
              <a:rPr lang="es-ES" sz="2000" i="1" dirty="0" smtClean="0">
                <a:effectLst>
                  <a:glow rad="101600">
                    <a:srgbClr val="C00000">
                      <a:alpha val="60000"/>
                    </a:srgbClr>
                  </a:glow>
                  <a:outerShdw blurRad="38100" dist="38100" dir="2700000" algn="tl">
                    <a:srgbClr val="000000">
                      <a:alpha val="43137"/>
                    </a:srgbClr>
                  </a:outerShdw>
                </a:effectLst>
              </a:rPr>
              <a:t> mostraba una fila casi continua de cientos de escaladores en un atasco en la colina hacia la cima del Everest. Todos ellos intentaban aprovechar el breve periodo de buen tiempo. </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imagen se hizo viral, lo que dio pie a un debate instantáneo sobre si la montaña está demasiado abarrotada y provocó una conversación difícil, pero familiar, sobre si el gran número de fallecimientos se debía a la presencia de demasiados escaladores.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60000">
        <p15:prstTrans prst="origami"/>
      </p:transition>
    </mc:Choice>
    <mc:Fallback>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60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par>
                                <p:cTn id="26" presetID="42"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anim calcmode="lin" valueType="num">
                                      <p:cBhvr>
                                        <p:cTn id="29" dur="4000" fill="hold"/>
                                        <p:tgtEl>
                                          <p:spTgt spid="4"/>
                                        </p:tgtEl>
                                        <p:attrNameLst>
                                          <p:attrName>ppt_x</p:attrName>
                                        </p:attrNameLst>
                                      </p:cBhvr>
                                      <p:tavLst>
                                        <p:tav tm="0">
                                          <p:val>
                                            <p:strVal val="#ppt_x"/>
                                          </p:val>
                                        </p:tav>
                                        <p:tav tm="100000">
                                          <p:val>
                                            <p:strVal val="#ppt_x"/>
                                          </p:val>
                                        </p:tav>
                                      </p:tavLst>
                                    </p:anim>
                                    <p:anim calcmode="lin" valueType="num">
                                      <p:cBhvr>
                                        <p:cTn id="30" dur="4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32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310852"/>
            <a:ext cx="9144000" cy="6480720"/>
          </a:xfrm>
          <a:prstGeom prst="rect">
            <a:avLst/>
          </a:prstGeom>
          <a:noFill/>
          <a:ln w="9525">
            <a:noFill/>
            <a:miter lim="800000"/>
            <a:headEnd/>
            <a:tailEnd/>
          </a:ln>
        </p:spPr>
      </p:pic>
      <p:sp>
        <p:nvSpPr>
          <p:cNvPr id="4" name="3 CuadroTexto"/>
          <p:cNvSpPr txBox="1"/>
          <p:nvPr/>
        </p:nvSpPr>
        <p:spPr>
          <a:xfrm>
            <a:off x="323528"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descenso desde la cima del Everest y cuando se dirigía a escalar el adyacente </a:t>
            </a:r>
            <a:r>
              <a:rPr lang="es-ES" i="1" dirty="0" err="1" smtClean="0">
                <a:effectLst>
                  <a:glow rad="101600">
                    <a:srgbClr val="C00000">
                      <a:alpha val="60000"/>
                    </a:srgbClr>
                  </a:glow>
                  <a:outerShdw blurRad="38100" dist="38100" dir="2700000" algn="tl">
                    <a:srgbClr val="000000">
                      <a:alpha val="43137"/>
                    </a:srgbClr>
                  </a:outerShdw>
                </a:effectLst>
              </a:rPr>
              <a:t>Lhotse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Nims</a:t>
            </a:r>
            <a:r>
              <a:rPr lang="es-ES" i="1" dirty="0" smtClean="0">
                <a:effectLst>
                  <a:glow rad="101600">
                    <a:srgbClr val="C00000">
                      <a:alpha val="60000"/>
                    </a:srgbClr>
                  </a:glow>
                  <a:outerShdw blurRad="38100" dist="38100" dir="2700000" algn="tl">
                    <a:srgbClr val="000000">
                      <a:alpha val="43137"/>
                    </a:srgbClr>
                  </a:outerShdw>
                </a:effectLst>
              </a:rPr>
              <a:t> fotografió el atasco de escaladores del famoso paso </a:t>
            </a:r>
            <a:r>
              <a:rPr lang="es-ES" i="1" dirty="0" err="1" smtClean="0">
                <a:effectLst>
                  <a:glow rad="101600">
                    <a:srgbClr val="C00000">
                      <a:alpha val="60000"/>
                    </a:srgbClr>
                  </a:glow>
                  <a:outerShdw blurRad="38100" dist="38100" dir="2700000" algn="tl">
                    <a:srgbClr val="000000">
                      <a:alpha val="43137"/>
                    </a:srgbClr>
                  </a:outerShdw>
                </a:effectLst>
              </a:rPr>
              <a:t>Hillary</a:t>
            </a:r>
            <a:r>
              <a:rPr lang="es-ES" i="1" dirty="0" smtClean="0">
                <a:effectLst>
                  <a:glow rad="101600">
                    <a:srgbClr val="C00000">
                      <a:alpha val="60000"/>
                    </a:srgbClr>
                  </a:glow>
                  <a:outerShdw blurRad="38100" dist="38100" dir="2700000" algn="tl">
                    <a:srgbClr val="000000">
                      <a:alpha val="43137"/>
                    </a:srgbClr>
                  </a:outerShdw>
                </a:effectLst>
              </a:rPr>
              <a:t>. Subió esta foto a </a:t>
            </a:r>
            <a:r>
              <a:rPr lang="es-ES" i="1" dirty="0" err="1" smtClean="0">
                <a:effectLst>
                  <a:glow rad="101600">
                    <a:srgbClr val="C00000">
                      <a:alpha val="60000"/>
                    </a:srgbClr>
                  </a:glow>
                  <a:outerShdw blurRad="38100" dist="38100" dir="2700000" algn="tl">
                    <a:srgbClr val="000000">
                      <a:alpha val="43137"/>
                    </a:srgbClr>
                  </a:outerShdw>
                </a:effectLst>
              </a:rPr>
              <a:t>Instagram</a:t>
            </a:r>
            <a:r>
              <a:rPr lang="es-ES" i="1" dirty="0" smtClean="0">
                <a:effectLst>
                  <a:glow rad="101600">
                    <a:srgbClr val="C00000">
                      <a:alpha val="60000"/>
                    </a:srgbClr>
                  </a:glow>
                  <a:outerShdw blurRad="38100" dist="38100" dir="2700000" algn="tl">
                    <a:srgbClr val="000000">
                      <a:alpha val="43137"/>
                    </a:srgbClr>
                  </a:outerShdw>
                </a:effectLst>
              </a:rPr>
              <a:t> con la captura: «El 22 de mayo, encumbré el Everest a las 5:30 de la mañana y el </a:t>
            </a:r>
            <a:r>
              <a:rPr lang="es-ES" i="1" dirty="0" err="1" smtClean="0">
                <a:effectLst>
                  <a:glow rad="101600">
                    <a:srgbClr val="C00000">
                      <a:alpha val="60000"/>
                    </a:srgbClr>
                  </a:glow>
                  <a:outerShdw blurRad="38100" dist="38100" dir="2700000" algn="tl">
                    <a:srgbClr val="000000">
                      <a:alpha val="43137"/>
                    </a:srgbClr>
                  </a:outerShdw>
                </a:effectLst>
              </a:rPr>
              <a:t>Lhotse</a:t>
            </a:r>
            <a:r>
              <a:rPr lang="es-ES" i="1" dirty="0" smtClean="0">
                <a:effectLst>
                  <a:glow rad="101600">
                    <a:srgbClr val="C00000">
                      <a:alpha val="60000"/>
                    </a:srgbClr>
                  </a:glow>
                  <a:outerShdw blurRad="38100" dist="38100" dir="2700000" algn="tl">
                    <a:srgbClr val="000000">
                      <a:alpha val="43137"/>
                    </a:srgbClr>
                  </a:outerShdw>
                </a:effectLst>
              </a:rPr>
              <a:t> a las 3:45 de la tarde a pesar del tráfico (unas 320 personas)».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su gran tamaño, las montañas son ecosistemas frágiles y los glaciares de sus cumbres están desapareciendo</a:t>
            </a:r>
            <a:r>
              <a:rPr lang="es-ES" i="1" dirty="0" smtClean="0">
                <a:effectLst>
                  <a:glow rad="101600">
                    <a:srgbClr val="C00000">
                      <a:alpha val="60000"/>
                    </a:srgbClr>
                  </a:glow>
                  <a:outerShdw blurRad="38100" dist="38100" dir="2700000" algn="tl">
                    <a:srgbClr val="000000">
                      <a:alpha val="43137"/>
                    </a:srgbClr>
                  </a:outerShdw>
                </a:effectLst>
              </a:rPr>
              <a:t>. El </a:t>
            </a:r>
            <a:r>
              <a:rPr lang="es-ES" i="1" dirty="0" smtClean="0">
                <a:effectLst>
                  <a:glow rad="101600">
                    <a:srgbClr val="C00000">
                      <a:alpha val="60000"/>
                    </a:srgbClr>
                  </a:glow>
                  <a:outerShdw blurRad="38100" dist="38100" dir="2700000" algn="tl">
                    <a:srgbClr val="000000">
                      <a:alpha val="43137"/>
                    </a:srgbClr>
                  </a:outerShdw>
                </a:effectLst>
              </a:rPr>
              <a:t>aumento de las temperaturas provocado por el cambio climático afecta de manera alarmantemente a estos ecosistemas vitales.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4000">
        <p14:flip dir="r"/>
      </p:transition>
    </mc:Choice>
    <mc:Fallback>
      <p:transition spd="slow" advTm="6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32900"/>
                            </p:stCondLst>
                            <p:childTnLst>
                              <p:par>
                                <p:cTn id="20" presetID="10" presetClass="entr" presetSubtype="0" fill="hold" nodeType="afterEffect">
                                  <p:stCondLst>
                                    <p:cond delay="2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3000"/>
                                        <p:tgtEl>
                                          <p:spTgt spid="16"/>
                                        </p:tgtEl>
                                      </p:cBhvr>
                                    </p:animEffect>
                                  </p:childTnLst>
                                </p:cTn>
                              </p:par>
                              <p:par>
                                <p:cTn id="23" presetID="47" presetClass="entr" presetSubtype="0"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3000"/>
                                        <p:tgtEl>
                                          <p:spTgt spid="16"/>
                                        </p:tgtEl>
                                      </p:cBhvr>
                                    </p:animEffect>
                                    <p:anim calcmode="lin" valueType="num">
                                      <p:cBhvr>
                                        <p:cTn id="26" dur="3000" fill="hold"/>
                                        <p:tgtEl>
                                          <p:spTgt spid="16"/>
                                        </p:tgtEl>
                                        <p:attrNameLst>
                                          <p:attrName>ppt_x</p:attrName>
                                        </p:attrNameLst>
                                      </p:cBhvr>
                                      <p:tavLst>
                                        <p:tav tm="0">
                                          <p:val>
                                            <p:strVal val="#ppt_x"/>
                                          </p:val>
                                        </p:tav>
                                        <p:tav tm="100000">
                                          <p:val>
                                            <p:strVal val="#ppt_x"/>
                                          </p:val>
                                        </p:tav>
                                      </p:tavLst>
                                    </p:anim>
                                    <p:anim calcmode="lin" valueType="num">
                                      <p:cBhvr>
                                        <p:cTn id="27" dur="3000" fill="hold"/>
                                        <p:tgtEl>
                                          <p:spTgt spid="16"/>
                                        </p:tgtEl>
                                        <p:attrNameLst>
                                          <p:attrName>ppt_y</p:attrName>
                                        </p:attrNameLst>
                                      </p:cBhvr>
                                      <p:tavLst>
                                        <p:tav tm="0">
                                          <p:val>
                                            <p:strVal val="#ppt_y-.1"/>
                                          </p:val>
                                        </p:tav>
                                        <p:tav tm="100000">
                                          <p:val>
                                            <p:strVal val="#ppt_y"/>
                                          </p:val>
                                        </p:tav>
                                      </p:tavLst>
                                    </p:anim>
                                  </p:childTnLst>
                                </p:cTn>
                              </p:par>
                            </p:childTnLst>
                          </p:cTn>
                        </p:par>
                        <p:par>
                          <p:cTn id="28" fill="hold">
                            <p:stCondLst>
                              <p:cond delay="379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sueño de escalar la montaña más alta del mundo, así como emocionante, resulta también peligroso. Con 8846 metros de altura y unas condiciones climáticas difíciles hasta para los más expertos montañistas, hacen que escalar el Everest sea una hazaña en la que se puede perder la vida.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son muchas las personas que han conseguido llegar hasta el punto más alto y algunos han fallecido en el intento, prueba de ello, son los cuerpos de montañistas que están esparcidos a lo largo del camino de ascenso.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10" name="9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más de 200 cadáveres en el Everest, de los cuales 150 nunca se han encontrado. Además, las rutas de acceso a la cima están plagadas de cuerpos (más de 40) que han quedado en el punto exacto donde murieron. Muchos de ellos no han podido ser reconocidos y han sido bautizados con nombres.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89000">
        <p14:flip dir="l"/>
      </p:transition>
    </mc:Choice>
    <mc:Fallback>
      <p:transition spd="slow" advTm="8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1"/>
                                          </p:val>
                                        </p:tav>
                                        <p:tav tm="100000">
                                          <p:val>
                                            <p:strVal val="#ppt_x"/>
                                          </p:val>
                                        </p:tav>
                                      </p:tavLst>
                                    </p:anim>
                                    <p:anim calcmode="lin" valueType="num">
                                      <p:cBhvr>
                                        <p:cTn id="18" dur="10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28700"/>
                            </p:stCondLst>
                            <p:childTnLst>
                              <p:par>
                                <p:cTn id="20" presetID="10" presetClass="entr" presetSubtype="0" fill="hold" nodeType="after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4000"/>
                                        <p:tgtEl>
                                          <p:spTgt spid="7"/>
                                        </p:tgtEl>
                                      </p:cBhvr>
                                    </p:animEffect>
                                  </p:childTnLst>
                                </p:cTn>
                              </p:par>
                              <p:par>
                                <p:cTn id="23" presetID="52" presetClass="entr" presetSubtype="0" fill="hold" nodeType="withEffect">
                                  <p:stCondLst>
                                    <p:cond delay="2000"/>
                                  </p:stCondLst>
                                  <p:childTnLst>
                                    <p:set>
                                      <p:cBhvr>
                                        <p:cTn id="24" dur="1" fill="hold">
                                          <p:stCondLst>
                                            <p:cond delay="0"/>
                                          </p:stCondLst>
                                        </p:cTn>
                                        <p:tgtEl>
                                          <p:spTgt spid="7"/>
                                        </p:tgtEl>
                                        <p:attrNameLst>
                                          <p:attrName>style.visibility</p:attrName>
                                        </p:attrNameLst>
                                      </p:cBhvr>
                                      <p:to>
                                        <p:strVal val="visible"/>
                                      </p:to>
                                    </p:set>
                                    <p:animScale>
                                      <p:cBhvr>
                                        <p:cTn id="25" dur="4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4000" decel="50000" fill="hold">
                                          <p:stCondLst>
                                            <p:cond delay="0"/>
                                          </p:stCondLst>
                                        </p:cTn>
                                        <p:tgtEl>
                                          <p:spTgt spid="7"/>
                                        </p:tgtEl>
                                        <p:attrNameLst>
                                          <p:attrName>ppt_x</p:attrName>
                                          <p:attrName>ppt_y</p:attrName>
                                        </p:attrNameLst>
                                      </p:cBhvr>
                                    </p:animMotion>
                                    <p:animEffect transition="in" filter="fade">
                                      <p:cBhvr>
                                        <p:cTn id="27" dur="4000"/>
                                        <p:tgtEl>
                                          <p:spTgt spid="7"/>
                                        </p:tgtEl>
                                      </p:cBhvr>
                                    </p:animEffect>
                                  </p:childTnLst>
                                </p:cTn>
                              </p:par>
                            </p:childTnLst>
                          </p:cTn>
                        </p:par>
                        <p:par>
                          <p:cTn id="28" fill="hold">
                            <p:stCondLst>
                              <p:cond delay="347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par>
                          <p:cTn id="34" fill="hold">
                            <p:stCondLst>
                              <p:cond delay="53500"/>
                            </p:stCondLst>
                            <p:childTnLst>
                              <p:par>
                                <p:cTn id="35" presetID="10" presetClass="entr" presetSubtype="0" fill="hold" nodeType="after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4000"/>
                                        <p:tgtEl>
                                          <p:spTgt spid="6"/>
                                        </p:tgtEl>
                                      </p:cBhvr>
                                    </p:animEffect>
                                  </p:childTnLst>
                                </p:cTn>
                              </p:par>
                              <p:par>
                                <p:cTn id="38" presetID="52" presetClass="entr" presetSubtype="0" fill="hold" nodeType="withEffect">
                                  <p:stCondLst>
                                    <p:cond delay="2000"/>
                                  </p:stCondLst>
                                  <p:childTnLst>
                                    <p:set>
                                      <p:cBhvr>
                                        <p:cTn id="39" dur="1" fill="hold">
                                          <p:stCondLst>
                                            <p:cond delay="0"/>
                                          </p:stCondLst>
                                        </p:cTn>
                                        <p:tgtEl>
                                          <p:spTgt spid="6"/>
                                        </p:tgtEl>
                                        <p:attrNameLst>
                                          <p:attrName>style.visibility</p:attrName>
                                        </p:attrNameLst>
                                      </p:cBhvr>
                                      <p:to>
                                        <p:strVal val="visible"/>
                                      </p:to>
                                    </p:set>
                                    <p:animScale>
                                      <p:cBhvr>
                                        <p:cTn id="40" dur="4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4000" decel="50000" fill="hold">
                                          <p:stCondLst>
                                            <p:cond delay="0"/>
                                          </p:stCondLst>
                                        </p:cTn>
                                        <p:tgtEl>
                                          <p:spTgt spid="6"/>
                                        </p:tgtEl>
                                        <p:attrNameLst>
                                          <p:attrName>ppt_x</p:attrName>
                                          <p:attrName>ppt_y</p:attrName>
                                        </p:attrNameLst>
                                      </p:cBhvr>
                                    </p:animMotion>
                                    <p:animEffect transition="in" filter="fade">
                                      <p:cBhvr>
                                        <p:cTn id="42" dur="4000"/>
                                        <p:tgtEl>
                                          <p:spTgt spid="6"/>
                                        </p:tgtEl>
                                      </p:cBhvr>
                                    </p:animEffect>
                                  </p:childTnLst>
                                </p:cTn>
                              </p:par>
                            </p:childTnLst>
                          </p:cTn>
                        </p:par>
                        <p:par>
                          <p:cTn id="43" fill="hold">
                            <p:stCondLst>
                              <p:cond delay="595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1"/>
                                          </p:val>
                                        </p:tav>
                                        <p:tav tm="100000">
                                          <p:val>
                                            <p:strVal val="#ppt_x"/>
                                          </p:val>
                                        </p:tav>
                                      </p:tavLst>
                                    </p:anim>
                                    <p:anim calcmode="lin" valueType="num">
                                      <p:cBhvr>
                                        <p:cTn id="4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395536" y="4297660"/>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famosa montaña del Himalaya. En enero, el mes más frío, la temperatura promedio en la cumbre es de -36ºC , pudiendo llegar incluso a los -60ºC. En julio, el mes más cálido, la temperatura promedio en la cumbre es de -20ºC. Si se le suma el viento, la sensación térmica es mucho menor aún.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683568"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los 8 mil metros hay una zona que se conoce como la 'Zona de la Muerte'. Es un lugar tan extremo que la aclimatación es casi imposible.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195762.jpg"/>
          <p:cNvPicPr>
            <a:picLocks noChangeAspect="1"/>
          </p:cNvPicPr>
          <p:nvPr/>
        </p:nvPicPr>
        <p:blipFill>
          <a:blip r:embed="rId4" cstate="print"/>
          <a:stretch>
            <a:fillRect/>
          </a:stretch>
        </p:blipFill>
        <p:spPr bwMode="auto">
          <a:xfrm>
            <a:off x="1" y="-454868"/>
            <a:ext cx="9144000" cy="6552728"/>
          </a:xfrm>
          <a:prstGeom prst="rect">
            <a:avLst/>
          </a:prstGeom>
          <a:noFill/>
          <a:ln w="9525">
            <a:noFill/>
            <a:miter lim="800000"/>
            <a:headEnd/>
            <a:tailEnd/>
          </a:ln>
        </p:spPr>
      </p:pic>
      <p:sp>
        <p:nvSpPr>
          <p:cNvPr id="7" name="6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cantidad de oxígeno respirable es un tercio de lo habitual y muchos necesitan botellas de oxígeno para lograr superarlo. Sin embargo; hay pocos casos de grandes deportistas que lo han logrado sin la ayuda de oxígeno.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75000">
        <p14:warp dir="in"/>
      </p:transition>
    </mc:Choice>
    <mc:Fallback>
      <p:transition spd="slow" advTm="7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8600"/>
                            </p:stCondLst>
                            <p:childTnLst>
                              <p:par>
                                <p:cTn id="20" presetID="10" presetClass="entr" presetSubtype="0" fill="hold" nodeType="after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3000"/>
                                        <p:tgtEl>
                                          <p:spTgt spid="15"/>
                                        </p:tgtEl>
                                      </p:cBhvr>
                                    </p:animEffect>
                                  </p:childTnLst>
                                </p:cTn>
                              </p:par>
                              <p:par>
                                <p:cTn id="23" presetID="42"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3000"/>
                                        <p:tgtEl>
                                          <p:spTgt spid="15"/>
                                        </p:tgtEl>
                                      </p:cBhvr>
                                    </p:animEffect>
                                    <p:anim calcmode="lin" valueType="num">
                                      <p:cBhvr>
                                        <p:cTn id="26" dur="3000" fill="hold"/>
                                        <p:tgtEl>
                                          <p:spTgt spid="15"/>
                                        </p:tgtEl>
                                        <p:attrNameLst>
                                          <p:attrName>ppt_x</p:attrName>
                                        </p:attrNameLst>
                                      </p:cBhvr>
                                      <p:tavLst>
                                        <p:tav tm="0">
                                          <p:val>
                                            <p:strVal val="#ppt_x"/>
                                          </p:val>
                                        </p:tav>
                                        <p:tav tm="100000">
                                          <p:val>
                                            <p:strVal val="#ppt_x"/>
                                          </p:val>
                                        </p:tav>
                                      </p:tavLst>
                                    </p:anim>
                                    <p:anim calcmode="lin" valueType="num">
                                      <p:cBhvr>
                                        <p:cTn id="27" dur="3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336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par>
                          <p:cTn id="34" fill="hold">
                            <p:stCondLst>
                              <p:cond delay="46300"/>
                            </p:stCondLst>
                            <p:childTnLst>
                              <p:par>
                                <p:cTn id="35" presetID="10" presetClass="entr" presetSubtype="0" fill="hold" nodeType="afterEffect">
                                  <p:stCondLst>
                                    <p:cond delay="200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4000"/>
                                        <p:tgtEl>
                                          <p:spTgt spid="9"/>
                                        </p:tgtEl>
                                      </p:cBhvr>
                                    </p:animEffect>
                                  </p:childTnLst>
                                </p:cTn>
                              </p:par>
                              <p:par>
                                <p:cTn id="38" presetID="47" presetClass="entr" presetSubtype="0" fill="hold" nodeType="withEffect">
                                  <p:stCondLst>
                                    <p:cond delay="200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4000"/>
                                        <p:tgtEl>
                                          <p:spTgt spid="9"/>
                                        </p:tgtEl>
                                      </p:cBhvr>
                                    </p:animEffect>
                                    <p:anim calcmode="lin" valueType="num">
                                      <p:cBhvr>
                                        <p:cTn id="41" dur="4000" fill="hold"/>
                                        <p:tgtEl>
                                          <p:spTgt spid="9"/>
                                        </p:tgtEl>
                                        <p:attrNameLst>
                                          <p:attrName>ppt_x</p:attrName>
                                        </p:attrNameLst>
                                      </p:cBhvr>
                                      <p:tavLst>
                                        <p:tav tm="0">
                                          <p:val>
                                            <p:strVal val="#ppt_x"/>
                                          </p:val>
                                        </p:tav>
                                        <p:tav tm="100000">
                                          <p:val>
                                            <p:strVal val="#ppt_x"/>
                                          </p:val>
                                        </p:tav>
                                      </p:tavLst>
                                    </p:anim>
                                    <p:anim calcmode="lin" valueType="num">
                                      <p:cBhvr>
                                        <p:cTn id="42" dur="4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523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1"/>
                                          </p:val>
                                        </p:tav>
                                        <p:tav tm="100000">
                                          <p:val>
                                            <p:strVal val="#ppt_x"/>
                                          </p:val>
                                        </p:tav>
                                      </p:tavLst>
                                    </p:anim>
                                    <p:anim calcmode="lin" valueType="num">
                                      <p:cBhvr>
                                        <p:cTn id="4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354539.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sp>
        <p:nvSpPr>
          <p:cNvPr id="5" name="4 CuadroTexto"/>
          <p:cNvSpPr txBox="1"/>
          <p:nvPr/>
        </p:nvSpPr>
        <p:spPr>
          <a:xfrm>
            <a:off x="5868144" y="1633364"/>
            <a:ext cx="3096344"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Los atascos son solo uno de los problemas a los que se enfrentan los escaladores en el Everest.</a:t>
            </a:r>
          </a:p>
          <a:p>
            <a:r>
              <a:rPr lang="es-ES" sz="2000" i="1" dirty="0" smtClean="0">
                <a:effectLst>
                  <a:glow rad="101600">
                    <a:srgbClr val="C00000">
                      <a:alpha val="60000"/>
                    </a:srgbClr>
                  </a:glow>
                  <a:outerShdw blurRad="38100" dist="38100" dir="2700000" algn="tl">
                    <a:srgbClr val="000000">
                      <a:alpha val="43137"/>
                    </a:srgbClr>
                  </a:outerShdw>
                </a:effectLst>
              </a:rPr>
              <a:t>A medida que los últimos equipos abandonan la montaña, alpinistas y expertos debaten sobre cómo y por qué se ha torcido la situación.</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8" name="7 Imagen" descr="354539.jpg"/>
          <p:cNvPicPr>
            <a:picLocks noChangeAspect="1"/>
          </p:cNvPicPr>
          <p:nvPr/>
        </p:nvPicPr>
        <p:blipFill>
          <a:blip r:embed="rId3" cstate="print"/>
          <a:stretch>
            <a:fillRect/>
          </a:stretch>
        </p:blipFill>
        <p:spPr bwMode="auto">
          <a:xfrm>
            <a:off x="0" y="0"/>
            <a:ext cx="5724128" cy="5715000"/>
          </a:xfrm>
          <a:prstGeom prst="rect">
            <a:avLst/>
          </a:prstGeom>
          <a:noFill/>
          <a:ln w="9525">
            <a:noFill/>
            <a:miter lim="800000"/>
            <a:headEnd/>
            <a:tailEnd/>
          </a:ln>
        </p:spPr>
      </p:pic>
      <p:sp>
        <p:nvSpPr>
          <p:cNvPr id="6" name="5 CuadroTexto"/>
          <p:cNvSpPr txBox="1"/>
          <p:nvPr/>
        </p:nvSpPr>
        <p:spPr>
          <a:xfrm>
            <a:off x="5796136" y="1705372"/>
            <a:ext cx="316835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Los escaladores se ponen en fila para moverse por la cascada de hielo de </a:t>
            </a:r>
            <a:r>
              <a:rPr lang="es-ES" sz="2000" i="1" dirty="0" err="1" smtClean="0">
                <a:effectLst>
                  <a:glow rad="101600">
                    <a:srgbClr val="C00000">
                      <a:alpha val="60000"/>
                    </a:srgbClr>
                  </a:glow>
                  <a:outerShdw blurRad="38100" dist="38100" dir="2700000" algn="tl">
                    <a:srgbClr val="000000">
                      <a:alpha val="43137"/>
                    </a:srgbClr>
                  </a:outerShdw>
                </a:effectLst>
              </a:rPr>
              <a:t>Khumbu</a:t>
            </a:r>
            <a:r>
              <a:rPr lang="es-ES" sz="2000" i="1" dirty="0" smtClean="0">
                <a:effectLst>
                  <a:glow rad="101600">
                    <a:srgbClr val="C00000">
                      <a:alpha val="60000"/>
                    </a:srgbClr>
                  </a:glow>
                  <a:outerShdw blurRad="38100" dist="38100" dir="2700000" algn="tl">
                    <a:srgbClr val="000000">
                      <a:alpha val="43137"/>
                    </a:srgbClr>
                  </a:outerShdw>
                </a:effectLst>
              </a:rPr>
              <a:t>, una de las partes más peligrosas que se deben atravesar al escalar el Everest.</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2000">
        <p14:switch dir="r"/>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4000"/>
                                        <p:tgtEl>
                                          <p:spTgt spid="13"/>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38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4000"/>
                                        <p:tgtEl>
                                          <p:spTgt spid="8"/>
                                        </p:tgtEl>
                                      </p:cBhvr>
                                    </p:animEffect>
                                  </p:childTnLst>
                                </p:cTn>
                              </p:par>
                              <p:par>
                                <p:cTn id="21" presetID="23" presetClass="entr" presetSubtype="288" fill="hold" nodeType="withEffect">
                                  <p:stCondLst>
                                    <p:cond delay="2000"/>
                                  </p:stCondLst>
                                  <p:childTnLst>
                                    <p:set>
                                      <p:cBhvr>
                                        <p:cTn id="22" dur="1" fill="hold">
                                          <p:stCondLst>
                                            <p:cond delay="0"/>
                                          </p:stCondLst>
                                        </p:cTn>
                                        <p:tgtEl>
                                          <p:spTgt spid="8"/>
                                        </p:tgtEl>
                                        <p:attrNameLst>
                                          <p:attrName>style.visibility</p:attrName>
                                        </p:attrNameLst>
                                      </p:cBhvr>
                                      <p:to>
                                        <p:strVal val="visible"/>
                                      </p:to>
                                    </p:set>
                                    <p:anim calcmode="lin" valueType="num">
                                      <p:cBhvr>
                                        <p:cTn id="23" dur="4000" fill="hold"/>
                                        <p:tgtEl>
                                          <p:spTgt spid="8"/>
                                        </p:tgtEl>
                                        <p:attrNameLst>
                                          <p:attrName>ppt_w</p:attrName>
                                        </p:attrNameLst>
                                      </p:cBhvr>
                                      <p:tavLst>
                                        <p:tav tm="0">
                                          <p:val>
                                            <p:strVal val="4/3*#ppt_w"/>
                                          </p:val>
                                        </p:tav>
                                        <p:tav tm="100000">
                                          <p:val>
                                            <p:strVal val="#ppt_w"/>
                                          </p:val>
                                        </p:tav>
                                      </p:tavLst>
                                    </p:anim>
                                    <p:anim calcmode="lin" valueType="num">
                                      <p:cBhvr>
                                        <p:cTn id="24" dur="4000" fill="hold"/>
                                        <p:tgtEl>
                                          <p:spTgt spid="8"/>
                                        </p:tgtEl>
                                        <p:attrNameLst>
                                          <p:attrName>ppt_h</p:attrName>
                                        </p:attrNameLst>
                                      </p:cBhvr>
                                      <p:tavLst>
                                        <p:tav tm="0">
                                          <p:val>
                                            <p:strVal val="4/3*#ppt_h"/>
                                          </p:val>
                                        </p:tav>
                                        <p:tav tm="100000">
                                          <p:val>
                                            <p:strVal val="#ppt_h"/>
                                          </p:val>
                                        </p:tav>
                                      </p:tavLst>
                                    </p:anim>
                                  </p:childTnLst>
                                </p:cTn>
                              </p:par>
                            </p:childTnLst>
                          </p:cTn>
                        </p:par>
                        <p:par>
                          <p:cTn id="25" fill="hold">
                            <p:stCondLst>
                              <p:cond delay="298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512"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Elia </a:t>
            </a:r>
            <a:r>
              <a:rPr lang="es-ES" i="1" dirty="0" err="1" smtClean="0">
                <a:effectLst>
                  <a:glow rad="101600">
                    <a:srgbClr val="C00000">
                      <a:alpha val="60000"/>
                    </a:srgbClr>
                  </a:glow>
                  <a:outerShdw blurRad="38100" dist="38100" dir="2700000" algn="tl">
                    <a:srgbClr val="000000">
                      <a:alpha val="43137"/>
                    </a:srgbClr>
                  </a:outerShdw>
                </a:effectLst>
              </a:rPr>
              <a:t>Saikaly</a:t>
            </a:r>
            <a:r>
              <a:rPr lang="es-ES" i="1" dirty="0" smtClean="0">
                <a:effectLst>
                  <a:glow rad="101600">
                    <a:srgbClr val="C00000">
                      <a:alpha val="60000"/>
                    </a:srgbClr>
                  </a:glow>
                  <a:outerShdw blurRad="38100" dist="38100" dir="2700000" algn="tl">
                    <a:srgbClr val="000000">
                      <a:alpha val="43137"/>
                    </a:srgbClr>
                  </a:outerShdw>
                </a:effectLst>
              </a:rPr>
              <a:t>, cineasta canadiense, que subió la descripción siguiente a </a:t>
            </a:r>
            <a:r>
              <a:rPr lang="es-ES" i="1" dirty="0" err="1" smtClean="0">
                <a:effectLst>
                  <a:glow rad="101600">
                    <a:srgbClr val="C00000">
                      <a:alpha val="60000"/>
                    </a:srgbClr>
                  </a:glow>
                  <a:outerShdw blurRad="38100" dist="38100" dir="2700000" algn="tl">
                    <a:srgbClr val="000000">
                      <a:alpha val="43137"/>
                    </a:srgbClr>
                  </a:outerShdw>
                </a:effectLst>
              </a:rPr>
              <a:t>Instagram</a:t>
            </a:r>
            <a:r>
              <a:rPr lang="es-ES" i="1" dirty="0" smtClean="0">
                <a:effectLst>
                  <a:glow rad="101600">
                    <a:srgbClr val="C00000">
                      <a:alpha val="60000"/>
                    </a:srgbClr>
                  </a:glow>
                  <a:outerShdw blurRad="38100" dist="38100" dir="2700000" algn="tl">
                    <a:srgbClr val="000000">
                      <a:alpha val="43137"/>
                    </a:srgbClr>
                  </a:outerShdw>
                </a:effectLst>
              </a:rPr>
              <a:t>: «No me puedo creer lo que vi ahí arriba. Muerte, carnicería, caos, filas de cadáveres en la ruta, y en tiendas del campamento cuatro. Gente que intentó volver y que acabó muriendo.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Otros hablan con un tono más mundano: «Era como hacer cola durante una semana en un complejo de esquí», afirma </a:t>
            </a:r>
            <a:r>
              <a:rPr lang="es-ES" i="1" dirty="0" err="1" smtClean="0">
                <a:effectLst>
                  <a:glow rad="101600">
                    <a:srgbClr val="C00000">
                      <a:alpha val="60000"/>
                    </a:srgbClr>
                  </a:glow>
                  <a:outerShdw blurRad="38100" dist="38100" dir="2700000" algn="tl">
                    <a:srgbClr val="000000">
                      <a:alpha val="43137"/>
                    </a:srgbClr>
                  </a:outerShdw>
                </a:effectLst>
              </a:rPr>
              <a:t>Dirk</a:t>
            </a:r>
            <a:r>
              <a:rPr lang="es-ES" i="1" dirty="0" smtClean="0">
                <a:effectLst>
                  <a:glow rad="101600">
                    <a:srgbClr val="C00000">
                      <a:alpha val="60000"/>
                    </a:srgbClr>
                  </a:glow>
                  <a:outerShdw blurRad="38100" dist="38100" dir="2700000" algn="tl">
                    <a:srgbClr val="000000">
                      <a:alpha val="43137"/>
                    </a:srgbClr>
                  </a:outerShdw>
                </a:effectLst>
              </a:rPr>
              <a:t> Collins, cineasta de Wyoming que trabaja con la </a:t>
            </a:r>
            <a:r>
              <a:rPr lang="es-ES" i="1" dirty="0" err="1" smtClean="0">
                <a:effectLst>
                  <a:glow rad="101600">
                    <a:srgbClr val="C00000">
                      <a:alpha val="60000"/>
                    </a:srgbClr>
                  </a:glow>
                  <a:outerShdw blurRad="38100" dist="38100" dir="2700000" algn="tl">
                    <a:srgbClr val="000000">
                      <a:alpha val="43137"/>
                    </a:srgbClr>
                  </a:outerShdw>
                </a:effectLst>
              </a:rPr>
              <a:t>National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Geographic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Society</a:t>
            </a:r>
            <a:r>
              <a:rPr lang="es-ES" i="1" dirty="0" smtClean="0">
                <a:effectLst>
                  <a:glow rad="101600">
                    <a:srgbClr val="C00000">
                      <a:alpha val="60000"/>
                    </a:srgbClr>
                  </a:glow>
                  <a:outerShdw blurRad="38100" dist="38100" dir="2700000" algn="tl">
                    <a:srgbClr val="000000">
                      <a:alpha val="43137"/>
                    </a:srgbClr>
                  </a:outerShdw>
                </a:effectLst>
              </a:rPr>
              <a:t>. «Frustrante, pero más bien aburrido —no es lo que te esperarías— tener que hacer cola en el Everest».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3000">
        <p14:prism isContent="1" isInverted="1"/>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0"/>
                                        <p:tgtEl>
                                          <p:spTgt spid="10"/>
                                        </p:tgtEl>
                                      </p:cBhvr>
                                    </p:animEffect>
                                  </p:childTnLst>
                                </p:cTn>
                              </p:par>
                              <p:par>
                                <p:cTn id="8" presetID="52"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Scale>
                                      <p:cBhvr>
                                        <p:cTn id="10" dur="4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10"/>
                                        </p:tgtEl>
                                        <p:attrNameLst>
                                          <p:attrName>ppt_x</p:attrName>
                                          <p:attrName>ppt_y</p:attrName>
                                        </p:attrNameLst>
                                      </p:cBhvr>
                                    </p:animMotion>
                                    <p:animEffect transition="in" filter="fade">
                                      <p:cBhvr>
                                        <p:cTn id="12" dur="4000"/>
                                        <p:tgtEl>
                                          <p:spTgt spid="10"/>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7000"/>
                            </p:stCondLst>
                            <p:childTnLst>
                              <p:par>
                                <p:cTn id="20" presetID="10" presetClass="entr" presetSubtype="0" fill="hold" nodeType="after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4000"/>
                                        <p:tgtEl>
                                          <p:spTgt spid="15"/>
                                        </p:tgtEl>
                                      </p:cBhvr>
                                    </p:animEffect>
                                  </p:childTnLst>
                                </p:cTn>
                              </p:par>
                              <p:par>
                                <p:cTn id="23" presetID="52"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Scale>
                                      <p:cBhvr>
                                        <p:cTn id="25" dur="4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4000" decel="50000" fill="hold">
                                          <p:stCondLst>
                                            <p:cond delay="0"/>
                                          </p:stCondLst>
                                        </p:cTn>
                                        <p:tgtEl>
                                          <p:spTgt spid="15"/>
                                        </p:tgtEl>
                                        <p:attrNameLst>
                                          <p:attrName>ppt_x</p:attrName>
                                          <p:attrName>ppt_y</p:attrName>
                                        </p:attrNameLst>
                                      </p:cBhvr>
                                    </p:animMotion>
                                    <p:animEffect transition="in" filter="fade">
                                      <p:cBhvr>
                                        <p:cTn id="27" dur="4000"/>
                                        <p:tgtEl>
                                          <p:spTgt spid="15"/>
                                        </p:tgtEl>
                                      </p:cBhvr>
                                    </p:animEffect>
                                  </p:childTnLst>
                                </p:cTn>
                              </p:par>
                            </p:childTnLst>
                          </p:cTn>
                        </p:par>
                        <p:par>
                          <p:cTn id="28" fill="hold">
                            <p:stCondLst>
                              <p:cond delay="3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54539.jpg"/>
          <p:cNvPicPr>
            <a:picLocks noChangeAspect="1"/>
          </p:cNvPicPr>
          <p:nvPr/>
        </p:nvPicPr>
        <p:blipFill>
          <a:blip r:embed="rId2" cstate="print"/>
          <a:stretch>
            <a:fillRect/>
          </a:stretch>
        </p:blipFill>
        <p:spPr bwMode="auto">
          <a:xfrm>
            <a:off x="0" y="-526876"/>
            <a:ext cx="9144000" cy="6624736"/>
          </a:xfrm>
          <a:prstGeom prst="rect">
            <a:avLst/>
          </a:prstGeom>
          <a:noFill/>
          <a:ln w="9525">
            <a:noFill/>
            <a:miter lim="800000"/>
            <a:headEnd/>
            <a:tailEnd/>
          </a:ln>
        </p:spPr>
      </p:pic>
      <p:sp>
        <p:nvSpPr>
          <p:cNvPr id="4" name="3 CuadroTexto"/>
          <p:cNvSpPr txBox="1"/>
          <p:nvPr/>
        </p:nvSpPr>
        <p:spPr>
          <a:xfrm>
            <a:off x="683568"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equipo dirigido por la </a:t>
            </a:r>
            <a:r>
              <a:rPr lang="es-ES" i="1" dirty="0" err="1" smtClean="0">
                <a:effectLst>
                  <a:glow rad="101600">
                    <a:srgbClr val="C00000">
                      <a:alpha val="60000"/>
                    </a:srgbClr>
                  </a:glow>
                  <a:outerShdw blurRad="38100" dist="38100" dir="2700000" algn="tl">
                    <a:srgbClr val="000000">
                      <a:alpha val="43137"/>
                    </a:srgbClr>
                  </a:outerShdw>
                </a:effectLst>
              </a:rPr>
              <a:t>National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Geographic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Society</a:t>
            </a:r>
            <a:r>
              <a:rPr lang="es-ES" i="1" dirty="0" smtClean="0">
                <a:effectLst>
                  <a:glow rad="101600">
                    <a:srgbClr val="C00000">
                      <a:alpha val="60000"/>
                    </a:srgbClr>
                  </a:glow>
                  <a:outerShdw blurRad="38100" dist="38100" dir="2700000" algn="tl">
                    <a:srgbClr val="000000">
                      <a:alpha val="43137"/>
                    </a:srgbClr>
                  </a:outerShdw>
                </a:effectLst>
              </a:rPr>
              <a:t> tenía pensado llegar a la cumbre, pero se dio la vuelta debido a la multitud.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window dir="vert"/>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p:tgtEl>
                                          <p:spTgt spid="3"/>
                                        </p:tgtEl>
                                      </p:cBhvr>
                                    </p:animEffect>
                                  </p:childTnLst>
                                </p:cTn>
                              </p:par>
                              <p:par>
                                <p:cTn id="8" presetID="42"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ppt_x</p:attrName>
                                        </p:attrNameLst>
                                      </p:cBhvr>
                                      <p:tavLst>
                                        <p:tav tm="0">
                                          <p:val>
                                            <p:strVal val="#ppt_x"/>
                                          </p:val>
                                        </p:tav>
                                        <p:tav tm="100000">
                                          <p:val>
                                            <p:strVal val="#ppt_x"/>
                                          </p:val>
                                        </p:tav>
                                      </p:tavLst>
                                    </p:anim>
                                    <p:anim calcmode="lin" valueType="num">
                                      <p:cBhvr>
                                        <p:cTn id="12" dur="4000" fill="hold"/>
                                        <p:tgtEl>
                                          <p:spTgt spid="3"/>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p:cNvPicPr>
            <a:picLocks noChangeAspect="1"/>
          </p:cNvPicPr>
          <p:nvPr/>
        </p:nvPicPr>
        <p:blipFill>
          <a:blip r:embed="rId2" cstate="print"/>
          <a:stretch>
            <a:fillRect/>
          </a:stretch>
        </p:blipFill>
        <p:spPr bwMode="auto">
          <a:xfrm>
            <a:off x="0" y="-526876"/>
            <a:ext cx="9144000" cy="6241876"/>
          </a:xfrm>
          <a:prstGeom prst="rect">
            <a:avLst/>
          </a:prstGeom>
          <a:noFill/>
          <a:ln w="9525">
            <a:noFill/>
            <a:miter lim="800000"/>
            <a:headEnd/>
            <a:tailEnd/>
          </a:ln>
        </p:spPr>
      </p:pic>
      <p:sp>
        <p:nvSpPr>
          <p:cNvPr id="6" name="5 CuadroTexto"/>
          <p:cNvSpPr txBox="1"/>
          <p:nvPr/>
        </p:nvSpPr>
        <p:spPr>
          <a:xfrm>
            <a:off x="467544"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todo, algunos guías veteranos rechazan la historia de que las colas matan gente y sostienen que son un síntoma de problemas superiores, no la causa directa de la mayoría de las muertes.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5" name="4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problema que afectó a la cantidad de escaladores en lo alto de la montaña está relacionado con las previsiones meteorológicas. El Everest suele tener entre 10 y 15 días de tiempo relativamente tranquilo en mayo, cuando los escaladores intentan llegar hasta la cima.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58000">
        <p15:prstTrans prst="wind"/>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7"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20600"/>
                            </p:stCondLst>
                            <p:childTnLst>
                              <p:par>
                                <p:cTn id="20" presetID="10" presetClass="entr" presetSubtype="0" fill="hold" nodeType="afterEffect">
                                  <p:stCondLst>
                                    <p:cond delay="20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4000"/>
                                        <p:tgtEl>
                                          <p:spTgt spid="5"/>
                                        </p:tgtEl>
                                      </p:cBhvr>
                                    </p:animEffect>
                                  </p:childTnLst>
                                </p:cTn>
                              </p:par>
                              <p:par>
                                <p:cTn id="23" presetID="54" presetClass="entr" presetSubtype="0" accel="100000" fill="hold" nodeType="withEffect">
                                  <p:stCondLst>
                                    <p:cond delay="2000"/>
                                  </p:stCondLst>
                                  <p:childTnLst>
                                    <p:set>
                                      <p:cBhvr>
                                        <p:cTn id="24" dur="1" fill="hold">
                                          <p:stCondLst>
                                            <p:cond delay="0"/>
                                          </p:stCondLst>
                                        </p:cTn>
                                        <p:tgtEl>
                                          <p:spTgt spid="5"/>
                                        </p:tgtEl>
                                        <p:attrNameLst>
                                          <p:attrName>style.visibility</p:attrName>
                                        </p:attrNameLst>
                                      </p:cBhvr>
                                      <p:to>
                                        <p:strVal val="visible"/>
                                      </p:to>
                                    </p:set>
                                    <p:anim calcmode="lin" valueType="num">
                                      <p:cBhvr>
                                        <p:cTn id="25" dur="4000" fill="hold"/>
                                        <p:tgtEl>
                                          <p:spTgt spid="5"/>
                                        </p:tgtEl>
                                        <p:attrNameLst>
                                          <p:attrName>ppt_w</p:attrName>
                                        </p:attrNameLst>
                                      </p:cBhvr>
                                      <p:tavLst>
                                        <p:tav tm="0">
                                          <p:val>
                                            <p:strVal val="#ppt_w*0.05"/>
                                          </p:val>
                                        </p:tav>
                                        <p:tav tm="100000">
                                          <p:val>
                                            <p:strVal val="#ppt_w"/>
                                          </p:val>
                                        </p:tav>
                                      </p:tavLst>
                                    </p:anim>
                                    <p:anim calcmode="lin" valueType="num">
                                      <p:cBhvr>
                                        <p:cTn id="26" dur="4000" fill="hold"/>
                                        <p:tgtEl>
                                          <p:spTgt spid="5"/>
                                        </p:tgtEl>
                                        <p:attrNameLst>
                                          <p:attrName>ppt_h</p:attrName>
                                        </p:attrNameLst>
                                      </p:cBhvr>
                                      <p:tavLst>
                                        <p:tav tm="0">
                                          <p:val>
                                            <p:strVal val="#ppt_h"/>
                                          </p:val>
                                        </p:tav>
                                        <p:tav tm="100000">
                                          <p:val>
                                            <p:strVal val="#ppt_h"/>
                                          </p:val>
                                        </p:tav>
                                      </p:tavLst>
                                    </p:anim>
                                    <p:anim calcmode="lin" valueType="num">
                                      <p:cBhvr>
                                        <p:cTn id="27" dur="4000" fill="hold"/>
                                        <p:tgtEl>
                                          <p:spTgt spid="5"/>
                                        </p:tgtEl>
                                        <p:attrNameLst>
                                          <p:attrName>ppt_x</p:attrName>
                                        </p:attrNameLst>
                                      </p:cBhvr>
                                      <p:tavLst>
                                        <p:tav tm="0">
                                          <p:val>
                                            <p:strVal val="#ppt_x-.2"/>
                                          </p:val>
                                        </p:tav>
                                        <p:tav tm="100000">
                                          <p:val>
                                            <p:strVal val="#ppt_x"/>
                                          </p:val>
                                        </p:tav>
                                      </p:tavLst>
                                    </p:anim>
                                    <p:anim calcmode="lin" valueType="num">
                                      <p:cBhvr>
                                        <p:cTn id="28" dur="4000" fill="hold"/>
                                        <p:tgtEl>
                                          <p:spTgt spid="5"/>
                                        </p:tgtEl>
                                        <p:attrNameLst>
                                          <p:attrName>ppt_y</p:attrName>
                                        </p:attrNameLst>
                                      </p:cBhvr>
                                      <p:tavLst>
                                        <p:tav tm="0">
                                          <p:val>
                                            <p:strVal val="#ppt_y"/>
                                          </p:val>
                                        </p:tav>
                                        <p:tav tm="100000">
                                          <p:val>
                                            <p:strVal val="#ppt_y"/>
                                          </p:val>
                                        </p:tav>
                                      </p:tavLst>
                                    </p:anim>
                                    <p:animEffect transition="in" filter="fade">
                                      <p:cBhvr>
                                        <p:cTn id="29" dur="4000"/>
                                        <p:tgtEl>
                                          <p:spTgt spid="5"/>
                                        </p:tgtEl>
                                      </p:cBhvr>
                                    </p:animEffect>
                                  </p:childTnLst>
                                </p:cTn>
                              </p:par>
                            </p:childTnLst>
                          </p:cTn>
                        </p:par>
                        <p:par>
                          <p:cTn id="30" fill="hold">
                            <p:stCondLst>
                              <p:cond delay="266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Monte Everest2.gif"/>
          <p:cNvPicPr>
            <a:picLocks noChangeAspect="1"/>
          </p:cNvPicPr>
          <p:nvPr/>
        </p:nvPicPr>
        <p:blipFill>
          <a:blip r:embed="rId2" cstate="print"/>
          <a:stretch>
            <a:fillRect/>
          </a:stretch>
        </p:blipFill>
        <p:spPr>
          <a:xfrm>
            <a:off x="-1" y="0"/>
            <a:ext cx="9176455" cy="5715000"/>
          </a:xfrm>
          <a:prstGeom prst="rect">
            <a:avLst/>
          </a:prstGeom>
        </p:spPr>
      </p:pic>
      <p:sp>
        <p:nvSpPr>
          <p:cNvPr id="3" name="2 Rectángulo"/>
          <p:cNvSpPr/>
          <p:nvPr/>
        </p:nvSpPr>
        <p:spPr>
          <a:xfrm>
            <a:off x="0" y="0"/>
            <a:ext cx="9144000" cy="5715000"/>
          </a:xfrm>
          <a:prstGeom prst="rect">
            <a:avLst/>
          </a:prstGeom>
          <a:solidFill>
            <a:schemeClr val="bg1">
              <a:alpha val="88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Rectángulo 3"/>
          <p:cNvSpPr/>
          <p:nvPr/>
        </p:nvSpPr>
        <p:spPr>
          <a:xfrm>
            <a:off x="2526464" y="0"/>
            <a:ext cx="3717684" cy="707886"/>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4000" b="1" cap="none" spc="0" dirty="0" smtClean="0">
                <a:ln w="10160">
                  <a:solidFill>
                    <a:schemeClr val="accent5"/>
                  </a:solidFill>
                  <a:prstDash val="solid"/>
                </a:ln>
                <a:solidFill>
                  <a:srgbClr val="FFFFFF"/>
                </a:solidFill>
                <a:effectLst>
                  <a:outerShdw blurRad="38100" dist="22860" dir="5400000" algn="tl" rotWithShape="0">
                    <a:srgbClr val="000000">
                      <a:alpha val="30000"/>
                    </a:srgbClr>
                  </a:outerShdw>
                  <a:reflection blurRad="6350" stA="60000" endA="900" endPos="58000" dir="5400000" sy="-100000" algn="bl" rotWithShape="0"/>
                </a:effectLst>
              </a:rPr>
              <a:t> Resumiendo: </a:t>
            </a:r>
            <a:endParaRPr lang="es-ES" sz="4000" b="1" cap="none" spc="0" dirty="0">
              <a:ln w="10160">
                <a:solidFill>
                  <a:schemeClr val="accent5"/>
                </a:solidFill>
                <a:prstDash val="solid"/>
              </a:ln>
              <a:solidFill>
                <a:srgbClr val="FFFFFF"/>
              </a:solidFill>
              <a:effectLst>
                <a:outerShdw blurRad="38100" dist="22860" dir="5400000" algn="tl" rotWithShape="0">
                  <a:srgbClr val="000000">
                    <a:alpha val="30000"/>
                  </a:srgbClr>
                </a:outerShdw>
                <a:reflection blurRad="6350" stA="60000" endA="900" endPos="58000" dir="5400000" sy="-100000" algn="bl" rotWithShape="0"/>
              </a:effectLst>
            </a:endParaRPr>
          </a:p>
        </p:txBody>
      </p:sp>
      <p:sp>
        <p:nvSpPr>
          <p:cNvPr id="5" name="6 CuadroTexto"/>
          <p:cNvSpPr txBox="1"/>
          <p:nvPr/>
        </p:nvSpPr>
        <p:spPr>
          <a:xfrm>
            <a:off x="360971" y="736238"/>
            <a:ext cx="8048670"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Al </a:t>
            </a:r>
            <a:r>
              <a:rPr lang="es-ES" sz="2000" i="1" dirty="0">
                <a:effectLst>
                  <a:glow rad="101600">
                    <a:srgbClr val="C00000">
                      <a:alpha val="60000"/>
                    </a:srgbClr>
                  </a:glow>
                  <a:outerShdw blurRad="38100" dist="38100" dir="2700000" algn="tl">
                    <a:srgbClr val="000000">
                      <a:alpha val="43137"/>
                    </a:srgbClr>
                  </a:outerShdw>
                </a:effectLst>
              </a:rPr>
              <a:t>menos 11 personas </a:t>
            </a:r>
            <a:r>
              <a:rPr lang="es-ES" sz="2000" i="1" dirty="0" smtClean="0">
                <a:effectLst>
                  <a:glow rad="101600">
                    <a:srgbClr val="C00000">
                      <a:alpha val="60000"/>
                    </a:srgbClr>
                  </a:glow>
                  <a:outerShdw blurRad="38100" dist="38100" dir="2700000" algn="tl">
                    <a:srgbClr val="000000">
                      <a:alpha val="43137"/>
                    </a:srgbClr>
                  </a:outerShdw>
                </a:effectLst>
              </a:rPr>
              <a:t>murieron </a:t>
            </a:r>
            <a:r>
              <a:rPr lang="es-ES" sz="2000" i="1" dirty="0">
                <a:effectLst>
                  <a:glow rad="101600">
                    <a:srgbClr val="C00000">
                      <a:alpha val="60000"/>
                    </a:srgbClr>
                  </a:glow>
                  <a:outerShdw blurRad="38100" dist="38100" dir="2700000" algn="tl">
                    <a:srgbClr val="000000">
                      <a:alpha val="43137"/>
                    </a:srgbClr>
                  </a:outerShdw>
                </a:effectLst>
              </a:rPr>
              <a:t>escalando el Everest en 2019.</a:t>
            </a:r>
          </a:p>
          <a:p>
            <a:r>
              <a:rPr lang="es-ES" sz="2000" i="1" dirty="0">
                <a:effectLst>
                  <a:glow rad="101600">
                    <a:srgbClr val="C00000">
                      <a:alpha val="60000"/>
                    </a:srgbClr>
                  </a:glow>
                  <a:outerShdw blurRad="38100" dist="38100" dir="2700000" algn="tl">
                    <a:srgbClr val="000000">
                      <a:alpha val="43137"/>
                    </a:srgbClr>
                  </a:outerShdw>
                </a:effectLst>
              </a:rPr>
              <a:t>Aunque siempre se ha considerado peligroso, </a:t>
            </a:r>
            <a:r>
              <a:rPr lang="es-ES" sz="2000" i="1" dirty="0" smtClean="0">
                <a:effectLst>
                  <a:glow rad="101600">
                    <a:srgbClr val="C00000">
                      <a:alpha val="60000"/>
                    </a:srgbClr>
                  </a:glow>
                  <a:outerShdw blurRad="38100" dist="38100" dir="2700000" algn="tl">
                    <a:srgbClr val="000000">
                      <a:alpha val="43137"/>
                    </a:srgbClr>
                  </a:outerShdw>
                </a:effectLst>
              </a:rPr>
              <a:t>ese </a:t>
            </a:r>
            <a:r>
              <a:rPr lang="es-ES" sz="2000" i="1" dirty="0">
                <a:effectLst>
                  <a:glow rad="101600">
                    <a:srgbClr val="C00000">
                      <a:alpha val="60000"/>
                    </a:srgbClr>
                  </a:glow>
                  <a:outerShdw blurRad="38100" dist="38100" dir="2700000" algn="tl">
                    <a:srgbClr val="000000">
                      <a:alpha val="43137"/>
                    </a:srgbClr>
                  </a:outerShdw>
                </a:effectLst>
              </a:rPr>
              <a:t>año ha sido particularmente </a:t>
            </a:r>
            <a:r>
              <a:rPr lang="es-ES" sz="2000" i="1" dirty="0" smtClean="0">
                <a:effectLst>
                  <a:glow rad="101600">
                    <a:srgbClr val="C00000">
                      <a:alpha val="60000"/>
                    </a:srgbClr>
                  </a:glow>
                  <a:outerShdw blurRad="38100" dist="38100" dir="2700000" algn="tl">
                    <a:srgbClr val="000000">
                      <a:alpha val="43137"/>
                    </a:srgbClr>
                  </a:outerShdw>
                </a:effectLst>
              </a:rPr>
              <a:t>devastador. Varias </a:t>
            </a:r>
            <a:r>
              <a:rPr lang="es-ES" sz="2000" i="1" dirty="0">
                <a:effectLst>
                  <a:glow rad="101600">
                    <a:srgbClr val="C00000">
                      <a:alpha val="60000"/>
                    </a:srgbClr>
                  </a:glow>
                  <a:outerShdw blurRad="38100" dist="38100" dir="2700000" algn="tl">
                    <a:srgbClr val="000000">
                      <a:alpha val="43137"/>
                    </a:srgbClr>
                  </a:outerShdw>
                </a:effectLst>
              </a:rPr>
              <a:t>muertes se atribuyen al problema </a:t>
            </a:r>
            <a:endParaRPr lang="es-ES" sz="2000" i="1" dirty="0" smtClean="0">
              <a:effectLst>
                <a:glow rad="101600">
                  <a:srgbClr val="C00000">
                    <a:alpha val="60000"/>
                  </a:srgbClr>
                </a:glow>
                <a:outerShdw blurRad="38100" dist="38100" dir="2700000" algn="tl">
                  <a:srgbClr val="000000">
                    <a:alpha val="43137"/>
                  </a:srgbClr>
                </a:outerShdw>
              </a:effectLst>
            </a:endParaRPr>
          </a:p>
          <a:p>
            <a:r>
              <a:rPr lang="es-ES" sz="2000" i="1" dirty="0" smtClean="0">
                <a:effectLst>
                  <a:glow rad="101600">
                    <a:srgbClr val="C00000">
                      <a:alpha val="60000"/>
                    </a:srgbClr>
                  </a:glow>
                  <a:outerShdw blurRad="38100" dist="38100" dir="2700000" algn="tl">
                    <a:srgbClr val="000000">
                      <a:alpha val="43137"/>
                    </a:srgbClr>
                  </a:outerShdw>
                </a:effectLst>
              </a:rPr>
              <a:t>de </a:t>
            </a:r>
            <a:r>
              <a:rPr lang="es-ES" sz="2000" i="1" dirty="0">
                <a:effectLst>
                  <a:glow rad="101600">
                    <a:srgbClr val="C00000">
                      <a:alpha val="60000"/>
                    </a:srgbClr>
                  </a:glow>
                  <a:outerShdw blurRad="38100" dist="38100" dir="2700000" algn="tl">
                    <a:srgbClr val="000000">
                      <a:alpha val="43137"/>
                    </a:srgbClr>
                  </a:outerShdw>
                </a:effectLst>
              </a:rPr>
              <a:t>masificación que tiene la montaña</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6" name="6 CuadroTexto"/>
          <p:cNvSpPr txBox="1"/>
          <p:nvPr/>
        </p:nvSpPr>
        <p:spPr>
          <a:xfrm>
            <a:off x="323528" y="2195780"/>
            <a:ext cx="8496944"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Las </a:t>
            </a:r>
            <a:r>
              <a:rPr lang="es-ES" sz="2000" i="1" dirty="0">
                <a:effectLst>
                  <a:glow rad="101600">
                    <a:srgbClr val="C00000">
                      <a:alpha val="60000"/>
                    </a:srgbClr>
                  </a:glow>
                  <a:outerShdw blurRad="38100" dist="38100" dir="2700000" algn="tl">
                    <a:srgbClr val="000000">
                      <a:alpha val="43137"/>
                    </a:srgbClr>
                  </a:outerShdw>
                </a:effectLst>
              </a:rPr>
              <a:t>multitudes han atrapado a muchos escaladores durante horas en la llamada "Zona de la muerte", donde el oxígeno es limitado y las células del cuerpo empiezan a morir. Si los escaladores pasan mucho tiempo en esa zona, corren el riesgo de llenar sus pulmones o cerebro con líquido. </a:t>
            </a:r>
            <a:endParaRPr lang="es-ES" sz="2000"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323528" y="3685534"/>
            <a:ext cx="8496944"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Gente </a:t>
            </a:r>
            <a:r>
              <a:rPr lang="es-ES" sz="2000" i="1" dirty="0">
                <a:effectLst>
                  <a:glow rad="101600">
                    <a:srgbClr val="C00000">
                      <a:alpha val="60000"/>
                    </a:srgbClr>
                  </a:glow>
                  <a:outerShdw blurRad="38100" dist="38100" dir="2700000" algn="tl">
                    <a:srgbClr val="000000">
                      <a:alpha val="43137"/>
                    </a:srgbClr>
                  </a:outerShdw>
                </a:effectLst>
              </a:rPr>
              <a:t>de todo el mundo viaja para escalar el Everest. Muchas personas provenientes de Reino Unido, India, Austria e Irlanda, así como ciudadanos de otras nacionalidades, han fallecido en la </a:t>
            </a:r>
            <a:r>
              <a:rPr lang="es-ES" sz="2000" i="1" dirty="0" smtClean="0">
                <a:effectLst>
                  <a:glow rad="101600">
                    <a:srgbClr val="C00000">
                      <a:alpha val="60000"/>
                    </a:srgbClr>
                  </a:glow>
                  <a:outerShdw blurRad="38100" dist="38100" dir="2700000" algn="tl">
                    <a:srgbClr val="000000">
                      <a:alpha val="43137"/>
                    </a:srgbClr>
                  </a:outerShdw>
                </a:effectLst>
              </a:rPr>
              <a:t>montaña. </a:t>
            </a:r>
            <a:r>
              <a:rPr lang="es-ES" sz="2000" i="1" dirty="0">
                <a:effectLst>
                  <a:glow rad="101600">
                    <a:srgbClr val="C00000">
                      <a:alpha val="60000"/>
                    </a:srgbClr>
                  </a:glow>
                  <a:outerShdw blurRad="38100" dist="38100" dir="2700000" algn="tl">
                    <a:srgbClr val="000000">
                      <a:alpha val="43137"/>
                    </a:srgbClr>
                  </a:outerShdw>
                </a:effectLst>
              </a:rPr>
              <a:t>El gobierno nepalí ha entregado un número de permisos de escalada récord este año a pesar de que muchos escaladores no tienen las cualidades </a:t>
            </a:r>
            <a:r>
              <a:rPr lang="es-ES" sz="2000" i="1" dirty="0" smtClean="0">
                <a:effectLst>
                  <a:glow rad="101600">
                    <a:srgbClr val="C00000">
                      <a:alpha val="60000"/>
                    </a:srgbClr>
                  </a:glow>
                  <a:outerShdw blurRad="38100" dist="38100" dir="2700000" algn="tl">
                    <a:srgbClr val="000000">
                      <a:alpha val="43137"/>
                    </a:srgbClr>
                  </a:outerShdw>
                </a:effectLst>
              </a:rPr>
              <a:t>necesarias.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85000">
        <p14:vortex dir="r"/>
      </p:transition>
    </mc:Choice>
    <mc:Fallback>
      <p:transition spd="slow" advTm="8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p:tgtEl>
                                          <p:spTgt spid="4"/>
                                        </p:tgtEl>
                                        <p:attrNameLst>
                                          <p:attrName>ppt_y</p:attrName>
                                        </p:attrNameLst>
                                      </p:cBhvr>
                                      <p:tavLst>
                                        <p:tav tm="0">
                                          <p:val>
                                            <p:strVal val="#ppt_y+#ppt_h*1.125000"/>
                                          </p:val>
                                        </p:tav>
                                        <p:tav tm="100000">
                                          <p:val>
                                            <p:strVal val="#ppt_y"/>
                                          </p:val>
                                        </p:tav>
                                      </p:tavLst>
                                    </p:anim>
                                    <p:animEffect transition="in" filter="wipe(up)">
                                      <p:cBhvr>
                                        <p:cTn id="8" dur="2000"/>
                                        <p:tgtEl>
                                          <p:spTgt spid="4"/>
                                        </p:tgtEl>
                                      </p:cBhvr>
                                    </p:animEffect>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childTnLst>
                                </p:cTn>
                              </p:par>
                            </p:childTnLst>
                          </p:cTn>
                        </p:par>
                        <p:par>
                          <p:cTn id="12" fill="hold">
                            <p:stCondLst>
                              <p:cond delay="2000"/>
                            </p:stCondLst>
                            <p:childTnLst>
                              <p:par>
                                <p:cTn id="13" presetID="4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1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48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14414" y="3714756"/>
            <a:ext cx="558983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Tom </a:t>
            </a:r>
            <a:r>
              <a:rPr lang="es-ES" sz="3600"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Raider</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190423" y="2807714"/>
            <a:ext cx="5757842"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Shakespeare enamorado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285852" y="4657700"/>
            <a:ext cx="5374380" cy="635038"/>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Medall</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of honor </a:t>
            </a:r>
            <a:r>
              <a:rPr lang="es-ES" sz="3600" b="1" kern="10" spc="-360" dirty="0" err="1"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Warfighter</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351007" y="1849388"/>
            <a:ext cx="5093201"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Once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upon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 time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25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83796766"/>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2931</Words>
  <Application>Microsoft Office PowerPoint</Application>
  <PresentationFormat>Presentación en pantalla (16:10)</PresentationFormat>
  <Paragraphs>91</Paragraphs>
  <Slides>34</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34</vt:i4>
      </vt:variant>
    </vt:vector>
  </HeadingPairs>
  <TitlesOfParts>
    <vt:vector size="44" baseType="lpstr">
      <vt:lpstr>Arial</vt:lpstr>
      <vt:lpstr>Arial Black</vt:lpstr>
      <vt:lpstr>Calibri</vt:lpstr>
      <vt:lpstr>Georgia</vt:lpstr>
      <vt:lpstr>High Tower Text</vt:lpstr>
      <vt:lpstr>Kristen ITC</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2024-03-19T13:11:24Z</dcterms:modified>
</cp:coreProperties>
</file>