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68" r:id="rId3"/>
    <p:sldId id="312" r:id="rId4"/>
    <p:sldId id="370" r:id="rId5"/>
    <p:sldId id="314" r:id="rId6"/>
    <p:sldId id="372" r:id="rId7"/>
    <p:sldId id="316" r:id="rId8"/>
    <p:sldId id="317" r:id="rId9"/>
    <p:sldId id="318" r:id="rId10"/>
    <p:sldId id="319" r:id="rId11"/>
    <p:sldId id="320" r:id="rId12"/>
    <p:sldId id="382" r:id="rId13"/>
    <p:sldId id="373" r:id="rId14"/>
    <p:sldId id="322" r:id="rId15"/>
    <p:sldId id="324" r:id="rId16"/>
    <p:sldId id="325" r:id="rId17"/>
    <p:sldId id="327" r:id="rId18"/>
    <p:sldId id="328" r:id="rId19"/>
    <p:sldId id="329" r:id="rId20"/>
    <p:sldId id="330" r:id="rId21"/>
    <p:sldId id="383" r:id="rId22"/>
    <p:sldId id="332" r:id="rId23"/>
    <p:sldId id="374" r:id="rId24"/>
    <p:sldId id="333" r:id="rId25"/>
    <p:sldId id="334" r:id="rId26"/>
    <p:sldId id="375" r:id="rId27"/>
    <p:sldId id="336" r:id="rId28"/>
    <p:sldId id="387" r:id="rId29"/>
    <p:sldId id="338" r:id="rId30"/>
    <p:sldId id="376" r:id="rId31"/>
    <p:sldId id="339" r:id="rId32"/>
    <p:sldId id="342" r:id="rId33"/>
    <p:sldId id="343" r:id="rId34"/>
    <p:sldId id="377" r:id="rId35"/>
    <p:sldId id="344" r:id="rId36"/>
    <p:sldId id="345" r:id="rId37"/>
    <p:sldId id="384" r:id="rId38"/>
    <p:sldId id="347" r:id="rId39"/>
    <p:sldId id="350" r:id="rId40"/>
    <p:sldId id="351" r:id="rId41"/>
    <p:sldId id="379" r:id="rId42"/>
    <p:sldId id="353" r:id="rId43"/>
    <p:sldId id="352" r:id="rId44"/>
    <p:sldId id="355" r:id="rId45"/>
    <p:sldId id="357" r:id="rId46"/>
    <p:sldId id="358" r:id="rId47"/>
    <p:sldId id="360" r:id="rId48"/>
    <p:sldId id="381" r:id="rId49"/>
    <p:sldId id="361" r:id="rId50"/>
    <p:sldId id="362" r:id="rId51"/>
    <p:sldId id="363" r:id="rId52"/>
    <p:sldId id="365" r:id="rId53"/>
    <p:sldId id="367" r:id="rId54"/>
    <p:sldId id="366" r:id="rId55"/>
    <p:sldId id="364" r:id="rId56"/>
    <p:sldId id="385" r:id="rId57"/>
    <p:sldId id="369" r:id="rId58"/>
    <p:sldId id="388" r:id="rId59"/>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wTDWk2t1VAZk9XcNrXpoCw==" hashData="kfdps6SLxplnTKj9sGkOofWBtWo="/>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3D351"/>
    <a:srgbClr val="A7EEFF"/>
    <a:srgbClr val="00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471" autoAdjust="0"/>
    <p:restoredTop sz="94660"/>
  </p:normalViewPr>
  <p:slideViewPr>
    <p:cSldViewPr>
      <p:cViewPr>
        <p:scale>
          <a:sx n="60" d="100"/>
          <a:sy n="60" d="100"/>
        </p:scale>
        <p:origin x="-954" y="-484"/>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9D5B782-75C9-413F-816A-60C0C58AC361}" type="datetimeFigureOut">
              <a:rPr lang="es-ES"/>
              <a:pPr>
                <a:defRPr/>
              </a:pPr>
              <a:t>01/03/2023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2916755-4EA8-46EE-A85A-32F591137A52}" type="slidenum">
              <a:rPr lang="es-ES"/>
              <a:pPr>
                <a:defRPr/>
              </a:pPr>
              <a:t>‹Nº›</a:t>
            </a:fld>
            <a:endParaRPr lang="es-ES"/>
          </a:p>
        </p:txBody>
      </p:sp>
    </p:spTree>
    <p:extLst>
      <p:ext uri="{BB962C8B-B14F-4D97-AF65-F5344CB8AC3E}">
        <p14:creationId xmlns:p14="http://schemas.microsoft.com/office/powerpoint/2010/main" val="2822625452"/>
      </p:ext>
    </p:extLst>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0B1B0F8-F20E-4F8D-8670-1D4F60E545AD}" type="datetimeFigureOut">
              <a:rPr lang="es-ES"/>
              <a:pPr>
                <a:defRPr/>
              </a:pPr>
              <a:t>01/03/2023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65089C5-A65D-4E48-A343-824AC3A11A5B}" type="slidenum">
              <a:rPr lang="es-ES"/>
              <a:pPr>
                <a:defRPr/>
              </a:pPr>
              <a:t>‹Nº›</a:t>
            </a:fld>
            <a:endParaRPr lang="es-ES"/>
          </a:p>
        </p:txBody>
      </p:sp>
    </p:spTree>
    <p:extLst>
      <p:ext uri="{BB962C8B-B14F-4D97-AF65-F5344CB8AC3E}">
        <p14:creationId xmlns:p14="http://schemas.microsoft.com/office/powerpoint/2010/main" val="1113432116"/>
      </p:ext>
    </p:extLst>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1132A23B-96B3-42F2-8E2F-47FE1BFD411E}" type="datetimeFigureOut">
              <a:rPr lang="es-ES"/>
              <a:pPr>
                <a:defRPr/>
              </a:pPr>
              <a:t>01/03/2023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6796CA0-1D0B-4F23-AB7A-A6EE052308B6}" type="slidenum">
              <a:rPr lang="es-ES"/>
              <a:pPr>
                <a:defRPr/>
              </a:pPr>
              <a:t>‹Nº›</a:t>
            </a:fld>
            <a:endParaRPr lang="es-ES"/>
          </a:p>
        </p:txBody>
      </p:sp>
    </p:spTree>
    <p:extLst>
      <p:ext uri="{BB962C8B-B14F-4D97-AF65-F5344CB8AC3E}">
        <p14:creationId xmlns:p14="http://schemas.microsoft.com/office/powerpoint/2010/main" val="4157067315"/>
      </p:ext>
    </p:extLst>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BE9FCF6E-5705-47BB-A8DC-957605B3524C}" type="datetimeFigureOut">
              <a:rPr lang="es-ES"/>
              <a:pPr>
                <a:defRPr/>
              </a:pPr>
              <a:t>01/03/2023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809A053-EFDD-4F98-ADC4-9E26644A1D04}" type="slidenum">
              <a:rPr lang="es-ES"/>
              <a:pPr>
                <a:defRPr/>
              </a:pPr>
              <a:t>‹Nº›</a:t>
            </a:fld>
            <a:endParaRPr lang="es-ES"/>
          </a:p>
        </p:txBody>
      </p:sp>
    </p:spTree>
    <p:extLst>
      <p:ext uri="{BB962C8B-B14F-4D97-AF65-F5344CB8AC3E}">
        <p14:creationId xmlns:p14="http://schemas.microsoft.com/office/powerpoint/2010/main" val="2850667546"/>
      </p:ext>
    </p:extLst>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7"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3C5276F4-A812-48DF-8B12-C630A51A4901}" type="datetimeFigureOut">
              <a:rPr lang="es-ES"/>
              <a:pPr>
                <a:defRPr/>
              </a:pPr>
              <a:t>01/03/2023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0746B2C-8863-422D-8F33-F8C9F0AE6128}" type="slidenum">
              <a:rPr lang="es-ES"/>
              <a:pPr>
                <a:defRPr/>
              </a:pPr>
              <a:t>‹Nº›</a:t>
            </a:fld>
            <a:endParaRPr lang="es-ES"/>
          </a:p>
        </p:txBody>
      </p:sp>
    </p:spTree>
    <p:extLst>
      <p:ext uri="{BB962C8B-B14F-4D97-AF65-F5344CB8AC3E}">
        <p14:creationId xmlns:p14="http://schemas.microsoft.com/office/powerpoint/2010/main" val="3132143193"/>
      </p:ext>
    </p:extLst>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5C7C6DF4-4B6D-44EB-BB6F-F31B7099B438}" type="datetimeFigureOut">
              <a:rPr lang="es-ES"/>
              <a:pPr>
                <a:defRPr/>
              </a:pPr>
              <a:t>01/03/2023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4FDE34A1-D607-490E-91B2-BF243D673DC5}" type="slidenum">
              <a:rPr lang="es-ES"/>
              <a:pPr>
                <a:defRPr/>
              </a:pPr>
              <a:t>‹Nº›</a:t>
            </a:fld>
            <a:endParaRPr lang="es-ES"/>
          </a:p>
        </p:txBody>
      </p:sp>
    </p:spTree>
    <p:extLst>
      <p:ext uri="{BB962C8B-B14F-4D97-AF65-F5344CB8AC3E}">
        <p14:creationId xmlns:p14="http://schemas.microsoft.com/office/powerpoint/2010/main" val="172735321"/>
      </p:ext>
    </p:extLst>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9121338B-EDE5-46EE-8005-5C421FD577A9}" type="datetimeFigureOut">
              <a:rPr lang="es-ES"/>
              <a:pPr>
                <a:defRPr/>
              </a:pPr>
              <a:t>01/03/2023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FCEF80CD-E941-4F5B-960D-E44C9EF93C49}" type="slidenum">
              <a:rPr lang="es-ES"/>
              <a:pPr>
                <a:defRPr/>
              </a:pPr>
              <a:t>‹Nº›</a:t>
            </a:fld>
            <a:endParaRPr lang="es-ES"/>
          </a:p>
        </p:txBody>
      </p:sp>
    </p:spTree>
    <p:extLst>
      <p:ext uri="{BB962C8B-B14F-4D97-AF65-F5344CB8AC3E}">
        <p14:creationId xmlns:p14="http://schemas.microsoft.com/office/powerpoint/2010/main" val="4141954595"/>
      </p:ext>
    </p:extLst>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27541"/>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615F378-7A4E-40FB-A41C-62FE1F53C237}" type="datetimeFigureOut">
              <a:rPr lang="es-ES"/>
              <a:pPr>
                <a:defRPr/>
              </a:pPr>
              <a:t>01/03/2023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EDC2E63A-9ABC-4865-B892-3DFCBFDCBDFF}" type="slidenum">
              <a:rPr lang="es-ES"/>
              <a:pPr>
                <a:defRPr/>
              </a:pPr>
              <a:t>‹Nº›</a:t>
            </a:fld>
            <a:endParaRPr lang="es-ES"/>
          </a:p>
        </p:txBody>
      </p:sp>
    </p:spTree>
    <p:extLst>
      <p:ext uri="{BB962C8B-B14F-4D97-AF65-F5344CB8AC3E}">
        <p14:creationId xmlns:p14="http://schemas.microsoft.com/office/powerpoint/2010/main" val="49097658"/>
      </p:ext>
    </p:extLst>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8AFFD1EB-C39E-4BD3-9C23-F6FF162CA95E}" type="datetimeFigureOut">
              <a:rPr lang="es-ES"/>
              <a:pPr>
                <a:defRPr/>
              </a:pPr>
              <a:t>01/03/2023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27841FF5-7C59-44B2-BA88-2876EED6FE71}" type="slidenum">
              <a:rPr lang="es-ES"/>
              <a:pPr>
                <a:defRPr/>
              </a:pPr>
              <a:t>‹Nº›</a:t>
            </a:fld>
            <a:endParaRPr lang="es-ES"/>
          </a:p>
        </p:txBody>
      </p:sp>
    </p:spTree>
    <p:extLst>
      <p:ext uri="{BB962C8B-B14F-4D97-AF65-F5344CB8AC3E}">
        <p14:creationId xmlns:p14="http://schemas.microsoft.com/office/powerpoint/2010/main" val="2965086562"/>
      </p:ext>
    </p:extLst>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8C154E7-DD7D-4615-8488-5A26B663ECA1}" type="datetimeFigureOut">
              <a:rPr lang="es-ES"/>
              <a:pPr>
                <a:defRPr/>
              </a:pPr>
              <a:t>01/03/2023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DC777F1-94B6-4EE0-B909-2CD308C701A1}" type="slidenum">
              <a:rPr lang="es-ES"/>
              <a:pPr>
                <a:defRPr/>
              </a:pPr>
              <a:t>‹Nº›</a:t>
            </a:fld>
            <a:endParaRPr lang="es-ES"/>
          </a:p>
        </p:txBody>
      </p:sp>
    </p:spTree>
    <p:extLst>
      <p:ext uri="{BB962C8B-B14F-4D97-AF65-F5344CB8AC3E}">
        <p14:creationId xmlns:p14="http://schemas.microsoft.com/office/powerpoint/2010/main" val="2655178417"/>
      </p:ext>
    </p:extLst>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6"/>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6"/>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D3116C1-9C08-4163-AAD9-C7B6FB49EECE}" type="datetimeFigureOut">
              <a:rPr lang="es-ES"/>
              <a:pPr>
                <a:defRPr/>
              </a:pPr>
              <a:t>01/03/2023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93C15BB-90ED-425A-8404-9D0228E234F8}" type="slidenum">
              <a:rPr lang="es-ES"/>
              <a:pPr>
                <a:defRPr/>
              </a:pPr>
              <a:t>‹Nº›</a:t>
            </a:fld>
            <a:endParaRPr lang="es-ES"/>
          </a:p>
        </p:txBody>
      </p:sp>
    </p:spTree>
    <p:extLst>
      <p:ext uri="{BB962C8B-B14F-4D97-AF65-F5344CB8AC3E}">
        <p14:creationId xmlns:p14="http://schemas.microsoft.com/office/powerpoint/2010/main" val="3384832325"/>
      </p:ext>
    </p:extLst>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Tree>
    <p:extLst>
      <p:ext uri="{BB962C8B-B14F-4D97-AF65-F5344CB8AC3E}">
        <p14:creationId xmlns:p14="http://schemas.microsoft.com/office/powerpoint/2010/main" val="20380483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p:cNvSpPr>
            <a:spLocks noGrp="1"/>
          </p:cNvSpPr>
          <p:nvPr>
            <p:ph type="dt" sz="half" idx="2"/>
          </p:nvPr>
        </p:nvSpPr>
        <p:spPr>
          <a:xfrm>
            <a:off x="457200" y="5297488"/>
            <a:ext cx="2133600" cy="304800"/>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pPr>
              <a:defRPr/>
            </a:pPr>
            <a:fld id="{13556DA0-6538-4D34-B25A-CC06F7E911A5}" type="datetimeFigureOut">
              <a:rPr lang="es-ES"/>
              <a:pPr>
                <a:defRPr/>
              </a:pPr>
              <a:t>01/03/2023</a:t>
            </a:fld>
            <a:endParaRPr lang="es-ES"/>
          </a:p>
        </p:txBody>
      </p:sp>
      <p:sp>
        <p:nvSpPr>
          <p:cNvPr id="5" name="4 Marcador de pie de página"/>
          <p:cNvSpPr>
            <a:spLocks noGrp="1"/>
          </p:cNvSpPr>
          <p:nvPr>
            <p:ph type="ftr" sz="quarter" idx="3"/>
          </p:nvPr>
        </p:nvSpPr>
        <p:spPr>
          <a:xfrm>
            <a:off x="3124200" y="5297488"/>
            <a:ext cx="2895600" cy="304800"/>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4800"/>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pPr>
              <a:defRPr/>
            </a:pPr>
            <a:fld id="{45D2E4ED-9322-46E1-95F8-2B0309E4245B}"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9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pPr>
              <a:defRPr/>
            </a:pPr>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hyperlink" Target="https://vk.com/mispps" TargetMode="External"/><Relationship Id="rId3" Type="http://schemas.openxmlformats.org/officeDocument/2006/relationships/image" Target="../media/image59.png"/><Relationship Id="rId7" Type="http://schemas.openxmlformats.org/officeDocument/2006/relationships/hyperlink" Target="https://www.facebook.com/mispps" TargetMode="External"/><Relationship Id="rId12" Type="http://schemas.openxmlformats.org/officeDocument/2006/relationships/image" Target="../media/image6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1.png"/><Relationship Id="rId11" Type="http://schemas.openxmlformats.org/officeDocument/2006/relationships/hyperlink" Target="https://plus.google.com/+Mispps/" TargetMode="External"/><Relationship Id="rId5" Type="http://schemas.openxmlformats.org/officeDocument/2006/relationships/image" Target="../media/image60.png"/><Relationship Id="rId10" Type="http://schemas.openxmlformats.org/officeDocument/2006/relationships/image" Target="../media/image6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900113" y="193675"/>
            <a:ext cx="7345362" cy="1079500"/>
          </a:xfrm>
          <a:prstGeom prst="rect">
            <a:avLst/>
          </a:prstGeom>
        </p:spPr>
        <p:txBody>
          <a:bodyPr wrap="none" fromWordArt="1">
            <a:prstTxWarp prst="textTriangle">
              <a:avLst>
                <a:gd name="adj" fmla="val 35366"/>
              </a:avLst>
            </a:prstTxWarp>
            <a:scene3d>
              <a:camera prst="legacyObliqueTopLeft"/>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Monasterio del Escorial y sus Jardines </a:t>
            </a:r>
          </a:p>
        </p:txBody>
      </p:sp>
      <p:sp>
        <p:nvSpPr>
          <p:cNvPr id="16388" name="WordArt 4"/>
          <p:cNvSpPr>
            <a:spLocks noChangeArrowheads="1" noChangeShapeType="1" noTextEdit="1"/>
          </p:cNvSpPr>
          <p:nvPr/>
        </p:nvSpPr>
        <p:spPr bwMode="auto">
          <a:xfrm>
            <a:off x="900113" y="1562100"/>
            <a:ext cx="7345362" cy="863600"/>
          </a:xfrm>
          <a:prstGeom prst="rect">
            <a:avLst/>
          </a:prstGeom>
        </p:spPr>
        <p:txBody>
          <a:bodyPr wrap="none" fromWordArt="1">
            <a:prstTxWarp prst="textInflate">
              <a:avLst>
                <a:gd name="adj" fmla="val 20000"/>
              </a:avLst>
            </a:prstTxWarp>
            <a:scene3d>
              <a:camera prst="orthographicFront"/>
              <a:lightRig rig="threePt" dir="t"/>
            </a:scene3d>
            <a:sp3d extrusionH="57150">
              <a:bevelT w="82550" h="38100" prst="coolSlant"/>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La Fotografía ha sido realizada por mi  </a:t>
            </a:r>
          </a:p>
        </p:txBody>
      </p:sp>
      <p:sp>
        <p:nvSpPr>
          <p:cNvPr id="16389" name="WordArt 5"/>
          <p:cNvSpPr>
            <a:spLocks noChangeArrowheads="1" noChangeShapeType="1" noTextEdit="1"/>
          </p:cNvSpPr>
          <p:nvPr/>
        </p:nvSpPr>
        <p:spPr bwMode="auto">
          <a:xfrm>
            <a:off x="684213" y="2713038"/>
            <a:ext cx="7704137" cy="720725"/>
          </a:xfrm>
          <a:prstGeom prst="rect">
            <a:avLst/>
          </a:prstGeom>
        </p:spPr>
        <p:txBody>
          <a:bodyPr wrap="none" fromWordArt="1">
            <a:prstTxWarp prst="textFadeUp">
              <a:avLst>
                <a:gd name="adj" fmla="val 5273"/>
              </a:avLst>
            </a:prstTxWarp>
            <a:scene3d>
              <a:camera prst="orthographicFront"/>
              <a:lightRig rig="threePt" dir="t"/>
            </a:scene3d>
            <a:sp3d extrusionH="57150">
              <a:bevelT w="82550" h="38100" prst="coolSlant"/>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Creación y Diseño: </a:t>
            </a:r>
          </a:p>
        </p:txBody>
      </p:sp>
      <p:sp>
        <p:nvSpPr>
          <p:cNvPr id="16390" name="WordArt 6"/>
          <p:cNvSpPr>
            <a:spLocks noChangeArrowheads="1" noChangeShapeType="1" noTextEdit="1"/>
          </p:cNvSpPr>
          <p:nvPr/>
        </p:nvSpPr>
        <p:spPr bwMode="auto">
          <a:xfrm>
            <a:off x="1692275" y="3865563"/>
            <a:ext cx="5543550" cy="566737"/>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endParaRPr>
          </a:p>
        </p:txBody>
      </p:sp>
      <p:sp>
        <p:nvSpPr>
          <p:cNvPr id="16391" name="WordArt 7"/>
          <p:cNvSpPr>
            <a:spLocks noChangeArrowheads="1" noChangeShapeType="1" noTextEdit="1"/>
          </p:cNvSpPr>
          <p:nvPr/>
        </p:nvSpPr>
        <p:spPr bwMode="auto">
          <a:xfrm>
            <a:off x="2916238" y="4657725"/>
            <a:ext cx="3240087" cy="695325"/>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Automático </a:t>
            </a:r>
          </a:p>
        </p:txBody>
      </p:sp>
    </p:spTree>
  </p:cSld>
  <p:clrMapOvr>
    <a:masterClrMapping/>
  </p:clrMapOvr>
  <p:transition spd="med" advTm="15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nodeType="afterGroup">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nodeType="afterGroup">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899592" y="121196"/>
            <a:ext cx="7507184" cy="625252"/>
          </a:xfrm>
          <a:prstGeom prst="rect">
            <a:avLst/>
          </a:prstGeom>
          <a:noFill/>
        </p:spPr>
        <p:txBody>
          <a:bodyPr wrap="none">
            <a:prstTxWarp prst="textFadeUp">
              <a:avLst>
                <a:gd name="adj" fmla="val 3287"/>
              </a:avLst>
            </a:prstTxWarp>
            <a:spAutoFit/>
            <a:scene3d>
              <a:camera prst="perspectiveRelaxedModerately"/>
              <a:lightRig rig="flat" dir="tl"/>
            </a:scene3d>
            <a:sp3d extrusionH="57150" contourW="19050" prstMaterial="clear">
              <a:bevelT w="50800" h="50800" prst="angle"/>
              <a:contourClr>
                <a:schemeClr val="accent5">
                  <a:tint val="70000"/>
                  <a:satMod val="180000"/>
                  <a:alpha val="70000"/>
                </a:schemeClr>
              </a:contourClr>
            </a:sp3d>
          </a:bodyPr>
          <a:lstStyle/>
          <a:p>
            <a:pPr algn="ctr">
              <a:defRPr/>
            </a:pPr>
            <a:r>
              <a:rPr lang="es-ES" sz="3200" b="1" dirty="0">
                <a:ln/>
                <a:solidFill>
                  <a:schemeClr val="accent5">
                    <a:tint val="50000"/>
                    <a:satMod val="180000"/>
                  </a:schemeClr>
                </a:solidFill>
              </a:rPr>
              <a:t> </a:t>
            </a:r>
            <a:r>
              <a:rPr lang="es-ES" sz="3200" b="1" dirty="0">
                <a:ln/>
                <a:solidFill>
                  <a:schemeClr val="accent5">
                    <a:tint val="50000"/>
                    <a:satMod val="180000"/>
                  </a:schemeClr>
                </a:solidFill>
              </a:rPr>
              <a:t> </a:t>
            </a:r>
            <a:r>
              <a:rPr lang="es-ES" sz="3200" b="1" dirty="0">
                <a:ln/>
                <a:solidFill>
                  <a:schemeClr val="accent5">
                    <a:tint val="50000"/>
                    <a:satMod val="180000"/>
                  </a:schemeClr>
                </a:solidFill>
                <a:effectLst>
                  <a:glow rad="101600">
                    <a:schemeClr val="accent2">
                      <a:satMod val="175000"/>
                      <a:alpha val="40000"/>
                    </a:schemeClr>
                  </a:glow>
                  <a:reflection blurRad="6350" stA="60000" endA="900" endPos="58000" dir="5400000" sy="-100000" algn="bl" rotWithShape="0"/>
                </a:effectLst>
              </a:rPr>
              <a:t>Real </a:t>
            </a:r>
            <a:r>
              <a:rPr lang="es-ES" sz="3200" b="1" dirty="0">
                <a:ln/>
                <a:solidFill>
                  <a:schemeClr val="accent5">
                    <a:tint val="50000"/>
                    <a:satMod val="180000"/>
                  </a:schemeClr>
                </a:solidFill>
                <a:effectLst>
                  <a:glow rad="101600">
                    <a:schemeClr val="accent2">
                      <a:satMod val="175000"/>
                      <a:alpha val="40000"/>
                    </a:schemeClr>
                  </a:glow>
                  <a:reflection blurRad="6350" stA="60000" endA="900" endPos="58000" dir="5400000" sy="-100000" algn="bl" rotWithShape="0"/>
                </a:effectLst>
              </a:rPr>
              <a:t>Monasterio de El </a:t>
            </a:r>
            <a:r>
              <a:rPr lang="es-ES" sz="3200" b="1" dirty="0">
                <a:ln/>
                <a:solidFill>
                  <a:schemeClr val="accent5">
                    <a:tint val="50000"/>
                    <a:satMod val="180000"/>
                  </a:schemeClr>
                </a:solidFill>
                <a:effectLst>
                  <a:glow rad="101600">
                    <a:schemeClr val="accent2">
                      <a:satMod val="175000"/>
                      <a:alpha val="40000"/>
                    </a:schemeClr>
                  </a:glow>
                  <a:reflection blurRad="6350" stA="60000" endA="900" endPos="58000" dir="5400000" sy="-100000" algn="bl" rotWithShape="0"/>
                </a:effectLst>
              </a:rPr>
              <a:t>Escorial  </a:t>
            </a:r>
            <a:endParaRPr lang="es-ES" sz="3200" b="1" dirty="0">
              <a:ln/>
              <a:solidFill>
                <a:schemeClr val="accent5">
                  <a:tint val="50000"/>
                  <a:satMod val="180000"/>
                </a:schemeClr>
              </a:solidFill>
              <a:effectLst>
                <a:glow rad="101600">
                  <a:schemeClr val="accent2">
                    <a:satMod val="175000"/>
                    <a:alpha val="40000"/>
                  </a:schemeClr>
                </a:glow>
                <a:reflection blurRad="6350" stA="60000" endA="900" endPos="58000" dir="5400000" sy="-100000" algn="bl" rotWithShape="0"/>
              </a:effectLst>
            </a:endParaRPr>
          </a:p>
        </p:txBody>
      </p:sp>
      <p:sp>
        <p:nvSpPr>
          <p:cNvPr id="3" name="2 CuadroTexto"/>
          <p:cNvSpPr txBox="1"/>
          <p:nvPr/>
        </p:nvSpPr>
        <p:spPr>
          <a:xfrm>
            <a:off x="250825" y="985838"/>
            <a:ext cx="8642350" cy="2246312"/>
          </a:xfrm>
          <a:prstGeom prst="rect">
            <a:avLst/>
          </a:prstGeom>
          <a:noFill/>
        </p:spPr>
        <p:txBody>
          <a:bodyPr>
            <a:spAutoFit/>
          </a:bodyPr>
          <a:lstStyle/>
          <a:p>
            <a:pPr>
              <a:defRPr/>
            </a:pPr>
            <a:r>
              <a:rPr lang="es-ES" sz="20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El Monasterio del Escorial es el monumento que mejor resume las aspiraciones ideológicas y culturales del Siglo de Oro español, periodo en el cual la Corona de España, fue la primera potencia mundial tanto por sus alianzas dinásticas y el consiguiente poder territorial en Europa, como por el dominio de la casi totalidad del continente americano entonces conocido. </a:t>
            </a:r>
          </a:p>
        </p:txBody>
      </p:sp>
      <p:sp>
        <p:nvSpPr>
          <p:cNvPr id="5" name="4 CuadroTexto"/>
          <p:cNvSpPr txBox="1"/>
          <p:nvPr/>
        </p:nvSpPr>
        <p:spPr>
          <a:xfrm>
            <a:off x="214313" y="3500438"/>
            <a:ext cx="8569325" cy="1631950"/>
          </a:xfrm>
          <a:prstGeom prst="rect">
            <a:avLst/>
          </a:prstGeom>
          <a:noFill/>
        </p:spPr>
        <p:txBody>
          <a:bodyPr>
            <a:spAutoFit/>
          </a:bodyPr>
          <a:lstStyle/>
          <a:p>
            <a:pPr>
              <a:defRPr/>
            </a:pPr>
            <a:r>
              <a:rPr lang="es-ES" sz="2000"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La lucha del “Rey Católico” por la hegemonía europea y por la defensa de la religión tradicional, y el culto a la dinastía y a la persona del Monarca como elegido de Dios, encuentran su expresión en el Escorial mediante una síntesis original de reformas artísticas italianas y flamencas.</a:t>
            </a:r>
          </a:p>
        </p:txBody>
      </p:sp>
    </p:spTree>
  </p:cSld>
  <p:clrMapOvr>
    <a:masterClrMapping/>
  </p:clrMapOvr>
  <mc:AlternateContent xmlns:mc="http://schemas.openxmlformats.org/markup-compatibility/2006">
    <mc:Choice xmlns:p14="http://schemas.microsoft.com/office/powerpoint/2010/main" Requires="p14">
      <p:transition spd="slow" p14:dur="2500" advTm="62000">
        <p14:vortex dir="r"/>
      </p:transition>
    </mc:Choice>
    <mc:Fallback>
      <p:transition spd="slow" advTm="6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nodeType="afterGroup">
                            <p:stCondLst>
                              <p:cond delay="342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16fe12b7b4626dfc2988f48bfbc4ed6.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116fe12b7b4626dfc2988f48bfbc4ed6.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116fe12b7b4626dfc2988f48bfbc4ed6.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468313" y="4370388"/>
            <a:ext cx="828040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Hoy es otro día más caluroso de los muchos que tiene el verano en pleno mes de agosto un día cualquiera, llegamos a San Lorenzo del Escorial aproximadamente a las 11 de la mañana, entrando por esta  Avenida de Castilla y ya que vimos esta rotonda tan peculiar, la metí en mi mochila.</a:t>
            </a:r>
          </a:p>
        </p:txBody>
      </p:sp>
    </p:spTree>
  </p:cSld>
  <p:clrMapOvr>
    <a:masterClrMapping/>
  </p:clrMapOvr>
  <mc:AlternateContent xmlns:mc="http://schemas.openxmlformats.org/markup-compatibility/2006">
    <mc:Choice xmlns:p14="http://schemas.microsoft.com/office/powerpoint/2010/main" Requires="p14">
      <p:transition spd="slow" p14:dur="2500" advTm="32000">
        <p14:vortex dir="r"/>
        <p:sndAc>
          <p:stSnd loop="1">
            <p:snd r:embed="rId2" name="A Pesar de Todo-El amor de Laura-Tango de la rosa.wav"/>
          </p:stSnd>
        </p:sndAc>
      </p:transition>
    </mc:Choice>
    <mc:Fallback>
      <p:transition spd="slow" advTm="32000">
        <p:fade/>
        <p:sndAc>
          <p:stSnd loop="1">
            <p:snd r:embed="rId2" name="A Pesar de Todo-El amor de Laura-Tango de la rosa.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13" presetClass="exit" presetSubtype="16" fill="hold" nodeType="withEffect">
                                  <p:stCondLst>
                                    <p:cond delay="0"/>
                                  </p:stCondLst>
                                  <p:childTnLst>
                                    <p:animEffect transition="out" filter="plus(in)">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6"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in)">
                                      <p:cBhvr>
                                        <p:cTn id="25" dur="3000"/>
                                        <p:tgtEl>
                                          <p:spTgt spid="4"/>
                                        </p:tgtEl>
                                      </p:cBhvr>
                                    </p:animEffect>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Ana María\Desktop\caribbeanshores12h.jpg"/>
          <p:cNvPicPr>
            <a:picLocks noChangeAspect="1" noChangeArrowheads="1"/>
          </p:cNvPicPr>
          <p:nvPr/>
        </p:nvPicPr>
        <p:blipFill>
          <a:blip r:embed="rId2">
            <a:extLst>
              <a:ext uri="{28A0092B-C50C-407E-A947-70E740481C1C}">
                <a14:useLocalDpi xmlns:a14="http://schemas.microsoft.com/office/drawing/2010/main" val="0"/>
              </a:ext>
            </a:extLst>
          </a:blip>
          <a:srcRect l="75198"/>
          <a:stretch>
            <a:fillRect/>
          </a:stretch>
        </p:blipFill>
        <p:spPr bwMode="auto">
          <a:xfrm>
            <a:off x="6875463" y="0"/>
            <a:ext cx="2268537"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3" descr="C:\Users\Ana María\Desktop\caribbeanshores12h.jpg"/>
          <p:cNvPicPr>
            <a:picLocks noChangeAspect="1" noChangeArrowheads="1"/>
          </p:cNvPicPr>
          <p:nvPr/>
        </p:nvPicPr>
        <p:blipFill>
          <a:blip r:embed="rId2">
            <a:extLst>
              <a:ext uri="{28A0092B-C50C-407E-A947-70E740481C1C}">
                <a14:useLocalDpi xmlns:a14="http://schemas.microsoft.com/office/drawing/2010/main" val="0"/>
              </a:ext>
            </a:extLst>
          </a:blip>
          <a:srcRect l="50000" r="24800"/>
          <a:stretch>
            <a:fillRect/>
          </a:stretch>
        </p:blipFill>
        <p:spPr bwMode="auto">
          <a:xfrm>
            <a:off x="4572000" y="0"/>
            <a:ext cx="2303463"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C:\Users\Ana María\Desktop\caribbeanshores12h.jpg"/>
          <p:cNvPicPr>
            <a:picLocks noChangeAspect="1" noChangeArrowheads="1"/>
          </p:cNvPicPr>
          <p:nvPr/>
        </p:nvPicPr>
        <p:blipFill>
          <a:blip r:embed="rId2">
            <a:extLst>
              <a:ext uri="{28A0092B-C50C-407E-A947-70E740481C1C}">
                <a14:useLocalDpi xmlns:a14="http://schemas.microsoft.com/office/drawing/2010/main" val="0"/>
              </a:ext>
            </a:extLst>
          </a:blip>
          <a:srcRect l="24800" r="50000"/>
          <a:stretch>
            <a:fillRect/>
          </a:stretch>
        </p:blipFill>
        <p:spPr bwMode="auto">
          <a:xfrm>
            <a:off x="2268538" y="0"/>
            <a:ext cx="2303462"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descr="C:\Users\Ana María\Desktop\caribbeanshores12h.jpg"/>
          <p:cNvPicPr>
            <a:picLocks noChangeAspect="1" noChangeArrowheads="1"/>
          </p:cNvPicPr>
          <p:nvPr/>
        </p:nvPicPr>
        <p:blipFill>
          <a:blip r:embed="rId2">
            <a:extLst>
              <a:ext uri="{28A0092B-C50C-407E-A947-70E740481C1C}">
                <a14:useLocalDpi xmlns:a14="http://schemas.microsoft.com/office/drawing/2010/main" val="0"/>
              </a:ext>
            </a:extLst>
          </a:blip>
          <a:srcRect r="75200"/>
          <a:stretch>
            <a:fillRect/>
          </a:stretch>
        </p:blipFill>
        <p:spPr bwMode="auto">
          <a:xfrm>
            <a:off x="0" y="0"/>
            <a:ext cx="2268538"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250825" y="4370388"/>
            <a:ext cx="8648700" cy="1200150"/>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Nada más llegar oímos voces, griterío, canturreo, un poco de todo incluso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nos pareció oír cantar a la Pantoja, y por aquello de curiosear un poco y ver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que estaba pasando, nos fuimos acercando a una pequeña plaza de donde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venía el jaleo.</a:t>
            </a:r>
          </a:p>
        </p:txBody>
      </p:sp>
    </p:spTree>
  </p:cSld>
  <p:clrMapOvr>
    <a:masterClrMapping/>
  </p:clrMapOvr>
  <mc:AlternateContent xmlns:mc="http://schemas.openxmlformats.org/markup-compatibility/2006">
    <mc:Choice xmlns:p14="http://schemas.microsoft.com/office/powerpoint/2010/main" Requires="p14">
      <p:transition spd="slow" p14:dur="2500" advTm="28000">
        <p14:vortex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ppt_w/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 calcmode="lin" valueType="num">
                                      <p:cBhvr>
                                        <p:cTn id="9" dur="1000" fill="hold"/>
                                        <p:tgtEl>
                                          <p:spTgt spid="2"/>
                                        </p:tgtEl>
                                        <p:attrNameLst>
                                          <p:attrName>ppt_w</p:attrName>
                                        </p:attrNameLst>
                                      </p:cBhvr>
                                      <p:tavLst>
                                        <p:tav tm="0">
                                          <p:val>
                                            <p:fltVal val="0"/>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childTnLst>
                                </p:cTn>
                              </p:par>
                            </p:childTnLst>
                          </p:cTn>
                        </p:par>
                        <p:par>
                          <p:cTn id="11" fill="hold" nodeType="afterGroup">
                            <p:stCondLst>
                              <p:cond delay="1000"/>
                            </p:stCondLst>
                            <p:childTnLst>
                              <p:par>
                                <p:cTn id="12" presetID="17" presetClass="entr" presetSubtype="2"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ppt_x</p:attrName>
                                        </p:attrNameLst>
                                      </p:cBhvr>
                                      <p:tavLst>
                                        <p:tav tm="0">
                                          <p:val>
                                            <p:strVal val="#ppt_x+#ppt_w/2"/>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anim calcmode="lin" valueType="num">
                                      <p:cBhvr>
                                        <p:cTn id="16" dur="1000" fill="hold"/>
                                        <p:tgtEl>
                                          <p:spTgt spid="3"/>
                                        </p:tgtEl>
                                        <p:attrNameLst>
                                          <p:attrName>ppt_w</p:attrName>
                                        </p:attrNameLst>
                                      </p:cBhvr>
                                      <p:tavLst>
                                        <p:tav tm="0">
                                          <p:val>
                                            <p:fltVal val="0"/>
                                          </p:val>
                                        </p:tav>
                                        <p:tav tm="100000">
                                          <p:val>
                                            <p:strVal val="#ppt_w"/>
                                          </p:val>
                                        </p:tav>
                                      </p:tavLst>
                                    </p:anim>
                                    <p:anim calcmode="lin" valueType="num">
                                      <p:cBhvr>
                                        <p:cTn id="17" dur="1000" fill="hold"/>
                                        <p:tgtEl>
                                          <p:spTgt spid="3"/>
                                        </p:tgtEl>
                                        <p:attrNameLst>
                                          <p:attrName>ppt_h</p:attrName>
                                        </p:attrNameLst>
                                      </p:cBhvr>
                                      <p:tavLst>
                                        <p:tav tm="0">
                                          <p:val>
                                            <p:strVal val="#ppt_h"/>
                                          </p:val>
                                        </p:tav>
                                        <p:tav tm="100000">
                                          <p:val>
                                            <p:strVal val="#ppt_h"/>
                                          </p:val>
                                        </p:tav>
                                      </p:tavLst>
                                    </p:anim>
                                  </p:childTnLst>
                                </p:cTn>
                              </p:par>
                            </p:childTnLst>
                          </p:cTn>
                        </p:par>
                        <p:par>
                          <p:cTn id="18" fill="hold" nodeType="afterGroup">
                            <p:stCondLst>
                              <p:cond delay="2000"/>
                            </p:stCondLst>
                            <p:childTnLst>
                              <p:par>
                                <p:cTn id="19" presetID="17" presetClass="entr" presetSubtype="2"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1000" fill="hold"/>
                                        <p:tgtEl>
                                          <p:spTgt spid="4"/>
                                        </p:tgtEl>
                                        <p:attrNameLst>
                                          <p:attrName>ppt_x</p:attrName>
                                        </p:attrNameLst>
                                      </p:cBhvr>
                                      <p:tavLst>
                                        <p:tav tm="0">
                                          <p:val>
                                            <p:strVal val="#ppt_x+#ppt_w/2"/>
                                          </p:val>
                                        </p:tav>
                                        <p:tav tm="100000">
                                          <p:val>
                                            <p:strVal val="#ppt_x"/>
                                          </p:val>
                                        </p:tav>
                                      </p:tavLst>
                                    </p:anim>
                                    <p:anim calcmode="lin" valueType="num">
                                      <p:cBhvr>
                                        <p:cTn id="22" dur="1000" fill="hold"/>
                                        <p:tgtEl>
                                          <p:spTgt spid="4"/>
                                        </p:tgtEl>
                                        <p:attrNameLst>
                                          <p:attrName>ppt_y</p:attrName>
                                        </p:attrNameLst>
                                      </p:cBhvr>
                                      <p:tavLst>
                                        <p:tav tm="0">
                                          <p:val>
                                            <p:strVal val="#ppt_y"/>
                                          </p:val>
                                        </p:tav>
                                        <p:tav tm="100000">
                                          <p:val>
                                            <p:strVal val="#ppt_y"/>
                                          </p:val>
                                        </p:tav>
                                      </p:tavLst>
                                    </p:anim>
                                    <p:anim calcmode="lin" valueType="num">
                                      <p:cBhvr>
                                        <p:cTn id="23" dur="1000" fill="hold"/>
                                        <p:tgtEl>
                                          <p:spTgt spid="4"/>
                                        </p:tgtEl>
                                        <p:attrNameLst>
                                          <p:attrName>ppt_w</p:attrName>
                                        </p:attrNameLst>
                                      </p:cBhvr>
                                      <p:tavLst>
                                        <p:tav tm="0">
                                          <p:val>
                                            <p:fltVal val="0"/>
                                          </p:val>
                                        </p:tav>
                                        <p:tav tm="100000">
                                          <p:val>
                                            <p:strVal val="#ppt_w"/>
                                          </p:val>
                                        </p:tav>
                                      </p:tavLst>
                                    </p:anim>
                                    <p:anim calcmode="lin" valueType="num">
                                      <p:cBhvr>
                                        <p:cTn id="24" dur="1000" fill="hold"/>
                                        <p:tgtEl>
                                          <p:spTgt spid="4"/>
                                        </p:tgtEl>
                                        <p:attrNameLst>
                                          <p:attrName>ppt_h</p:attrName>
                                        </p:attrNameLst>
                                      </p:cBhvr>
                                      <p:tavLst>
                                        <p:tav tm="0">
                                          <p:val>
                                            <p:strVal val="#ppt_h"/>
                                          </p:val>
                                        </p:tav>
                                        <p:tav tm="100000">
                                          <p:val>
                                            <p:strVal val="#ppt_h"/>
                                          </p:val>
                                        </p:tav>
                                      </p:tavLst>
                                    </p:anim>
                                  </p:childTnLst>
                                </p:cTn>
                              </p:par>
                            </p:childTnLst>
                          </p:cTn>
                        </p:par>
                        <p:par>
                          <p:cTn id="25" fill="hold" nodeType="afterGroup">
                            <p:stCondLst>
                              <p:cond delay="3000"/>
                            </p:stCondLst>
                            <p:childTnLst>
                              <p:par>
                                <p:cTn id="26" presetID="17" presetClass="entr" presetSubtype="2" fill="hold" nodeType="after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1000" fill="hold"/>
                                        <p:tgtEl>
                                          <p:spTgt spid="5"/>
                                        </p:tgtEl>
                                        <p:attrNameLst>
                                          <p:attrName>ppt_x</p:attrName>
                                        </p:attrNameLst>
                                      </p:cBhvr>
                                      <p:tavLst>
                                        <p:tav tm="0">
                                          <p:val>
                                            <p:strVal val="#ppt_x+#ppt_w/2"/>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anim calcmode="lin" valueType="num">
                                      <p:cBhvr>
                                        <p:cTn id="30" dur="1000" fill="hold"/>
                                        <p:tgtEl>
                                          <p:spTgt spid="5"/>
                                        </p:tgtEl>
                                        <p:attrNameLst>
                                          <p:attrName>ppt_w</p:attrName>
                                        </p:attrNameLst>
                                      </p:cBhvr>
                                      <p:tavLst>
                                        <p:tav tm="0">
                                          <p:val>
                                            <p:fltVal val="0"/>
                                          </p:val>
                                        </p:tav>
                                        <p:tav tm="100000">
                                          <p:val>
                                            <p:strVal val="#ppt_w"/>
                                          </p:val>
                                        </p:tav>
                                      </p:tavLst>
                                    </p:anim>
                                    <p:anim calcmode="lin" valueType="num">
                                      <p:cBhvr>
                                        <p:cTn id="31" dur="1000" fill="hold"/>
                                        <p:tgtEl>
                                          <p:spTgt spid="5"/>
                                        </p:tgtEl>
                                        <p:attrNameLst>
                                          <p:attrName>ppt_h</p:attrName>
                                        </p:attrNameLst>
                                      </p:cBhvr>
                                      <p:tavLst>
                                        <p:tav tm="0">
                                          <p:val>
                                            <p:strVal val="#ppt_h"/>
                                          </p:val>
                                        </p:tav>
                                        <p:tav tm="100000">
                                          <p:val>
                                            <p:strVal val="#ppt_h"/>
                                          </p:val>
                                        </p:tav>
                                      </p:tavLst>
                                    </p:anim>
                                  </p:childTnLst>
                                </p:cTn>
                              </p:par>
                            </p:childTnLst>
                          </p:cTn>
                        </p:par>
                        <p:par>
                          <p:cTn id="32" fill="hold" nodeType="afterGroup">
                            <p:stCondLst>
                              <p:cond delay="4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6"/>
                                        </p:tgtEl>
                                        <p:attrNameLst>
                                          <p:attrName>style.visibility</p:attrName>
                                        </p:attrNameLst>
                                      </p:cBhvr>
                                      <p:to>
                                        <p:strVal val="visible"/>
                                      </p:to>
                                    </p:set>
                                    <p:animEffect transition="in" filter="fade">
                                      <p:cBhvr>
                                        <p:cTn id="35" dur="1000"/>
                                        <p:tgtEl>
                                          <p:spTgt spid="6"/>
                                        </p:tgtEl>
                                      </p:cBhvr>
                                    </p:animEffect>
                                    <p:anim calcmode="lin" valueType="num">
                                      <p:cBhvr>
                                        <p:cTn id="36" dur="1000" fill="hold"/>
                                        <p:tgtEl>
                                          <p:spTgt spid="6"/>
                                        </p:tgtEl>
                                        <p:attrNameLst>
                                          <p:attrName>ppt_x</p:attrName>
                                        </p:attrNameLst>
                                      </p:cBhvr>
                                      <p:tavLst>
                                        <p:tav tm="0">
                                          <p:val>
                                            <p:strVal val="#ppt_x-.1"/>
                                          </p:val>
                                        </p:tav>
                                        <p:tav tm="100000">
                                          <p:val>
                                            <p:strVal val="#ppt_x"/>
                                          </p:val>
                                        </p:tav>
                                      </p:tavLst>
                                    </p:anim>
                                    <p:anim calcmode="lin" valueType="num">
                                      <p:cBhvr>
                                        <p:cTn id="3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763"/>
            <a:ext cx="9144000" cy="571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1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0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323850" y="4370388"/>
            <a:ext cx="856932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Una vez dentro de la plaza, descubrimos un montón de gente alrededor de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un kiosco donde un par de chicas guapas amenizaban con sus canciones,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eran todas de la Pantoja y lo hacían muy bien, los de los festejos tenían allí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aperitivos y limonada, y fuimos invitados como todo el mundo, buena gente.</a:t>
            </a:r>
          </a:p>
        </p:txBody>
      </p:sp>
    </p:spTree>
  </p:cSld>
  <p:clrMapOvr>
    <a:masterClrMapping/>
  </p:clrMapOvr>
  <mc:AlternateContent xmlns:mc="http://schemas.openxmlformats.org/markup-compatibility/2006">
    <mc:Choice xmlns:p14="http://schemas.microsoft.com/office/powerpoint/2010/main" Requires="p14">
      <p:transition spd="slow" p14:dur="2500" advTm="32000">
        <p14:vortex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3000"/>
                                        <p:tgtEl>
                                          <p:spTgt spid="4"/>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Ovejas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9 Imagen" descr="Ovejas.jpg"/>
          <p:cNvPicPr>
            <a:picLocks noChangeAspect="1"/>
          </p:cNvPicPr>
          <p:nvPr/>
        </p:nvPicPr>
        <p:blipFill>
          <a:blip r:embed="rId3">
            <a:extLst>
              <a:ext uri="{28A0092B-C50C-407E-A947-70E740481C1C}">
                <a14:useLocalDpi xmlns:a14="http://schemas.microsoft.com/office/drawing/2010/main" val="0"/>
              </a:ext>
            </a:extLst>
          </a:blip>
          <a:srcRect l="50000" t="50000"/>
          <a:stretch>
            <a:fillRect/>
          </a:stretch>
        </p:blipFill>
        <p:spPr bwMode="auto">
          <a:xfrm>
            <a:off x="4572000" y="2857500"/>
            <a:ext cx="457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10 Imagen" descr="Ovejas.jpg"/>
          <p:cNvPicPr>
            <a:picLocks noChangeAspect="1"/>
          </p:cNvPicPr>
          <p:nvPr/>
        </p:nvPicPr>
        <p:blipFill>
          <a:blip r:embed="rId3">
            <a:extLst>
              <a:ext uri="{28A0092B-C50C-407E-A947-70E740481C1C}">
                <a14:useLocalDpi xmlns:a14="http://schemas.microsoft.com/office/drawing/2010/main" val="0"/>
              </a:ext>
            </a:extLst>
          </a:blip>
          <a:srcRect t="50000" r="50000"/>
          <a:stretch>
            <a:fillRect/>
          </a:stretch>
        </p:blipFill>
        <p:spPr bwMode="auto">
          <a:xfrm>
            <a:off x="0" y="2857500"/>
            <a:ext cx="457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8 Imagen" descr="Ovejas.jpg"/>
          <p:cNvPicPr>
            <a:picLocks noChangeAspect="1"/>
          </p:cNvPicPr>
          <p:nvPr/>
        </p:nvPicPr>
        <p:blipFill>
          <a:blip r:embed="rId3">
            <a:extLst>
              <a:ext uri="{28A0092B-C50C-407E-A947-70E740481C1C}">
                <a14:useLocalDpi xmlns:a14="http://schemas.microsoft.com/office/drawing/2010/main" val="0"/>
              </a:ext>
            </a:extLst>
          </a:blip>
          <a:srcRect r="50000" b="50000"/>
          <a:stretch>
            <a:fillRect/>
          </a:stretch>
        </p:blipFill>
        <p:spPr bwMode="auto">
          <a:xfrm>
            <a:off x="0" y="0"/>
            <a:ext cx="457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7 Imagen" descr="Ovejas.jpg"/>
          <p:cNvPicPr>
            <a:picLocks noChangeAspect="1"/>
          </p:cNvPicPr>
          <p:nvPr/>
        </p:nvPicPr>
        <p:blipFill>
          <a:blip r:embed="rId3">
            <a:extLst>
              <a:ext uri="{28A0092B-C50C-407E-A947-70E740481C1C}">
                <a14:useLocalDpi xmlns:a14="http://schemas.microsoft.com/office/drawing/2010/main" val="0"/>
              </a:ext>
            </a:extLst>
          </a:blip>
          <a:srcRect l="50000" b="50000"/>
          <a:stretch>
            <a:fillRect/>
          </a:stretch>
        </p:blipFill>
        <p:spPr bwMode="auto">
          <a:xfrm>
            <a:off x="4572000" y="0"/>
            <a:ext cx="457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468313" y="4586288"/>
            <a:ext cx="8262937" cy="922337"/>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Después de refrescarnos durante un rato, continuamos nuestro paseo y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lo hicimos desde la Calle Reina Victoria, como podemos ver es una calle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de bares, otra cosa no habrá aquí en España pero bares, hay por un tubo.</a:t>
            </a:r>
          </a:p>
        </p:txBody>
      </p:sp>
    </p:spTree>
  </p:cSld>
  <p:clrMapOvr>
    <a:masterClrMapping/>
  </p:clrMapOvr>
  <mc:AlternateContent xmlns:mc="http://schemas.openxmlformats.org/markup-compatibility/2006">
    <mc:Choice xmlns:p14="http://schemas.microsoft.com/office/powerpoint/2010/main" Requires="p14">
      <p:transition spd="slow" p14:dur="2500" advTm="28000">
        <p14:vortex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amond(in)">
                                      <p:cBhvr>
                                        <p:cTn id="7" dur="3000"/>
                                        <p:tgtEl>
                                          <p:spTgt spid="12"/>
                                        </p:tgtEl>
                                      </p:cBhvr>
                                    </p:animEffect>
                                  </p:childTnLst>
                                </p:cTn>
                              </p:par>
                              <p:par>
                                <p:cTn id="8" presetID="53" presetClass="entr" presetSubtype="0"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3000" fill="hold"/>
                                        <p:tgtEl>
                                          <p:spTgt spid="12"/>
                                        </p:tgtEl>
                                        <p:attrNameLst>
                                          <p:attrName>ppt_w</p:attrName>
                                        </p:attrNameLst>
                                      </p:cBhvr>
                                      <p:tavLst>
                                        <p:tav tm="0">
                                          <p:val>
                                            <p:fltVal val="0"/>
                                          </p:val>
                                        </p:tav>
                                        <p:tav tm="100000">
                                          <p:val>
                                            <p:strVal val="#ppt_w"/>
                                          </p:val>
                                        </p:tav>
                                      </p:tavLst>
                                    </p:anim>
                                    <p:anim calcmode="lin" valueType="num">
                                      <p:cBhvr>
                                        <p:cTn id="11" dur="3000" fill="hold"/>
                                        <p:tgtEl>
                                          <p:spTgt spid="12"/>
                                        </p:tgtEl>
                                        <p:attrNameLst>
                                          <p:attrName>ppt_h</p:attrName>
                                        </p:attrNameLst>
                                      </p:cBhvr>
                                      <p:tavLst>
                                        <p:tav tm="0">
                                          <p:val>
                                            <p:fltVal val="0"/>
                                          </p:val>
                                        </p:tav>
                                        <p:tav tm="100000">
                                          <p:val>
                                            <p:strVal val="#ppt_h"/>
                                          </p:val>
                                        </p:tav>
                                      </p:tavLst>
                                    </p:anim>
                                    <p:animEffect transition="in" filter="fade">
                                      <p:cBhvr>
                                        <p:cTn id="12" dur="3000"/>
                                        <p:tgtEl>
                                          <p:spTgt spid="12"/>
                                        </p:tgtEl>
                                      </p:cBhvr>
                                    </p:animEffect>
                                  </p:childTnLst>
                                </p:cTn>
                              </p:par>
                            </p:childTnLst>
                          </p:cTn>
                        </p:par>
                        <p:par>
                          <p:cTn id="13" fill="hold" nodeType="afterGroup">
                            <p:stCondLst>
                              <p:cond delay="3000"/>
                            </p:stCondLst>
                            <p:childTnLst>
                              <p:par>
                                <p:cTn id="14" presetID="8" presetClass="entr" presetSubtype="16" fill="hold"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diamond(in)">
                                      <p:cBhvr>
                                        <p:cTn id="16" dur="3000"/>
                                        <p:tgtEl>
                                          <p:spTgt spid="9"/>
                                        </p:tgtEl>
                                      </p:cBhvr>
                                    </p:animEffect>
                                  </p:childTnLst>
                                </p:cTn>
                              </p:par>
                              <p:par>
                                <p:cTn id="17" presetID="8" presetClass="entr" presetSubtype="16"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diamond(in)">
                                      <p:cBhvr>
                                        <p:cTn id="19" dur="3000"/>
                                        <p:tgtEl>
                                          <p:spTgt spid="8"/>
                                        </p:tgtEl>
                                      </p:cBhvr>
                                    </p:animEffect>
                                  </p:childTnLst>
                                </p:cTn>
                              </p:par>
                              <p:par>
                                <p:cTn id="20" presetID="8" presetClass="entr" presetSubtype="1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diamond(in)">
                                      <p:cBhvr>
                                        <p:cTn id="22" dur="3000"/>
                                        <p:tgtEl>
                                          <p:spTgt spid="10"/>
                                        </p:tgtEl>
                                      </p:cBhvr>
                                    </p:animEffect>
                                  </p:childTnLst>
                                </p:cTn>
                              </p:par>
                              <p:par>
                                <p:cTn id="23" presetID="8" presetClass="entr" presetSubtype="1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diamond(in)">
                                      <p:cBhvr>
                                        <p:cTn id="25" dur="3000"/>
                                        <p:tgtEl>
                                          <p:spTgt spid="11"/>
                                        </p:tgtEl>
                                      </p:cBhvr>
                                    </p:animEffect>
                                  </p:childTnLst>
                                </p:cTn>
                              </p:par>
                            </p:childTnLst>
                          </p:cTn>
                        </p:par>
                        <p:par>
                          <p:cTn id="26" fill="hold" nodeType="afterGroup">
                            <p:stCondLst>
                              <p:cond delay="6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C:\Users\Ana María\Desktop\508291_cvety_trava.jpg"/>
          <p:cNvPicPr>
            <a:picLocks noChangeAspect="1" noChangeArrowheads="1"/>
          </p:cNvPicPr>
          <p:nvPr/>
        </p:nvPicPr>
        <p:blipFill>
          <a:blip r:embed="rId2">
            <a:extLst>
              <a:ext uri="{28A0092B-C50C-407E-A947-70E740481C1C}">
                <a14:useLocalDpi xmlns:a14="http://schemas.microsoft.com/office/drawing/2010/main" val="0"/>
              </a:ext>
            </a:extLst>
          </a:blip>
          <a:srcRect r="83075"/>
          <a:stretch>
            <a:fillRect/>
          </a:stretch>
        </p:blipFill>
        <p:spPr bwMode="auto">
          <a:xfrm>
            <a:off x="0" y="0"/>
            <a:ext cx="1547813"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C:\Users\Ana María\Desktop\508291_cvety_trava.jpg"/>
          <p:cNvPicPr>
            <a:picLocks noChangeAspect="1" noChangeArrowheads="1"/>
          </p:cNvPicPr>
          <p:nvPr/>
        </p:nvPicPr>
        <p:blipFill>
          <a:blip r:embed="rId2">
            <a:extLst>
              <a:ext uri="{28A0092B-C50C-407E-A947-70E740481C1C}">
                <a14:useLocalDpi xmlns:a14="http://schemas.microsoft.com/office/drawing/2010/main" val="0"/>
              </a:ext>
            </a:extLst>
          </a:blip>
          <a:srcRect l="16925" r="65750"/>
          <a:stretch>
            <a:fillRect/>
          </a:stretch>
        </p:blipFill>
        <p:spPr bwMode="auto">
          <a:xfrm>
            <a:off x="1547813" y="0"/>
            <a:ext cx="1584325"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3" descr="C:\Users\Ana María\Desktop\508291_cvety_trava.jpg"/>
          <p:cNvPicPr>
            <a:picLocks noChangeAspect="1" noChangeArrowheads="1"/>
          </p:cNvPicPr>
          <p:nvPr/>
        </p:nvPicPr>
        <p:blipFill>
          <a:blip r:embed="rId2">
            <a:extLst>
              <a:ext uri="{28A0092B-C50C-407E-A947-70E740481C1C}">
                <a14:useLocalDpi xmlns:a14="http://schemas.microsoft.com/office/drawing/2010/main" val="0"/>
              </a:ext>
            </a:extLst>
          </a:blip>
          <a:srcRect l="34250" r="50000"/>
          <a:stretch>
            <a:fillRect/>
          </a:stretch>
        </p:blipFill>
        <p:spPr bwMode="auto">
          <a:xfrm>
            <a:off x="3132138" y="0"/>
            <a:ext cx="1439862"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3" descr="C:\Users\Ana María\Desktop\508291_cvety_trava.jpg"/>
          <p:cNvPicPr>
            <a:picLocks noChangeAspect="1" noChangeArrowheads="1"/>
          </p:cNvPicPr>
          <p:nvPr/>
        </p:nvPicPr>
        <p:blipFill>
          <a:blip r:embed="rId2">
            <a:extLst>
              <a:ext uri="{28A0092B-C50C-407E-A947-70E740481C1C}">
                <a14:useLocalDpi xmlns:a14="http://schemas.microsoft.com/office/drawing/2010/main" val="0"/>
              </a:ext>
            </a:extLst>
          </a:blip>
          <a:srcRect l="50000" r="31888"/>
          <a:stretch>
            <a:fillRect/>
          </a:stretch>
        </p:blipFill>
        <p:spPr bwMode="auto">
          <a:xfrm>
            <a:off x="4572000" y="0"/>
            <a:ext cx="1655763"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3" descr="C:\Users\Ana María\Desktop\508291_cvety_trava.jpg"/>
          <p:cNvPicPr>
            <a:picLocks noChangeAspect="1" noChangeArrowheads="1"/>
          </p:cNvPicPr>
          <p:nvPr/>
        </p:nvPicPr>
        <p:blipFill>
          <a:blip r:embed="rId2">
            <a:extLst>
              <a:ext uri="{28A0092B-C50C-407E-A947-70E740481C1C}">
                <a14:useLocalDpi xmlns:a14="http://schemas.microsoft.com/office/drawing/2010/main" val="0"/>
              </a:ext>
            </a:extLst>
          </a:blip>
          <a:srcRect l="68112" r="16138"/>
          <a:stretch>
            <a:fillRect/>
          </a:stretch>
        </p:blipFill>
        <p:spPr bwMode="auto">
          <a:xfrm>
            <a:off x="6227763" y="0"/>
            <a:ext cx="1439862"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3" descr="C:\Users\Ana María\Desktop\508291_cvety_trava.jpg"/>
          <p:cNvPicPr>
            <a:picLocks noChangeAspect="1" noChangeArrowheads="1"/>
          </p:cNvPicPr>
          <p:nvPr/>
        </p:nvPicPr>
        <p:blipFill>
          <a:blip r:embed="rId2">
            <a:extLst>
              <a:ext uri="{28A0092B-C50C-407E-A947-70E740481C1C}">
                <a14:useLocalDpi xmlns:a14="http://schemas.microsoft.com/office/drawing/2010/main" val="0"/>
              </a:ext>
            </a:extLst>
          </a:blip>
          <a:srcRect l="83862"/>
          <a:stretch>
            <a:fillRect/>
          </a:stretch>
        </p:blipFill>
        <p:spPr bwMode="auto">
          <a:xfrm>
            <a:off x="7667625" y="0"/>
            <a:ext cx="1476375"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539750" y="4586288"/>
            <a:ext cx="7632700"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Saliendo de la calle Reina Victoria nos adentramos en la Plaza de la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Constitución, al frente tenemos el Ayuntamiento, en el lado derecho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las terrazas de los bares.</a:t>
            </a:r>
          </a:p>
        </p:txBody>
      </p:sp>
    </p:spTree>
  </p:cSld>
  <p:clrMapOvr>
    <a:masterClrMapping/>
  </p:clrMapOvr>
  <mc:AlternateContent xmlns:mc="http://schemas.openxmlformats.org/markup-compatibility/2006">
    <mc:Choice xmlns:p14="http://schemas.microsoft.com/office/powerpoint/2010/main" Requires="p14">
      <p:transition spd="slow" p14:dur="2500" advTm="23000">
        <p14:vortex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3000"/>
                                        <p:tgtEl>
                                          <p:spTgt spid="6"/>
                                        </p:tgtEl>
                                      </p:cBhvr>
                                    </p:animEffect>
                                    <p:anim calcmode="lin" valueType="num">
                                      <p:cBhvr>
                                        <p:cTn id="8" dur="3000" fill="hold"/>
                                        <p:tgtEl>
                                          <p:spTgt spid="6"/>
                                        </p:tgtEl>
                                        <p:attrNameLst>
                                          <p:attrName>style.rotation</p:attrName>
                                        </p:attrNameLst>
                                      </p:cBhvr>
                                      <p:tavLst>
                                        <p:tav tm="0">
                                          <p:val>
                                            <p:fltVal val="720"/>
                                          </p:val>
                                        </p:tav>
                                        <p:tav tm="100000">
                                          <p:val>
                                            <p:fltVal val="0"/>
                                          </p:val>
                                        </p:tav>
                                      </p:tavLst>
                                    </p:anim>
                                    <p:anim calcmode="lin" valueType="num">
                                      <p:cBhvr>
                                        <p:cTn id="9" dur="3000" fill="hold"/>
                                        <p:tgtEl>
                                          <p:spTgt spid="6"/>
                                        </p:tgtEl>
                                        <p:attrNameLst>
                                          <p:attrName>ppt_h</p:attrName>
                                        </p:attrNameLst>
                                      </p:cBhvr>
                                      <p:tavLst>
                                        <p:tav tm="0">
                                          <p:val>
                                            <p:fltVal val="0"/>
                                          </p:val>
                                        </p:tav>
                                        <p:tav tm="100000">
                                          <p:val>
                                            <p:strVal val="#ppt_h"/>
                                          </p:val>
                                        </p:tav>
                                      </p:tavLst>
                                    </p:anim>
                                    <p:anim calcmode="lin" valueType="num">
                                      <p:cBhvr>
                                        <p:cTn id="10" dur="3000" fill="hold"/>
                                        <p:tgtEl>
                                          <p:spTgt spid="6"/>
                                        </p:tgtEl>
                                        <p:attrNameLst>
                                          <p:attrName>ppt_w</p:attrName>
                                        </p:attrNameLst>
                                      </p:cBhvr>
                                      <p:tavLst>
                                        <p:tav tm="0">
                                          <p:val>
                                            <p:fltVal val="0"/>
                                          </p:val>
                                        </p:tav>
                                        <p:tav tm="100000">
                                          <p:val>
                                            <p:strVal val="#ppt_w"/>
                                          </p:val>
                                        </p:tav>
                                      </p:tavLst>
                                    </p:anim>
                                  </p:childTnLst>
                                </p:cTn>
                              </p:par>
                              <p:par>
                                <p:cTn id="11" presetID="35" presetClass="entr" presetSubtype="0" fill="hold" nodeType="withEffect">
                                  <p:stCondLst>
                                    <p:cond delay="50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3000"/>
                                        <p:tgtEl>
                                          <p:spTgt spid="11"/>
                                        </p:tgtEl>
                                      </p:cBhvr>
                                    </p:animEffect>
                                    <p:anim calcmode="lin" valueType="num">
                                      <p:cBhvr>
                                        <p:cTn id="14" dur="3000" fill="hold"/>
                                        <p:tgtEl>
                                          <p:spTgt spid="11"/>
                                        </p:tgtEl>
                                        <p:attrNameLst>
                                          <p:attrName>style.rotation</p:attrName>
                                        </p:attrNameLst>
                                      </p:cBhvr>
                                      <p:tavLst>
                                        <p:tav tm="0">
                                          <p:val>
                                            <p:fltVal val="720"/>
                                          </p:val>
                                        </p:tav>
                                        <p:tav tm="100000">
                                          <p:val>
                                            <p:fltVal val="0"/>
                                          </p:val>
                                        </p:tav>
                                      </p:tavLst>
                                    </p:anim>
                                    <p:anim calcmode="lin" valueType="num">
                                      <p:cBhvr>
                                        <p:cTn id="15" dur="3000" fill="hold"/>
                                        <p:tgtEl>
                                          <p:spTgt spid="11"/>
                                        </p:tgtEl>
                                        <p:attrNameLst>
                                          <p:attrName>ppt_h</p:attrName>
                                        </p:attrNameLst>
                                      </p:cBhvr>
                                      <p:tavLst>
                                        <p:tav tm="0">
                                          <p:val>
                                            <p:fltVal val="0"/>
                                          </p:val>
                                        </p:tav>
                                        <p:tav tm="100000">
                                          <p:val>
                                            <p:strVal val="#ppt_h"/>
                                          </p:val>
                                        </p:tav>
                                      </p:tavLst>
                                    </p:anim>
                                    <p:anim calcmode="lin" valueType="num">
                                      <p:cBhvr>
                                        <p:cTn id="16" dur="3000" fill="hold"/>
                                        <p:tgtEl>
                                          <p:spTgt spid="11"/>
                                        </p:tgtEl>
                                        <p:attrNameLst>
                                          <p:attrName>ppt_w</p:attrName>
                                        </p:attrNameLst>
                                      </p:cBhvr>
                                      <p:tavLst>
                                        <p:tav tm="0">
                                          <p:val>
                                            <p:fltVal val="0"/>
                                          </p:val>
                                        </p:tav>
                                        <p:tav tm="100000">
                                          <p:val>
                                            <p:strVal val="#ppt_w"/>
                                          </p:val>
                                        </p:tav>
                                      </p:tavLst>
                                    </p:anim>
                                  </p:childTnLst>
                                </p:cTn>
                              </p:par>
                              <p:par>
                                <p:cTn id="17" presetID="35" presetClass="entr" presetSubtype="0" fill="hold" nodeType="withEffect">
                                  <p:stCondLst>
                                    <p:cond delay="50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3000"/>
                                        <p:tgtEl>
                                          <p:spTgt spid="13"/>
                                        </p:tgtEl>
                                      </p:cBhvr>
                                    </p:animEffect>
                                    <p:anim calcmode="lin" valueType="num">
                                      <p:cBhvr>
                                        <p:cTn id="20" dur="3000" fill="hold"/>
                                        <p:tgtEl>
                                          <p:spTgt spid="13"/>
                                        </p:tgtEl>
                                        <p:attrNameLst>
                                          <p:attrName>style.rotation</p:attrName>
                                        </p:attrNameLst>
                                      </p:cBhvr>
                                      <p:tavLst>
                                        <p:tav tm="0">
                                          <p:val>
                                            <p:fltVal val="720"/>
                                          </p:val>
                                        </p:tav>
                                        <p:tav tm="100000">
                                          <p:val>
                                            <p:fltVal val="0"/>
                                          </p:val>
                                        </p:tav>
                                      </p:tavLst>
                                    </p:anim>
                                    <p:anim calcmode="lin" valueType="num">
                                      <p:cBhvr>
                                        <p:cTn id="21" dur="3000" fill="hold"/>
                                        <p:tgtEl>
                                          <p:spTgt spid="13"/>
                                        </p:tgtEl>
                                        <p:attrNameLst>
                                          <p:attrName>ppt_h</p:attrName>
                                        </p:attrNameLst>
                                      </p:cBhvr>
                                      <p:tavLst>
                                        <p:tav tm="0">
                                          <p:val>
                                            <p:fltVal val="0"/>
                                          </p:val>
                                        </p:tav>
                                        <p:tav tm="100000">
                                          <p:val>
                                            <p:strVal val="#ppt_h"/>
                                          </p:val>
                                        </p:tav>
                                      </p:tavLst>
                                    </p:anim>
                                    <p:anim calcmode="lin" valueType="num">
                                      <p:cBhvr>
                                        <p:cTn id="22" dur="3000" fill="hold"/>
                                        <p:tgtEl>
                                          <p:spTgt spid="13"/>
                                        </p:tgtEl>
                                        <p:attrNameLst>
                                          <p:attrName>ppt_w</p:attrName>
                                        </p:attrNameLst>
                                      </p:cBhvr>
                                      <p:tavLst>
                                        <p:tav tm="0">
                                          <p:val>
                                            <p:fltVal val="0"/>
                                          </p:val>
                                        </p:tav>
                                        <p:tav tm="100000">
                                          <p:val>
                                            <p:strVal val="#ppt_w"/>
                                          </p:val>
                                        </p:tav>
                                      </p:tavLst>
                                    </p:anim>
                                  </p:childTnLst>
                                </p:cTn>
                              </p:par>
                              <p:par>
                                <p:cTn id="23" presetID="35" presetClass="entr" presetSubtype="0" fill="hold" nodeType="withEffect">
                                  <p:stCondLst>
                                    <p:cond delay="100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3000"/>
                                        <p:tgtEl>
                                          <p:spTgt spid="7"/>
                                        </p:tgtEl>
                                      </p:cBhvr>
                                    </p:animEffect>
                                    <p:anim calcmode="lin" valueType="num">
                                      <p:cBhvr>
                                        <p:cTn id="26" dur="3000" fill="hold"/>
                                        <p:tgtEl>
                                          <p:spTgt spid="7"/>
                                        </p:tgtEl>
                                        <p:attrNameLst>
                                          <p:attrName>style.rotation</p:attrName>
                                        </p:attrNameLst>
                                      </p:cBhvr>
                                      <p:tavLst>
                                        <p:tav tm="0">
                                          <p:val>
                                            <p:fltVal val="720"/>
                                          </p:val>
                                        </p:tav>
                                        <p:tav tm="100000">
                                          <p:val>
                                            <p:fltVal val="0"/>
                                          </p:val>
                                        </p:tav>
                                      </p:tavLst>
                                    </p:anim>
                                    <p:anim calcmode="lin" valueType="num">
                                      <p:cBhvr>
                                        <p:cTn id="27" dur="3000" fill="hold"/>
                                        <p:tgtEl>
                                          <p:spTgt spid="7"/>
                                        </p:tgtEl>
                                        <p:attrNameLst>
                                          <p:attrName>ppt_h</p:attrName>
                                        </p:attrNameLst>
                                      </p:cBhvr>
                                      <p:tavLst>
                                        <p:tav tm="0">
                                          <p:val>
                                            <p:fltVal val="0"/>
                                          </p:val>
                                        </p:tav>
                                        <p:tav tm="100000">
                                          <p:val>
                                            <p:strVal val="#ppt_h"/>
                                          </p:val>
                                        </p:tav>
                                      </p:tavLst>
                                    </p:anim>
                                    <p:anim calcmode="lin" valueType="num">
                                      <p:cBhvr>
                                        <p:cTn id="28" dur="3000" fill="hold"/>
                                        <p:tgtEl>
                                          <p:spTgt spid="7"/>
                                        </p:tgtEl>
                                        <p:attrNameLst>
                                          <p:attrName>ppt_w</p:attrName>
                                        </p:attrNameLst>
                                      </p:cBhvr>
                                      <p:tavLst>
                                        <p:tav tm="0">
                                          <p:val>
                                            <p:fltVal val="0"/>
                                          </p:val>
                                        </p:tav>
                                        <p:tav tm="100000">
                                          <p:val>
                                            <p:strVal val="#ppt_w"/>
                                          </p:val>
                                        </p:tav>
                                      </p:tavLst>
                                    </p:anim>
                                  </p:childTnLst>
                                </p:cTn>
                              </p:par>
                              <p:par>
                                <p:cTn id="29" presetID="35" presetClass="entr" presetSubtype="0" fill="hold" nodeType="withEffect">
                                  <p:stCondLst>
                                    <p:cond delay="100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3000"/>
                                        <p:tgtEl>
                                          <p:spTgt spid="12"/>
                                        </p:tgtEl>
                                      </p:cBhvr>
                                    </p:animEffect>
                                    <p:anim calcmode="lin" valueType="num">
                                      <p:cBhvr>
                                        <p:cTn id="32" dur="3000" fill="hold"/>
                                        <p:tgtEl>
                                          <p:spTgt spid="12"/>
                                        </p:tgtEl>
                                        <p:attrNameLst>
                                          <p:attrName>style.rotation</p:attrName>
                                        </p:attrNameLst>
                                      </p:cBhvr>
                                      <p:tavLst>
                                        <p:tav tm="0">
                                          <p:val>
                                            <p:fltVal val="720"/>
                                          </p:val>
                                        </p:tav>
                                        <p:tav tm="100000">
                                          <p:val>
                                            <p:fltVal val="0"/>
                                          </p:val>
                                        </p:tav>
                                      </p:tavLst>
                                    </p:anim>
                                    <p:anim calcmode="lin" valueType="num">
                                      <p:cBhvr>
                                        <p:cTn id="33" dur="3000" fill="hold"/>
                                        <p:tgtEl>
                                          <p:spTgt spid="12"/>
                                        </p:tgtEl>
                                        <p:attrNameLst>
                                          <p:attrName>ppt_h</p:attrName>
                                        </p:attrNameLst>
                                      </p:cBhvr>
                                      <p:tavLst>
                                        <p:tav tm="0">
                                          <p:val>
                                            <p:fltVal val="0"/>
                                          </p:val>
                                        </p:tav>
                                        <p:tav tm="100000">
                                          <p:val>
                                            <p:strVal val="#ppt_h"/>
                                          </p:val>
                                        </p:tav>
                                      </p:tavLst>
                                    </p:anim>
                                    <p:anim calcmode="lin" valueType="num">
                                      <p:cBhvr>
                                        <p:cTn id="34" dur="3000" fill="hold"/>
                                        <p:tgtEl>
                                          <p:spTgt spid="12"/>
                                        </p:tgtEl>
                                        <p:attrNameLst>
                                          <p:attrName>ppt_w</p:attrName>
                                        </p:attrNameLst>
                                      </p:cBhvr>
                                      <p:tavLst>
                                        <p:tav tm="0">
                                          <p:val>
                                            <p:fltVal val="0"/>
                                          </p:val>
                                        </p:tav>
                                        <p:tav tm="100000">
                                          <p:val>
                                            <p:strVal val="#ppt_w"/>
                                          </p:val>
                                        </p:tav>
                                      </p:tavLst>
                                    </p:anim>
                                  </p:childTnLst>
                                </p:cTn>
                              </p:par>
                              <p:par>
                                <p:cTn id="35" presetID="35" presetClass="entr" presetSubtype="0" fill="hold" nodeType="withEffect">
                                  <p:stCondLst>
                                    <p:cond delay="150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3000"/>
                                        <p:tgtEl>
                                          <p:spTgt spid="14"/>
                                        </p:tgtEl>
                                      </p:cBhvr>
                                    </p:animEffect>
                                    <p:anim calcmode="lin" valueType="num">
                                      <p:cBhvr>
                                        <p:cTn id="38" dur="3000" fill="hold"/>
                                        <p:tgtEl>
                                          <p:spTgt spid="14"/>
                                        </p:tgtEl>
                                        <p:attrNameLst>
                                          <p:attrName>style.rotation</p:attrName>
                                        </p:attrNameLst>
                                      </p:cBhvr>
                                      <p:tavLst>
                                        <p:tav tm="0">
                                          <p:val>
                                            <p:fltVal val="720"/>
                                          </p:val>
                                        </p:tav>
                                        <p:tav tm="100000">
                                          <p:val>
                                            <p:fltVal val="0"/>
                                          </p:val>
                                        </p:tav>
                                      </p:tavLst>
                                    </p:anim>
                                    <p:anim calcmode="lin" valueType="num">
                                      <p:cBhvr>
                                        <p:cTn id="39" dur="3000" fill="hold"/>
                                        <p:tgtEl>
                                          <p:spTgt spid="14"/>
                                        </p:tgtEl>
                                        <p:attrNameLst>
                                          <p:attrName>ppt_h</p:attrName>
                                        </p:attrNameLst>
                                      </p:cBhvr>
                                      <p:tavLst>
                                        <p:tav tm="0">
                                          <p:val>
                                            <p:fltVal val="0"/>
                                          </p:val>
                                        </p:tav>
                                        <p:tav tm="100000">
                                          <p:val>
                                            <p:strVal val="#ppt_h"/>
                                          </p:val>
                                        </p:tav>
                                      </p:tavLst>
                                    </p:anim>
                                    <p:anim calcmode="lin" valueType="num">
                                      <p:cBhvr>
                                        <p:cTn id="40" dur="3000" fill="hold"/>
                                        <p:tgtEl>
                                          <p:spTgt spid="14"/>
                                        </p:tgtEl>
                                        <p:attrNameLst>
                                          <p:attrName>ppt_w</p:attrName>
                                        </p:attrNameLst>
                                      </p:cBhvr>
                                      <p:tavLst>
                                        <p:tav tm="0">
                                          <p:val>
                                            <p:fltVal val="0"/>
                                          </p:val>
                                        </p:tav>
                                        <p:tav tm="100000">
                                          <p:val>
                                            <p:strVal val="#ppt_w"/>
                                          </p:val>
                                        </p:tav>
                                      </p:tavLst>
                                    </p:anim>
                                  </p:childTnLst>
                                </p:cTn>
                              </p:par>
                            </p:childTnLst>
                          </p:cTn>
                        </p:par>
                        <p:par>
                          <p:cTn id="41" fill="hold" nodeType="afterGroup">
                            <p:stCondLst>
                              <p:cond delay="45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8"/>
                                        </p:tgtEl>
                                        <p:attrNameLst>
                                          <p:attrName>style.visibility</p:attrName>
                                        </p:attrNameLst>
                                      </p:cBhvr>
                                      <p:to>
                                        <p:strVal val="visible"/>
                                      </p:to>
                                    </p:set>
                                    <p:animEffect transition="in" filter="fade">
                                      <p:cBhvr>
                                        <p:cTn id="44" dur="1000"/>
                                        <p:tgtEl>
                                          <p:spTgt spid="8"/>
                                        </p:tgtEl>
                                      </p:cBhvr>
                                    </p:animEffect>
                                    <p:anim calcmode="lin" valueType="num">
                                      <p:cBhvr>
                                        <p:cTn id="45" dur="1000" fill="hold"/>
                                        <p:tgtEl>
                                          <p:spTgt spid="8"/>
                                        </p:tgtEl>
                                        <p:attrNameLst>
                                          <p:attrName>ppt_x</p:attrName>
                                        </p:attrNameLst>
                                      </p:cBhvr>
                                      <p:tavLst>
                                        <p:tav tm="0">
                                          <p:val>
                                            <p:strVal val="#ppt_x-.1"/>
                                          </p:val>
                                        </p:tav>
                                        <p:tav tm="100000">
                                          <p:val>
                                            <p:strVal val="#ppt_x"/>
                                          </p:val>
                                        </p:tav>
                                      </p:tavLst>
                                    </p:anim>
                                    <p:anim calcmode="lin" valueType="num">
                                      <p:cBhvr>
                                        <p:cTn id="4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7" descr="C:\Users\Ana María\Desktop\5763120784_92df31d660_bk.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7" descr="C:\Users\Ana María\Desktop\5763120784_92df31d660_bk.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395288" y="4802188"/>
            <a:ext cx="8443912" cy="646112"/>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 lo que si me he dado cuenta es que aquí mires para donde mires, todas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las calles desembocan en el monte. Estamos en la calle Florida Blanca.</a:t>
            </a:r>
          </a:p>
        </p:txBody>
      </p:sp>
    </p:spTree>
  </p:cSld>
  <p:clrMapOvr>
    <a:masterClrMapping/>
  </p:clrMapOvr>
  <mc:AlternateContent xmlns:mc="http://schemas.openxmlformats.org/markup-compatibility/2006">
    <mc:Choice xmlns:p14="http://schemas.microsoft.com/office/powerpoint/2010/main" Requires="p14">
      <p:transition spd="slow" p14:dur="2500" advTm="20000">
        <p14:vortex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4/3*#ppt_w"/>
                                          </p:val>
                                        </p:tav>
                                        <p:tav tm="100000">
                                          <p:val>
                                            <p:strVal val="#ppt_w"/>
                                          </p:val>
                                        </p:tav>
                                      </p:tavLst>
                                    </p:anim>
                                    <p:anim calcmode="lin" valueType="num">
                                      <p:cBhvr>
                                        <p:cTn id="8" dur="3000" fill="hold"/>
                                        <p:tgtEl>
                                          <p:spTgt spid="3"/>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ox(out)">
                                      <p:cBhvr>
                                        <p:cTn id="11" dur="3000"/>
                                        <p:tgtEl>
                                          <p:spTgt spid="3"/>
                                        </p:tgtEl>
                                      </p:cBhvr>
                                    </p:animEffect>
                                  </p:childTnLst>
                                </p:cTn>
                              </p:par>
                              <p:par>
                                <p:cTn id="12" presetID="23" presetClass="entr" presetSubtype="272"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2/3*#ppt_w"/>
                                          </p:val>
                                        </p:tav>
                                        <p:tav tm="100000">
                                          <p:val>
                                            <p:strVal val="#ppt_w"/>
                                          </p:val>
                                        </p:tav>
                                      </p:tavLst>
                                    </p:anim>
                                    <p:anim calcmode="lin" valueType="num">
                                      <p:cBhvr>
                                        <p:cTn id="15" dur="3000" fill="hold"/>
                                        <p:tgtEl>
                                          <p:spTgt spid="2"/>
                                        </p:tgtEl>
                                        <p:attrNameLst>
                                          <p:attrName>ppt_h</p:attrName>
                                        </p:attrNameLst>
                                      </p:cBhvr>
                                      <p:tavLst>
                                        <p:tav tm="0">
                                          <p:val>
                                            <p:strVal val="2/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diamond(in)">
                                      <p:cBhvr>
                                        <p:cTn id="18" dur="3000"/>
                                        <p:tgtEl>
                                          <p:spTgt spid="2"/>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4 Marcador de contenido" descr="5787458138_072fcc8c0b_b.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2"/>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flipH="1">
            <a:off x="10501322" y="6131743"/>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redondeado"/>
          <p:cNvSpPr/>
          <p:nvPr/>
        </p:nvSpPr>
        <p:spPr>
          <a:xfrm flipH="1">
            <a:off x="-428660" y="0"/>
            <a:ext cx="71439" cy="5715000"/>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flipH="1" flipV="1">
            <a:off x="11312925" y="6072172"/>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redondeado"/>
          <p:cNvSpPr/>
          <p:nvPr/>
        </p:nvSpPr>
        <p:spPr>
          <a:xfrm flipH="1" flipV="1">
            <a:off x="10644232" y="357171"/>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redondeado"/>
          <p:cNvSpPr/>
          <p:nvPr/>
        </p:nvSpPr>
        <p:spPr>
          <a:xfrm>
            <a:off x="-1143040" y="4941109"/>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15" name="14 Imagen" descr="3278988561_179521be32_b.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19 Imagen" descr="3278988561_179521be32_b.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20 Rectángulo"/>
          <p:cNvSpPr/>
          <p:nvPr/>
        </p:nvSpPr>
        <p:spPr>
          <a:xfrm>
            <a:off x="0" y="0"/>
            <a:ext cx="9144000" cy="5715000"/>
          </a:xfrm>
          <a:prstGeom prst="rect">
            <a:avLst/>
          </a:prstGeom>
          <a:solidFill>
            <a:schemeClr val="bg2">
              <a:lumMod val="60000"/>
              <a:lumOff val="4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Rectángulo"/>
          <p:cNvSpPr/>
          <p:nvPr/>
        </p:nvSpPr>
        <p:spPr>
          <a:xfrm>
            <a:off x="0" y="0"/>
            <a:ext cx="9144000" cy="5715000"/>
          </a:xfrm>
          <a:prstGeom prst="rect">
            <a:avLst/>
          </a:prstGeom>
          <a:solidFill>
            <a:schemeClr val="bg2">
              <a:lumMod val="60000"/>
              <a:lumOff val="4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395288" y="5160963"/>
            <a:ext cx="8585200" cy="369887"/>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Seguimos en la calle Florida Blanca, en busca de lo que hemos venido a ver.</a:t>
            </a:r>
          </a:p>
        </p:txBody>
      </p:sp>
    </p:spTree>
  </p:cSld>
  <p:clrMapOvr>
    <a:masterClrMapping/>
  </p:clrMapOvr>
  <mc:AlternateContent xmlns:mc="http://schemas.openxmlformats.org/markup-compatibility/2006">
    <mc:Choice xmlns:p14="http://schemas.microsoft.com/office/powerpoint/2010/main" Requires="p14">
      <p:transition spd="slow" p14:dur="2500" advTm="14000">
        <p14:vortex dir="r"/>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3000" fill="hold"/>
                                        <p:tgtEl>
                                          <p:spTgt spid="15"/>
                                        </p:tgtEl>
                                        <p:attrNameLst>
                                          <p:attrName>ppt_w</p:attrName>
                                        </p:attrNameLst>
                                      </p:cBhvr>
                                      <p:tavLst>
                                        <p:tav tm="0">
                                          <p:val>
                                            <p:strVal val="4/3*#ppt_w"/>
                                          </p:val>
                                        </p:tav>
                                        <p:tav tm="100000">
                                          <p:val>
                                            <p:strVal val="#ppt_w"/>
                                          </p:val>
                                        </p:tav>
                                      </p:tavLst>
                                    </p:anim>
                                    <p:anim calcmode="lin" valueType="num">
                                      <p:cBhvr>
                                        <p:cTn id="8" dur="3000" fill="hold"/>
                                        <p:tgtEl>
                                          <p:spTgt spid="15"/>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blinds(vertical)">
                                      <p:cBhvr>
                                        <p:cTn id="11" dur="3000"/>
                                        <p:tgtEl>
                                          <p:spTgt spid="15"/>
                                        </p:tgtEl>
                                      </p:cBhvr>
                                    </p:animEffect>
                                  </p:childTnLst>
                                </p:cTn>
                              </p:par>
                              <p:par>
                                <p:cTn id="12" presetID="23" presetClass="entr" presetSubtype="288" fill="hold" nodeType="withEffect">
                                  <p:stCondLst>
                                    <p:cond delay="0"/>
                                  </p:stCondLst>
                                  <p:childTnLst>
                                    <p:set>
                                      <p:cBhvr>
                                        <p:cTn id="13" dur="1" fill="hold">
                                          <p:stCondLst>
                                            <p:cond delay="0"/>
                                          </p:stCondLst>
                                        </p:cTn>
                                        <p:tgtEl>
                                          <p:spTgt spid="20"/>
                                        </p:tgtEl>
                                        <p:attrNameLst>
                                          <p:attrName>style.visibility</p:attrName>
                                        </p:attrNameLst>
                                      </p:cBhvr>
                                      <p:to>
                                        <p:strVal val="visible"/>
                                      </p:to>
                                    </p:set>
                                    <p:anim calcmode="lin" valueType="num">
                                      <p:cBhvr>
                                        <p:cTn id="14" dur="3000" fill="hold"/>
                                        <p:tgtEl>
                                          <p:spTgt spid="20"/>
                                        </p:tgtEl>
                                        <p:attrNameLst>
                                          <p:attrName>ppt_w</p:attrName>
                                        </p:attrNameLst>
                                      </p:cBhvr>
                                      <p:tavLst>
                                        <p:tav tm="0">
                                          <p:val>
                                            <p:strVal val="4/3*#ppt_w"/>
                                          </p:val>
                                        </p:tav>
                                        <p:tav tm="100000">
                                          <p:val>
                                            <p:strVal val="#ppt_w"/>
                                          </p:val>
                                        </p:tav>
                                      </p:tavLst>
                                    </p:anim>
                                    <p:anim calcmode="lin" valueType="num">
                                      <p:cBhvr>
                                        <p:cTn id="15" dur="3000" fill="hold"/>
                                        <p:tgtEl>
                                          <p:spTgt spid="20"/>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blinds(horizontal)">
                                      <p:cBhvr>
                                        <p:cTn id="18" dur="3000"/>
                                        <p:tgtEl>
                                          <p:spTgt spid="20"/>
                                        </p:tgtEl>
                                      </p:cBhvr>
                                    </p:animEffect>
                                  </p:childTnLst>
                                </p:cTn>
                              </p:par>
                              <p:par>
                                <p:cTn id="19" presetID="13" presetClass="exit" presetSubtype="32" fill="hold" grpId="0" nodeType="withEffect">
                                  <p:stCondLst>
                                    <p:cond delay="0"/>
                                  </p:stCondLst>
                                  <p:childTnLst>
                                    <p:animEffect transition="out" filter="plus(out)">
                                      <p:cBhvr>
                                        <p:cTn id="20" dur="3000"/>
                                        <p:tgtEl>
                                          <p:spTgt spid="21"/>
                                        </p:tgtEl>
                                      </p:cBhvr>
                                    </p:animEffect>
                                    <p:set>
                                      <p:cBhvr>
                                        <p:cTn id="21" dur="1" fill="hold">
                                          <p:stCondLst>
                                            <p:cond delay="2999"/>
                                          </p:stCondLst>
                                        </p:cTn>
                                        <p:tgtEl>
                                          <p:spTgt spid="21"/>
                                        </p:tgtEl>
                                        <p:attrNameLst>
                                          <p:attrName>style.visibility</p:attrName>
                                        </p:attrNameLst>
                                      </p:cBhvr>
                                      <p:to>
                                        <p:strVal val="hidden"/>
                                      </p:to>
                                    </p:set>
                                  </p:childTnLst>
                                </p:cTn>
                              </p:par>
                              <p:par>
                                <p:cTn id="22" presetID="13" presetClass="exit" presetSubtype="32" fill="hold" grpId="0" nodeType="withEffect">
                                  <p:stCondLst>
                                    <p:cond delay="0"/>
                                  </p:stCondLst>
                                  <p:childTnLst>
                                    <p:animEffect transition="out" filter="plus(out)">
                                      <p:cBhvr>
                                        <p:cTn id="23" dur="3000"/>
                                        <p:tgtEl>
                                          <p:spTgt spid="22"/>
                                        </p:tgtEl>
                                      </p:cBhvr>
                                    </p:animEffect>
                                    <p:set>
                                      <p:cBhvr>
                                        <p:cTn id="24" dur="1" fill="hold">
                                          <p:stCondLst>
                                            <p:cond delay="2999"/>
                                          </p:stCondLst>
                                        </p:cTn>
                                        <p:tgtEl>
                                          <p:spTgt spid="22"/>
                                        </p:tgtEl>
                                        <p:attrNameLst>
                                          <p:attrName>style.visibility</p:attrName>
                                        </p:attrNameLst>
                                      </p:cBhvr>
                                      <p:to>
                                        <p:strVal val="hidden"/>
                                      </p:to>
                                    </p:set>
                                  </p:childTnLst>
                                </p:cTn>
                              </p:par>
                            </p:childTnLst>
                          </p:cTn>
                        </p:par>
                        <p:par>
                          <p:cTn id="25" fill="hold" nodeType="afterGroup">
                            <p:stCondLst>
                              <p:cond delay="3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1"/>
                                          </p:val>
                                        </p:tav>
                                        <p:tav tm="100000">
                                          <p:val>
                                            <p:strVal val="#ppt_x"/>
                                          </p:val>
                                        </p:tav>
                                      </p:tavLst>
                                    </p:anim>
                                    <p:anim calcmode="lin" valueType="num">
                                      <p:cBhvr>
                                        <p:cTn id="30"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0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Rectángulo"/>
          <p:cNvSpPr/>
          <p:nvPr/>
        </p:nvSpPr>
        <p:spPr>
          <a:xfrm>
            <a:off x="0" y="0"/>
            <a:ext cx="9144000" cy="5715000"/>
          </a:xfrm>
          <a:prstGeom prst="rect">
            <a:avLst/>
          </a:prstGeom>
          <a:solidFill>
            <a:schemeClr val="tx2">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468313" y="4873625"/>
            <a:ext cx="8326437" cy="646113"/>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 pronto y sin saberlo, al llegar por el centro de la calle Florida Blanca,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nos encontramos con este Santuario Parroquial Nuestra Señora de Gracia.</a:t>
            </a:r>
          </a:p>
        </p:txBody>
      </p:sp>
    </p:spTree>
  </p:cSld>
  <p:clrMapOvr>
    <a:masterClrMapping/>
  </p:clrMapOvr>
  <mc:AlternateContent xmlns:mc="http://schemas.openxmlformats.org/markup-compatibility/2006">
    <mc:Choice xmlns:p14="http://schemas.microsoft.com/office/powerpoint/2010/main" Requires="p14">
      <p:transition spd="slow" p14:dur="2500" advTm="22000">
        <p14:vortex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fltVal val="0"/>
                                          </p:val>
                                        </p:tav>
                                        <p:tav tm="100000">
                                          <p:val>
                                            <p:strVal val="#ppt_w"/>
                                          </p:val>
                                        </p:tav>
                                      </p:tavLst>
                                    </p:anim>
                                    <p:anim calcmode="lin" valueType="num">
                                      <p:cBhvr>
                                        <p:cTn id="8" dur="4000" fill="hold"/>
                                        <p:tgtEl>
                                          <p:spTgt spid="6"/>
                                        </p:tgtEl>
                                        <p:attrNameLst>
                                          <p:attrName>ppt_h</p:attrName>
                                        </p:attrNameLst>
                                      </p:cBhvr>
                                      <p:tavLst>
                                        <p:tav tm="0">
                                          <p:val>
                                            <p:strVal val="#ppt_h"/>
                                          </p:val>
                                        </p:tav>
                                        <p:tav tm="100000">
                                          <p:val>
                                            <p:strVal val="#ppt_h"/>
                                          </p:val>
                                        </p:tav>
                                      </p:tavLst>
                                    </p:anim>
                                  </p:childTnLst>
                                </p:cTn>
                              </p:par>
                              <p:par>
                                <p:cTn id="9" presetID="5" presetClass="exit" presetSubtype="10" fill="hold" nodeType="withEffect">
                                  <p:stCondLst>
                                    <p:cond delay="0"/>
                                  </p:stCondLst>
                                  <p:childTnLst>
                                    <p:animEffect transition="out" filter="checkerboard(across)">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8" presetClass="exit" presetSubtype="32" fill="hold" grpId="0" nodeType="withEffect">
                                  <p:stCondLst>
                                    <p:cond delay="0"/>
                                  </p:stCondLst>
                                  <p:childTnLst>
                                    <p:animEffect transition="out" filter="diamond(out)">
                                      <p:cBhvr>
                                        <p:cTn id="13" dur="3500"/>
                                        <p:tgtEl>
                                          <p:spTgt spid="3"/>
                                        </p:tgtEl>
                                      </p:cBhvr>
                                    </p:animEffect>
                                    <p:set>
                                      <p:cBhvr>
                                        <p:cTn id="14" dur="1" fill="hold">
                                          <p:stCondLst>
                                            <p:cond delay="3499"/>
                                          </p:stCondLst>
                                        </p:cTn>
                                        <p:tgtEl>
                                          <p:spTgt spid="3"/>
                                        </p:tgtEl>
                                        <p:attrNameLst>
                                          <p:attrName>style.visibility</p:attrName>
                                        </p:attrNameLst>
                                      </p:cBhvr>
                                      <p:to>
                                        <p:strVal val="hidden"/>
                                      </p:to>
                                    </p:set>
                                  </p:childTnLst>
                                </p:cTn>
                              </p:par>
                              <p:par>
                                <p:cTn id="15" presetID="4"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ox(in)">
                                      <p:cBhvr>
                                        <p:cTn id="17" dur="4000"/>
                                        <p:tgtEl>
                                          <p:spTgt spid="5"/>
                                        </p:tgtEl>
                                      </p:cBhvr>
                                    </p:animEffect>
                                  </p:childTnLst>
                                </p:cTn>
                              </p:par>
                              <p:par>
                                <p:cTn id="18" presetID="17" presetClass="entr" presetSubtype="1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4000" fill="hold"/>
                                        <p:tgtEl>
                                          <p:spTgt spid="5"/>
                                        </p:tgtEl>
                                        <p:attrNameLst>
                                          <p:attrName>ppt_w</p:attrName>
                                        </p:attrNameLst>
                                      </p:cBhvr>
                                      <p:tavLst>
                                        <p:tav tm="0">
                                          <p:val>
                                            <p:fltVal val="0"/>
                                          </p:val>
                                        </p:tav>
                                        <p:tav tm="100000">
                                          <p:val>
                                            <p:strVal val="#ppt_w"/>
                                          </p:val>
                                        </p:tav>
                                      </p:tavLst>
                                    </p:anim>
                                    <p:anim calcmode="lin" valueType="num">
                                      <p:cBhvr>
                                        <p:cTn id="21" dur="4000" fill="hold"/>
                                        <p:tgtEl>
                                          <p:spTgt spid="5"/>
                                        </p:tgtEl>
                                        <p:attrNameLst>
                                          <p:attrName>ppt_h</p:attrName>
                                        </p:attrNameLst>
                                      </p:cBhvr>
                                      <p:tavLst>
                                        <p:tav tm="0">
                                          <p:val>
                                            <p:strVal val="#ppt_h"/>
                                          </p:val>
                                        </p:tav>
                                        <p:tav tm="100000">
                                          <p:val>
                                            <p:strVal val="#ppt_h"/>
                                          </p:val>
                                        </p:tav>
                                      </p:tavLst>
                                    </p:anim>
                                  </p:childTnLst>
                                </p:cTn>
                              </p:par>
                              <p:par>
                                <p:cTn id="22" presetID="23" presetClass="entr" presetSubtype="16"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4000" fill="hold"/>
                                        <p:tgtEl>
                                          <p:spTgt spid="5"/>
                                        </p:tgtEl>
                                        <p:attrNameLst>
                                          <p:attrName>ppt_w</p:attrName>
                                        </p:attrNameLst>
                                      </p:cBhvr>
                                      <p:tavLst>
                                        <p:tav tm="0">
                                          <p:val>
                                            <p:fltVal val="0"/>
                                          </p:val>
                                        </p:tav>
                                        <p:tav tm="100000">
                                          <p:val>
                                            <p:strVal val="#ppt_w"/>
                                          </p:val>
                                        </p:tav>
                                      </p:tavLst>
                                    </p:anim>
                                    <p:anim calcmode="lin" valueType="num">
                                      <p:cBhvr>
                                        <p:cTn id="25" dur="4000" fill="hold"/>
                                        <p:tgtEl>
                                          <p:spTgt spid="5"/>
                                        </p:tgtEl>
                                        <p:attrNameLst>
                                          <p:attrName>ppt_h</p:attrName>
                                        </p:attrNameLst>
                                      </p:cBhvr>
                                      <p:tavLst>
                                        <p:tav tm="0">
                                          <p:val>
                                            <p:fltVal val="0"/>
                                          </p:val>
                                        </p:tav>
                                        <p:tav tm="100000">
                                          <p:val>
                                            <p:strVal val="#ppt_h"/>
                                          </p:val>
                                        </p:tav>
                                      </p:tavLst>
                                    </p:anim>
                                  </p:childTnLst>
                                </p:cTn>
                              </p:par>
                            </p:childTnLst>
                          </p:cTn>
                        </p:par>
                        <p:par>
                          <p:cTn id="26" fill="hold" nodeType="afterGroup">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534548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55613"/>
            <a:ext cx="9144000" cy="640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8534548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55613"/>
            <a:ext cx="9144000" cy="640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8534548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55613"/>
            <a:ext cx="9144000" cy="640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250825" y="4791075"/>
            <a:ext cx="856932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Salimos de la calle Florida Blanca y fuimos directos a dar con el Monasterio mas grande sobretodo en riquezas, historias y leyendas y yo diría que incluso de tamaño. El Real Monasterio del Escorial es enorme en todo.</a:t>
            </a:r>
          </a:p>
        </p:txBody>
      </p:sp>
    </p:spTree>
  </p:cSld>
  <p:clrMapOvr>
    <a:masterClrMapping/>
  </p:clrMapOvr>
  <mc:AlternateContent xmlns:mc="http://schemas.openxmlformats.org/markup-compatibility/2006">
    <mc:Choice xmlns:p14="http://schemas.microsoft.com/office/powerpoint/2010/main" Requires="p14">
      <p:transition spd="slow" p14:dur="2500" advTm="26000">
        <p14:vortex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3000"/>
                                        <p:tgtEl>
                                          <p:spTgt spid="4"/>
                                        </p:tgtEl>
                                      </p:cBhvr>
                                    </p:animEffect>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0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00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1187450" y="4873625"/>
            <a:ext cx="7200900"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Fuimos dando vueltas alrededor del monstruoso edificio, hasta llegar a la puerta que da al Patio de los Reyes. </a:t>
            </a:r>
          </a:p>
        </p:txBody>
      </p:sp>
    </p:spTree>
  </p:cSld>
  <p:clrMapOvr>
    <a:masterClrMapping/>
  </p:clrMapOvr>
  <mc:AlternateContent xmlns:mc="http://schemas.openxmlformats.org/markup-compatibility/2006">
    <mc:Choice xmlns:p14="http://schemas.microsoft.com/office/powerpoint/2010/main" Requires="p14">
      <p:transition spd="slow" p14:dur="2500" advTm="17000">
        <p14:vortex dir="r"/>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0"/>
                                  </p:stCondLst>
                                  <p:childTnLst>
                                    <p:animEffect transition="out" filter="diamond(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childTnLst>
                          </p:cTn>
                        </p:par>
                        <p:par>
                          <p:cTn id="11" fill="hold" nodeType="afterGroup">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1"/>
                                          </p:val>
                                        </p:tav>
                                        <p:tav tm="100000">
                                          <p:val>
                                            <p:strVal val="#ppt_x"/>
                                          </p:val>
                                        </p:tav>
                                      </p:tavLst>
                                    </p:anim>
                                    <p:anim calcmode="lin" valueType="num">
                                      <p:cBhvr>
                                        <p:cTn id="1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1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611188" y="4514850"/>
            <a:ext cx="7931150" cy="1200150"/>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Bueno, estos son algunos detalles de los que hay encima de la puerta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que da al Patio de los Reyes,,, en la parte de abajo tenemos el Escudo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Real de Felipe II y por encima de este en una hornacina, la estatua de</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San Lorenzo.</a:t>
            </a:r>
          </a:p>
        </p:txBody>
      </p:sp>
    </p:spTree>
  </p:cSld>
  <p:clrMapOvr>
    <a:masterClrMapping/>
  </p:clrMapOvr>
  <mc:AlternateContent xmlns:mc="http://schemas.openxmlformats.org/markup-compatibility/2006">
    <mc:Choice xmlns:p14="http://schemas.microsoft.com/office/powerpoint/2010/main" Requires="p14">
      <p:transition spd="slow" p14:dur="2500" advTm="26000">
        <p14:vortex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ox(out)">
                                      <p:cBhvr>
                                        <p:cTn id="11" dur="3000"/>
                                        <p:tgtEl>
                                          <p:spTgt spid="5"/>
                                        </p:tgtEl>
                                      </p:cBhvr>
                                    </p:animEffect>
                                  </p:childTnLst>
                                </p:cTn>
                              </p:par>
                            </p:childTnLst>
                          </p:cTn>
                        </p:par>
                        <p:par>
                          <p:cTn id="12" fill="hold" nodeType="afterGroup">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1"/>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Ana María\Desktop\5463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02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3" name="Picture 3" descr="C:\Users\Ana María\Desktop\Lirios-de-Calla-coloridas-flores-Flowerbed-720x1152.jpg"/>
          <p:cNvPicPr>
            <a:picLocks noChangeAspect="1" noChangeArrowheads="1"/>
          </p:cNvPicPr>
          <p:nvPr/>
        </p:nvPicPr>
        <p:blipFill>
          <a:blip r:embed="rId3">
            <a:extLst>
              <a:ext uri="{28A0092B-C50C-407E-A947-70E740481C1C}">
                <a14:useLocalDpi xmlns:a14="http://schemas.microsoft.com/office/drawing/2010/main" val="0"/>
              </a:ext>
            </a:extLst>
          </a:blip>
          <a:srcRect r="50000" b="50000"/>
          <a:stretch>
            <a:fillRect/>
          </a:stretch>
        </p:blipFill>
        <p:spPr bwMode="auto">
          <a:xfrm>
            <a:off x="0" y="0"/>
            <a:ext cx="457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C:\Users\Ana María\Desktop\Lirios-de-Calla-coloridas-flores-Flowerbed-720x1152.jpg"/>
          <p:cNvPicPr>
            <a:picLocks noChangeAspect="1" noChangeArrowheads="1"/>
          </p:cNvPicPr>
          <p:nvPr/>
        </p:nvPicPr>
        <p:blipFill>
          <a:blip r:embed="rId3">
            <a:extLst>
              <a:ext uri="{28A0092B-C50C-407E-A947-70E740481C1C}">
                <a14:useLocalDpi xmlns:a14="http://schemas.microsoft.com/office/drawing/2010/main" val="0"/>
              </a:ext>
            </a:extLst>
          </a:blip>
          <a:srcRect l="50000" b="50000"/>
          <a:stretch>
            <a:fillRect/>
          </a:stretch>
        </p:blipFill>
        <p:spPr bwMode="auto">
          <a:xfrm>
            <a:off x="4572000" y="0"/>
            <a:ext cx="457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3" descr="C:\Users\Ana María\Desktop\Lirios-de-Calla-coloridas-flores-Flowerbed-720x1152.jpg"/>
          <p:cNvPicPr>
            <a:picLocks noChangeAspect="1" noChangeArrowheads="1"/>
          </p:cNvPicPr>
          <p:nvPr/>
        </p:nvPicPr>
        <p:blipFill>
          <a:blip r:embed="rId3">
            <a:extLst>
              <a:ext uri="{28A0092B-C50C-407E-A947-70E740481C1C}">
                <a14:useLocalDpi xmlns:a14="http://schemas.microsoft.com/office/drawing/2010/main" val="0"/>
              </a:ext>
            </a:extLst>
          </a:blip>
          <a:srcRect t="50000" r="50000"/>
          <a:stretch>
            <a:fillRect/>
          </a:stretch>
        </p:blipFill>
        <p:spPr bwMode="auto">
          <a:xfrm>
            <a:off x="0" y="2857500"/>
            <a:ext cx="4572000" cy="316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3" descr="C:\Users\Ana María\Desktop\Lirios-de-Calla-coloridas-flores-Flowerbed-720x1152.jpg"/>
          <p:cNvPicPr>
            <a:picLocks noChangeAspect="1" noChangeArrowheads="1"/>
          </p:cNvPicPr>
          <p:nvPr/>
        </p:nvPicPr>
        <p:blipFill>
          <a:blip r:embed="rId3">
            <a:extLst>
              <a:ext uri="{28A0092B-C50C-407E-A947-70E740481C1C}">
                <a14:useLocalDpi xmlns:a14="http://schemas.microsoft.com/office/drawing/2010/main" val="0"/>
              </a:ext>
            </a:extLst>
          </a:blip>
          <a:srcRect l="50000" t="50000"/>
          <a:stretch>
            <a:fillRect/>
          </a:stretch>
        </p:blipFill>
        <p:spPr bwMode="auto">
          <a:xfrm>
            <a:off x="4572000" y="2857500"/>
            <a:ext cx="4572000" cy="316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9 CuadroTexto"/>
          <p:cNvSpPr txBox="1"/>
          <p:nvPr/>
        </p:nvSpPr>
        <p:spPr>
          <a:xfrm>
            <a:off x="323850" y="4586288"/>
            <a:ext cx="8424863"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Patio de los Reyes: Nos encontramos ante este patio tras pasar las puertas del Palacio. Vemos el cuerpo superior que destaca por sus seis esculturas, que van en la línea vertical de las columnas del cuerpo inferior.</a:t>
            </a:r>
          </a:p>
        </p:txBody>
      </p:sp>
    </p:spTree>
  </p:cSld>
  <p:clrMapOvr>
    <a:masterClrMapping/>
  </p:clrMapOvr>
  <mc:AlternateContent xmlns:mc="http://schemas.openxmlformats.org/markup-compatibility/2006">
    <mc:Choice xmlns:p14="http://schemas.microsoft.com/office/powerpoint/2010/main" Requires="p14">
      <p:transition spd="slow" p14:dur="2500" advTm="30000">
        <p14:vortex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withEffect">
                                  <p:stCondLst>
                                    <p:cond delay="0"/>
                                  </p:stCondLst>
                                  <p:childTnLst>
                                    <p:set>
                                      <p:cBhvr>
                                        <p:cTn id="6" dur="1" fill="hold">
                                          <p:stCondLst>
                                            <p:cond delay="0"/>
                                          </p:stCondLst>
                                        </p:cTn>
                                        <p:tgtEl>
                                          <p:spTgt spid="5123"/>
                                        </p:tgtEl>
                                        <p:attrNameLst>
                                          <p:attrName>style.visibility</p:attrName>
                                        </p:attrNameLst>
                                      </p:cBhvr>
                                      <p:to>
                                        <p:strVal val="visible"/>
                                      </p:to>
                                    </p:set>
                                    <p:animEffect transition="in" filter="strips(downRight)">
                                      <p:cBhvr>
                                        <p:cTn id="7" dur="3000"/>
                                        <p:tgtEl>
                                          <p:spTgt spid="5123"/>
                                        </p:tgtEl>
                                      </p:cBhvr>
                                    </p:animEffect>
                                  </p:childTnLst>
                                </p:cTn>
                              </p:par>
                              <p:par>
                                <p:cTn id="8" presetID="18" presetClass="entr" presetSubtype="1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strips(downLeft)">
                                      <p:cBhvr>
                                        <p:cTn id="10" dur="3000"/>
                                        <p:tgtEl>
                                          <p:spTgt spid="7"/>
                                        </p:tgtEl>
                                      </p:cBhvr>
                                    </p:animEffect>
                                  </p:childTnLst>
                                </p:cTn>
                              </p:par>
                              <p:par>
                                <p:cTn id="11" presetID="18" presetClass="entr" presetSubtype="3"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strips(upRight)">
                                      <p:cBhvr>
                                        <p:cTn id="13" dur="3000"/>
                                        <p:tgtEl>
                                          <p:spTgt spid="8"/>
                                        </p:tgtEl>
                                      </p:cBhvr>
                                    </p:animEffect>
                                  </p:childTnLst>
                                </p:cTn>
                              </p:par>
                              <p:par>
                                <p:cTn id="14" presetID="18" presetClass="entr" presetSubtype="9"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strips(upLeft)">
                                      <p:cBhvr>
                                        <p:cTn id="16" dur="3000"/>
                                        <p:tgtEl>
                                          <p:spTgt spid="9"/>
                                        </p:tgtEl>
                                      </p:cBhvr>
                                    </p:animEffect>
                                  </p:childTnLst>
                                </p:cTn>
                              </p:par>
                            </p:childTnLst>
                          </p:cTn>
                        </p:par>
                        <p:par>
                          <p:cTn id="17" fill="hold" nodeType="afterGroup">
                            <p:stCondLst>
                              <p:cond delay="3000"/>
                            </p:stCondLst>
                            <p:childTnLst>
                              <p:par>
                                <p:cTn id="18" presetID="18" presetClass="exit" presetSubtype="6" fill="hold" nodeType="afterEffect">
                                  <p:stCondLst>
                                    <p:cond delay="0"/>
                                  </p:stCondLst>
                                  <p:childTnLst>
                                    <p:animEffect transition="out" filter="strips(downRight)">
                                      <p:cBhvr>
                                        <p:cTn id="19" dur="3000"/>
                                        <p:tgtEl>
                                          <p:spTgt spid="5123"/>
                                        </p:tgtEl>
                                      </p:cBhvr>
                                    </p:animEffect>
                                    <p:set>
                                      <p:cBhvr>
                                        <p:cTn id="20" dur="1" fill="hold">
                                          <p:stCondLst>
                                            <p:cond delay="2999"/>
                                          </p:stCondLst>
                                        </p:cTn>
                                        <p:tgtEl>
                                          <p:spTgt spid="5123"/>
                                        </p:tgtEl>
                                        <p:attrNameLst>
                                          <p:attrName>style.visibility</p:attrName>
                                        </p:attrNameLst>
                                      </p:cBhvr>
                                      <p:to>
                                        <p:strVal val="hidden"/>
                                      </p:to>
                                    </p:set>
                                  </p:childTnLst>
                                </p:cTn>
                              </p:par>
                              <p:par>
                                <p:cTn id="21" presetID="18" presetClass="exit" presetSubtype="12" fill="hold" nodeType="withEffect">
                                  <p:stCondLst>
                                    <p:cond delay="0"/>
                                  </p:stCondLst>
                                  <p:childTnLst>
                                    <p:animEffect transition="out" filter="strips(downLeft)">
                                      <p:cBhvr>
                                        <p:cTn id="22" dur="3000"/>
                                        <p:tgtEl>
                                          <p:spTgt spid="7"/>
                                        </p:tgtEl>
                                      </p:cBhvr>
                                    </p:animEffect>
                                    <p:set>
                                      <p:cBhvr>
                                        <p:cTn id="23" dur="1" fill="hold">
                                          <p:stCondLst>
                                            <p:cond delay="2999"/>
                                          </p:stCondLst>
                                        </p:cTn>
                                        <p:tgtEl>
                                          <p:spTgt spid="7"/>
                                        </p:tgtEl>
                                        <p:attrNameLst>
                                          <p:attrName>style.visibility</p:attrName>
                                        </p:attrNameLst>
                                      </p:cBhvr>
                                      <p:to>
                                        <p:strVal val="hidden"/>
                                      </p:to>
                                    </p:set>
                                  </p:childTnLst>
                                </p:cTn>
                              </p:par>
                              <p:par>
                                <p:cTn id="24" presetID="18" presetClass="exit" presetSubtype="3" fill="hold" nodeType="withEffect">
                                  <p:stCondLst>
                                    <p:cond delay="0"/>
                                  </p:stCondLst>
                                  <p:childTnLst>
                                    <p:animEffect transition="out" filter="strips(upRight)">
                                      <p:cBhvr>
                                        <p:cTn id="25" dur="3000"/>
                                        <p:tgtEl>
                                          <p:spTgt spid="8"/>
                                        </p:tgtEl>
                                      </p:cBhvr>
                                    </p:animEffect>
                                    <p:set>
                                      <p:cBhvr>
                                        <p:cTn id="26" dur="1" fill="hold">
                                          <p:stCondLst>
                                            <p:cond delay="2999"/>
                                          </p:stCondLst>
                                        </p:cTn>
                                        <p:tgtEl>
                                          <p:spTgt spid="8"/>
                                        </p:tgtEl>
                                        <p:attrNameLst>
                                          <p:attrName>style.visibility</p:attrName>
                                        </p:attrNameLst>
                                      </p:cBhvr>
                                      <p:to>
                                        <p:strVal val="hidden"/>
                                      </p:to>
                                    </p:set>
                                  </p:childTnLst>
                                </p:cTn>
                              </p:par>
                              <p:par>
                                <p:cTn id="27" presetID="18" presetClass="exit" presetSubtype="9" fill="hold" nodeType="withEffect">
                                  <p:stCondLst>
                                    <p:cond delay="0"/>
                                  </p:stCondLst>
                                  <p:childTnLst>
                                    <p:animEffect transition="out" filter="strips(upLeft)">
                                      <p:cBhvr>
                                        <p:cTn id="28" dur="3000"/>
                                        <p:tgtEl>
                                          <p:spTgt spid="9"/>
                                        </p:tgtEl>
                                      </p:cBhvr>
                                    </p:animEffect>
                                    <p:set>
                                      <p:cBhvr>
                                        <p:cTn id="29" dur="1" fill="hold">
                                          <p:stCondLst>
                                            <p:cond delay="2999"/>
                                          </p:stCondLst>
                                        </p:cTn>
                                        <p:tgtEl>
                                          <p:spTgt spid="9"/>
                                        </p:tgtEl>
                                        <p:attrNameLst>
                                          <p:attrName>style.visibility</p:attrName>
                                        </p:attrNameLst>
                                      </p:cBhvr>
                                      <p:to>
                                        <p:strVal val="hidden"/>
                                      </p:to>
                                    </p:set>
                                  </p:childTnLst>
                                </p:cTn>
                              </p:par>
                            </p:childTnLst>
                          </p:cTn>
                        </p:par>
                        <p:par>
                          <p:cTn id="30" fill="hold" nodeType="afterGroup">
                            <p:stCondLst>
                              <p:cond delay="6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1"/>
                                          </p:val>
                                        </p:tav>
                                        <p:tav tm="100000">
                                          <p:val>
                                            <p:strVal val="#ppt_x"/>
                                          </p:val>
                                        </p:tav>
                                      </p:tavLst>
                                    </p:anim>
                                    <p:anim calcmode="lin" valueType="num">
                                      <p:cBhvr>
                                        <p:cTn id="35"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Ana María\Desktop\116570.jpg"/>
          <p:cNvPicPr>
            <a:picLocks noChangeAspect="1" noChangeArrowheads="1"/>
          </p:cNvPicPr>
          <p:nvPr/>
        </p:nvPicPr>
        <p:blipFill>
          <a:blip r:embed="rId2">
            <a:extLst>
              <a:ext uri="{28A0092B-C50C-407E-A947-70E740481C1C}">
                <a14:useLocalDpi xmlns:a14="http://schemas.microsoft.com/office/drawing/2010/main" val="0"/>
              </a:ext>
            </a:extLst>
          </a:blip>
          <a:srcRect l="24800" r="50000"/>
          <a:stretch>
            <a:fillRect/>
          </a:stretch>
        </p:blipFill>
        <p:spPr bwMode="auto">
          <a:xfrm>
            <a:off x="2268538" y="0"/>
            <a:ext cx="2303462"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C:\Users\Ana María\Desktop\116570.jpg"/>
          <p:cNvPicPr>
            <a:picLocks noChangeAspect="1" noChangeArrowheads="1"/>
          </p:cNvPicPr>
          <p:nvPr/>
        </p:nvPicPr>
        <p:blipFill>
          <a:blip r:embed="rId2">
            <a:extLst>
              <a:ext uri="{28A0092B-C50C-407E-A947-70E740481C1C}">
                <a14:useLocalDpi xmlns:a14="http://schemas.microsoft.com/office/drawing/2010/main" val="0"/>
              </a:ext>
            </a:extLst>
          </a:blip>
          <a:srcRect r="75200"/>
          <a:stretch>
            <a:fillRect/>
          </a:stretch>
        </p:blipFill>
        <p:spPr bwMode="auto">
          <a:xfrm>
            <a:off x="0" y="0"/>
            <a:ext cx="2268538"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descr="C:\Users\Ana María\Desktop\116570.jpg"/>
          <p:cNvPicPr>
            <a:picLocks noChangeAspect="1" noChangeArrowheads="1"/>
          </p:cNvPicPr>
          <p:nvPr/>
        </p:nvPicPr>
        <p:blipFill>
          <a:blip r:embed="rId2">
            <a:extLst>
              <a:ext uri="{28A0092B-C50C-407E-A947-70E740481C1C}">
                <a14:useLocalDpi xmlns:a14="http://schemas.microsoft.com/office/drawing/2010/main" val="0"/>
              </a:ext>
            </a:extLst>
          </a:blip>
          <a:srcRect l="50000" r="24800"/>
          <a:stretch>
            <a:fillRect/>
          </a:stretch>
        </p:blipFill>
        <p:spPr bwMode="auto">
          <a:xfrm>
            <a:off x="4572000" y="0"/>
            <a:ext cx="2303463"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descr="C:\Users\Ana María\Desktop\116570.jpg"/>
          <p:cNvPicPr>
            <a:picLocks noChangeAspect="1" noChangeArrowheads="1"/>
          </p:cNvPicPr>
          <p:nvPr/>
        </p:nvPicPr>
        <p:blipFill>
          <a:blip r:embed="rId2">
            <a:extLst>
              <a:ext uri="{28A0092B-C50C-407E-A947-70E740481C1C}">
                <a14:useLocalDpi xmlns:a14="http://schemas.microsoft.com/office/drawing/2010/main" val="0"/>
              </a:ext>
            </a:extLst>
          </a:blip>
          <a:srcRect l="75200"/>
          <a:stretch>
            <a:fillRect/>
          </a:stretch>
        </p:blipFill>
        <p:spPr bwMode="auto">
          <a:xfrm>
            <a:off x="6875463" y="0"/>
            <a:ext cx="2268537"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684213" y="4586288"/>
            <a:ext cx="8064500"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Las esculturas tienen un carácter idealizador, tienen un trabajo realista de los pliegues y se comunican entre sí con cierto dinamismo, pero sus rostros son inexpresivos.</a:t>
            </a:r>
          </a:p>
        </p:txBody>
      </p:sp>
    </p:spTree>
  </p:cSld>
  <p:clrMapOvr>
    <a:masterClrMapping/>
  </p:clrMapOvr>
  <mc:AlternateContent xmlns:mc="http://schemas.openxmlformats.org/markup-compatibility/2006">
    <mc:Choice xmlns:p14="http://schemas.microsoft.com/office/powerpoint/2010/main" Requires="p14">
      <p:transition spd="slow" p14:dur="2500" advTm="23000">
        <p14:vortex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3000"/>
                                        <p:tgtEl>
                                          <p:spTgt spid="5"/>
                                        </p:tgtEl>
                                      </p:cBhvr>
                                    </p:animEffect>
                                  </p:childTnLst>
                                </p:cTn>
                              </p:par>
                              <p:par>
                                <p:cTn id="8" presetID="25"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1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1" dur="1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2" dur="1500" accel="50000" fill="hold">
                                          <p:stCondLst>
                                            <p:cond delay="1500"/>
                                          </p:stCondLst>
                                        </p:cTn>
                                        <p:tgtEl>
                                          <p:spTgt spid="5"/>
                                        </p:tgtEl>
                                        <p:attrNameLst>
                                          <p:attrName>ppt_w</p:attrName>
                                        </p:attrNameLst>
                                      </p:cBhvr>
                                      <p:tavLst>
                                        <p:tav tm="0">
                                          <p:val>
                                            <p:strVal val="#ppt_w*.05"/>
                                          </p:val>
                                        </p:tav>
                                        <p:tav tm="100000">
                                          <p:val>
                                            <p:strVal val="#ppt_w"/>
                                          </p:val>
                                        </p:tav>
                                      </p:tavLst>
                                    </p:anim>
                                    <p:anim calcmode="lin" valueType="num">
                                      <p:cBhvr>
                                        <p:cTn id="13" dur="3000" fill="hold"/>
                                        <p:tgtEl>
                                          <p:spTgt spid="5"/>
                                        </p:tgtEl>
                                        <p:attrNameLst>
                                          <p:attrName>ppt_h</p:attrName>
                                        </p:attrNameLst>
                                      </p:cBhvr>
                                      <p:tavLst>
                                        <p:tav tm="0">
                                          <p:val>
                                            <p:strVal val="#ppt_h"/>
                                          </p:val>
                                        </p:tav>
                                        <p:tav tm="100000">
                                          <p:val>
                                            <p:strVal val="#ppt_h"/>
                                          </p:val>
                                        </p:tav>
                                      </p:tavLst>
                                    </p:anim>
                                    <p:anim calcmode="lin" valueType="num">
                                      <p:cBhvr>
                                        <p:cTn id="14" dur="1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5" dur="1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6" dur="1500" accel="50000" fill="hold">
                                          <p:stCondLst>
                                            <p:cond delay="1500"/>
                                          </p:stCondLst>
                                        </p:cTn>
                                        <p:tgtEl>
                                          <p:spTgt spid="5"/>
                                        </p:tgtEl>
                                        <p:attrNameLst>
                                          <p:attrName>ppt_y</p:attrName>
                                        </p:attrNameLst>
                                      </p:cBhvr>
                                      <p:tavLst>
                                        <p:tav tm="0">
                                          <p:val>
                                            <p:strVal val="#ppt_y+.1"/>
                                          </p:val>
                                        </p:tav>
                                        <p:tav tm="100000">
                                          <p:val>
                                            <p:strVal val="#ppt_y"/>
                                          </p:val>
                                        </p:tav>
                                      </p:tavLst>
                                    </p:anim>
                                    <p:animEffect transition="in" filter="fade">
                                      <p:cBhvr>
                                        <p:cTn id="17" dur="3000" decel="50000">
                                          <p:stCondLst>
                                            <p:cond delay="0"/>
                                          </p:stCondLst>
                                        </p:cTn>
                                        <p:tgtEl>
                                          <p:spTgt spid="5"/>
                                        </p:tgtEl>
                                      </p:cBhvr>
                                    </p:animEffect>
                                  </p:childTnLst>
                                </p:cTn>
                              </p:par>
                              <p:par>
                                <p:cTn id="18" presetID="3"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vertical)">
                                      <p:cBhvr>
                                        <p:cTn id="20" dur="3000"/>
                                        <p:tgtEl>
                                          <p:spTgt spid="4"/>
                                        </p:tgtEl>
                                      </p:cBhvr>
                                    </p:animEffect>
                                  </p:childTnLst>
                                </p:cTn>
                              </p:par>
                              <p:par>
                                <p:cTn id="21" presetID="25" presetClass="entr" presetSubtype="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1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24" dur="1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25" dur="1500" accel="50000" fill="hold">
                                          <p:stCondLst>
                                            <p:cond delay="1500"/>
                                          </p:stCondLst>
                                        </p:cTn>
                                        <p:tgtEl>
                                          <p:spTgt spid="4"/>
                                        </p:tgtEl>
                                        <p:attrNameLst>
                                          <p:attrName>ppt_w</p:attrName>
                                        </p:attrNameLst>
                                      </p:cBhvr>
                                      <p:tavLst>
                                        <p:tav tm="0">
                                          <p:val>
                                            <p:strVal val="#ppt_w*.05"/>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anim calcmode="lin" valueType="num">
                                      <p:cBhvr>
                                        <p:cTn id="27" dur="1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28" dur="1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29" dur="1500" accel="50000" fill="hold">
                                          <p:stCondLst>
                                            <p:cond delay="1500"/>
                                          </p:stCondLst>
                                        </p:cTn>
                                        <p:tgtEl>
                                          <p:spTgt spid="4"/>
                                        </p:tgtEl>
                                        <p:attrNameLst>
                                          <p:attrName>ppt_y</p:attrName>
                                        </p:attrNameLst>
                                      </p:cBhvr>
                                      <p:tavLst>
                                        <p:tav tm="0">
                                          <p:val>
                                            <p:strVal val="#ppt_y+.1"/>
                                          </p:val>
                                        </p:tav>
                                        <p:tav tm="100000">
                                          <p:val>
                                            <p:strVal val="#ppt_y"/>
                                          </p:val>
                                        </p:tav>
                                      </p:tavLst>
                                    </p:anim>
                                    <p:animEffect transition="in" filter="fade">
                                      <p:cBhvr>
                                        <p:cTn id="30" dur="3000" decel="50000">
                                          <p:stCondLst>
                                            <p:cond delay="0"/>
                                          </p:stCondLst>
                                        </p:cTn>
                                        <p:tgtEl>
                                          <p:spTgt spid="4"/>
                                        </p:tgtEl>
                                      </p:cBhvr>
                                    </p:animEffect>
                                  </p:childTnLst>
                                </p:cTn>
                              </p:par>
                              <p:par>
                                <p:cTn id="31" presetID="3" presetClass="entr" presetSubtype="5"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linds(vertical)">
                                      <p:cBhvr>
                                        <p:cTn id="33" dur="3000"/>
                                        <p:tgtEl>
                                          <p:spTgt spid="6"/>
                                        </p:tgtEl>
                                      </p:cBhvr>
                                    </p:animEffect>
                                  </p:childTnLst>
                                </p:cTn>
                              </p:par>
                              <p:par>
                                <p:cTn id="34" presetID="25" presetClass="entr" presetSubtype="0" fill="hold" nodeType="withEffect">
                                  <p:stCondLst>
                                    <p:cond delay="0"/>
                                  </p:stCondLst>
                                  <p:childTnLst>
                                    <p:set>
                                      <p:cBhvr>
                                        <p:cTn id="35" dur="1" fill="hold">
                                          <p:stCondLst>
                                            <p:cond delay="0"/>
                                          </p:stCondLst>
                                        </p:cTn>
                                        <p:tgtEl>
                                          <p:spTgt spid="6"/>
                                        </p:tgtEl>
                                        <p:attrNameLst>
                                          <p:attrName>style.visibility</p:attrName>
                                        </p:attrNameLst>
                                      </p:cBhvr>
                                      <p:to>
                                        <p:strVal val="visible"/>
                                      </p:to>
                                    </p:set>
                                    <p:anim calcmode="lin" valueType="num">
                                      <p:cBhvr>
                                        <p:cTn id="36" dur="15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37" dur="15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38" dur="1500" accel="50000" fill="hold">
                                          <p:stCondLst>
                                            <p:cond delay="1500"/>
                                          </p:stCondLst>
                                        </p:cTn>
                                        <p:tgtEl>
                                          <p:spTgt spid="6"/>
                                        </p:tgtEl>
                                        <p:attrNameLst>
                                          <p:attrName>ppt_w</p:attrName>
                                        </p:attrNameLst>
                                      </p:cBhvr>
                                      <p:tavLst>
                                        <p:tav tm="0">
                                          <p:val>
                                            <p:strVal val="#ppt_w*.05"/>
                                          </p:val>
                                        </p:tav>
                                        <p:tav tm="100000">
                                          <p:val>
                                            <p:strVal val="#ppt_w"/>
                                          </p:val>
                                        </p:tav>
                                      </p:tavLst>
                                    </p:anim>
                                    <p:anim calcmode="lin" valueType="num">
                                      <p:cBhvr>
                                        <p:cTn id="39" dur="3000" fill="hold"/>
                                        <p:tgtEl>
                                          <p:spTgt spid="6"/>
                                        </p:tgtEl>
                                        <p:attrNameLst>
                                          <p:attrName>ppt_h</p:attrName>
                                        </p:attrNameLst>
                                      </p:cBhvr>
                                      <p:tavLst>
                                        <p:tav tm="0">
                                          <p:val>
                                            <p:strVal val="#ppt_h"/>
                                          </p:val>
                                        </p:tav>
                                        <p:tav tm="100000">
                                          <p:val>
                                            <p:strVal val="#ppt_h"/>
                                          </p:val>
                                        </p:tav>
                                      </p:tavLst>
                                    </p:anim>
                                    <p:anim calcmode="lin" valueType="num">
                                      <p:cBhvr>
                                        <p:cTn id="40" dur="15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41" dur="15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42" dur="1500" accel="50000" fill="hold">
                                          <p:stCondLst>
                                            <p:cond delay="1500"/>
                                          </p:stCondLst>
                                        </p:cTn>
                                        <p:tgtEl>
                                          <p:spTgt spid="6"/>
                                        </p:tgtEl>
                                        <p:attrNameLst>
                                          <p:attrName>ppt_y</p:attrName>
                                        </p:attrNameLst>
                                      </p:cBhvr>
                                      <p:tavLst>
                                        <p:tav tm="0">
                                          <p:val>
                                            <p:strVal val="#ppt_y+.1"/>
                                          </p:val>
                                        </p:tav>
                                        <p:tav tm="100000">
                                          <p:val>
                                            <p:strVal val="#ppt_y"/>
                                          </p:val>
                                        </p:tav>
                                      </p:tavLst>
                                    </p:anim>
                                    <p:animEffect transition="in" filter="fade">
                                      <p:cBhvr>
                                        <p:cTn id="43" dur="3000" decel="50000">
                                          <p:stCondLst>
                                            <p:cond delay="0"/>
                                          </p:stCondLst>
                                        </p:cTn>
                                        <p:tgtEl>
                                          <p:spTgt spid="6"/>
                                        </p:tgtEl>
                                      </p:cBhvr>
                                    </p:animEffect>
                                  </p:childTnLst>
                                </p:cTn>
                              </p:par>
                              <p:par>
                                <p:cTn id="44" presetID="3" presetClass="entr" presetSubtype="5" fill="hold" nodeType="with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blinds(vertical)">
                                      <p:cBhvr>
                                        <p:cTn id="46" dur="3000"/>
                                        <p:tgtEl>
                                          <p:spTgt spid="7"/>
                                        </p:tgtEl>
                                      </p:cBhvr>
                                    </p:animEffect>
                                  </p:childTnLst>
                                </p:cTn>
                              </p:par>
                              <p:par>
                                <p:cTn id="47" presetID="25" presetClass="entr" presetSubtype="0"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15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50" dur="15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51" dur="1500" accel="50000" fill="hold">
                                          <p:stCondLst>
                                            <p:cond delay="1500"/>
                                          </p:stCondLst>
                                        </p:cTn>
                                        <p:tgtEl>
                                          <p:spTgt spid="7"/>
                                        </p:tgtEl>
                                        <p:attrNameLst>
                                          <p:attrName>ppt_w</p:attrName>
                                        </p:attrNameLst>
                                      </p:cBhvr>
                                      <p:tavLst>
                                        <p:tav tm="0">
                                          <p:val>
                                            <p:strVal val="#ppt_w*.05"/>
                                          </p:val>
                                        </p:tav>
                                        <p:tav tm="100000">
                                          <p:val>
                                            <p:strVal val="#ppt_w"/>
                                          </p:val>
                                        </p:tav>
                                      </p:tavLst>
                                    </p:anim>
                                    <p:anim calcmode="lin" valueType="num">
                                      <p:cBhvr>
                                        <p:cTn id="52" dur="3000" fill="hold"/>
                                        <p:tgtEl>
                                          <p:spTgt spid="7"/>
                                        </p:tgtEl>
                                        <p:attrNameLst>
                                          <p:attrName>ppt_h</p:attrName>
                                        </p:attrNameLst>
                                      </p:cBhvr>
                                      <p:tavLst>
                                        <p:tav tm="0">
                                          <p:val>
                                            <p:strVal val="#ppt_h"/>
                                          </p:val>
                                        </p:tav>
                                        <p:tav tm="100000">
                                          <p:val>
                                            <p:strVal val="#ppt_h"/>
                                          </p:val>
                                        </p:tav>
                                      </p:tavLst>
                                    </p:anim>
                                    <p:anim calcmode="lin" valueType="num">
                                      <p:cBhvr>
                                        <p:cTn id="53" dur="15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54" dur="15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55" dur="1500" accel="50000" fill="hold">
                                          <p:stCondLst>
                                            <p:cond delay="1500"/>
                                          </p:stCondLst>
                                        </p:cTn>
                                        <p:tgtEl>
                                          <p:spTgt spid="7"/>
                                        </p:tgtEl>
                                        <p:attrNameLst>
                                          <p:attrName>ppt_y</p:attrName>
                                        </p:attrNameLst>
                                      </p:cBhvr>
                                      <p:tavLst>
                                        <p:tav tm="0">
                                          <p:val>
                                            <p:strVal val="#ppt_y+.1"/>
                                          </p:val>
                                        </p:tav>
                                        <p:tav tm="100000">
                                          <p:val>
                                            <p:strVal val="#ppt_y"/>
                                          </p:val>
                                        </p:tav>
                                      </p:tavLst>
                                    </p:anim>
                                    <p:animEffect transition="in" filter="fade">
                                      <p:cBhvr>
                                        <p:cTn id="56" dur="3000" decel="50000">
                                          <p:stCondLst>
                                            <p:cond delay="0"/>
                                          </p:stCondLst>
                                        </p:cTn>
                                        <p:tgtEl>
                                          <p:spTgt spid="7"/>
                                        </p:tgtEl>
                                      </p:cBhvr>
                                    </p:animEffect>
                                  </p:childTnLst>
                                </p:cTn>
                              </p:par>
                            </p:childTnLst>
                          </p:cTn>
                        </p:par>
                        <p:par>
                          <p:cTn id="57" fill="hold" nodeType="afterGroup">
                            <p:stCondLst>
                              <p:cond delay="3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8"/>
                                        </p:tgtEl>
                                        <p:attrNameLst>
                                          <p:attrName>style.visibility</p:attrName>
                                        </p:attrNameLst>
                                      </p:cBhvr>
                                      <p:to>
                                        <p:strVal val="visible"/>
                                      </p:to>
                                    </p:set>
                                    <p:animEffect transition="in" filter="fade">
                                      <p:cBhvr>
                                        <p:cTn id="60" dur="1000"/>
                                        <p:tgtEl>
                                          <p:spTgt spid="8"/>
                                        </p:tgtEl>
                                      </p:cBhvr>
                                    </p:animEffect>
                                    <p:anim calcmode="lin" valueType="num">
                                      <p:cBhvr>
                                        <p:cTn id="61" dur="1000" fill="hold"/>
                                        <p:tgtEl>
                                          <p:spTgt spid="8"/>
                                        </p:tgtEl>
                                        <p:attrNameLst>
                                          <p:attrName>ppt_x</p:attrName>
                                        </p:attrNameLst>
                                      </p:cBhvr>
                                      <p:tavLst>
                                        <p:tav tm="0">
                                          <p:val>
                                            <p:strVal val="#ppt_x-.1"/>
                                          </p:val>
                                        </p:tav>
                                        <p:tav tm="100000">
                                          <p:val>
                                            <p:strVal val="#ppt_x"/>
                                          </p:val>
                                        </p:tav>
                                      </p:tavLst>
                                    </p:anim>
                                    <p:anim calcmode="lin" valueType="num">
                                      <p:cBhvr>
                                        <p:cTn id="6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8125"/>
            <a:ext cx="9144000" cy="611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1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8125"/>
            <a:ext cx="9144000" cy="611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900113" y="5068888"/>
            <a:ext cx="7272337"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Las esculturas son: David, Salomón, Ezequías, Josafat, Josías y Manasés. Los seis son los Reyes de Israel.</a:t>
            </a:r>
          </a:p>
        </p:txBody>
      </p:sp>
    </p:spTree>
  </p:cSld>
  <p:clrMapOvr>
    <a:masterClrMapping/>
  </p:clrMapOvr>
  <mc:AlternateContent xmlns:mc="http://schemas.openxmlformats.org/markup-compatibility/2006">
    <mc:Choice xmlns:p14="http://schemas.microsoft.com/office/powerpoint/2010/main" Requires="p14">
      <p:transition spd="slow" p14:dur="2500" advTm="17000">
        <p14:vortex dir="r"/>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3000"/>
                                        <p:tgtEl>
                                          <p:spTgt spid="4"/>
                                        </p:tgtEl>
                                      </p:cBhvr>
                                    </p:animEffec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3000"/>
                                        <p:tgtEl>
                                          <p:spTgt spid="5"/>
                                        </p:tgtEl>
                                      </p:cBhvr>
                                    </p:animEffect>
                                  </p:childTnLst>
                                </p:cTn>
                              </p:par>
                              <p:par>
                                <p:cTn id="15" presetID="17" presetClass="entr" presetSubtype="1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strVal val="#ppt_h"/>
                                          </p:val>
                                        </p:tav>
                                        <p:tav tm="100000">
                                          <p:val>
                                            <p:strVal val="#ppt_h"/>
                                          </p:val>
                                        </p:tav>
                                      </p:tavLst>
                                    </p:anim>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5.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15.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395288" y="4370388"/>
            <a:ext cx="8208962"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Basílica, podemos decir que es de planta de cruz griega. Las naves del templo se cubren mediante bóvedas de cañón soportadas por arcos perpiaños. Todo ello gravita sobre los muros perimetrales y sobre cuatro gruesos pilares dóricos centrales.</a:t>
            </a:r>
          </a:p>
        </p:txBody>
      </p:sp>
    </p:spTree>
  </p:cSld>
  <p:clrMapOvr>
    <a:masterClrMapping/>
  </p:clrMapOvr>
  <mc:AlternateContent xmlns:mc="http://schemas.openxmlformats.org/markup-compatibility/2006">
    <mc:Choice xmlns:p14="http://schemas.microsoft.com/office/powerpoint/2010/main" Requires="p14">
      <p:transition spd="slow" p14:dur="2500" advTm="29000">
        <p14:vortex dir="r"/>
        <p:sndAc>
          <p:stSnd loop="1">
            <p:snd r:embed="rId2" name="Ave Maria no Morro.wav"/>
          </p:stSnd>
        </p:sndAc>
      </p:transition>
    </mc:Choice>
    <mc:Fallback>
      <p:transition spd="slow" advTm="29000">
        <p:fade/>
        <p:sndAc>
          <p:stSnd loop="1">
            <p:snd r:embed="rId2" name="Ave Maria no Morro.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55"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ppt_w*0.7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animEffect transition="in" filter="fade">
                                      <p:cBhvr>
                                        <p:cTn id="12" dur="3000"/>
                                        <p:tgtEl>
                                          <p:spTgt spid="4"/>
                                        </p:tgtEl>
                                      </p:cBhvr>
                                    </p:animEffect>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55"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3000" fill="hold"/>
                                        <p:tgtEl>
                                          <p:spTgt spid="5"/>
                                        </p:tgtEl>
                                        <p:attrNameLst>
                                          <p:attrName>ppt_w</p:attrName>
                                        </p:attrNameLst>
                                      </p:cBhvr>
                                      <p:tavLst>
                                        <p:tav tm="0">
                                          <p:val>
                                            <p:strVal val="#ppt_w*0.70"/>
                                          </p:val>
                                        </p:tav>
                                        <p:tav tm="100000">
                                          <p:val>
                                            <p:strVal val="#ppt_w"/>
                                          </p:val>
                                        </p:tav>
                                      </p:tavLst>
                                    </p:anim>
                                    <p:anim calcmode="lin" valueType="num">
                                      <p:cBhvr>
                                        <p:cTn id="19" dur="3000" fill="hold"/>
                                        <p:tgtEl>
                                          <p:spTgt spid="5"/>
                                        </p:tgtEl>
                                        <p:attrNameLst>
                                          <p:attrName>ppt_h</p:attrName>
                                        </p:attrNameLst>
                                      </p:cBhvr>
                                      <p:tavLst>
                                        <p:tav tm="0">
                                          <p:val>
                                            <p:strVal val="#ppt_h"/>
                                          </p:val>
                                        </p:tav>
                                        <p:tav tm="100000">
                                          <p:val>
                                            <p:strVal val="#ppt_h"/>
                                          </p:val>
                                        </p:tav>
                                      </p:tavLst>
                                    </p:anim>
                                    <p:animEffect transition="in" filter="fade">
                                      <p:cBhvr>
                                        <p:cTn id="20" dur="3000"/>
                                        <p:tgtEl>
                                          <p:spTgt spid="5"/>
                                        </p:tgtEl>
                                      </p:cBhvr>
                                    </p:animEffect>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16.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179388" y="4237038"/>
            <a:ext cx="8785225" cy="147796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Las bóvedas fueron pintadas al fresco por Luca Giordano en época de Carlos II. Contienen las siguientes representaciones. Delante del coro: El Juicio Final.</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Delante de la capilla mayor: Muerte, sepultura y Asunción de la Virgen. En la nave derecha: Alegoría sobre la inmaculada. Victoria de los israelitas sobre los amalecitas y,,,. El Juicio de San Jerónimo. </a:t>
            </a:r>
          </a:p>
        </p:txBody>
      </p:sp>
    </p:spTree>
  </p:cSld>
  <p:clrMapOvr>
    <a:masterClrMapping/>
  </p:clrMapOvr>
  <mc:AlternateContent xmlns:mc="http://schemas.openxmlformats.org/markup-compatibility/2006">
    <mc:Choice xmlns:p14="http://schemas.microsoft.com/office/powerpoint/2010/main" Requires="p14">
      <p:transition spd="slow" p14:dur="2500" advTm="40000">
        <p14:vortex dir="r"/>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3000"/>
                                        <p:tgtEl>
                                          <p:spTgt spid="3"/>
                                        </p:tgtEl>
                                      </p:cBhvr>
                                    </p:animEffect>
                                  </p:childTnLst>
                                </p:cTn>
                              </p:par>
                              <p:par>
                                <p:cTn id="8" presetID="17" presetClass="entr" presetSubtype="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ppt_x</p:attrName>
                                        </p:attrNameLst>
                                      </p:cBhvr>
                                      <p:tavLst>
                                        <p:tav tm="0">
                                          <p:val>
                                            <p:strVal val="#ppt_x-#ppt_w/2"/>
                                          </p:val>
                                        </p:tav>
                                        <p:tav tm="100000">
                                          <p:val>
                                            <p:strVal val="#ppt_x"/>
                                          </p:val>
                                        </p:tav>
                                      </p:tavLst>
                                    </p:anim>
                                    <p:anim calcmode="lin" valueType="num">
                                      <p:cBhvr>
                                        <p:cTn id="11" dur="3000" fill="hold"/>
                                        <p:tgtEl>
                                          <p:spTgt spid="3"/>
                                        </p:tgtEl>
                                        <p:attrNameLst>
                                          <p:attrName>ppt_y</p:attrName>
                                        </p:attrNameLst>
                                      </p:cBhvr>
                                      <p:tavLst>
                                        <p:tav tm="0">
                                          <p:val>
                                            <p:strVal val="#ppt_y"/>
                                          </p:val>
                                        </p:tav>
                                        <p:tav tm="100000">
                                          <p:val>
                                            <p:strVal val="#ppt_y"/>
                                          </p:val>
                                        </p:tav>
                                      </p:tavLst>
                                    </p:anim>
                                    <p:anim calcmode="lin" valueType="num">
                                      <p:cBhvr>
                                        <p:cTn id="12" dur="3000" fill="hold"/>
                                        <p:tgtEl>
                                          <p:spTgt spid="3"/>
                                        </p:tgtEl>
                                        <p:attrNameLst>
                                          <p:attrName>ppt_w</p:attrName>
                                        </p:attrNameLst>
                                      </p:cBhvr>
                                      <p:tavLst>
                                        <p:tav tm="0">
                                          <p:val>
                                            <p:fltVal val="0"/>
                                          </p:val>
                                        </p:tav>
                                        <p:tav tm="100000">
                                          <p:val>
                                            <p:strVal val="#ppt_w"/>
                                          </p:val>
                                        </p:tav>
                                      </p:tavLst>
                                    </p:anim>
                                    <p:anim calcmode="lin" valueType="num">
                                      <p:cBhvr>
                                        <p:cTn id="13" dur="3000" fill="hold"/>
                                        <p:tgtEl>
                                          <p:spTgt spid="3"/>
                                        </p:tgtEl>
                                        <p:attrNameLst>
                                          <p:attrName>ppt_h</p:attrName>
                                        </p:attrNameLst>
                                      </p:cBhvr>
                                      <p:tavLst>
                                        <p:tav tm="0">
                                          <p:val>
                                            <p:strVal val="#ppt_h"/>
                                          </p:val>
                                        </p:tav>
                                        <p:tav tm="100000">
                                          <p:val>
                                            <p:strVal val="#ppt_h"/>
                                          </p:val>
                                        </p:tav>
                                      </p:tavLst>
                                    </p:anim>
                                  </p:childTnLst>
                                </p:cTn>
                              </p:par>
                              <p:par>
                                <p:cTn id="14" presetID="8" presetClass="emph" presetSubtype="0" autoRev="1" fill="hold" nodeType="withEffect">
                                  <p:stCondLst>
                                    <p:cond delay="0"/>
                                  </p:stCondLst>
                                  <p:childTnLst>
                                    <p:animRot by="3600000">
                                      <p:cBhvr>
                                        <p:cTn id="15" dur="1000" fill="hold"/>
                                        <p:tgtEl>
                                          <p:spTgt spid="3"/>
                                        </p:tgtEl>
                                        <p:attrNameLst>
                                          <p:attrName>r</p:attrName>
                                        </p:attrNameLst>
                                      </p:cBhvr>
                                    </p:animRot>
                                  </p:childTnLst>
                                </p:cTn>
                              </p:par>
                            </p:childTnLst>
                          </p:cTn>
                        </p:par>
                        <p:par>
                          <p:cTn id="16" fill="hold" nodeType="afterGroup">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8125"/>
            <a:ext cx="9144000" cy="619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1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8125"/>
            <a:ext cx="9144000" cy="619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539750" y="4657725"/>
            <a:ext cx="82804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También hay que destacar en el interior del templo: esculturas, retablos en especial el Retablo Mayor, y cuadros como el que aquí vemos de Diego de Urbina (1516-1594) de Santa María Magdalena y Santa Marta.</a:t>
            </a:r>
          </a:p>
        </p:txBody>
      </p:sp>
    </p:spTree>
  </p:cSld>
  <p:clrMapOvr>
    <a:masterClrMapping/>
  </p:clrMapOvr>
  <mc:AlternateContent xmlns:mc="http://schemas.openxmlformats.org/markup-compatibility/2006">
    <mc:Choice xmlns:p14="http://schemas.microsoft.com/office/powerpoint/2010/main" Requires="p14">
      <p:transition spd="slow" p14:dur="2500" advTm="26000">
        <p14:vortex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SC0955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DSC0955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DSC0955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468313" y="4657725"/>
            <a:ext cx="8447087" cy="923925"/>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Dentro de la Basílica hay muchas hornacinas en las paredes y la mayoría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de ellas están ocupadas por cuadros como este de Alonso Sánchez Coello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(1531-1588) con San Vicente y San Jorge.</a:t>
            </a:r>
          </a:p>
        </p:txBody>
      </p:sp>
    </p:spTree>
  </p:cSld>
  <p:clrMapOvr>
    <a:masterClrMapping/>
  </p:clrMapOvr>
  <mc:AlternateContent xmlns:mc="http://schemas.openxmlformats.org/markup-compatibility/2006">
    <mc:Choice xmlns:p14="http://schemas.microsoft.com/office/powerpoint/2010/main" Requires="p14">
      <p:transition spd="slow" p14:dur="2500" advTm="24000">
        <p14:vortex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amond(out)">
                                      <p:cBhvr>
                                        <p:cTn id="11" dur="3000"/>
                                        <p:tgtEl>
                                          <p:spTgt spid="6"/>
                                        </p:tgtEl>
                                      </p:cBhvr>
                                    </p:animEffec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4" presetClass="exit" presetSubtype="16" fill="hold" nodeType="withEffect">
                                  <p:stCondLst>
                                    <p:cond delay="0"/>
                                  </p:stCondLst>
                                  <p:childTnLst>
                                    <p:animEffect transition="out" filter="box(in)">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3000"/>
                                        <p:tgtEl>
                                          <p:spTgt spid="4"/>
                                        </p:tgtEl>
                                      </p:cBhvr>
                                    </p:animEffect>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1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02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539750" y="4657725"/>
            <a:ext cx="8280400" cy="922338"/>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San Antonio de Padua y San Pedro Mártir de Verona de (Luis de Carvajal – 1556-1607).  Antonio de Padua fue el segundo santo más rápidamente      canonizado por la Iglesia, tras san Pedro Mártir de Verona.</a:t>
            </a:r>
          </a:p>
        </p:txBody>
      </p:sp>
    </p:spTree>
  </p:cSld>
  <p:clrMapOvr>
    <a:masterClrMapping/>
  </p:clrMapOvr>
  <mc:AlternateContent xmlns:mc="http://schemas.openxmlformats.org/markup-compatibility/2006">
    <mc:Choice xmlns:p14="http://schemas.microsoft.com/office/powerpoint/2010/main" Requires="p14">
      <p:transition spd="slow" p14:dur="2500" advTm="24000">
        <p14:vortex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3000"/>
                                        <p:tgtEl>
                                          <p:spTgt spid="3"/>
                                        </p:tgtEl>
                                      </p:cBhvr>
                                    </p:animEffect>
                                  </p:childTnLst>
                                </p:cTn>
                              </p:par>
                              <p:par>
                                <p:cTn id="8" presetID="37"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3000"/>
                                        <p:tgtEl>
                                          <p:spTgt spid="3"/>
                                        </p:tgtEl>
                                      </p:cBhvr>
                                    </p:animEffect>
                                    <p:anim calcmode="lin" valueType="num">
                                      <p:cBhvr>
                                        <p:cTn id="11" dur="3000" fill="hold"/>
                                        <p:tgtEl>
                                          <p:spTgt spid="3"/>
                                        </p:tgtEl>
                                        <p:attrNameLst>
                                          <p:attrName>ppt_x</p:attrName>
                                        </p:attrNameLst>
                                      </p:cBhvr>
                                      <p:tavLst>
                                        <p:tav tm="0">
                                          <p:val>
                                            <p:strVal val="#ppt_x"/>
                                          </p:val>
                                        </p:tav>
                                        <p:tav tm="100000">
                                          <p:val>
                                            <p:strVal val="#ppt_x"/>
                                          </p:val>
                                        </p:tav>
                                      </p:tavLst>
                                    </p:anim>
                                    <p:anim calcmode="lin" valueType="num">
                                      <p:cBhvr>
                                        <p:cTn id="12" dur="2700" decel="100000" fill="hold"/>
                                        <p:tgtEl>
                                          <p:spTgt spid="3"/>
                                        </p:tgtEl>
                                        <p:attrNameLst>
                                          <p:attrName>ppt_y</p:attrName>
                                        </p:attrNameLst>
                                      </p:cBhvr>
                                      <p:tavLst>
                                        <p:tav tm="0">
                                          <p:val>
                                            <p:strVal val="#ppt_y+1"/>
                                          </p:val>
                                        </p:tav>
                                        <p:tav tm="100000">
                                          <p:val>
                                            <p:strVal val="#ppt_y-.03"/>
                                          </p:val>
                                        </p:tav>
                                      </p:tavLst>
                                    </p:anim>
                                    <p:anim calcmode="lin" valueType="num">
                                      <p:cBhvr>
                                        <p:cTn id="13" dur="300" accel="100000" fill="hold">
                                          <p:stCondLst>
                                            <p:cond delay="2700"/>
                                          </p:stCondLst>
                                        </p:cTn>
                                        <p:tgtEl>
                                          <p:spTgt spid="3"/>
                                        </p:tgtEl>
                                        <p:attrNameLst>
                                          <p:attrName>ppt_y</p:attrName>
                                        </p:attrNameLst>
                                      </p:cBhvr>
                                      <p:tavLst>
                                        <p:tav tm="0">
                                          <p:val>
                                            <p:strVal val="#ppt_y-.03"/>
                                          </p:val>
                                        </p:tav>
                                        <p:tav tm="100000">
                                          <p:val>
                                            <p:strVal val="#ppt_y"/>
                                          </p:val>
                                        </p:tav>
                                      </p:tavLst>
                                    </p:anim>
                                  </p:childTnLst>
                                </p:cTn>
                              </p:par>
                              <p:par>
                                <p:cTn id="14" presetID="26" presetClass="emph" presetSubtype="0" fill="hold" nodeType="withEffect">
                                  <p:stCondLst>
                                    <p:cond delay="2000"/>
                                  </p:stCondLst>
                                  <p:childTnLst>
                                    <p:animEffect transition="out" filter="fade">
                                      <p:cBhvr>
                                        <p:cTn id="15" dur="1000" tmFilter="0, 0; .2, .5; .8, .5; 1, 0"/>
                                        <p:tgtEl>
                                          <p:spTgt spid="3"/>
                                        </p:tgtEl>
                                      </p:cBhvr>
                                    </p:animEffect>
                                    <p:animScale>
                                      <p:cBhvr>
                                        <p:cTn id="16" dur="500" autoRev="1" fill="hold"/>
                                        <p:tgtEl>
                                          <p:spTgt spid="3"/>
                                        </p:tgtEl>
                                      </p:cBhvr>
                                      <p:by x="105000" y="105000"/>
                                    </p:animScale>
                                  </p:childTnLst>
                                </p:cTn>
                              </p:par>
                            </p:childTnLst>
                          </p:cTn>
                        </p:par>
                        <p:par>
                          <p:cTn id="17" fill="hold" nodeType="afterGroup">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1"/>
                                          </p:val>
                                        </p:tav>
                                        <p:tav tm="100000">
                                          <p:val>
                                            <p:strVal val="#ppt_x"/>
                                          </p:val>
                                        </p:tav>
                                      </p:tavLst>
                                    </p:anim>
                                    <p:anim calcmode="lin" valueType="num">
                                      <p:cBhvr>
                                        <p:cTn id="2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390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4390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4390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323850" y="4081463"/>
            <a:ext cx="8569325" cy="147796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Su nombre original era José. Los apóstoles lo cambiaron por el de Bernabé, que significa </a:t>
            </a:r>
            <a:r>
              <a:rPr lang="es-ES" b="1" i="1" dirty="0">
                <a:effectLst>
                  <a:glow rad="101600">
                    <a:schemeClr val="accent2">
                      <a:satMod val="175000"/>
                      <a:alpha val="40000"/>
                    </a:schemeClr>
                  </a:glow>
                  <a:outerShdw blurRad="38100" dist="38100" dir="2700000" algn="tl">
                    <a:srgbClr val="000000">
                      <a:alpha val="43137"/>
                    </a:srgbClr>
                  </a:outerShdw>
                </a:effectLst>
              </a:rPr>
              <a:t>Hijo de la Exhortación,</a:t>
            </a:r>
            <a:r>
              <a:rPr lang="es-ES" b="1" dirty="0">
                <a:effectLst>
                  <a:glow rad="101600">
                    <a:schemeClr val="accent2">
                      <a:satMod val="175000"/>
                      <a:alpha val="40000"/>
                    </a:schemeClr>
                  </a:glow>
                  <a:outerShdw blurRad="38100" dist="38100" dir="2700000" algn="tl">
                    <a:srgbClr val="000000">
                      <a:alpha val="43137"/>
                    </a:srgbClr>
                  </a:outerShdw>
                </a:effectLst>
              </a:rPr>
              <a:t> también llamado "El Apóstol de la alegría“… San Matías fue elegido apóstol después de la muerte de Jesús de </a:t>
            </a:r>
          </a:p>
          <a:p>
            <a:pPr>
              <a:defRPr/>
            </a:pPr>
            <a:r>
              <a:rPr lang="es-ES" b="1" dirty="0" err="1">
                <a:effectLst>
                  <a:glow rad="101600">
                    <a:schemeClr val="accent2">
                      <a:satMod val="175000"/>
                      <a:alpha val="40000"/>
                    </a:schemeClr>
                  </a:glow>
                  <a:outerShdw blurRad="38100" dist="38100" dir="2700000" algn="tl">
                    <a:srgbClr val="000000">
                      <a:alpha val="43137"/>
                    </a:srgbClr>
                  </a:outerShdw>
                </a:effectLst>
              </a:rPr>
              <a:t>Nazarét</a:t>
            </a:r>
            <a:r>
              <a:rPr lang="es-ES" b="1" dirty="0">
                <a:effectLst>
                  <a:glow rad="101600">
                    <a:schemeClr val="accent2">
                      <a:satMod val="175000"/>
                      <a:alpha val="40000"/>
                    </a:schemeClr>
                  </a:glow>
                  <a:outerShdw blurRad="38100" dist="38100" dir="2700000" algn="tl">
                    <a:srgbClr val="000000">
                      <a:alpha val="43137"/>
                    </a:srgbClr>
                  </a:outerShdw>
                </a:effectLst>
              </a:rPr>
              <a:t> para sustituir a Judas Iscariote, tras la traición de Judas a Jesús y su posterior suicidio.</a:t>
            </a:r>
          </a:p>
        </p:txBody>
      </p:sp>
      <p:sp>
        <p:nvSpPr>
          <p:cNvPr id="8" name="7 CuadroTexto"/>
          <p:cNvSpPr txBox="1"/>
          <p:nvPr/>
        </p:nvSpPr>
        <p:spPr>
          <a:xfrm>
            <a:off x="827088" y="409575"/>
            <a:ext cx="7764462" cy="369888"/>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San Matías y San Bernabé, de Juan Fernández Navarrete – 1538-1579.</a:t>
            </a:r>
          </a:p>
        </p:txBody>
      </p:sp>
    </p:spTree>
  </p:cSld>
  <p:clrMapOvr>
    <a:masterClrMapping/>
  </p:clrMapOvr>
  <mc:AlternateContent xmlns:mc="http://schemas.openxmlformats.org/markup-compatibility/2006">
    <mc:Choice xmlns:p14="http://schemas.microsoft.com/office/powerpoint/2010/main" Requires="p14">
      <p:transition spd="slow" p14:dur="2500" advTm="42000">
        <p14:vortex dir="r"/>
      </p:transition>
    </mc:Choice>
    <mc:Fallback>
      <p:transition spd="slow" advTm="4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3000"/>
                                        <p:tgtEl>
                                          <p:spTgt spid="6"/>
                                        </p:tgtEl>
                                      </p:cBhvr>
                                    </p:animEffect>
                                  </p:childTnLst>
                                </p:cTn>
                              </p:par>
                              <p:par>
                                <p:cTn id="12" presetID="17"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fltVal val="0"/>
                                          </p:val>
                                        </p:tav>
                                        <p:tav tm="100000">
                                          <p:val>
                                            <p:strVal val="#ppt_w"/>
                                          </p:val>
                                        </p:tav>
                                      </p:tavLst>
                                    </p:anim>
                                    <p:anim calcmode="lin" valueType="num">
                                      <p:cBhvr>
                                        <p:cTn id="15" dur="3000" fill="hold"/>
                                        <p:tgtEl>
                                          <p:spTgt spid="5"/>
                                        </p:tgtEl>
                                        <p:attrNameLst>
                                          <p:attrName>ppt_h</p:attrName>
                                        </p:attrNameLst>
                                      </p:cBhvr>
                                      <p:tavLst>
                                        <p:tav tm="0">
                                          <p:val>
                                            <p:strVal val="#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vertical)">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3000"/>
                                        <p:tgtEl>
                                          <p:spTgt spid="4"/>
                                        </p:tgtEl>
                                      </p:cBhvr>
                                    </p:animEffect>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par>
                          <p:cTn id="32" fill="hold" nodeType="afterGroup">
                            <p:stCondLst>
                              <p:cond delay="9500"/>
                            </p:stCondLst>
                            <p:childTnLst>
                              <p:par>
                                <p:cTn id="33" presetID="40" presetClass="entr" presetSubtype="0" fill="hold" grpId="0" nodeType="afterEffect">
                                  <p:stCondLst>
                                    <p:cond delay="500"/>
                                  </p:stCondLst>
                                  <p:iterate type="lt">
                                    <p:tmPct val="10000"/>
                                  </p:iterate>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1"/>
                                          </p:val>
                                        </p:tav>
                                        <p:tav tm="100000">
                                          <p:val>
                                            <p:strVal val="#ppt_x"/>
                                          </p:val>
                                        </p:tav>
                                      </p:tavLst>
                                    </p:anim>
                                    <p:anim calcmode="lin" valueType="num">
                                      <p:cBhvr>
                                        <p:cTn id="3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2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468313" y="409575"/>
            <a:ext cx="8280400" cy="369888"/>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Santiago el Mayor y San Andrés ( Juan Fernández Navarrete – 1538-1579 ).</a:t>
            </a:r>
          </a:p>
        </p:txBody>
      </p:sp>
      <p:sp>
        <p:nvSpPr>
          <p:cNvPr id="5" name="4 CuadroTexto"/>
          <p:cNvSpPr txBox="1"/>
          <p:nvPr/>
        </p:nvSpPr>
        <p:spPr>
          <a:xfrm>
            <a:off x="468313" y="4297363"/>
            <a:ext cx="828040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Santiago de </a:t>
            </a:r>
            <a:r>
              <a:rPr lang="es-ES" b="1" dirty="0" err="1">
                <a:effectLst>
                  <a:glow rad="101600">
                    <a:schemeClr val="accent2">
                      <a:satMod val="175000"/>
                      <a:alpha val="40000"/>
                    </a:schemeClr>
                  </a:glow>
                  <a:outerShdw blurRad="38100" dist="38100" dir="2700000" algn="tl">
                    <a:srgbClr val="000000">
                      <a:alpha val="43137"/>
                    </a:srgbClr>
                  </a:outerShdw>
                </a:effectLst>
              </a:rPr>
              <a:t>Zebedeo</a:t>
            </a:r>
            <a:r>
              <a:rPr lang="es-ES" b="1" dirty="0">
                <a:effectLst>
                  <a:glow rad="101600">
                    <a:schemeClr val="accent2">
                      <a:satMod val="175000"/>
                      <a:alpha val="40000"/>
                    </a:schemeClr>
                  </a:glow>
                  <a:outerShdw blurRad="38100" dist="38100" dir="2700000" algn="tl">
                    <a:srgbClr val="000000">
                      <a:alpha val="43137"/>
                    </a:srgbClr>
                  </a:outerShdw>
                </a:effectLst>
              </a:rPr>
              <a:t>, conocido en la tradición cristiana como Santiago </a:t>
            </a:r>
            <a:r>
              <a:rPr lang="es-ES" b="1" i="1" dirty="0">
                <a:effectLst>
                  <a:glow rad="101600">
                    <a:schemeClr val="accent2">
                      <a:satMod val="175000"/>
                      <a:alpha val="40000"/>
                    </a:schemeClr>
                  </a:glow>
                  <a:outerShdw blurRad="38100" dist="38100" dir="2700000" algn="tl">
                    <a:srgbClr val="000000">
                      <a:alpha val="43137"/>
                    </a:srgbClr>
                  </a:outerShdw>
                </a:effectLst>
              </a:rPr>
              <a:t>el Mayor</a:t>
            </a:r>
            <a:r>
              <a:rPr lang="es-ES" b="1" dirty="0">
                <a:effectLst>
                  <a:glow rad="101600">
                    <a:schemeClr val="accent2">
                      <a:satMod val="175000"/>
                      <a:alpha val="40000"/>
                    </a:schemeClr>
                  </a:glow>
                  <a:outerShdw blurRad="38100" dist="38100" dir="2700000" algn="tl">
                    <a:srgbClr val="000000">
                      <a:alpha val="43137"/>
                    </a:srgbClr>
                  </a:outerShdw>
                </a:effectLst>
              </a:rPr>
              <a:t>, fue uno de los doce apóstoles. Es el patrono de España,,,, y</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Andrés el apóstol, que según el cristianismo fue uno de los seguidores de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Jesús de Nazaret.</a:t>
            </a:r>
          </a:p>
        </p:txBody>
      </p:sp>
    </p:spTree>
  </p:cSld>
  <p:clrMapOvr>
    <a:masterClrMapping/>
  </p:clrMapOvr>
  <mc:AlternateContent xmlns:mc="http://schemas.openxmlformats.org/markup-compatibility/2006">
    <mc:Choice xmlns:p14="http://schemas.microsoft.com/office/powerpoint/2010/main" Requires="p14">
      <p:transition spd="slow" p14:dur="2500" advTm="35000">
        <p14:vortex dir="r"/>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870">
                                          <p:stCondLst>
                                            <p:cond delay="0"/>
                                          </p:stCondLst>
                                        </p:cTn>
                                        <p:tgtEl>
                                          <p:spTgt spid="3"/>
                                        </p:tgtEl>
                                      </p:cBhvr>
                                    </p:animEffect>
                                    <p:anim calcmode="lin" valueType="num">
                                      <p:cBhvr>
                                        <p:cTn id="8" dur="2733"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3"/>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3"/>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3"/>
                                        </p:tgtEl>
                                        <p:attrNameLst>
                                          <p:attrName>ppt_y</p:attrName>
                                        </p:attrNameLst>
                                      </p:cBhvr>
                                      <p:tavLst>
                                        <p:tav tm="0" fmla="#ppt_y-sin(pi*$)/81">
                                          <p:val>
                                            <p:fltVal val="0"/>
                                          </p:val>
                                        </p:tav>
                                        <p:tav tm="100000">
                                          <p:val>
                                            <p:fltVal val="1"/>
                                          </p:val>
                                        </p:tav>
                                      </p:tavLst>
                                    </p:anim>
                                    <p:animScale>
                                      <p:cBhvr>
                                        <p:cTn id="13" dur="39">
                                          <p:stCondLst>
                                            <p:cond delay="975"/>
                                          </p:stCondLst>
                                        </p:cTn>
                                        <p:tgtEl>
                                          <p:spTgt spid="3"/>
                                        </p:tgtEl>
                                      </p:cBhvr>
                                      <p:to x="100000" y="60000"/>
                                    </p:animScale>
                                    <p:animScale>
                                      <p:cBhvr>
                                        <p:cTn id="14" dur="249" decel="50000">
                                          <p:stCondLst>
                                            <p:cond delay="1014"/>
                                          </p:stCondLst>
                                        </p:cTn>
                                        <p:tgtEl>
                                          <p:spTgt spid="3"/>
                                        </p:tgtEl>
                                      </p:cBhvr>
                                      <p:to x="100000" y="100000"/>
                                    </p:animScale>
                                    <p:animScale>
                                      <p:cBhvr>
                                        <p:cTn id="15" dur="39">
                                          <p:stCondLst>
                                            <p:cond delay="1968"/>
                                          </p:stCondLst>
                                        </p:cTn>
                                        <p:tgtEl>
                                          <p:spTgt spid="3"/>
                                        </p:tgtEl>
                                      </p:cBhvr>
                                      <p:to x="100000" y="80000"/>
                                    </p:animScale>
                                    <p:animScale>
                                      <p:cBhvr>
                                        <p:cTn id="16" dur="249" decel="50000">
                                          <p:stCondLst>
                                            <p:cond delay="2007"/>
                                          </p:stCondLst>
                                        </p:cTn>
                                        <p:tgtEl>
                                          <p:spTgt spid="3"/>
                                        </p:tgtEl>
                                      </p:cBhvr>
                                      <p:to x="100000" y="100000"/>
                                    </p:animScale>
                                    <p:animScale>
                                      <p:cBhvr>
                                        <p:cTn id="17" dur="39">
                                          <p:stCondLst>
                                            <p:cond delay="2463"/>
                                          </p:stCondLst>
                                        </p:cTn>
                                        <p:tgtEl>
                                          <p:spTgt spid="3"/>
                                        </p:tgtEl>
                                      </p:cBhvr>
                                      <p:to x="100000" y="90000"/>
                                    </p:animScale>
                                    <p:animScale>
                                      <p:cBhvr>
                                        <p:cTn id="18" dur="249" decel="50000">
                                          <p:stCondLst>
                                            <p:cond delay="2502"/>
                                          </p:stCondLst>
                                        </p:cTn>
                                        <p:tgtEl>
                                          <p:spTgt spid="3"/>
                                        </p:tgtEl>
                                      </p:cBhvr>
                                      <p:to x="100000" y="100000"/>
                                    </p:animScale>
                                    <p:animScale>
                                      <p:cBhvr>
                                        <p:cTn id="19" dur="39">
                                          <p:stCondLst>
                                            <p:cond delay="2712"/>
                                          </p:stCondLst>
                                        </p:cTn>
                                        <p:tgtEl>
                                          <p:spTgt spid="3"/>
                                        </p:tgtEl>
                                      </p:cBhvr>
                                      <p:to x="100000" y="95000"/>
                                    </p:animScale>
                                    <p:animScale>
                                      <p:cBhvr>
                                        <p:cTn id="20" dur="249" decel="50000">
                                          <p:stCondLst>
                                            <p:cond delay="2751"/>
                                          </p:stCondLst>
                                        </p:cTn>
                                        <p:tgtEl>
                                          <p:spTgt spid="3"/>
                                        </p:tgtEl>
                                      </p:cBhvr>
                                      <p:to x="100000" y="100000"/>
                                    </p:animScale>
                                  </p:childTnLst>
                                </p:cTn>
                              </p:par>
                              <p:par>
                                <p:cTn id="21" presetID="30" presetClass="entr" presetSubtype="0"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2400" decel="100000"/>
                                        <p:tgtEl>
                                          <p:spTgt spid="3"/>
                                        </p:tgtEl>
                                      </p:cBhvr>
                                    </p:animEffect>
                                    <p:anim calcmode="lin" valueType="num">
                                      <p:cBhvr>
                                        <p:cTn id="24" dur="2400" decel="100000" fill="hold"/>
                                        <p:tgtEl>
                                          <p:spTgt spid="3"/>
                                        </p:tgtEl>
                                        <p:attrNameLst>
                                          <p:attrName>style.rotation</p:attrName>
                                        </p:attrNameLst>
                                      </p:cBhvr>
                                      <p:tavLst>
                                        <p:tav tm="0">
                                          <p:val>
                                            <p:fltVal val="-90"/>
                                          </p:val>
                                        </p:tav>
                                        <p:tav tm="100000">
                                          <p:val>
                                            <p:fltVal val="0"/>
                                          </p:val>
                                        </p:tav>
                                      </p:tavLst>
                                    </p:anim>
                                    <p:anim calcmode="lin" valueType="num">
                                      <p:cBhvr>
                                        <p:cTn id="25" dur="2400" decel="100000" fill="hold"/>
                                        <p:tgtEl>
                                          <p:spTgt spid="3"/>
                                        </p:tgtEl>
                                        <p:attrNameLst>
                                          <p:attrName>ppt_x</p:attrName>
                                        </p:attrNameLst>
                                      </p:cBhvr>
                                      <p:tavLst>
                                        <p:tav tm="0">
                                          <p:val>
                                            <p:strVal val="#ppt_x+0.4"/>
                                          </p:val>
                                        </p:tav>
                                        <p:tav tm="100000">
                                          <p:val>
                                            <p:strVal val="#ppt_x-0.05"/>
                                          </p:val>
                                        </p:tav>
                                      </p:tavLst>
                                    </p:anim>
                                    <p:anim calcmode="lin" valueType="num">
                                      <p:cBhvr>
                                        <p:cTn id="26" dur="2400" decel="100000" fill="hold"/>
                                        <p:tgtEl>
                                          <p:spTgt spid="3"/>
                                        </p:tgtEl>
                                        <p:attrNameLst>
                                          <p:attrName>ppt_y</p:attrName>
                                        </p:attrNameLst>
                                      </p:cBhvr>
                                      <p:tavLst>
                                        <p:tav tm="0">
                                          <p:val>
                                            <p:strVal val="#ppt_y-0.4"/>
                                          </p:val>
                                        </p:tav>
                                        <p:tav tm="100000">
                                          <p:val>
                                            <p:strVal val="#ppt_y+0.1"/>
                                          </p:val>
                                        </p:tav>
                                      </p:tavLst>
                                    </p:anim>
                                    <p:anim calcmode="lin" valueType="num">
                                      <p:cBhvr>
                                        <p:cTn id="27" dur="600" accel="100000" fill="hold">
                                          <p:stCondLst>
                                            <p:cond delay="2400"/>
                                          </p:stCondLst>
                                        </p:cTn>
                                        <p:tgtEl>
                                          <p:spTgt spid="3"/>
                                        </p:tgtEl>
                                        <p:attrNameLst>
                                          <p:attrName>ppt_x</p:attrName>
                                        </p:attrNameLst>
                                      </p:cBhvr>
                                      <p:tavLst>
                                        <p:tav tm="0">
                                          <p:val>
                                            <p:strVal val="#ppt_x-0.05"/>
                                          </p:val>
                                        </p:tav>
                                        <p:tav tm="100000">
                                          <p:val>
                                            <p:strVal val="#ppt_x"/>
                                          </p:val>
                                        </p:tav>
                                      </p:tavLst>
                                    </p:anim>
                                    <p:anim calcmode="lin" valueType="num">
                                      <p:cBhvr>
                                        <p:cTn id="28" dur="600" accel="100000" fill="hold">
                                          <p:stCondLst>
                                            <p:cond delay="2400"/>
                                          </p:stCondLst>
                                        </p:cTn>
                                        <p:tgtEl>
                                          <p:spTgt spid="3"/>
                                        </p:tgtEl>
                                        <p:attrNameLst>
                                          <p:attrName>ppt_y</p:attrName>
                                        </p:attrNameLst>
                                      </p:cBhvr>
                                      <p:tavLst>
                                        <p:tav tm="0">
                                          <p:val>
                                            <p:strVal val="#ppt_y+0.1"/>
                                          </p:val>
                                        </p:tav>
                                        <p:tav tm="100000">
                                          <p:val>
                                            <p:strVal val="#ppt_y"/>
                                          </p:val>
                                        </p:tav>
                                      </p:tavLst>
                                    </p:anim>
                                  </p:childTnLst>
                                </p:cTn>
                              </p:par>
                            </p:childTnLst>
                          </p:cTn>
                        </p:par>
                        <p:par>
                          <p:cTn id="29" fill="hold" nodeType="afterGroup">
                            <p:stCondLst>
                              <p:cond delay="3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1"/>
                                          </p:val>
                                        </p:tav>
                                        <p:tav tm="100000">
                                          <p:val>
                                            <p:strVal val="#ppt_x"/>
                                          </p:val>
                                        </p:tav>
                                      </p:tavLst>
                                    </p:anim>
                                    <p:anim calcmode="lin" valueType="num">
                                      <p:cBhvr>
                                        <p:cTn id="34" dur="1000" fill="hold"/>
                                        <p:tgtEl>
                                          <p:spTgt spid="4"/>
                                        </p:tgtEl>
                                        <p:attrNameLst>
                                          <p:attrName>ppt_y</p:attrName>
                                        </p:attrNameLst>
                                      </p:cBhvr>
                                      <p:tavLst>
                                        <p:tav tm="0">
                                          <p:val>
                                            <p:strVal val="#ppt_y"/>
                                          </p:val>
                                        </p:tav>
                                        <p:tav tm="100000">
                                          <p:val>
                                            <p:strVal val="#ppt_y"/>
                                          </p:val>
                                        </p:tav>
                                      </p:tavLst>
                                    </p:anim>
                                  </p:childTnLst>
                                </p:cTn>
                              </p:par>
                            </p:childTnLst>
                          </p:cTn>
                        </p:par>
                        <p:par>
                          <p:cTn id="35" fill="hold" nodeType="afterGroup">
                            <p:stCondLst>
                              <p:cond delay="9900"/>
                            </p:stCondLst>
                            <p:childTnLst>
                              <p:par>
                                <p:cTn id="36" presetID="40" presetClass="entr" presetSubtype="0" fill="hold" grpId="0" nodeType="afterEffect">
                                  <p:stCondLst>
                                    <p:cond delay="500"/>
                                  </p:stCondLst>
                                  <p:iterate type="lt">
                                    <p:tmPct val="10000"/>
                                  </p:iterate>
                                  <p:childTnLst>
                                    <p:set>
                                      <p:cBhvr>
                                        <p:cTn id="37" dur="1" fill="hold">
                                          <p:stCondLst>
                                            <p:cond delay="0"/>
                                          </p:stCondLst>
                                        </p:cTn>
                                        <p:tgtEl>
                                          <p:spTgt spid="5"/>
                                        </p:tgtEl>
                                        <p:attrNameLst>
                                          <p:attrName>style.visibility</p:attrName>
                                        </p:attrNameLst>
                                      </p:cBhvr>
                                      <p:to>
                                        <p:strVal val="visible"/>
                                      </p:to>
                                    </p:set>
                                    <p:animEffect transition="in" filter="fade">
                                      <p:cBhvr>
                                        <p:cTn id="38" dur="1000"/>
                                        <p:tgtEl>
                                          <p:spTgt spid="5"/>
                                        </p:tgtEl>
                                      </p:cBhvr>
                                    </p:animEffect>
                                    <p:anim calcmode="lin" valueType="num">
                                      <p:cBhvr>
                                        <p:cTn id="39" dur="1000" fill="hold"/>
                                        <p:tgtEl>
                                          <p:spTgt spid="5"/>
                                        </p:tgtEl>
                                        <p:attrNameLst>
                                          <p:attrName>ppt_x</p:attrName>
                                        </p:attrNameLst>
                                      </p:cBhvr>
                                      <p:tavLst>
                                        <p:tav tm="0">
                                          <p:val>
                                            <p:strVal val="#ppt_x-.1"/>
                                          </p:val>
                                        </p:tav>
                                        <p:tav tm="100000">
                                          <p:val>
                                            <p:strVal val="#ppt_x"/>
                                          </p:val>
                                        </p:tav>
                                      </p:tavLst>
                                    </p:anim>
                                    <p:anim calcmode="lin" valueType="num">
                                      <p:cBhvr>
                                        <p:cTn id="4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1" name="Picture 5" descr="C:\Users\Ana María\Desktop\ENAGU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C:\Users\Ana María\Desktop\ENAGU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5" descr="C:\Users\Ana María\Desktop\ENAGU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395288" y="4657725"/>
            <a:ext cx="8315325" cy="923925"/>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una de las naves laterales podemos ver en la pared de la derecha, una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de las partes del órgano ya que en otra nave a la izquierda, también hay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otra parte del mismo. También todas las bóvedas están llenas de pinturas.</a:t>
            </a:r>
          </a:p>
        </p:txBody>
      </p:sp>
    </p:spTree>
  </p:cSld>
  <p:clrMapOvr>
    <a:masterClrMapping/>
  </p:clrMapOvr>
  <mc:AlternateContent xmlns:mc="http://schemas.openxmlformats.org/markup-compatibility/2006">
    <mc:Choice xmlns:p14="http://schemas.microsoft.com/office/powerpoint/2010/main" Requires="p14">
      <p:transition spd="slow" p14:dur="2500" advTm="26000">
        <p14:vortex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nodeType="withEffect">
                                  <p:stCondLst>
                                    <p:cond delay="0"/>
                                  </p:stCondLst>
                                  <p:childTnLst>
                                    <p:animEffect transition="out" filter="circle(out)">
                                      <p:cBhvr>
                                        <p:cTn id="6" dur="3000"/>
                                        <p:tgtEl>
                                          <p:spTgt spid="9221"/>
                                        </p:tgtEl>
                                      </p:cBhvr>
                                    </p:animEffect>
                                    <p:set>
                                      <p:cBhvr>
                                        <p:cTn id="7" dur="1" fill="hold">
                                          <p:stCondLst>
                                            <p:cond delay="2999"/>
                                          </p:stCondLst>
                                        </p:cTn>
                                        <p:tgtEl>
                                          <p:spTgt spid="9221"/>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out)">
                                      <p:cBhvr>
                                        <p:cTn id="10" dur="3000"/>
                                        <p:tgtEl>
                                          <p:spTgt spid="6"/>
                                        </p:tgtEl>
                                      </p:cBhvr>
                                    </p:animEffect>
                                  </p:childTnLst>
                                </p:cTn>
                              </p:par>
                              <p:par>
                                <p:cTn id="11" presetID="23" presetClass="entr" presetSubtype="28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ppt_w</p:attrName>
                                        </p:attrNameLst>
                                      </p:cBhvr>
                                      <p:tavLst>
                                        <p:tav tm="0">
                                          <p:val>
                                            <p:strVal val="4/3*#ppt_w"/>
                                          </p:val>
                                        </p:tav>
                                        <p:tav tm="100000">
                                          <p:val>
                                            <p:strVal val="#ppt_w"/>
                                          </p:val>
                                        </p:tav>
                                      </p:tavLst>
                                    </p:anim>
                                    <p:anim calcmode="lin" valueType="num">
                                      <p:cBhvr>
                                        <p:cTn id="14" dur="3000" fill="hold"/>
                                        <p:tgtEl>
                                          <p:spTgt spid="7"/>
                                        </p:tgtEl>
                                        <p:attrNameLst>
                                          <p:attrName>ppt_h</p:attrName>
                                        </p:attrNameLst>
                                      </p:cBhvr>
                                      <p:tavLst>
                                        <p:tav tm="0">
                                          <p:val>
                                            <p:strVal val="4/3*#ppt_h"/>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3000"/>
                                        <p:tgtEl>
                                          <p:spTgt spid="7"/>
                                        </p:tgtEl>
                                      </p:cBhvr>
                                    </p:animEffect>
                                  </p:childTnLst>
                                </p:cTn>
                              </p:par>
                            </p:childTnLst>
                          </p:cTn>
                        </p:par>
                        <p:par>
                          <p:cTn id="18" fill="hold" nodeType="afterGroup">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13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213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568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213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568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611188" y="4297363"/>
            <a:ext cx="8224837" cy="1200150"/>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Giordano, conocido en España como Lucas Jordán, tenía una facilidad y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una rapidez que le valieron el apodo de “Fa presto” el rápido, bastante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merecido, pintó estas bóvedas y la de la escalera del Monasterio en 22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meses, y además con 57 años de edad. </a:t>
            </a:r>
          </a:p>
        </p:txBody>
      </p:sp>
    </p:spTree>
  </p:cSld>
  <p:clrMapOvr>
    <a:masterClrMapping/>
  </p:clrMapOvr>
  <mc:AlternateContent xmlns:mc="http://schemas.openxmlformats.org/markup-compatibility/2006">
    <mc:Choice xmlns:p14="http://schemas.microsoft.com/office/powerpoint/2010/main" Requires="p14">
      <p:transition spd="slow" p14:dur="2500" advTm="33000">
        <p14:vortex dir="r"/>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amond(out)">
                                      <p:cBhvr>
                                        <p:cTn id="11" dur="3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rhino10_by_redbeard31-d53zwln.jpg"/>
          <p:cNvPicPr>
            <a:picLocks noChangeAspect="1" noChangeArrowheads="1"/>
          </p:cNvPicPr>
          <p:nvPr/>
        </p:nvPicPr>
        <p:blipFill>
          <a:blip r:embed="rId2">
            <a:extLst>
              <a:ext uri="{28A0092B-C50C-407E-A947-70E740481C1C}">
                <a14:useLocalDpi xmlns:a14="http://schemas.microsoft.com/office/drawing/2010/main" val="0"/>
              </a:ext>
            </a:extLst>
          </a:blip>
          <a:srcRect b="75200"/>
          <a:stretch>
            <a:fillRect/>
          </a:stretch>
        </p:blipFill>
        <p:spPr bwMode="auto">
          <a:xfrm>
            <a:off x="0" y="0"/>
            <a:ext cx="9144000"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Users\Ana María\Desktop\rhino10_by_redbeard31-d53zwln.jpg"/>
          <p:cNvPicPr>
            <a:picLocks noChangeAspect="1" noChangeArrowheads="1"/>
          </p:cNvPicPr>
          <p:nvPr/>
        </p:nvPicPr>
        <p:blipFill>
          <a:blip r:embed="rId2">
            <a:extLst>
              <a:ext uri="{28A0092B-C50C-407E-A947-70E740481C1C}">
                <a14:useLocalDpi xmlns:a14="http://schemas.microsoft.com/office/drawing/2010/main" val="0"/>
              </a:ext>
            </a:extLst>
          </a:blip>
          <a:srcRect t="24800" b="50000"/>
          <a:stretch>
            <a:fillRect/>
          </a:stretch>
        </p:blipFill>
        <p:spPr bwMode="auto">
          <a:xfrm>
            <a:off x="0" y="1417638"/>
            <a:ext cx="9144000"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C:\Users\Ana María\Desktop\rhino10_by_redbeard31-d53zwln.jpg"/>
          <p:cNvPicPr>
            <a:picLocks noChangeAspect="1" noChangeArrowheads="1"/>
          </p:cNvPicPr>
          <p:nvPr/>
        </p:nvPicPr>
        <p:blipFill>
          <a:blip r:embed="rId2">
            <a:extLst>
              <a:ext uri="{28A0092B-C50C-407E-A947-70E740481C1C}">
                <a14:useLocalDpi xmlns:a14="http://schemas.microsoft.com/office/drawing/2010/main" val="0"/>
              </a:ext>
            </a:extLst>
          </a:blip>
          <a:srcRect t="50000" b="24800"/>
          <a:stretch>
            <a:fillRect/>
          </a:stretch>
        </p:blipFill>
        <p:spPr bwMode="auto">
          <a:xfrm>
            <a:off x="0" y="2857500"/>
            <a:ext cx="9144000"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C:\Users\Ana María\Desktop\rhino10_by_redbeard31-d53zwln.jpg"/>
          <p:cNvPicPr>
            <a:picLocks noChangeAspect="1" noChangeArrowheads="1"/>
          </p:cNvPicPr>
          <p:nvPr/>
        </p:nvPicPr>
        <p:blipFill>
          <a:blip r:embed="rId2">
            <a:extLst>
              <a:ext uri="{28A0092B-C50C-407E-A947-70E740481C1C}">
                <a14:useLocalDpi xmlns:a14="http://schemas.microsoft.com/office/drawing/2010/main" val="0"/>
              </a:ext>
            </a:extLst>
          </a:blip>
          <a:srcRect t="75200"/>
          <a:stretch>
            <a:fillRect/>
          </a:stretch>
        </p:blipFill>
        <p:spPr bwMode="auto">
          <a:xfrm>
            <a:off x="0" y="4297363"/>
            <a:ext cx="9144000" cy="1417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250825" y="4657725"/>
            <a:ext cx="8507413" cy="923925"/>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Presbiterio de la Basílica con el Retablo Mayor. La Basílica se compone en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realidad de dos iglesias, la que servía para el pueblo, que es el Sotacoro,  y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la Capilla Real e iglesia conventual, que es el cuerpo del templo.</a:t>
            </a:r>
          </a:p>
        </p:txBody>
      </p:sp>
    </p:spTree>
  </p:cSld>
  <p:clrMapOvr>
    <a:masterClrMapping/>
  </p:clrMapOvr>
  <mc:AlternateContent xmlns:mc="http://schemas.openxmlformats.org/markup-compatibility/2006">
    <mc:Choice xmlns:p14="http://schemas.microsoft.com/office/powerpoint/2010/main" Requires="p14">
      <p:transition spd="slow" p14:dur="2500" advTm="27000">
        <p14:vortex dir="r"/>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1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3000"/>
                                        <p:tgtEl>
                                          <p:spTgt spid="2"/>
                                        </p:tgtEl>
                                      </p:cBhvr>
                                    </p:animEffect>
                                  </p:childTnLst>
                                </p:cTn>
                              </p:par>
                              <p:par>
                                <p:cTn id="8" presetID="18" presetClass="entr" presetSubtype="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strips(downRight)">
                                      <p:cBhvr>
                                        <p:cTn id="10" dur="3000"/>
                                        <p:tgtEl>
                                          <p:spTgt spid="3"/>
                                        </p:tgtEl>
                                      </p:cBhvr>
                                    </p:animEffect>
                                  </p:childTnLst>
                                </p:cTn>
                              </p:par>
                              <p:par>
                                <p:cTn id="11" presetID="18" presetClass="entr" presetSubtype="3"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strips(upRight)">
                                      <p:cBhvr>
                                        <p:cTn id="13" dur="3000"/>
                                        <p:tgtEl>
                                          <p:spTgt spid="4"/>
                                        </p:tgtEl>
                                      </p:cBhvr>
                                    </p:animEffect>
                                  </p:childTnLst>
                                </p:cTn>
                              </p:par>
                              <p:par>
                                <p:cTn id="14" presetID="18" presetClass="entr" presetSubtype="9"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strips(upLeft)">
                                      <p:cBhvr>
                                        <p:cTn id="16" dur="3000"/>
                                        <p:tgtEl>
                                          <p:spTgt spid="5"/>
                                        </p:tgtEl>
                                      </p:cBhvr>
                                    </p:animEffect>
                                  </p:childTnLst>
                                </p:cTn>
                              </p:par>
                            </p:childTnLst>
                          </p:cTn>
                        </p:par>
                        <p:par>
                          <p:cTn id="17" fill="hold" nodeType="afterGroup">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4 Marcador de contenido" descr="5787458138_072fcc8c0b_b.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2"/>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flipH="1">
            <a:off x="10501322" y="6131743"/>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redondeado"/>
          <p:cNvSpPr/>
          <p:nvPr/>
        </p:nvSpPr>
        <p:spPr>
          <a:xfrm flipH="1">
            <a:off x="-428660" y="0"/>
            <a:ext cx="71439" cy="5715000"/>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flipH="1" flipV="1">
            <a:off x="11312925" y="6072172"/>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redondeado"/>
          <p:cNvSpPr/>
          <p:nvPr/>
        </p:nvSpPr>
        <p:spPr>
          <a:xfrm flipH="1" flipV="1">
            <a:off x="10644232" y="357171"/>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redondeado"/>
          <p:cNvSpPr/>
          <p:nvPr/>
        </p:nvSpPr>
        <p:spPr>
          <a:xfrm>
            <a:off x="971550" y="0"/>
            <a:ext cx="936625" cy="5715000"/>
          </a:xfrm>
          <a:prstGeom prst="roundRect">
            <a:avLst>
              <a:gd name="adj" fmla="val 0"/>
            </a:avLst>
          </a:prstGeom>
          <a:gradFill flip="none" rotWithShape="1">
            <a:gsLst>
              <a:gs pos="0">
                <a:srgbClr val="D3D351">
                  <a:shade val="30000"/>
                  <a:satMod val="115000"/>
                </a:srgbClr>
              </a:gs>
              <a:gs pos="50000">
                <a:srgbClr val="D3D351">
                  <a:shade val="67500"/>
                  <a:satMod val="115000"/>
                </a:srgbClr>
              </a:gs>
              <a:gs pos="100000">
                <a:srgbClr val="D3D351">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redondeado"/>
          <p:cNvSpPr/>
          <p:nvPr/>
        </p:nvSpPr>
        <p:spPr>
          <a:xfrm>
            <a:off x="7164388" y="0"/>
            <a:ext cx="1008062" cy="5715000"/>
          </a:xfrm>
          <a:prstGeom prst="roundRect">
            <a:avLst>
              <a:gd name="adj" fmla="val 0"/>
            </a:avLst>
          </a:prstGeom>
          <a:gradFill flip="none" rotWithShape="1">
            <a:gsLst>
              <a:gs pos="0">
                <a:srgbClr val="D3D351">
                  <a:shade val="30000"/>
                  <a:satMod val="115000"/>
                </a:srgbClr>
              </a:gs>
              <a:gs pos="50000">
                <a:srgbClr val="D3D351">
                  <a:shade val="67500"/>
                  <a:satMod val="115000"/>
                </a:srgbClr>
              </a:gs>
              <a:gs pos="100000">
                <a:srgbClr val="D3D351">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redondeado"/>
          <p:cNvSpPr/>
          <p:nvPr/>
        </p:nvSpPr>
        <p:spPr>
          <a:xfrm>
            <a:off x="-1143040" y="4941109"/>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redondeado"/>
          <p:cNvSpPr/>
          <p:nvPr/>
        </p:nvSpPr>
        <p:spPr>
          <a:xfrm>
            <a:off x="0" y="0"/>
            <a:ext cx="971550" cy="5715000"/>
          </a:xfrm>
          <a:prstGeom prst="roundRect">
            <a:avLst>
              <a:gd name="adj" fmla="val 0"/>
            </a:avLst>
          </a:prstGeom>
          <a:gradFill flip="none" rotWithShape="1">
            <a:gsLst>
              <a:gs pos="0">
                <a:srgbClr val="D3D351">
                  <a:shade val="30000"/>
                  <a:satMod val="115000"/>
                </a:srgbClr>
              </a:gs>
              <a:gs pos="50000">
                <a:srgbClr val="D3D351">
                  <a:shade val="67500"/>
                  <a:satMod val="115000"/>
                </a:srgbClr>
              </a:gs>
              <a:gs pos="100000">
                <a:srgbClr val="D3D351">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Rectángulo redondeado"/>
          <p:cNvSpPr/>
          <p:nvPr/>
        </p:nvSpPr>
        <p:spPr>
          <a:xfrm>
            <a:off x="8172450" y="0"/>
            <a:ext cx="971550" cy="5715000"/>
          </a:xfrm>
          <a:prstGeom prst="roundRect">
            <a:avLst>
              <a:gd name="adj" fmla="val 0"/>
            </a:avLst>
          </a:prstGeom>
          <a:gradFill flip="none" rotWithShape="1">
            <a:gsLst>
              <a:gs pos="0">
                <a:srgbClr val="D3D351">
                  <a:shade val="30000"/>
                  <a:satMod val="115000"/>
                </a:srgbClr>
              </a:gs>
              <a:gs pos="50000">
                <a:srgbClr val="D3D351">
                  <a:shade val="67500"/>
                  <a:satMod val="115000"/>
                </a:srgbClr>
              </a:gs>
              <a:gs pos="100000">
                <a:srgbClr val="D3D351">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15" name="14 Imagen" descr="Imagen9.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08175" y="0"/>
            <a:ext cx="5256213"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17 Rectángulo"/>
          <p:cNvSpPr/>
          <p:nvPr/>
        </p:nvSpPr>
        <p:spPr>
          <a:xfrm>
            <a:off x="1908175" y="0"/>
            <a:ext cx="5256213" cy="5715000"/>
          </a:xfrm>
          <a:prstGeom prst="rect">
            <a:avLst/>
          </a:prstGeom>
          <a:solidFill>
            <a:schemeClr val="accent6">
              <a:lumMod val="40000"/>
              <a:lumOff val="6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ectángulo"/>
          <p:cNvSpPr/>
          <p:nvPr/>
        </p:nvSpPr>
        <p:spPr>
          <a:xfrm>
            <a:off x="1908175" y="0"/>
            <a:ext cx="5256213" cy="5715000"/>
          </a:xfrm>
          <a:prstGeom prst="rect">
            <a:avLst/>
          </a:prstGeom>
          <a:solidFill>
            <a:srgbClr val="D3D351">
              <a:alpha val="658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CuadroTexto"/>
          <p:cNvSpPr txBox="1"/>
          <p:nvPr/>
        </p:nvSpPr>
        <p:spPr>
          <a:xfrm>
            <a:off x="2771775" y="5160963"/>
            <a:ext cx="3502025" cy="400050"/>
          </a:xfrm>
          <a:prstGeom prst="rect">
            <a:avLst/>
          </a:prstGeom>
          <a:noFill/>
        </p:spPr>
        <p:txBody>
          <a:bodyPr wrap="none">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rPr>
              <a:t>Detalles del Retablo Mayor.</a:t>
            </a:r>
          </a:p>
        </p:txBody>
      </p:sp>
    </p:spTree>
  </p:cSld>
  <p:clrMapOvr>
    <a:masterClrMapping/>
  </p:clrMapOvr>
  <mc:AlternateContent xmlns:mc="http://schemas.openxmlformats.org/markup-compatibility/2006">
    <mc:Choice xmlns:p14="http://schemas.microsoft.com/office/powerpoint/2010/main" Requires="p14">
      <p:transition spd="slow" p14:dur="2500" advTm="12000">
        <p14:vortex dir="r"/>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4"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3000" fill="hold"/>
                                        <p:tgtEl>
                                          <p:spTgt spid="14"/>
                                        </p:tgtEl>
                                        <p:attrNameLst>
                                          <p:attrName>ppt_x</p:attrName>
                                        </p:attrNameLst>
                                      </p:cBhvr>
                                      <p:tavLst>
                                        <p:tav tm="0">
                                          <p:val>
                                            <p:strVal val="#ppt_x"/>
                                          </p:val>
                                        </p:tav>
                                        <p:tav tm="100000">
                                          <p:val>
                                            <p:strVal val="#ppt_x"/>
                                          </p:val>
                                        </p:tav>
                                      </p:tavLst>
                                    </p:anim>
                                    <p:anim calcmode="lin" valueType="num">
                                      <p:cBhvr additive="base">
                                        <p:cTn id="8" dur="3000" fill="hold"/>
                                        <p:tgtEl>
                                          <p:spTgt spid="14"/>
                                        </p:tgtEl>
                                        <p:attrNameLst>
                                          <p:attrName>ppt_y</p:attrName>
                                        </p:attrNameLst>
                                      </p:cBhvr>
                                      <p:tavLst>
                                        <p:tav tm="0">
                                          <p:val>
                                            <p:strVal val="1+#ppt_h/2"/>
                                          </p:val>
                                        </p:tav>
                                        <p:tav tm="100000">
                                          <p:val>
                                            <p:strVal val="#ppt_y"/>
                                          </p:val>
                                        </p:tav>
                                      </p:tavLst>
                                    </p:anim>
                                  </p:childTnLst>
                                </p:cTn>
                              </p:par>
                              <p:par>
                                <p:cTn id="9" presetID="7" presetClass="entr" presetSubtype="1"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ppt_x"/>
                                          </p:val>
                                        </p:tav>
                                        <p:tav tm="100000">
                                          <p:val>
                                            <p:strVal val="#ppt_x"/>
                                          </p:val>
                                        </p:tav>
                                      </p:tavLst>
                                    </p:anim>
                                    <p:anim calcmode="lin" valueType="num">
                                      <p:cBhvr additive="base">
                                        <p:cTn id="12" dur="3000" fill="hold"/>
                                        <p:tgtEl>
                                          <p:spTgt spid="10"/>
                                        </p:tgtEl>
                                        <p:attrNameLst>
                                          <p:attrName>ppt_y</p:attrName>
                                        </p:attrNameLst>
                                      </p:cBhvr>
                                      <p:tavLst>
                                        <p:tav tm="0">
                                          <p:val>
                                            <p:strVal val="0-#ppt_h/2"/>
                                          </p:val>
                                        </p:tav>
                                        <p:tav tm="100000">
                                          <p:val>
                                            <p:strVal val="#ppt_y"/>
                                          </p:val>
                                        </p:tav>
                                      </p:tavLst>
                                    </p:anim>
                                  </p:childTnLst>
                                </p:cTn>
                              </p:par>
                              <p:par>
                                <p:cTn id="13" presetID="7" presetClass="entr" presetSubtype="1"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3000" fill="hold"/>
                                        <p:tgtEl>
                                          <p:spTgt spid="11"/>
                                        </p:tgtEl>
                                        <p:attrNameLst>
                                          <p:attrName>ppt_x</p:attrName>
                                        </p:attrNameLst>
                                      </p:cBhvr>
                                      <p:tavLst>
                                        <p:tav tm="0">
                                          <p:val>
                                            <p:strVal val="#ppt_x"/>
                                          </p:val>
                                        </p:tav>
                                        <p:tav tm="100000">
                                          <p:val>
                                            <p:strVal val="#ppt_x"/>
                                          </p:val>
                                        </p:tav>
                                      </p:tavLst>
                                    </p:anim>
                                    <p:anim calcmode="lin" valueType="num">
                                      <p:cBhvr additive="base">
                                        <p:cTn id="16" dur="3000" fill="hold"/>
                                        <p:tgtEl>
                                          <p:spTgt spid="11"/>
                                        </p:tgtEl>
                                        <p:attrNameLst>
                                          <p:attrName>ppt_y</p:attrName>
                                        </p:attrNameLst>
                                      </p:cBhvr>
                                      <p:tavLst>
                                        <p:tav tm="0">
                                          <p:val>
                                            <p:strVal val="0-#ppt_h/2"/>
                                          </p:val>
                                        </p:tav>
                                        <p:tav tm="100000">
                                          <p:val>
                                            <p:strVal val="#ppt_y"/>
                                          </p:val>
                                        </p:tav>
                                      </p:tavLst>
                                    </p:anim>
                                  </p:childTnLst>
                                </p:cTn>
                              </p:par>
                              <p:par>
                                <p:cTn id="17" presetID="7" presetClass="entr" presetSubtype="4"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3000" fill="hold"/>
                                        <p:tgtEl>
                                          <p:spTgt spid="17"/>
                                        </p:tgtEl>
                                        <p:attrNameLst>
                                          <p:attrName>ppt_x</p:attrName>
                                        </p:attrNameLst>
                                      </p:cBhvr>
                                      <p:tavLst>
                                        <p:tav tm="0">
                                          <p:val>
                                            <p:strVal val="#ppt_x"/>
                                          </p:val>
                                        </p:tav>
                                        <p:tav tm="100000">
                                          <p:val>
                                            <p:strVal val="#ppt_x"/>
                                          </p:val>
                                        </p:tav>
                                      </p:tavLst>
                                    </p:anim>
                                    <p:anim calcmode="lin" valueType="num">
                                      <p:cBhvr additive="base">
                                        <p:cTn id="20" dur="3000" fill="hold"/>
                                        <p:tgtEl>
                                          <p:spTgt spid="17"/>
                                        </p:tgtEl>
                                        <p:attrNameLst>
                                          <p:attrName>ppt_y</p:attrName>
                                        </p:attrNameLst>
                                      </p:cBhvr>
                                      <p:tavLst>
                                        <p:tav tm="0">
                                          <p:val>
                                            <p:strVal val="1+#ppt_h/2"/>
                                          </p:val>
                                        </p:tav>
                                        <p:tav tm="100000">
                                          <p:val>
                                            <p:strVal val="#ppt_y"/>
                                          </p:val>
                                        </p:tav>
                                      </p:tavLst>
                                    </p:anim>
                                  </p:childTnLst>
                                </p:cTn>
                              </p:par>
                              <p:par>
                                <p:cTn id="21" presetID="4" presetClass="entr" presetSubtype="32"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box(out)">
                                      <p:cBhvr>
                                        <p:cTn id="23" dur="3000"/>
                                        <p:tgtEl>
                                          <p:spTgt spid="15"/>
                                        </p:tgtEl>
                                      </p:cBhvr>
                                    </p:animEffect>
                                  </p:childTnLst>
                                </p:cTn>
                              </p:par>
                              <p:par>
                                <p:cTn id="24" presetID="23" presetClass="entr" presetSubtype="288" fill="hold"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p:cTn id="26" dur="3000" fill="hold"/>
                                        <p:tgtEl>
                                          <p:spTgt spid="15"/>
                                        </p:tgtEl>
                                        <p:attrNameLst>
                                          <p:attrName>ppt_w</p:attrName>
                                        </p:attrNameLst>
                                      </p:cBhvr>
                                      <p:tavLst>
                                        <p:tav tm="0">
                                          <p:val>
                                            <p:strVal val="4/3*#ppt_w"/>
                                          </p:val>
                                        </p:tav>
                                        <p:tav tm="100000">
                                          <p:val>
                                            <p:strVal val="#ppt_w"/>
                                          </p:val>
                                        </p:tav>
                                      </p:tavLst>
                                    </p:anim>
                                    <p:anim calcmode="lin" valueType="num">
                                      <p:cBhvr>
                                        <p:cTn id="27" dur="3000" fill="hold"/>
                                        <p:tgtEl>
                                          <p:spTgt spid="15"/>
                                        </p:tgtEl>
                                        <p:attrNameLst>
                                          <p:attrName>ppt_h</p:attrName>
                                        </p:attrNameLst>
                                      </p:cBhvr>
                                      <p:tavLst>
                                        <p:tav tm="0">
                                          <p:val>
                                            <p:strVal val="4/3*#ppt_h"/>
                                          </p:val>
                                        </p:tav>
                                        <p:tav tm="100000">
                                          <p:val>
                                            <p:strVal val="#ppt_h"/>
                                          </p:val>
                                        </p:tav>
                                      </p:tavLst>
                                    </p:anim>
                                  </p:childTnLst>
                                </p:cTn>
                              </p:par>
                              <p:par>
                                <p:cTn id="28" presetID="13" presetClass="exit" presetSubtype="32" fill="hold" grpId="0" nodeType="withEffect">
                                  <p:stCondLst>
                                    <p:cond delay="0"/>
                                  </p:stCondLst>
                                  <p:childTnLst>
                                    <p:animEffect transition="out" filter="plus(out)">
                                      <p:cBhvr>
                                        <p:cTn id="29" dur="3000"/>
                                        <p:tgtEl>
                                          <p:spTgt spid="18"/>
                                        </p:tgtEl>
                                      </p:cBhvr>
                                    </p:animEffect>
                                    <p:set>
                                      <p:cBhvr>
                                        <p:cTn id="30" dur="1" fill="hold">
                                          <p:stCondLst>
                                            <p:cond delay="2999"/>
                                          </p:stCondLst>
                                        </p:cTn>
                                        <p:tgtEl>
                                          <p:spTgt spid="18"/>
                                        </p:tgtEl>
                                        <p:attrNameLst>
                                          <p:attrName>style.visibility</p:attrName>
                                        </p:attrNameLst>
                                      </p:cBhvr>
                                      <p:to>
                                        <p:strVal val="hidden"/>
                                      </p:to>
                                    </p:set>
                                  </p:childTnLst>
                                </p:cTn>
                              </p:par>
                              <p:par>
                                <p:cTn id="31" presetID="5" presetClass="exit" presetSubtype="5" fill="hold" grpId="0" nodeType="withEffect">
                                  <p:stCondLst>
                                    <p:cond delay="0"/>
                                  </p:stCondLst>
                                  <p:childTnLst>
                                    <p:animEffect transition="out" filter="checkerboard(down)">
                                      <p:cBhvr>
                                        <p:cTn id="32" dur="2500"/>
                                        <p:tgtEl>
                                          <p:spTgt spid="16"/>
                                        </p:tgtEl>
                                      </p:cBhvr>
                                    </p:animEffect>
                                    <p:set>
                                      <p:cBhvr>
                                        <p:cTn id="33" dur="1" fill="hold">
                                          <p:stCondLst>
                                            <p:cond delay="2499"/>
                                          </p:stCondLst>
                                        </p:cTn>
                                        <p:tgtEl>
                                          <p:spTgt spid="16"/>
                                        </p:tgtEl>
                                        <p:attrNameLst>
                                          <p:attrName>style.visibility</p:attrName>
                                        </p:attrNameLst>
                                      </p:cBhvr>
                                      <p:to>
                                        <p:strVal val="hidden"/>
                                      </p:to>
                                    </p:set>
                                  </p:childTnLst>
                                </p:cTn>
                              </p:par>
                            </p:childTnLst>
                          </p:cTn>
                        </p:par>
                        <p:par>
                          <p:cTn id="34" fill="hold" nodeType="afterGroup">
                            <p:stCondLst>
                              <p:cond delay="3000"/>
                            </p:stCondLst>
                            <p:childTnLst>
                              <p:par>
                                <p:cTn id="35" presetID="23" presetClass="entr" presetSubtype="16"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p:cTn id="37" dur="1000" fill="hold"/>
                                        <p:tgtEl>
                                          <p:spTgt spid="19"/>
                                        </p:tgtEl>
                                        <p:attrNameLst>
                                          <p:attrName>ppt_w</p:attrName>
                                        </p:attrNameLst>
                                      </p:cBhvr>
                                      <p:tavLst>
                                        <p:tav tm="0">
                                          <p:val>
                                            <p:fltVal val="0"/>
                                          </p:val>
                                        </p:tav>
                                        <p:tav tm="100000">
                                          <p:val>
                                            <p:strVal val="#ppt_w"/>
                                          </p:val>
                                        </p:tav>
                                      </p:tavLst>
                                    </p:anim>
                                    <p:anim calcmode="lin" valueType="num">
                                      <p:cBhvr>
                                        <p:cTn id="38" dur="1000" fill="hold"/>
                                        <p:tgtEl>
                                          <p:spTgt spid="1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6" grpId="0" animBg="1"/>
      <p:bldP spid="1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3" descr="C:\Users\Ana María\Desktop\nastroenie_otdyx_otpusk_leto.jpg"/>
          <p:cNvPicPr>
            <a:picLocks noChangeAspect="1" noChangeArrowheads="1"/>
          </p:cNvPicPr>
          <p:nvPr/>
        </p:nvPicPr>
        <p:blipFill>
          <a:blip r:embed="rId2">
            <a:extLst>
              <a:ext uri="{28A0092B-C50C-407E-A947-70E740481C1C}">
                <a14:useLocalDpi xmlns:a14="http://schemas.microsoft.com/office/drawing/2010/main" val="0"/>
              </a:ext>
            </a:extLst>
          </a:blip>
          <a:srcRect r="50000" b="50000"/>
          <a:stretch>
            <a:fillRect/>
          </a:stretch>
        </p:blipFill>
        <p:spPr bwMode="auto">
          <a:xfrm>
            <a:off x="0" y="0"/>
            <a:ext cx="457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3" descr="C:\Users\Ana María\Desktop\nastroenie_otdyx_otpusk_leto.jpg"/>
          <p:cNvPicPr>
            <a:picLocks noChangeAspect="1" noChangeArrowheads="1"/>
          </p:cNvPicPr>
          <p:nvPr/>
        </p:nvPicPr>
        <p:blipFill>
          <a:blip r:embed="rId2">
            <a:extLst>
              <a:ext uri="{28A0092B-C50C-407E-A947-70E740481C1C}">
                <a14:useLocalDpi xmlns:a14="http://schemas.microsoft.com/office/drawing/2010/main" val="0"/>
              </a:ext>
            </a:extLst>
          </a:blip>
          <a:srcRect l="50000" b="50000"/>
          <a:stretch>
            <a:fillRect/>
          </a:stretch>
        </p:blipFill>
        <p:spPr bwMode="auto">
          <a:xfrm>
            <a:off x="4572000" y="0"/>
            <a:ext cx="457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3" descr="C:\Users\Ana María\Desktop\nastroenie_otdyx_otpusk_leto.jpg"/>
          <p:cNvPicPr>
            <a:picLocks noChangeAspect="1" noChangeArrowheads="1"/>
          </p:cNvPicPr>
          <p:nvPr/>
        </p:nvPicPr>
        <p:blipFill>
          <a:blip r:embed="rId2">
            <a:extLst>
              <a:ext uri="{28A0092B-C50C-407E-A947-70E740481C1C}">
                <a14:useLocalDpi xmlns:a14="http://schemas.microsoft.com/office/drawing/2010/main" val="0"/>
              </a:ext>
            </a:extLst>
          </a:blip>
          <a:srcRect l="50000" t="50000"/>
          <a:stretch>
            <a:fillRect/>
          </a:stretch>
        </p:blipFill>
        <p:spPr bwMode="auto">
          <a:xfrm>
            <a:off x="4572000" y="2857500"/>
            <a:ext cx="457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3" descr="C:\Users\Ana María\Desktop\nastroenie_otdyx_otpusk_leto.jpg"/>
          <p:cNvPicPr>
            <a:picLocks noChangeAspect="1" noChangeArrowheads="1"/>
          </p:cNvPicPr>
          <p:nvPr/>
        </p:nvPicPr>
        <p:blipFill>
          <a:blip r:embed="rId2">
            <a:extLst>
              <a:ext uri="{28A0092B-C50C-407E-A947-70E740481C1C}">
                <a14:useLocalDpi xmlns:a14="http://schemas.microsoft.com/office/drawing/2010/main" val="0"/>
              </a:ext>
            </a:extLst>
          </a:blip>
          <a:srcRect t="50000" r="50000"/>
          <a:stretch>
            <a:fillRect/>
          </a:stretch>
        </p:blipFill>
        <p:spPr bwMode="auto">
          <a:xfrm>
            <a:off x="0" y="2857500"/>
            <a:ext cx="457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1476375" y="5160963"/>
            <a:ext cx="6661150" cy="369887"/>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San Sebastián y San Fabián (Diego de Urbina – 1516-1594</a:t>
            </a:r>
            <a:r>
              <a:rPr lang="es-ES" b="1" dirty="0">
                <a:effectLst>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500" advTm="14000">
        <p14:vortex dir="r"/>
      </p:transition>
    </mc:Choice>
    <mc:Fallback>
      <p:transition spd="slow" advTm="1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nodeType="with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checkerboard(across)">
                                      <p:cBhvr>
                                        <p:cTn id="7" dur="3000"/>
                                        <p:tgtEl>
                                          <p:spTgt spid="11267"/>
                                        </p:tgtEl>
                                      </p:cBhvr>
                                    </p:animEffect>
                                  </p:childTnLst>
                                </p:cTn>
                              </p:par>
                              <p:par>
                                <p:cTn id="8" presetID="23" presetClass="entr" presetSubtype="16" fill="hold" nodeType="withEffect">
                                  <p:stCondLst>
                                    <p:cond delay="0"/>
                                  </p:stCondLst>
                                  <p:childTnLst>
                                    <p:set>
                                      <p:cBhvr>
                                        <p:cTn id="9" dur="1" fill="hold">
                                          <p:stCondLst>
                                            <p:cond delay="0"/>
                                          </p:stCondLst>
                                        </p:cTn>
                                        <p:tgtEl>
                                          <p:spTgt spid="11267"/>
                                        </p:tgtEl>
                                        <p:attrNameLst>
                                          <p:attrName>style.visibility</p:attrName>
                                        </p:attrNameLst>
                                      </p:cBhvr>
                                      <p:to>
                                        <p:strVal val="visible"/>
                                      </p:to>
                                    </p:set>
                                    <p:anim calcmode="lin" valueType="num">
                                      <p:cBhvr>
                                        <p:cTn id="10" dur="3000" fill="hold"/>
                                        <p:tgtEl>
                                          <p:spTgt spid="11267"/>
                                        </p:tgtEl>
                                        <p:attrNameLst>
                                          <p:attrName>ppt_w</p:attrName>
                                        </p:attrNameLst>
                                      </p:cBhvr>
                                      <p:tavLst>
                                        <p:tav tm="0">
                                          <p:val>
                                            <p:fltVal val="0"/>
                                          </p:val>
                                        </p:tav>
                                        <p:tav tm="100000">
                                          <p:val>
                                            <p:strVal val="#ppt_w"/>
                                          </p:val>
                                        </p:tav>
                                      </p:tavLst>
                                    </p:anim>
                                    <p:anim calcmode="lin" valueType="num">
                                      <p:cBhvr>
                                        <p:cTn id="11" dur="3000" fill="hold"/>
                                        <p:tgtEl>
                                          <p:spTgt spid="11267"/>
                                        </p:tgtEl>
                                        <p:attrNameLst>
                                          <p:attrName>ppt_h</p:attrName>
                                        </p:attrNameLst>
                                      </p:cBhvr>
                                      <p:tavLst>
                                        <p:tav tm="0">
                                          <p:val>
                                            <p:fltVal val="0"/>
                                          </p:val>
                                        </p:tav>
                                        <p:tav tm="100000">
                                          <p:val>
                                            <p:strVal val="#ppt_h"/>
                                          </p:val>
                                        </p:tav>
                                      </p:tavLst>
                                    </p:anim>
                                  </p:childTnLst>
                                </p:cTn>
                              </p:par>
                              <p:par>
                                <p:cTn id="12" presetID="5" presetClass="entr" presetSubtype="10"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checkerboard(across)">
                                      <p:cBhvr>
                                        <p:cTn id="14" dur="3000"/>
                                        <p:tgtEl>
                                          <p:spTgt spid="8"/>
                                        </p:tgtEl>
                                      </p:cBhvr>
                                    </p:animEffect>
                                  </p:childTnLst>
                                </p:cTn>
                              </p:par>
                              <p:par>
                                <p:cTn id="15" presetID="23" presetClass="entr" presetSubtype="1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3000" fill="hold"/>
                                        <p:tgtEl>
                                          <p:spTgt spid="8"/>
                                        </p:tgtEl>
                                        <p:attrNameLst>
                                          <p:attrName>ppt_w</p:attrName>
                                        </p:attrNameLst>
                                      </p:cBhvr>
                                      <p:tavLst>
                                        <p:tav tm="0">
                                          <p:val>
                                            <p:fltVal val="0"/>
                                          </p:val>
                                        </p:tav>
                                        <p:tav tm="100000">
                                          <p:val>
                                            <p:strVal val="#ppt_w"/>
                                          </p:val>
                                        </p:tav>
                                      </p:tavLst>
                                    </p:anim>
                                    <p:anim calcmode="lin" valueType="num">
                                      <p:cBhvr>
                                        <p:cTn id="18" dur="3000" fill="hold"/>
                                        <p:tgtEl>
                                          <p:spTgt spid="8"/>
                                        </p:tgtEl>
                                        <p:attrNameLst>
                                          <p:attrName>ppt_h</p:attrName>
                                        </p:attrNameLst>
                                      </p:cBhvr>
                                      <p:tavLst>
                                        <p:tav tm="0">
                                          <p:val>
                                            <p:fltVal val="0"/>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checkerboard(across)">
                                      <p:cBhvr>
                                        <p:cTn id="21" dur="3000"/>
                                        <p:tgtEl>
                                          <p:spTgt spid="11"/>
                                        </p:tgtEl>
                                      </p:cBhvr>
                                    </p:animEffect>
                                  </p:childTnLst>
                                </p:cTn>
                              </p:par>
                              <p:par>
                                <p:cTn id="22" presetID="23" presetClass="entr" presetSubtype="16"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3000" fill="hold"/>
                                        <p:tgtEl>
                                          <p:spTgt spid="11"/>
                                        </p:tgtEl>
                                        <p:attrNameLst>
                                          <p:attrName>ppt_w</p:attrName>
                                        </p:attrNameLst>
                                      </p:cBhvr>
                                      <p:tavLst>
                                        <p:tav tm="0">
                                          <p:val>
                                            <p:fltVal val="0"/>
                                          </p:val>
                                        </p:tav>
                                        <p:tav tm="100000">
                                          <p:val>
                                            <p:strVal val="#ppt_w"/>
                                          </p:val>
                                        </p:tav>
                                      </p:tavLst>
                                    </p:anim>
                                    <p:anim calcmode="lin" valueType="num">
                                      <p:cBhvr>
                                        <p:cTn id="25" dur="3000" fill="hold"/>
                                        <p:tgtEl>
                                          <p:spTgt spid="11"/>
                                        </p:tgtEl>
                                        <p:attrNameLst>
                                          <p:attrName>ppt_h</p:attrName>
                                        </p:attrNameLst>
                                      </p:cBhvr>
                                      <p:tavLst>
                                        <p:tav tm="0">
                                          <p:val>
                                            <p:fltVal val="0"/>
                                          </p:val>
                                        </p:tav>
                                        <p:tav tm="100000">
                                          <p:val>
                                            <p:strVal val="#ppt_h"/>
                                          </p:val>
                                        </p:tav>
                                      </p:tavLst>
                                    </p:anim>
                                  </p:childTnLst>
                                </p:cTn>
                              </p:par>
                              <p:par>
                                <p:cTn id="26" presetID="5" presetClass="entr" presetSubtype="10"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checkerboard(across)">
                                      <p:cBhvr>
                                        <p:cTn id="28" dur="3000"/>
                                        <p:tgtEl>
                                          <p:spTgt spid="10"/>
                                        </p:tgtEl>
                                      </p:cBhvr>
                                    </p:animEffect>
                                  </p:childTnLst>
                                </p:cTn>
                              </p:par>
                              <p:par>
                                <p:cTn id="29" presetID="23" presetClass="entr" presetSubtype="16"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3000" fill="hold"/>
                                        <p:tgtEl>
                                          <p:spTgt spid="10"/>
                                        </p:tgtEl>
                                        <p:attrNameLst>
                                          <p:attrName>ppt_w</p:attrName>
                                        </p:attrNameLst>
                                      </p:cBhvr>
                                      <p:tavLst>
                                        <p:tav tm="0">
                                          <p:val>
                                            <p:fltVal val="0"/>
                                          </p:val>
                                        </p:tav>
                                        <p:tav tm="100000">
                                          <p:val>
                                            <p:strVal val="#ppt_w"/>
                                          </p:val>
                                        </p:tav>
                                      </p:tavLst>
                                    </p:anim>
                                    <p:anim calcmode="lin" valueType="num">
                                      <p:cBhvr>
                                        <p:cTn id="32" dur="3000" fill="hold"/>
                                        <p:tgtEl>
                                          <p:spTgt spid="10"/>
                                        </p:tgtEl>
                                        <p:attrNameLst>
                                          <p:attrName>ppt_h</p:attrName>
                                        </p:attrNameLst>
                                      </p:cBhvr>
                                      <p:tavLst>
                                        <p:tav tm="0">
                                          <p:val>
                                            <p:fltVal val="0"/>
                                          </p:val>
                                        </p:tav>
                                        <p:tav tm="100000">
                                          <p:val>
                                            <p:strVal val="#ppt_h"/>
                                          </p:val>
                                        </p:tav>
                                      </p:tavLst>
                                    </p:anim>
                                  </p:childTnLst>
                                </p:cTn>
                              </p:par>
                            </p:childTnLst>
                          </p:cTn>
                        </p:par>
                        <p:par>
                          <p:cTn id="33" fill="hold" nodeType="afterGroup">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1"/>
                                          </p:val>
                                        </p:tav>
                                        <p:tav tm="100000">
                                          <p:val>
                                            <p:strVal val="#ppt_x"/>
                                          </p:val>
                                        </p:tav>
                                      </p:tavLst>
                                    </p:anim>
                                    <p:anim calcmode="lin" valueType="num">
                                      <p:cBhvr>
                                        <p:cTn id="3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705009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0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8705009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0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1042988" y="769938"/>
            <a:ext cx="7085012" cy="368300"/>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martirio de los niños santos o santos niños: Justo y Pastor. </a:t>
            </a:r>
          </a:p>
        </p:txBody>
      </p:sp>
      <p:sp>
        <p:nvSpPr>
          <p:cNvPr id="7" name="6 CuadroTexto"/>
          <p:cNvSpPr txBox="1"/>
          <p:nvPr/>
        </p:nvSpPr>
        <p:spPr>
          <a:xfrm>
            <a:off x="323850" y="4657725"/>
            <a:ext cx="8569325" cy="922338"/>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Los santos niños Justo y Pastor murieron en la llamada “Gran persecución”, la del emperador </a:t>
            </a:r>
            <a:r>
              <a:rPr lang="es-ES" b="1" dirty="0" err="1">
                <a:effectLst>
                  <a:glow rad="101600">
                    <a:schemeClr val="accent2">
                      <a:satMod val="175000"/>
                      <a:alpha val="40000"/>
                    </a:schemeClr>
                  </a:glow>
                  <a:outerShdw blurRad="38100" dist="38100" dir="2700000" algn="tl">
                    <a:srgbClr val="000000">
                      <a:alpha val="43137"/>
                    </a:srgbClr>
                  </a:outerShdw>
                </a:effectLst>
              </a:rPr>
              <a:t>Diocleciano</a:t>
            </a:r>
            <a:r>
              <a:rPr lang="es-ES" b="1" dirty="0">
                <a:effectLst>
                  <a:glow rad="101600">
                    <a:schemeClr val="accent2">
                      <a:satMod val="175000"/>
                      <a:alpha val="40000"/>
                    </a:schemeClr>
                  </a:glow>
                  <a:outerShdw blurRad="38100" dist="38100" dir="2700000" algn="tl">
                    <a:srgbClr val="000000">
                      <a:alpha val="43137"/>
                    </a:srgbClr>
                  </a:outerShdw>
                </a:effectLst>
              </a:rPr>
              <a:t>, en la que fueron inmoladas víctimas, además se empleó tortura con más refinamiento y crueldad que nunca.</a:t>
            </a:r>
          </a:p>
        </p:txBody>
      </p:sp>
    </p:spTree>
  </p:cSld>
  <p:clrMapOvr>
    <a:masterClrMapping/>
  </p:clrMapOvr>
  <mc:AlternateContent xmlns:mc="http://schemas.openxmlformats.org/markup-compatibility/2006">
    <mc:Choice xmlns:p14="http://schemas.microsoft.com/office/powerpoint/2010/main" Requires="p14">
      <p:transition spd="slow" p14:dur="2500" advTm="33000">
        <p14:vortex dir="r"/>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4"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4)">
                                      <p:cBhvr>
                                        <p:cTn id="18" dur="3000"/>
                                        <p:tgtEl>
                                          <p:spTgt spid="4"/>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par>
                          <p:cTn id="25" fill="hold" nodeType="afterGroup">
                            <p:stCondLst>
                              <p:cond delay="9100"/>
                            </p:stCondLst>
                            <p:childTnLst>
                              <p:par>
                                <p:cTn id="26" presetID="40" presetClass="entr" presetSubtype="0" fill="hold" grpId="0" nodeType="afterEffect">
                                  <p:stCondLst>
                                    <p:cond delay="100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1"/>
                                          </p:val>
                                        </p:tav>
                                        <p:tav tm="100000">
                                          <p:val>
                                            <p:strVal val="#ppt_x"/>
                                          </p:val>
                                        </p:tav>
                                      </p:tavLst>
                                    </p:anim>
                                    <p:anim calcmode="lin" valueType="num">
                                      <p:cBhvr>
                                        <p:cTn id="3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2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6 Imagen" descr="2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395288" y="4657725"/>
            <a:ext cx="8424862"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la capilla del ángulo noroccidental se encuentra un famoso </a:t>
            </a:r>
            <a:r>
              <a:rPr lang="es-ES" b="1" i="1" dirty="0">
                <a:effectLst>
                  <a:glow rad="101600">
                    <a:schemeClr val="accent2">
                      <a:satMod val="175000"/>
                      <a:alpha val="40000"/>
                    </a:schemeClr>
                  </a:glow>
                  <a:outerShdw blurRad="38100" dist="38100" dir="2700000" algn="tl">
                    <a:srgbClr val="000000">
                      <a:alpha val="43137"/>
                    </a:srgbClr>
                  </a:outerShdw>
                </a:effectLst>
              </a:rPr>
              <a:t>Crucifijo</a:t>
            </a:r>
            <a:r>
              <a:rPr lang="es-ES" b="1" dirty="0">
                <a:effectLst>
                  <a:glow rad="101600">
                    <a:schemeClr val="accent2">
                      <a:satMod val="175000"/>
                      <a:alpha val="40000"/>
                    </a:schemeClr>
                  </a:glow>
                  <a:outerShdw blurRad="38100" dist="38100" dir="2700000" algn="tl">
                    <a:srgbClr val="000000">
                      <a:alpha val="43137"/>
                    </a:srgbClr>
                  </a:outerShdw>
                </a:effectLst>
              </a:rPr>
              <a:t> de         mármol blanco a tamaño natural, obra de </a:t>
            </a:r>
            <a:r>
              <a:rPr lang="es-ES" b="1" dirty="0" err="1">
                <a:effectLst>
                  <a:glow rad="101600">
                    <a:schemeClr val="accent2">
                      <a:satMod val="175000"/>
                      <a:alpha val="40000"/>
                    </a:schemeClr>
                  </a:glow>
                  <a:outerShdw blurRad="38100" dist="38100" dir="2700000" algn="tl">
                    <a:srgbClr val="000000">
                      <a:alpha val="43137"/>
                    </a:srgbClr>
                  </a:outerShdw>
                </a:effectLst>
              </a:rPr>
              <a:t>Benvenuto</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Cellini</a:t>
            </a:r>
            <a:r>
              <a:rPr lang="es-ES" b="1" dirty="0">
                <a:effectLst>
                  <a:glow rad="101600">
                    <a:schemeClr val="accent2">
                      <a:satMod val="175000"/>
                      <a:alpha val="40000"/>
                    </a:schemeClr>
                  </a:glow>
                  <a:outerShdw blurRad="38100" dist="38100" dir="2700000" algn="tl">
                    <a:srgbClr val="000000">
                      <a:alpha val="43137"/>
                    </a:srgbClr>
                  </a:outerShdw>
                </a:effectLst>
              </a:rPr>
              <a:t>, que fue regalado a Felipe II en 1576 por el Gran duque de Toscana.</a:t>
            </a:r>
          </a:p>
        </p:txBody>
      </p:sp>
    </p:spTree>
  </p:cSld>
  <p:clrMapOvr>
    <a:masterClrMapping/>
  </p:clrMapOvr>
  <mc:AlternateContent xmlns:mc="http://schemas.openxmlformats.org/markup-compatibility/2006">
    <mc:Choice xmlns:p14="http://schemas.microsoft.com/office/powerpoint/2010/main" Requires="p14">
      <p:transition spd="slow" p14:dur="2500" advTm="25000">
        <p14:vortex dir="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3000"/>
                                        <p:tgtEl>
                                          <p:spTgt spid="7"/>
                                        </p:tgtEl>
                                      </p:cBhvr>
                                    </p:animEffect>
                                  </p:childTnLst>
                                </p:cTn>
                              </p:par>
                              <p:par>
                                <p:cTn id="8" presetID="2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edge">
                                      <p:cBhvr>
                                        <p:cTn id="10" dur="3000"/>
                                        <p:tgtEl>
                                          <p:spTgt spid="6"/>
                                        </p:tgtEl>
                                      </p:cBhvr>
                                    </p:animEffect>
                                  </p:childTnLst>
                                </p:cTn>
                              </p:par>
                            </p:childTnLst>
                          </p:cTn>
                        </p:par>
                        <p:par>
                          <p:cTn id="11" fill="hold" nodeType="afterGroup">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Ana María\Desktop\464210K.jpg"/>
          <p:cNvPicPr>
            <a:picLocks noChangeAspect="1" noChangeArrowheads="1"/>
          </p:cNvPicPr>
          <p:nvPr/>
        </p:nvPicPr>
        <p:blipFill>
          <a:blip r:embed="rId2">
            <a:extLst>
              <a:ext uri="{28A0092B-C50C-407E-A947-70E740481C1C}">
                <a14:useLocalDpi xmlns:a14="http://schemas.microsoft.com/office/drawing/2010/main" val="0"/>
              </a:ext>
            </a:extLst>
          </a:blip>
          <a:srcRect r="50000" b="50000"/>
          <a:stretch>
            <a:fillRect/>
          </a:stretch>
        </p:blipFill>
        <p:spPr bwMode="auto">
          <a:xfrm>
            <a:off x="0" y="0"/>
            <a:ext cx="457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3" descr="C:\Users\Ana María\Desktop\464210K.jpg"/>
          <p:cNvPicPr>
            <a:picLocks noChangeAspect="1" noChangeArrowheads="1"/>
          </p:cNvPicPr>
          <p:nvPr/>
        </p:nvPicPr>
        <p:blipFill>
          <a:blip r:embed="rId2">
            <a:extLst>
              <a:ext uri="{28A0092B-C50C-407E-A947-70E740481C1C}">
                <a14:useLocalDpi xmlns:a14="http://schemas.microsoft.com/office/drawing/2010/main" val="0"/>
              </a:ext>
            </a:extLst>
          </a:blip>
          <a:srcRect l="50000" b="50000"/>
          <a:stretch>
            <a:fillRect/>
          </a:stretch>
        </p:blipFill>
        <p:spPr bwMode="auto">
          <a:xfrm>
            <a:off x="4572000" y="0"/>
            <a:ext cx="457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C:\Users\Ana María\Desktop\464210K.jpg"/>
          <p:cNvPicPr>
            <a:picLocks noChangeAspect="1" noChangeArrowheads="1"/>
          </p:cNvPicPr>
          <p:nvPr/>
        </p:nvPicPr>
        <p:blipFill>
          <a:blip r:embed="rId2">
            <a:extLst>
              <a:ext uri="{28A0092B-C50C-407E-A947-70E740481C1C}">
                <a14:useLocalDpi xmlns:a14="http://schemas.microsoft.com/office/drawing/2010/main" val="0"/>
              </a:ext>
            </a:extLst>
          </a:blip>
          <a:srcRect t="50000" r="50000"/>
          <a:stretch>
            <a:fillRect/>
          </a:stretch>
        </p:blipFill>
        <p:spPr bwMode="auto">
          <a:xfrm>
            <a:off x="0" y="2857500"/>
            <a:ext cx="457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descr="C:\Users\Ana María\Desktop\464210K.jpg"/>
          <p:cNvPicPr>
            <a:picLocks noChangeAspect="1" noChangeArrowheads="1"/>
          </p:cNvPicPr>
          <p:nvPr/>
        </p:nvPicPr>
        <p:blipFill>
          <a:blip r:embed="rId2">
            <a:extLst>
              <a:ext uri="{28A0092B-C50C-407E-A947-70E740481C1C}">
                <a14:useLocalDpi xmlns:a14="http://schemas.microsoft.com/office/drawing/2010/main" val="0"/>
              </a:ext>
            </a:extLst>
          </a:blip>
          <a:srcRect l="50000" t="50000"/>
          <a:stretch>
            <a:fillRect/>
          </a:stretch>
        </p:blipFill>
        <p:spPr bwMode="auto">
          <a:xfrm>
            <a:off x="4572000" y="2857500"/>
            <a:ext cx="457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251520" y="4369668"/>
            <a:ext cx="8712968" cy="1200329"/>
          </a:xfrm>
          <a:prstGeom prst="rect">
            <a:avLst/>
          </a:prstGeom>
          <a:noFill/>
        </p:spPr>
        <p:txBody>
          <a:bodyPr>
            <a:spAutoFit/>
          </a:bodyPr>
          <a:lstStyle/>
          <a:p>
            <a:pPr>
              <a:defRPr/>
            </a:pPr>
            <a:r>
              <a:rPr lang="es-ES" b="1" dirty="0">
                <a:effectLst>
                  <a:glow rad="101600">
                    <a:schemeClr val="accent2">
                      <a:satMod val="175000"/>
                      <a:alpha val="40000"/>
                    </a:schemeClr>
                  </a:glow>
                </a:effectLst>
              </a:rPr>
              <a:t>Gregorio I o también San Gregorio, fue el sexagésimo cuarto papa de la     iglesia católica….., y San Juan Crisóstomo (347-407), patriarca de Constantinopla, considerado por la iglesia católica uno de los cuatro grandes Padres de la Iglesia del Oriente.</a:t>
            </a:r>
          </a:p>
        </p:txBody>
      </p:sp>
    </p:spTree>
  </p:cSld>
  <p:clrMapOvr>
    <a:masterClrMapping/>
  </p:clrMapOvr>
  <mc:AlternateContent xmlns:mc="http://schemas.openxmlformats.org/markup-compatibility/2006">
    <mc:Choice xmlns:p14="http://schemas.microsoft.com/office/powerpoint/2010/main" Requires="p14">
      <p:transition spd="slow" p14:dur="2500" advTm="29000">
        <p14:vortex dir="r"/>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1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3000"/>
                                        <p:tgtEl>
                                          <p:spTgt spid="2"/>
                                        </p:tgtEl>
                                      </p:cBhvr>
                                    </p:animEffect>
                                  </p:childTnLst>
                                </p:cTn>
                              </p:par>
                              <p:par>
                                <p:cTn id="8" presetID="18" presetClass="entr" presetSubtype="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strips(downRight)">
                                      <p:cBhvr>
                                        <p:cTn id="10" dur="3000"/>
                                        <p:tgtEl>
                                          <p:spTgt spid="3"/>
                                        </p:tgtEl>
                                      </p:cBhvr>
                                    </p:animEffect>
                                  </p:childTnLst>
                                </p:cTn>
                              </p:par>
                              <p:par>
                                <p:cTn id="11" presetID="18" presetClass="entr" presetSubtype="9"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strips(upLeft)">
                                      <p:cBhvr>
                                        <p:cTn id="13" dur="3000"/>
                                        <p:tgtEl>
                                          <p:spTgt spid="4"/>
                                        </p:tgtEl>
                                      </p:cBhvr>
                                    </p:animEffect>
                                  </p:childTnLst>
                                </p:cTn>
                              </p:par>
                              <p:par>
                                <p:cTn id="14" presetID="18" presetClass="entr" presetSubtype="3"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strips(upRight)">
                                      <p:cBhvr>
                                        <p:cTn id="16" dur="3000"/>
                                        <p:tgtEl>
                                          <p:spTgt spid="5"/>
                                        </p:tgtEl>
                                      </p:cBhvr>
                                    </p:animEffect>
                                  </p:childTnLst>
                                </p:cTn>
                              </p:par>
                            </p:childTnLst>
                          </p:cTn>
                        </p:par>
                        <p:par>
                          <p:cTn id="17" fill="hold" nodeType="afterGroup">
                            <p:stCondLst>
                              <p:cond delay="3000"/>
                            </p:stCondLst>
                            <p:childTnLst>
                              <p:par>
                                <p:cTn id="18" presetID="40" presetClass="entr" presetSubtype="0" fill="hold"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2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539750" y="4657725"/>
            <a:ext cx="78486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Santa Rita de </a:t>
            </a:r>
            <a:r>
              <a:rPr lang="es-ES" b="1" dirty="0" err="1">
                <a:effectLst>
                  <a:glow rad="101600">
                    <a:schemeClr val="accent2">
                      <a:satMod val="175000"/>
                      <a:alpha val="40000"/>
                    </a:schemeClr>
                  </a:glow>
                  <a:outerShdw blurRad="38100" dist="38100" dir="2700000" algn="tl">
                    <a:srgbClr val="000000">
                      <a:alpha val="43137"/>
                    </a:srgbClr>
                  </a:outerShdw>
                </a:effectLst>
              </a:rPr>
              <a:t>Cascia</a:t>
            </a:r>
            <a:r>
              <a:rPr lang="es-ES" b="1" dirty="0">
                <a:effectLst>
                  <a:glow rad="101600">
                    <a:schemeClr val="accent2">
                      <a:satMod val="175000"/>
                      <a:alpha val="40000"/>
                    </a:schemeClr>
                  </a:glow>
                  <a:outerShdw blurRad="38100" dist="38100" dir="2700000" algn="tl">
                    <a:srgbClr val="000000">
                      <a:alpha val="43137"/>
                    </a:srgbClr>
                  </a:outerShdw>
                </a:effectLst>
              </a:rPr>
              <a:t>, bautizada con el nombre de </a:t>
            </a:r>
            <a:r>
              <a:rPr lang="es-ES" b="1" dirty="0" err="1">
                <a:effectLst>
                  <a:glow rad="101600">
                    <a:schemeClr val="accent2">
                      <a:satMod val="175000"/>
                      <a:alpha val="40000"/>
                    </a:schemeClr>
                  </a:glow>
                  <a:outerShdw blurRad="38100" dist="38100" dir="2700000" algn="tl">
                    <a:srgbClr val="000000">
                      <a:alpha val="43137"/>
                    </a:srgbClr>
                  </a:outerShdw>
                </a:effectLst>
              </a:rPr>
              <a:t>Margherita</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Lotti</a:t>
            </a:r>
            <a:r>
              <a:rPr lang="es-ES"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Roccaporena</a:t>
            </a:r>
            <a:r>
              <a:rPr lang="es-ES" b="1" dirty="0">
                <a:effectLst>
                  <a:glow rad="101600">
                    <a:schemeClr val="accent2">
                      <a:satMod val="175000"/>
                      <a:alpha val="40000"/>
                    </a:schemeClr>
                  </a:glow>
                  <a:outerShdw blurRad="38100" dist="38100" dir="2700000" algn="tl">
                    <a:srgbClr val="000000">
                      <a:alpha val="43137"/>
                    </a:srgbClr>
                  </a:outerShdw>
                </a:effectLst>
              </a:rPr>
              <a:t>, 1381 - </a:t>
            </a:r>
            <a:r>
              <a:rPr lang="es-ES" b="1" dirty="0" err="1">
                <a:effectLst>
                  <a:glow rad="101600">
                    <a:schemeClr val="accent2">
                      <a:satMod val="175000"/>
                      <a:alpha val="40000"/>
                    </a:schemeClr>
                  </a:glow>
                  <a:outerShdw blurRad="38100" dist="38100" dir="2700000" algn="tl">
                    <a:srgbClr val="000000">
                      <a:alpha val="43137"/>
                    </a:srgbClr>
                  </a:outerShdw>
                </a:effectLst>
              </a:rPr>
              <a:t>Cascia</a:t>
            </a:r>
            <a:r>
              <a:rPr lang="es-ES" b="1" dirty="0">
                <a:effectLst>
                  <a:glow rad="101600">
                    <a:schemeClr val="accent2">
                      <a:satMod val="175000"/>
                      <a:alpha val="40000"/>
                    </a:schemeClr>
                  </a:glow>
                  <a:outerShdw blurRad="38100" dist="38100" dir="2700000" algn="tl">
                    <a:srgbClr val="000000">
                      <a:alpha val="43137"/>
                    </a:srgbClr>
                  </a:outerShdw>
                </a:effectLst>
              </a:rPr>
              <a:t>, 1457) fue una religiosa italiana y una de las santas más populares de la Iglesia católica.</a:t>
            </a:r>
          </a:p>
        </p:txBody>
      </p:sp>
      <p:sp>
        <p:nvSpPr>
          <p:cNvPr id="5" name="4 CuadroTexto"/>
          <p:cNvSpPr txBox="1"/>
          <p:nvPr/>
        </p:nvSpPr>
        <p:spPr>
          <a:xfrm>
            <a:off x="755650" y="554038"/>
            <a:ext cx="4087813" cy="646112"/>
          </a:xfrm>
          <a:prstGeom prst="rect">
            <a:avLst/>
          </a:prstGeom>
          <a:noFill/>
        </p:spPr>
        <p:txBody>
          <a:bodyPr wrap="none">
            <a:spAutoFit/>
          </a:bodyPr>
          <a:lstStyle/>
          <a:p>
            <a:pPr>
              <a:defRPr/>
            </a:pPr>
            <a:r>
              <a:rPr lang="es-ES"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Santa Rita, patrona de novios, </a:t>
            </a:r>
          </a:p>
          <a:p>
            <a:pPr>
              <a:defRPr/>
            </a:pPr>
            <a:r>
              <a:rPr lang="es-ES" dirty="0">
                <a:effectLst>
                  <a:glow rad="101600">
                    <a:schemeClr val="accent2">
                      <a:satMod val="175000"/>
                      <a:alpha val="40000"/>
                    </a:schemeClr>
                  </a:glow>
                  <a:outerShdw blurRad="38100" dist="38100" dir="2700000" algn="tl">
                    <a:srgbClr val="000000">
                      <a:alpha val="43137"/>
                    </a:srgbClr>
                  </a:outerShdw>
                </a:effectLst>
                <a:latin typeface="Lucida Calligraphy" pitchFamily="66" charset="0"/>
              </a:rPr>
              <a:t>matrimonios y casos imposibles.</a:t>
            </a:r>
          </a:p>
        </p:txBody>
      </p:sp>
    </p:spTree>
  </p:cSld>
  <p:clrMapOvr>
    <a:masterClrMapping/>
  </p:clrMapOvr>
  <mc:AlternateContent xmlns:mc="http://schemas.openxmlformats.org/markup-compatibility/2006">
    <mc:Choice xmlns:p14="http://schemas.microsoft.com/office/powerpoint/2010/main" Requires="p14">
      <p:transition spd="slow" p14:dur="2500" advTm="33000">
        <p14:vortex dir="r"/>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4"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from="(-#ppt_w/2)" to="(#ppt_x)" calcmode="lin" valueType="num">
                                      <p:cBhvr>
                                        <p:cTn id="7" dur="1800" fill="hold">
                                          <p:stCondLst>
                                            <p:cond delay="0"/>
                                          </p:stCondLst>
                                        </p:cTn>
                                        <p:tgtEl>
                                          <p:spTgt spid="3"/>
                                        </p:tgtEl>
                                        <p:attrNameLst>
                                          <p:attrName>ppt_x</p:attrName>
                                        </p:attrNameLst>
                                      </p:cBhvr>
                                    </p:anim>
                                    <p:anim from="0" to="-1.0" calcmode="lin" valueType="num">
                                      <p:cBhvr>
                                        <p:cTn id="8" dur="600" decel="50000" autoRev="1" fill="hold">
                                          <p:stCondLst>
                                            <p:cond delay="1800"/>
                                          </p:stCondLst>
                                        </p:cTn>
                                        <p:tgtEl>
                                          <p:spTgt spid="3"/>
                                        </p:tgtEl>
                                        <p:attrNameLst>
                                          <p:attrName>xshear</p:attrName>
                                        </p:attrNameLst>
                                      </p:cBhvr>
                                    </p:anim>
                                    <p:animScale>
                                      <p:cBhvr>
                                        <p:cTn id="9" dur="600" decel="100000" autoRev="1" fill="hold">
                                          <p:stCondLst>
                                            <p:cond delay="1800"/>
                                          </p:stCondLst>
                                        </p:cTn>
                                        <p:tgtEl>
                                          <p:spTgt spid="3"/>
                                        </p:tgtEl>
                                      </p:cBhvr>
                                      <p:from x="100000" y="100000"/>
                                      <p:to x="80000" y="100000"/>
                                    </p:animScale>
                                    <p:anim by="(#ppt_h/3+#ppt_w*0.1)" calcmode="lin" valueType="num">
                                      <p:cBhvr additive="sum">
                                        <p:cTn id="10" dur="600" decel="100000" autoRev="1" fill="hold">
                                          <p:stCondLst>
                                            <p:cond delay="1800"/>
                                          </p:stCondLst>
                                        </p:cTn>
                                        <p:tgtEl>
                                          <p:spTgt spid="3"/>
                                        </p:tgtEl>
                                        <p:attrNameLst>
                                          <p:attrName>ppt_x</p:attrName>
                                        </p:attrNameLst>
                                      </p:cBhvr>
                                    </p:anim>
                                  </p:childTnLst>
                                </p:cTn>
                              </p:par>
                              <p:par>
                                <p:cTn id="11" presetID="35"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3000"/>
                                        <p:tgtEl>
                                          <p:spTgt spid="3"/>
                                        </p:tgtEl>
                                      </p:cBhvr>
                                    </p:animEffect>
                                    <p:anim calcmode="lin" valueType="num">
                                      <p:cBhvr>
                                        <p:cTn id="14" dur="3000" fill="hold"/>
                                        <p:tgtEl>
                                          <p:spTgt spid="3"/>
                                        </p:tgtEl>
                                        <p:attrNameLst>
                                          <p:attrName>style.rotation</p:attrName>
                                        </p:attrNameLst>
                                      </p:cBhvr>
                                      <p:tavLst>
                                        <p:tav tm="0">
                                          <p:val>
                                            <p:fltVal val="720"/>
                                          </p:val>
                                        </p:tav>
                                        <p:tav tm="100000">
                                          <p:val>
                                            <p:fltVal val="0"/>
                                          </p:val>
                                        </p:tav>
                                      </p:tavLst>
                                    </p:anim>
                                    <p:anim calcmode="lin" valueType="num">
                                      <p:cBhvr>
                                        <p:cTn id="15" dur="3000" fill="hold"/>
                                        <p:tgtEl>
                                          <p:spTgt spid="3"/>
                                        </p:tgtEl>
                                        <p:attrNameLst>
                                          <p:attrName>ppt_h</p:attrName>
                                        </p:attrNameLst>
                                      </p:cBhvr>
                                      <p:tavLst>
                                        <p:tav tm="0">
                                          <p:val>
                                            <p:fltVal val="0"/>
                                          </p:val>
                                        </p:tav>
                                        <p:tav tm="100000">
                                          <p:val>
                                            <p:strVal val="#ppt_h"/>
                                          </p:val>
                                        </p:tav>
                                      </p:tavLst>
                                    </p:anim>
                                    <p:anim calcmode="lin" valueType="num">
                                      <p:cBhvr>
                                        <p:cTn id="16" dur="3000" fill="hold"/>
                                        <p:tgtEl>
                                          <p:spTgt spid="3"/>
                                        </p:tgtEl>
                                        <p:attrNameLst>
                                          <p:attrName>ppt_w</p:attrName>
                                        </p:attrNameLst>
                                      </p:cBhvr>
                                      <p:tavLst>
                                        <p:tav tm="0">
                                          <p:val>
                                            <p:fltVal val="0"/>
                                          </p:val>
                                        </p:tav>
                                        <p:tav tm="100000">
                                          <p:val>
                                            <p:strVal val="#ppt_w"/>
                                          </p:val>
                                        </p:tav>
                                      </p:tavLst>
                                    </p:anim>
                                  </p:childTnLst>
                                </p:cTn>
                              </p:par>
                              <p:par>
                                <p:cTn id="17" presetID="23" presetClass="entr" presetSubtype="528" fill="hold" nodeType="withEffect">
                                  <p:stCondLst>
                                    <p:cond delay="2500"/>
                                  </p:stCondLst>
                                  <p:childTnLst>
                                    <p:set>
                                      <p:cBhvr>
                                        <p:cTn id="18" dur="1" fill="hold">
                                          <p:stCondLst>
                                            <p:cond delay="0"/>
                                          </p:stCondLst>
                                        </p:cTn>
                                        <p:tgtEl>
                                          <p:spTgt spid="3"/>
                                        </p:tgtEl>
                                        <p:attrNameLst>
                                          <p:attrName>style.visibility</p:attrName>
                                        </p:attrNameLst>
                                      </p:cBhvr>
                                      <p:to>
                                        <p:strVal val="visible"/>
                                      </p:to>
                                    </p:set>
                                    <p:anim calcmode="lin" valueType="num">
                                      <p:cBhvr>
                                        <p:cTn id="19" dur="3000" fill="hold"/>
                                        <p:tgtEl>
                                          <p:spTgt spid="3"/>
                                        </p:tgtEl>
                                        <p:attrNameLst>
                                          <p:attrName>ppt_w</p:attrName>
                                        </p:attrNameLst>
                                      </p:cBhvr>
                                      <p:tavLst>
                                        <p:tav tm="0">
                                          <p:val>
                                            <p:fltVal val="0"/>
                                          </p:val>
                                        </p:tav>
                                        <p:tav tm="100000">
                                          <p:val>
                                            <p:strVal val="#ppt_w"/>
                                          </p:val>
                                        </p:tav>
                                      </p:tavLst>
                                    </p:anim>
                                    <p:anim calcmode="lin" valueType="num">
                                      <p:cBhvr>
                                        <p:cTn id="20" dur="3000" fill="hold"/>
                                        <p:tgtEl>
                                          <p:spTgt spid="3"/>
                                        </p:tgtEl>
                                        <p:attrNameLst>
                                          <p:attrName>ppt_h</p:attrName>
                                        </p:attrNameLst>
                                      </p:cBhvr>
                                      <p:tavLst>
                                        <p:tav tm="0">
                                          <p:val>
                                            <p:fltVal val="0"/>
                                          </p:val>
                                        </p:tav>
                                        <p:tav tm="100000">
                                          <p:val>
                                            <p:strVal val="#ppt_h"/>
                                          </p:val>
                                        </p:tav>
                                      </p:tavLst>
                                    </p:anim>
                                    <p:anim calcmode="lin" valueType="num">
                                      <p:cBhvr>
                                        <p:cTn id="21" dur="3000" fill="hold"/>
                                        <p:tgtEl>
                                          <p:spTgt spid="3"/>
                                        </p:tgtEl>
                                        <p:attrNameLst>
                                          <p:attrName>ppt_x</p:attrName>
                                        </p:attrNameLst>
                                      </p:cBhvr>
                                      <p:tavLst>
                                        <p:tav tm="0">
                                          <p:val>
                                            <p:fltVal val="0.5"/>
                                          </p:val>
                                        </p:tav>
                                        <p:tav tm="100000">
                                          <p:val>
                                            <p:strVal val="#ppt_x"/>
                                          </p:val>
                                        </p:tav>
                                      </p:tavLst>
                                    </p:anim>
                                    <p:anim calcmode="lin" valueType="num">
                                      <p:cBhvr>
                                        <p:cTn id="22" dur="3000" fill="hold"/>
                                        <p:tgtEl>
                                          <p:spTgt spid="3"/>
                                        </p:tgtEl>
                                        <p:attrNameLst>
                                          <p:attrName>ppt_y</p:attrName>
                                        </p:attrNameLst>
                                      </p:cBhvr>
                                      <p:tavLst>
                                        <p:tav tm="0">
                                          <p:val>
                                            <p:fltVal val="0.5"/>
                                          </p:val>
                                        </p:tav>
                                        <p:tav tm="100000">
                                          <p:val>
                                            <p:strVal val="#ppt_y"/>
                                          </p:val>
                                        </p:tav>
                                      </p:tavLst>
                                    </p:anim>
                                  </p:childTnLst>
                                </p:cTn>
                              </p:par>
                              <p:par>
                                <p:cTn id="23" presetID="5" presetClass="entr" presetSubtype="10" fill="hold" nodeType="withEffect">
                                  <p:stCondLst>
                                    <p:cond delay="3500"/>
                                  </p:stCondLst>
                                  <p:childTnLst>
                                    <p:set>
                                      <p:cBhvr>
                                        <p:cTn id="24" dur="1" fill="hold">
                                          <p:stCondLst>
                                            <p:cond delay="0"/>
                                          </p:stCondLst>
                                        </p:cTn>
                                        <p:tgtEl>
                                          <p:spTgt spid="3"/>
                                        </p:tgtEl>
                                        <p:attrNameLst>
                                          <p:attrName>style.visibility</p:attrName>
                                        </p:attrNameLst>
                                      </p:cBhvr>
                                      <p:to>
                                        <p:strVal val="visible"/>
                                      </p:to>
                                    </p:set>
                                    <p:animEffect transition="in" filter="checkerboard(across)">
                                      <p:cBhvr>
                                        <p:cTn id="25" dur="2000"/>
                                        <p:tgtEl>
                                          <p:spTgt spid="3"/>
                                        </p:tgtEl>
                                      </p:cBhvr>
                                    </p:animEffect>
                                  </p:childTnLst>
                                </p:cTn>
                              </p:par>
                            </p:childTnLst>
                          </p:cTn>
                        </p:par>
                        <p:par>
                          <p:cTn id="26" fill="hold" nodeType="afterGroup">
                            <p:stCondLst>
                              <p:cond delay="55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1"/>
                                          </p:val>
                                        </p:tav>
                                        <p:tav tm="100000">
                                          <p:val>
                                            <p:strVal val="#ppt_x"/>
                                          </p:val>
                                        </p:tav>
                                      </p:tavLst>
                                    </p:anim>
                                    <p:anim calcmode="lin" valueType="num">
                                      <p:cBhvr>
                                        <p:cTn id="31" dur="1000" fill="hold"/>
                                        <p:tgtEl>
                                          <p:spTgt spid="4"/>
                                        </p:tgtEl>
                                        <p:attrNameLst>
                                          <p:attrName>ppt_y</p:attrName>
                                        </p:attrNameLst>
                                      </p:cBhvr>
                                      <p:tavLst>
                                        <p:tav tm="0">
                                          <p:val>
                                            <p:strVal val="#ppt_y"/>
                                          </p:val>
                                        </p:tav>
                                        <p:tav tm="100000">
                                          <p:val>
                                            <p:strVal val="#ppt_y"/>
                                          </p:val>
                                        </p:tav>
                                      </p:tavLst>
                                    </p:anim>
                                  </p:childTnLst>
                                </p:cTn>
                              </p:par>
                            </p:childTnLst>
                          </p:cTn>
                        </p:par>
                        <p:par>
                          <p:cTn id="32" fill="hold" nodeType="afterGroup">
                            <p:stCondLst>
                              <p:cond delay="22000"/>
                            </p:stCondLst>
                            <p:childTnLst>
                              <p:par>
                                <p:cTn id="33" presetID="40" presetClass="entr" presetSubtype="0" fill="hold" grpId="0" nodeType="afterEffect">
                                  <p:stCondLst>
                                    <p:cond delay="1000"/>
                                  </p:stCondLst>
                                  <p:iterate type="lt">
                                    <p:tmPct val="10000"/>
                                  </p:iterate>
                                  <p:childTnLst>
                                    <p:set>
                                      <p:cBhvr>
                                        <p:cTn id="34" dur="1" fill="hold">
                                          <p:stCondLst>
                                            <p:cond delay="0"/>
                                          </p:stCondLst>
                                        </p:cTn>
                                        <p:tgtEl>
                                          <p:spTgt spid="5"/>
                                        </p:tgtEl>
                                        <p:attrNameLst>
                                          <p:attrName>style.visibility</p:attrName>
                                        </p:attrNameLst>
                                      </p:cBhvr>
                                      <p:to>
                                        <p:strVal val="visible"/>
                                      </p:to>
                                    </p:set>
                                    <p:animEffect transition="in" filter="fade">
                                      <p:cBhvr>
                                        <p:cTn id="35" dur="1000"/>
                                        <p:tgtEl>
                                          <p:spTgt spid="5"/>
                                        </p:tgtEl>
                                      </p:cBhvr>
                                    </p:animEffect>
                                    <p:anim calcmode="lin" valueType="num">
                                      <p:cBhvr>
                                        <p:cTn id="36" dur="1000" fill="hold"/>
                                        <p:tgtEl>
                                          <p:spTgt spid="5"/>
                                        </p:tgtEl>
                                        <p:attrNameLst>
                                          <p:attrName>ppt_x</p:attrName>
                                        </p:attrNameLst>
                                      </p:cBhvr>
                                      <p:tavLst>
                                        <p:tav tm="0">
                                          <p:val>
                                            <p:strVal val="#ppt_x-.1"/>
                                          </p:val>
                                        </p:tav>
                                        <p:tav tm="100000">
                                          <p:val>
                                            <p:strVal val="#ppt_x"/>
                                          </p:val>
                                        </p:tav>
                                      </p:tavLst>
                                    </p:anim>
                                    <p:anim calcmode="lin" valueType="num">
                                      <p:cBhvr>
                                        <p:cTn id="3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Gaztelugatxe_doniene_baseliza_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02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Gaztelugatxe_doniene_baseliza_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02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Gaztelugatxe_doniene_baseliza_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11150"/>
            <a:ext cx="9144000" cy="602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250825" y="4657725"/>
            <a:ext cx="8713788"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Para terminar el paseo por la Basílica, lo hacemos con la imagen de Nuestra Señora de Consolación o Virgen de Consolación, es una advocación mariana venerada por los católicos, cuya fecha de celebración es el 8 de septiembre.</a:t>
            </a:r>
          </a:p>
        </p:txBody>
      </p:sp>
    </p:spTree>
  </p:cSld>
  <p:clrMapOvr>
    <a:masterClrMapping/>
  </p:clrMapOvr>
  <mc:AlternateContent xmlns:mc="http://schemas.openxmlformats.org/markup-compatibility/2006">
    <mc:Choice xmlns:p14="http://schemas.microsoft.com/office/powerpoint/2010/main" Requires="p14">
      <p:transition spd="slow" p14:dur="2500" advTm="28000">
        <p14:vortex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3000"/>
                                        <p:tgtEl>
                                          <p:spTgt spid="4"/>
                                        </p:tgtEl>
                                      </p:cBhvr>
                                    </p:animEffect>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29.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68313" y="457200"/>
            <a:ext cx="8207375"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29.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468313" y="4657725"/>
            <a:ext cx="8404225" cy="922338"/>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Una vez terminada nuestra visita a la Basílica, volvemos a salir con la idea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fija de ir a recorrer los jardines del Monasterio para verlos detenidamente,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y en persona ya que verlos los he visto pero a través de las fotos de la red.</a:t>
            </a:r>
          </a:p>
        </p:txBody>
      </p:sp>
    </p:spTree>
  </p:cSld>
  <p:clrMapOvr>
    <a:masterClrMapping/>
  </p:clrMapOvr>
  <mc:AlternateContent xmlns:mc="http://schemas.openxmlformats.org/markup-compatibility/2006">
    <mc:Choice xmlns:p14="http://schemas.microsoft.com/office/powerpoint/2010/main" Requires="p14">
      <p:transition spd="slow" p14:dur="2500" advTm="27000">
        <p14:vortex dir="r"/>
        <p:sndAc>
          <p:stSnd loop="1">
            <p:snd r:embed="rId2" name="A Pesar de Todo-El amor de Laura-Tango de la rosa.wav"/>
          </p:stSnd>
        </p:sndAc>
      </p:transition>
    </mc:Choice>
    <mc:Fallback>
      <p:transition spd="slow" advTm="27000">
        <p:fade/>
        <p:sndAc>
          <p:stSnd loop="1">
            <p:snd r:embed="rId2" name="A Pesar de Todo-El amor de Laura-Tango de la rosa.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155" decel="100000"/>
                                        <p:tgtEl>
                                          <p:spTgt spid="5"/>
                                        </p:tgtEl>
                                      </p:cBhvr>
                                    </p:animEffect>
                                    <p:animScale>
                                      <p:cBhvr>
                                        <p:cTn id="8" dur="1155" decel="100000"/>
                                        <p:tgtEl>
                                          <p:spTgt spid="5"/>
                                        </p:tgtEl>
                                      </p:cBhvr>
                                      <p:from x="10000" y="10000"/>
                                      <p:to x="200000" y="450000"/>
                                    </p:animScale>
                                    <p:animScale>
                                      <p:cBhvr>
                                        <p:cTn id="9" dur="1845" accel="100000" fill="hold">
                                          <p:stCondLst>
                                            <p:cond delay="1155"/>
                                          </p:stCondLst>
                                        </p:cTn>
                                        <p:tgtEl>
                                          <p:spTgt spid="5"/>
                                        </p:tgtEl>
                                      </p:cBhvr>
                                      <p:from x="200000" y="450000"/>
                                      <p:to x="100000" y="100000"/>
                                    </p:animScale>
                                    <p:set>
                                      <p:cBhvr>
                                        <p:cTn id="10" dur="1155" fill="hold"/>
                                        <p:tgtEl>
                                          <p:spTgt spid="5"/>
                                        </p:tgtEl>
                                        <p:attrNameLst>
                                          <p:attrName>ppt_x</p:attrName>
                                        </p:attrNameLst>
                                      </p:cBhvr>
                                      <p:to>
                                        <p:strVal val="(0.5)"/>
                                      </p:to>
                                    </p:set>
                                    <p:anim from="(0.5)" to="(#ppt_x)" calcmode="lin" valueType="num">
                                      <p:cBhvr>
                                        <p:cTn id="11" dur="1845" accel="100000" fill="hold">
                                          <p:stCondLst>
                                            <p:cond delay="1155"/>
                                          </p:stCondLst>
                                        </p:cTn>
                                        <p:tgtEl>
                                          <p:spTgt spid="5"/>
                                        </p:tgtEl>
                                        <p:attrNameLst>
                                          <p:attrName>ppt_x</p:attrName>
                                        </p:attrNameLst>
                                      </p:cBhvr>
                                    </p:anim>
                                    <p:set>
                                      <p:cBhvr>
                                        <p:cTn id="12" dur="1155" fill="hold"/>
                                        <p:tgtEl>
                                          <p:spTgt spid="5"/>
                                        </p:tgtEl>
                                        <p:attrNameLst>
                                          <p:attrName>ppt_y</p:attrName>
                                        </p:attrNameLst>
                                      </p:cBhvr>
                                      <p:to>
                                        <p:strVal val="(#ppt_y+0.4)"/>
                                      </p:to>
                                    </p:set>
                                    <p:anim from="(#ppt_y+0.4)" to="(#ppt_y)" calcmode="lin" valueType="num">
                                      <p:cBhvr>
                                        <p:cTn id="13" dur="1845" accel="100000" fill="hold">
                                          <p:stCondLst>
                                            <p:cond delay="1155"/>
                                          </p:stCondLst>
                                        </p:cTn>
                                        <p:tgtEl>
                                          <p:spTgt spid="5"/>
                                        </p:tgtEl>
                                        <p:attrNameLst>
                                          <p:attrName>ppt_y</p:attrName>
                                        </p:attrNameLst>
                                      </p:cBhvr>
                                    </p:anim>
                                  </p:childTnLst>
                                </p:cTn>
                              </p:par>
                              <p:par>
                                <p:cTn id="14" presetID="3" presetClass="entr" presetSubtype="1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linds(horizontal)">
                                      <p:cBhvr>
                                        <p:cTn id="16" dur="3000"/>
                                        <p:tgtEl>
                                          <p:spTgt spid="5"/>
                                        </p:tgtEl>
                                      </p:cBhvr>
                                    </p:animEffect>
                                  </p:childTnLst>
                                </p:cTn>
                              </p:par>
                              <p:par>
                                <p:cTn id="17" presetID="49" presetClass="entr" presetSubtype="0" decel="10000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3000" fill="hold"/>
                                        <p:tgtEl>
                                          <p:spTgt spid="5"/>
                                        </p:tgtEl>
                                        <p:attrNameLst>
                                          <p:attrName>ppt_w</p:attrName>
                                        </p:attrNameLst>
                                      </p:cBhvr>
                                      <p:tavLst>
                                        <p:tav tm="0">
                                          <p:val>
                                            <p:fltVal val="0"/>
                                          </p:val>
                                        </p:tav>
                                        <p:tav tm="100000">
                                          <p:val>
                                            <p:strVal val="#ppt_w"/>
                                          </p:val>
                                        </p:tav>
                                      </p:tavLst>
                                    </p:anim>
                                    <p:anim calcmode="lin" valueType="num">
                                      <p:cBhvr>
                                        <p:cTn id="20" dur="3000" fill="hold"/>
                                        <p:tgtEl>
                                          <p:spTgt spid="5"/>
                                        </p:tgtEl>
                                        <p:attrNameLst>
                                          <p:attrName>ppt_h</p:attrName>
                                        </p:attrNameLst>
                                      </p:cBhvr>
                                      <p:tavLst>
                                        <p:tav tm="0">
                                          <p:val>
                                            <p:fltVal val="0"/>
                                          </p:val>
                                        </p:tav>
                                        <p:tav tm="100000">
                                          <p:val>
                                            <p:strVal val="#ppt_h"/>
                                          </p:val>
                                        </p:tav>
                                      </p:tavLst>
                                    </p:anim>
                                    <p:anim calcmode="lin" valueType="num">
                                      <p:cBhvr>
                                        <p:cTn id="21" dur="3000" fill="hold"/>
                                        <p:tgtEl>
                                          <p:spTgt spid="5"/>
                                        </p:tgtEl>
                                        <p:attrNameLst>
                                          <p:attrName>style.rotation</p:attrName>
                                        </p:attrNameLst>
                                      </p:cBhvr>
                                      <p:tavLst>
                                        <p:tav tm="0">
                                          <p:val>
                                            <p:fltVal val="360"/>
                                          </p:val>
                                        </p:tav>
                                        <p:tav tm="100000">
                                          <p:val>
                                            <p:fltVal val="0"/>
                                          </p:val>
                                        </p:tav>
                                      </p:tavLst>
                                    </p:anim>
                                    <p:animEffect transition="in" filter="fade">
                                      <p:cBhvr>
                                        <p:cTn id="22" dur="3000"/>
                                        <p:tgtEl>
                                          <p:spTgt spid="5"/>
                                        </p:tgtEl>
                                      </p:cBhvr>
                                    </p:animEffect>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3000"/>
                                        <p:tgtEl>
                                          <p:spTgt spid="6"/>
                                        </p:tgtEl>
                                      </p:cBhvr>
                                    </p:animEffect>
                                  </p:childTnLst>
                                </p:cTn>
                              </p:par>
                              <p:par>
                                <p:cTn id="26" presetID="50" presetClass="entr" presetSubtype="0" decel="100000"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strVal val="#ppt_w+.3"/>
                                          </p:val>
                                        </p:tav>
                                        <p:tav tm="100000">
                                          <p:val>
                                            <p:strVal val="#ppt_w"/>
                                          </p:val>
                                        </p:tav>
                                      </p:tavLst>
                                    </p:anim>
                                    <p:anim calcmode="lin" valueType="num">
                                      <p:cBhvr>
                                        <p:cTn id="29" dur="3000" fill="hold"/>
                                        <p:tgtEl>
                                          <p:spTgt spid="6"/>
                                        </p:tgtEl>
                                        <p:attrNameLst>
                                          <p:attrName>ppt_h</p:attrName>
                                        </p:attrNameLst>
                                      </p:cBhvr>
                                      <p:tavLst>
                                        <p:tav tm="0">
                                          <p:val>
                                            <p:strVal val="#ppt_h"/>
                                          </p:val>
                                        </p:tav>
                                        <p:tav tm="100000">
                                          <p:val>
                                            <p:strVal val="#ppt_h"/>
                                          </p:val>
                                        </p:tav>
                                      </p:tavLst>
                                    </p:anim>
                                    <p:animEffect transition="in" filter="fade">
                                      <p:cBhvr>
                                        <p:cTn id="30" dur="3000"/>
                                        <p:tgtEl>
                                          <p:spTgt spid="6"/>
                                        </p:tgtEl>
                                      </p:cBhvr>
                                    </p:animEffect>
                                  </p:childTnLst>
                                </p:cTn>
                              </p:par>
                            </p:childTnLst>
                          </p:cTn>
                        </p:par>
                        <p:par>
                          <p:cTn id="31" fill="hold" nodeType="afterGroup">
                            <p:stCondLst>
                              <p:cond delay="3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4"/>
                                        </p:tgtEl>
                                        <p:attrNameLst>
                                          <p:attrName>style.visibility</p:attrName>
                                        </p:attrNameLst>
                                      </p:cBhvr>
                                      <p:to>
                                        <p:strVal val="visible"/>
                                      </p:to>
                                    </p:set>
                                    <p:animEffect transition="in" filter="fade">
                                      <p:cBhvr>
                                        <p:cTn id="34" dur="1000"/>
                                        <p:tgtEl>
                                          <p:spTgt spid="4"/>
                                        </p:tgtEl>
                                      </p:cBhvr>
                                    </p:animEffect>
                                    <p:anim calcmode="lin" valueType="num">
                                      <p:cBhvr>
                                        <p:cTn id="35" dur="1000" fill="hold"/>
                                        <p:tgtEl>
                                          <p:spTgt spid="4"/>
                                        </p:tgtEl>
                                        <p:attrNameLst>
                                          <p:attrName>ppt_x</p:attrName>
                                        </p:attrNameLst>
                                      </p:cBhvr>
                                      <p:tavLst>
                                        <p:tav tm="0">
                                          <p:val>
                                            <p:strVal val="#ppt_x-.1"/>
                                          </p:val>
                                        </p:tav>
                                        <p:tav tm="100000">
                                          <p:val>
                                            <p:strVal val="#ppt_x"/>
                                          </p:val>
                                        </p:tav>
                                      </p:tavLst>
                                    </p:anim>
                                    <p:anim calcmode="lin" valueType="num">
                                      <p:cBhvr>
                                        <p:cTn id="3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3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395288" y="4370388"/>
            <a:ext cx="8572500" cy="1200150"/>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un rincón de la explanada vemos una puerta estrecha entreabierta,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empujamos un poco para abrirla del todo y mirando al frente vemos los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jardines y gente dando vueltas por allí, así es que sin pensarlo dos veces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atravesamos la puerta y seguimos adelante, habíamos llegado a los jardines.</a:t>
            </a:r>
          </a:p>
        </p:txBody>
      </p:sp>
    </p:spTree>
  </p:cSld>
  <p:clrMapOvr>
    <a:masterClrMapping/>
  </p:clrMapOvr>
  <mc:AlternateContent xmlns:mc="http://schemas.openxmlformats.org/markup-compatibility/2006">
    <mc:Choice xmlns:p14="http://schemas.microsoft.com/office/powerpoint/2010/main" Requires="p14">
      <p:transition spd="slow" p14:dur="2500" advTm="32000">
        <p14:vortex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sc_032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dsc_032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dsc_032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539750" y="4873625"/>
            <a:ext cx="8020050" cy="646113"/>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Y,,,,, aquí estamos paseando por en medio de este laberinto ajardinado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de aligustre, césped y algunas flores aunque no muchas.</a:t>
            </a:r>
          </a:p>
        </p:txBody>
      </p:sp>
    </p:spTree>
  </p:cSld>
  <p:clrMapOvr>
    <a:masterClrMapping/>
  </p:clrMapOvr>
  <mc:AlternateContent xmlns:mc="http://schemas.openxmlformats.org/markup-compatibility/2006">
    <mc:Choice xmlns:p14="http://schemas.microsoft.com/office/powerpoint/2010/main" Requires="p14">
      <p:transition spd="slow" p14:dur="2500" advTm="19000">
        <p14:vortex dir="r"/>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3000"/>
                                        <p:tgtEl>
                                          <p:spTgt spid="6"/>
                                        </p:tgtEl>
                                      </p:cBhvr>
                                    </p:animEffect>
                                  </p:childTnLst>
                                </p:cTn>
                              </p:par>
                              <p:par>
                                <p:cTn id="20" presetID="8" presetClass="entr" presetSubtype="3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out)">
                                      <p:cBhvr>
                                        <p:cTn id="22" dur="3000"/>
                                        <p:tgtEl>
                                          <p:spTgt spid="5"/>
                                        </p:tgtEl>
                                      </p:cBhvr>
                                    </p:animEffect>
                                  </p:childTnLst>
                                </p:cTn>
                              </p:par>
                              <p:par>
                                <p:cTn id="23" presetID="4"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in)">
                                      <p:cBhvr>
                                        <p:cTn id="25" dur="3000"/>
                                        <p:tgtEl>
                                          <p:spTgt spid="4"/>
                                        </p:tgtEl>
                                      </p:cBhvr>
                                    </p:animEffect>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3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3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6 Imagen" descr="3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323850" y="4873625"/>
            <a:ext cx="8380413" cy="646113"/>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Felipe II, rey amante de la naturaleza, concibió el Real Monasterio inserto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en ella. Los jardines juegan en el entorno inmediato un papel fundamental.</a:t>
            </a:r>
          </a:p>
        </p:txBody>
      </p:sp>
    </p:spTree>
  </p:cSld>
  <p:clrMapOvr>
    <a:masterClrMapping/>
  </p:clrMapOvr>
  <mc:AlternateContent xmlns:mc="http://schemas.openxmlformats.org/markup-compatibility/2006">
    <mc:Choice xmlns:p14="http://schemas.microsoft.com/office/powerpoint/2010/main" Requires="p14">
      <p:transition spd="slow" p14:dur="2500" advTm="21000">
        <p14:vortex dir="r"/>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2" fill="hold" nodeType="withEffect">
                                  <p:stCondLst>
                                    <p:cond delay="0"/>
                                  </p:stCondLst>
                                  <p:childTnLst>
                                    <p:animEffect transition="out" filter="wheel(2)">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50" presetClass="entr" presetSubtype="0" decel="10000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ppt_w+.3"/>
                                          </p:val>
                                        </p:tav>
                                        <p:tav tm="100000">
                                          <p:val>
                                            <p:strVal val="#ppt_w"/>
                                          </p:val>
                                        </p:tav>
                                      </p:tavLst>
                                    </p:anim>
                                    <p:anim calcmode="lin" valueType="num">
                                      <p:cBhvr>
                                        <p:cTn id="14" dur="3000" fill="hold"/>
                                        <p:tgtEl>
                                          <p:spTgt spid="5"/>
                                        </p:tgtEl>
                                        <p:attrNameLst>
                                          <p:attrName>ppt_h</p:attrName>
                                        </p:attrNameLst>
                                      </p:cBhvr>
                                      <p:tavLst>
                                        <p:tav tm="0">
                                          <p:val>
                                            <p:strVal val="#ppt_h"/>
                                          </p:val>
                                        </p:tav>
                                        <p:tav tm="100000">
                                          <p:val>
                                            <p:strVal val="#ppt_h"/>
                                          </p:val>
                                        </p:tav>
                                      </p:tavLst>
                                    </p:anim>
                                    <p:animEffect transition="in" filter="fade">
                                      <p:cBhvr>
                                        <p:cTn id="15" dur="3000"/>
                                        <p:tgtEl>
                                          <p:spTgt spid="5"/>
                                        </p:tgtEl>
                                      </p:cBhvr>
                                    </p:animEffect>
                                  </p:childTnLst>
                                </p:cTn>
                              </p:par>
                            </p:childTnLst>
                          </p:cTn>
                        </p:par>
                        <p:par>
                          <p:cTn id="16" fill="hold" nodeType="afterGroup">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1"/>
                                          </p:val>
                                        </p:tav>
                                        <p:tav tm="100000">
                                          <p:val>
                                            <p:strVal val="#ppt_x"/>
                                          </p:val>
                                        </p:tav>
                                      </p:tavLst>
                                    </p:anim>
                                    <p:anim calcmode="lin" valueType="num">
                                      <p:cBhvr>
                                        <p:cTn id="2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36.jpg"/>
          <p:cNvPicPr>
            <a:picLocks noChangeAspect="1"/>
          </p:cNvPicPr>
          <p:nvPr/>
        </p:nvPicPr>
        <p:blipFill>
          <a:blip r:embed="rId2">
            <a:extLst>
              <a:ext uri="{28A0092B-C50C-407E-A947-70E740481C1C}">
                <a14:useLocalDpi xmlns:a14="http://schemas.microsoft.com/office/drawing/2010/main" val="0"/>
              </a:ext>
            </a:extLst>
          </a:blip>
          <a:srcRect l="50000" b="50000"/>
          <a:stretch>
            <a:fillRect/>
          </a:stretch>
        </p:blipFill>
        <p:spPr bwMode="auto">
          <a:xfrm>
            <a:off x="4572000" y="0"/>
            <a:ext cx="457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9 Imagen" descr="36.jpg"/>
          <p:cNvPicPr>
            <a:picLocks noChangeAspect="1"/>
          </p:cNvPicPr>
          <p:nvPr/>
        </p:nvPicPr>
        <p:blipFill>
          <a:blip r:embed="rId2">
            <a:extLst>
              <a:ext uri="{28A0092B-C50C-407E-A947-70E740481C1C}">
                <a14:useLocalDpi xmlns:a14="http://schemas.microsoft.com/office/drawing/2010/main" val="0"/>
              </a:ext>
            </a:extLst>
          </a:blip>
          <a:srcRect r="50000" b="50000"/>
          <a:stretch>
            <a:fillRect/>
          </a:stretch>
        </p:blipFill>
        <p:spPr bwMode="auto">
          <a:xfrm>
            <a:off x="0" y="0"/>
            <a:ext cx="457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10 Imagen" descr="36.jpg"/>
          <p:cNvPicPr>
            <a:picLocks noChangeAspect="1"/>
          </p:cNvPicPr>
          <p:nvPr/>
        </p:nvPicPr>
        <p:blipFill>
          <a:blip r:embed="rId2">
            <a:extLst>
              <a:ext uri="{28A0092B-C50C-407E-A947-70E740481C1C}">
                <a14:useLocalDpi xmlns:a14="http://schemas.microsoft.com/office/drawing/2010/main" val="0"/>
              </a:ext>
            </a:extLst>
          </a:blip>
          <a:srcRect l="50000" t="50000"/>
          <a:stretch>
            <a:fillRect/>
          </a:stretch>
        </p:blipFill>
        <p:spPr bwMode="auto">
          <a:xfrm>
            <a:off x="4572000" y="2857500"/>
            <a:ext cx="457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11 Imagen" descr="36.jpg"/>
          <p:cNvPicPr>
            <a:picLocks noChangeAspect="1"/>
          </p:cNvPicPr>
          <p:nvPr/>
        </p:nvPicPr>
        <p:blipFill>
          <a:blip r:embed="rId2">
            <a:extLst>
              <a:ext uri="{28A0092B-C50C-407E-A947-70E740481C1C}">
                <a14:useLocalDpi xmlns:a14="http://schemas.microsoft.com/office/drawing/2010/main" val="0"/>
              </a:ext>
            </a:extLst>
          </a:blip>
          <a:srcRect t="50000" r="50000"/>
          <a:stretch>
            <a:fillRect/>
          </a:stretch>
        </p:blipFill>
        <p:spPr bwMode="auto">
          <a:xfrm>
            <a:off x="0" y="2857500"/>
            <a:ext cx="457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250825" y="4657725"/>
            <a:ext cx="8648700" cy="923925"/>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Siguen los “Jardines Reservados de El Rey y de La Reina”, en el levante,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compartimentados por muros de granito adornados con nichos y rematados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con bolas herrerianas.</a:t>
            </a:r>
          </a:p>
        </p:txBody>
      </p:sp>
    </p:spTree>
  </p:cSld>
  <p:clrMapOvr>
    <a:masterClrMapping/>
  </p:clrMapOvr>
  <mc:AlternateContent xmlns:mc="http://schemas.openxmlformats.org/markup-compatibility/2006">
    <mc:Choice xmlns:p14="http://schemas.microsoft.com/office/powerpoint/2010/main" Requires="p14">
      <p:transition spd="slow" p14:dur="2500" advTm="24000">
        <p14:vortex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9"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trips(upLeft)">
                                      <p:cBhvr>
                                        <p:cTn id="7" dur="1000"/>
                                        <p:tgtEl>
                                          <p:spTgt spid="9"/>
                                        </p:tgtEl>
                                      </p:cBhvr>
                                    </p:animEffect>
                                  </p:childTnLst>
                                </p:cTn>
                              </p:par>
                            </p:childTnLst>
                          </p:cTn>
                        </p:par>
                        <p:par>
                          <p:cTn id="8" fill="hold" nodeType="afterGroup">
                            <p:stCondLst>
                              <p:cond delay="1000"/>
                            </p:stCondLst>
                            <p:childTnLst>
                              <p:par>
                                <p:cTn id="9" presetID="18" presetClass="entr" presetSubtype="12"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strips(downLeft)">
                                      <p:cBhvr>
                                        <p:cTn id="11" dur="1000"/>
                                        <p:tgtEl>
                                          <p:spTgt spid="10"/>
                                        </p:tgtEl>
                                      </p:cBhvr>
                                    </p:animEffect>
                                  </p:childTnLst>
                                </p:cTn>
                              </p:par>
                            </p:childTnLst>
                          </p:cTn>
                        </p:par>
                        <p:par>
                          <p:cTn id="12" fill="hold" nodeType="afterGroup">
                            <p:stCondLst>
                              <p:cond delay="2000"/>
                            </p:stCondLst>
                            <p:childTnLst>
                              <p:par>
                                <p:cTn id="13" presetID="18" presetClass="entr" presetSubtype="6"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strips(downRight)">
                                      <p:cBhvr>
                                        <p:cTn id="15" dur="1000"/>
                                        <p:tgtEl>
                                          <p:spTgt spid="12"/>
                                        </p:tgtEl>
                                      </p:cBhvr>
                                    </p:animEffect>
                                  </p:childTnLst>
                                </p:cTn>
                              </p:par>
                            </p:childTnLst>
                          </p:cTn>
                        </p:par>
                        <p:par>
                          <p:cTn id="16" fill="hold" nodeType="afterGroup">
                            <p:stCondLst>
                              <p:cond delay="3000"/>
                            </p:stCondLst>
                            <p:childTnLst>
                              <p:par>
                                <p:cTn id="17" presetID="18" presetClass="entr" presetSubtype="3"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strips(upRight)">
                                      <p:cBhvr>
                                        <p:cTn id="19" dur="1000"/>
                                        <p:tgtEl>
                                          <p:spTgt spid="11"/>
                                        </p:tgtEl>
                                      </p:cBhvr>
                                    </p:animEffect>
                                  </p:childTnLst>
                                </p:cTn>
                              </p:par>
                            </p:childTnLst>
                          </p:cTn>
                        </p:par>
                        <p:par>
                          <p:cTn id="20" fill="hold" nodeType="afterGroup">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1"/>
                                          </p:val>
                                        </p:tav>
                                        <p:tav tm="100000">
                                          <p:val>
                                            <p:strVal val="#ppt_x"/>
                                          </p:val>
                                        </p:tav>
                                      </p:tavLst>
                                    </p:anim>
                                    <p:anim calcmode="lin" valueType="num">
                                      <p:cBhvr>
                                        <p:cTn id="2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dosleones.jpg"/>
          <p:cNvPicPr>
            <a:picLocks noChangeAspect="1" noChangeArrowheads="1"/>
          </p:cNvPicPr>
          <p:nvPr/>
        </p:nvPicPr>
        <p:blipFill>
          <a:blip r:embed="rId2">
            <a:extLst>
              <a:ext uri="{28A0092B-C50C-407E-A947-70E740481C1C}">
                <a14:useLocalDpi xmlns:a14="http://schemas.microsoft.com/office/drawing/2010/main" val="0"/>
              </a:ext>
            </a:extLst>
          </a:blip>
          <a:srcRect b="50000"/>
          <a:stretch>
            <a:fillRect/>
          </a:stretch>
        </p:blipFill>
        <p:spPr bwMode="auto">
          <a:xfrm>
            <a:off x="0" y="0"/>
            <a:ext cx="9144000" cy="2857500"/>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3" name="Picture 2" descr="C:\Users\Ana María\Desktop\dosleones.jpg"/>
          <p:cNvPicPr>
            <a:picLocks noChangeAspect="1" noChangeArrowheads="1"/>
          </p:cNvPicPr>
          <p:nvPr/>
        </p:nvPicPr>
        <p:blipFill>
          <a:blip r:embed="rId2">
            <a:extLst>
              <a:ext uri="{28A0092B-C50C-407E-A947-70E740481C1C}">
                <a14:useLocalDpi xmlns:a14="http://schemas.microsoft.com/office/drawing/2010/main" val="0"/>
              </a:ext>
            </a:extLst>
          </a:blip>
          <a:srcRect t="50000"/>
          <a:stretch>
            <a:fillRect/>
          </a:stretch>
        </p:blipFill>
        <p:spPr bwMode="auto">
          <a:xfrm>
            <a:off x="0" y="2857500"/>
            <a:ext cx="9144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539750" y="4657725"/>
            <a:ext cx="8353425" cy="923925"/>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Podemos decir que nos encontramos en el Jardín de los Frailes, pues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ocupa la explanada sostenida por fuertes muros que sirven de plataforma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al Monasterio, esos muros los tenemos justo debajo de nosotros.</a:t>
            </a:r>
          </a:p>
        </p:txBody>
      </p:sp>
    </p:spTree>
  </p:cSld>
  <p:clrMapOvr>
    <a:masterClrMapping/>
  </p:clrMapOvr>
  <mc:AlternateContent xmlns:mc="http://schemas.openxmlformats.org/markup-compatibility/2006">
    <mc:Choice xmlns:p14="http://schemas.microsoft.com/office/powerpoint/2010/main" Requires="p14">
      <p:transition spd="slow" p14:dur="2500" advTm="25000">
        <p14:vortex dir="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strVal val="#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diamond(in)">
                                      <p:cBhvr>
                                        <p:cTn id="11" dur="3000"/>
                                        <p:tgtEl>
                                          <p:spTgt spid="2"/>
                                        </p:tgtEl>
                                      </p:cBhvr>
                                    </p:animEffect>
                                  </p:childTnLst>
                                </p:cTn>
                              </p:par>
                              <p:par>
                                <p:cTn id="12" presetID="17" presetClass="entr" presetSubtype="10"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fltVal val="0"/>
                                          </p:val>
                                        </p:tav>
                                        <p:tav tm="100000">
                                          <p:val>
                                            <p:strVal val="#ppt_w"/>
                                          </p:val>
                                        </p:tav>
                                      </p:tavLst>
                                    </p:anim>
                                    <p:anim calcmode="lin" valueType="num">
                                      <p:cBhvr>
                                        <p:cTn id="15" dur="3000" fill="hold"/>
                                        <p:tgtEl>
                                          <p:spTgt spid="3"/>
                                        </p:tgtEl>
                                        <p:attrNameLst>
                                          <p:attrName>ppt_h</p:attrName>
                                        </p:attrNameLst>
                                      </p:cBhvr>
                                      <p:tavLst>
                                        <p:tav tm="0">
                                          <p:val>
                                            <p:strVal val="#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diamond(in)">
                                      <p:cBhvr>
                                        <p:cTn id="18" dur="3000"/>
                                        <p:tgtEl>
                                          <p:spTgt spid="3"/>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SC0526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0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DSC0526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DSC0526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214313" y="4657725"/>
            <a:ext cx="8929687"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Como he comentado antes, el rey Felipe II era un gran amante de la naturaleza y los jardines por lo que, junto al monumental edificio de granito, hizo construir un jardín que en su día estuvo cubierto con gran variedad de flores de colores.</a:t>
            </a:r>
          </a:p>
        </p:txBody>
      </p:sp>
    </p:spTree>
  </p:cSld>
  <p:clrMapOvr>
    <a:masterClrMapping/>
  </p:clrMapOvr>
  <mc:AlternateContent xmlns:mc="http://schemas.openxmlformats.org/markup-compatibility/2006">
    <mc:Choice xmlns:p14="http://schemas.microsoft.com/office/powerpoint/2010/main" Requires="p14">
      <p:transition spd="slow" p14:dur="2500" advTm="28000">
        <p14:vortex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8" presetClass="entr" presetSubtype="16"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diamond(in)">
                                      <p:cBhvr>
                                        <p:cTn id="19" dur="3000"/>
                                        <p:tgtEl>
                                          <p:spTgt spid="5"/>
                                        </p:tgtEl>
                                      </p:cBhvr>
                                    </p:animEffect>
                                  </p:childTnLst>
                                </p:cTn>
                              </p:par>
                              <p:par>
                                <p:cTn id="20" presetID="13" presetClass="entr" presetSubtype="32"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plus(out)">
                                      <p:cBhvr>
                                        <p:cTn id="22" dur="3000"/>
                                        <p:tgtEl>
                                          <p:spTgt spid="6"/>
                                        </p:tgtEl>
                                      </p:cBhvr>
                                    </p:animEffect>
                                  </p:childTnLst>
                                </p:cTn>
                              </p:par>
                              <p:par>
                                <p:cTn id="23" presetID="6"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out)">
                                      <p:cBhvr>
                                        <p:cTn id="25" dur="3000"/>
                                        <p:tgtEl>
                                          <p:spTgt spid="4"/>
                                        </p:tgtEl>
                                      </p:cBhvr>
                                    </p:animEffect>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Ana María\Escritorio\54386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C:\Documents and Settings\Ana María\Escritorio\lagos.jpg"/>
          <p:cNvPicPr>
            <a:picLocks noChangeAspect="1" noChangeArrowheads="1"/>
          </p:cNvPicPr>
          <p:nvPr/>
        </p:nvPicPr>
        <p:blipFill>
          <a:blip r:embed="rId3">
            <a:extLst>
              <a:ext uri="{28A0092B-C50C-407E-A947-70E740481C1C}">
                <a14:useLocalDpi xmlns:a14="http://schemas.microsoft.com/office/drawing/2010/main" val="0"/>
              </a:ext>
            </a:extLst>
          </a:blip>
          <a:srcRect r="50000"/>
          <a:stretch>
            <a:fillRect/>
          </a:stretch>
        </p:blipFill>
        <p:spPr bwMode="auto">
          <a:xfrm>
            <a:off x="0" y="0"/>
            <a:ext cx="4572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C:\Documents and Settings\Ana María\Escritorio\lagos.jpg"/>
          <p:cNvPicPr>
            <a:picLocks noChangeAspect="1" noChangeArrowheads="1"/>
          </p:cNvPicPr>
          <p:nvPr/>
        </p:nvPicPr>
        <p:blipFill>
          <a:blip r:embed="rId3">
            <a:extLst>
              <a:ext uri="{28A0092B-C50C-407E-A947-70E740481C1C}">
                <a14:useLocalDpi xmlns:a14="http://schemas.microsoft.com/office/drawing/2010/main" val="0"/>
              </a:ext>
            </a:extLst>
          </a:blip>
          <a:srcRect l="50000"/>
          <a:stretch>
            <a:fillRect/>
          </a:stretch>
        </p:blipFill>
        <p:spPr bwMode="auto">
          <a:xfrm>
            <a:off x="4572000" y="0"/>
            <a:ext cx="4572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539750" y="4873625"/>
            <a:ext cx="7993063"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Felipe II era dueño del mayor reino jamás conocido ("el imperio donde nunca se ponía el sol"), veinte veces mayor que el Imperio romano.</a:t>
            </a:r>
          </a:p>
        </p:txBody>
      </p:sp>
    </p:spTree>
  </p:cSld>
  <p:clrMapOvr>
    <a:masterClrMapping/>
  </p:clrMapOvr>
  <mc:AlternateContent xmlns:mc="http://schemas.openxmlformats.org/markup-compatibility/2006">
    <mc:Choice xmlns:p14="http://schemas.microsoft.com/office/powerpoint/2010/main" Requires="p14">
      <p:transition spd="slow" p14:dur="2500" advTm="20000">
        <p14:vortex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ppt_x</p:attrName>
                                        </p:attrNameLst>
                                      </p:cBhvr>
                                      <p:tavLst>
                                        <p:tav tm="0">
                                          <p:val>
                                            <p:strVal val="#ppt_x+#ppt_w/2"/>
                                          </p:val>
                                        </p:tav>
                                        <p:tav tm="100000">
                                          <p:val>
                                            <p:strVal val="#ppt_x"/>
                                          </p:val>
                                        </p:tav>
                                      </p:tavLst>
                                    </p:anim>
                                    <p:anim calcmode="lin" valueType="num">
                                      <p:cBhvr>
                                        <p:cTn id="8" dur="3000" fill="hold"/>
                                        <p:tgtEl>
                                          <p:spTgt spid="7"/>
                                        </p:tgtEl>
                                        <p:attrNameLst>
                                          <p:attrName>ppt_y</p:attrName>
                                        </p:attrNameLst>
                                      </p:cBhvr>
                                      <p:tavLst>
                                        <p:tav tm="0">
                                          <p:val>
                                            <p:strVal val="#ppt_y"/>
                                          </p:val>
                                        </p:tav>
                                        <p:tav tm="100000">
                                          <p:val>
                                            <p:strVal val="#ppt_y"/>
                                          </p:val>
                                        </p:tav>
                                      </p:tavLst>
                                    </p:anim>
                                    <p:anim calcmode="lin" valueType="num">
                                      <p:cBhvr>
                                        <p:cTn id="9" dur="3000" fill="hold"/>
                                        <p:tgtEl>
                                          <p:spTgt spid="7"/>
                                        </p:tgtEl>
                                        <p:attrNameLst>
                                          <p:attrName>ppt_w</p:attrName>
                                        </p:attrNameLst>
                                      </p:cBhvr>
                                      <p:tavLst>
                                        <p:tav tm="0">
                                          <p:val>
                                            <p:fltVal val="0"/>
                                          </p:val>
                                        </p:tav>
                                        <p:tav tm="100000">
                                          <p:val>
                                            <p:strVal val="#ppt_w"/>
                                          </p:val>
                                        </p:tav>
                                      </p:tavLst>
                                    </p:anim>
                                    <p:anim calcmode="lin" valueType="num">
                                      <p:cBhvr>
                                        <p:cTn id="10" dur="3000" fill="hold"/>
                                        <p:tgtEl>
                                          <p:spTgt spid="7"/>
                                        </p:tgtEl>
                                        <p:attrNameLst>
                                          <p:attrName>ppt_h</p:attrName>
                                        </p:attrNameLst>
                                      </p:cBhvr>
                                      <p:tavLst>
                                        <p:tav tm="0">
                                          <p:val>
                                            <p:strVal val="#ppt_h"/>
                                          </p:val>
                                        </p:tav>
                                        <p:tav tm="100000">
                                          <p:val>
                                            <p:strVal val="#ppt_h"/>
                                          </p:val>
                                        </p:tav>
                                      </p:tavLst>
                                    </p:anim>
                                  </p:childTnLst>
                                </p:cTn>
                              </p:par>
                              <p:par>
                                <p:cTn id="11" presetID="18"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strips(downLeft)">
                                      <p:cBhvr>
                                        <p:cTn id="13" dur="3000"/>
                                        <p:tgtEl>
                                          <p:spTgt spid="7"/>
                                        </p:tgtEl>
                                      </p:cBhvr>
                                    </p:animEffect>
                                  </p:childTnLst>
                                </p:cTn>
                              </p:par>
                              <p:par>
                                <p:cTn id="14" presetID="17" presetClass="entr" presetSubtype="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ppt_x</p:attrName>
                                        </p:attrNameLst>
                                      </p:cBhvr>
                                      <p:tavLst>
                                        <p:tav tm="0">
                                          <p:val>
                                            <p:strVal val="#ppt_x-#ppt_w/2"/>
                                          </p:val>
                                        </p:tav>
                                        <p:tav tm="100000">
                                          <p:val>
                                            <p:strVal val="#ppt_x"/>
                                          </p:val>
                                        </p:tav>
                                      </p:tavLst>
                                    </p:anim>
                                    <p:anim calcmode="lin" valueType="num">
                                      <p:cBhvr>
                                        <p:cTn id="17" dur="3000" fill="hold"/>
                                        <p:tgtEl>
                                          <p:spTgt spid="6"/>
                                        </p:tgtEl>
                                        <p:attrNameLst>
                                          <p:attrName>ppt_y</p:attrName>
                                        </p:attrNameLst>
                                      </p:cBhvr>
                                      <p:tavLst>
                                        <p:tav tm="0">
                                          <p:val>
                                            <p:strVal val="#ppt_y"/>
                                          </p:val>
                                        </p:tav>
                                        <p:tav tm="100000">
                                          <p:val>
                                            <p:strVal val="#ppt_y"/>
                                          </p:val>
                                        </p:tav>
                                      </p:tavLst>
                                    </p:anim>
                                    <p:anim calcmode="lin" valueType="num">
                                      <p:cBhvr>
                                        <p:cTn id="18" dur="3000" fill="hold"/>
                                        <p:tgtEl>
                                          <p:spTgt spid="6"/>
                                        </p:tgtEl>
                                        <p:attrNameLst>
                                          <p:attrName>ppt_w</p:attrName>
                                        </p:attrNameLst>
                                      </p:cBhvr>
                                      <p:tavLst>
                                        <p:tav tm="0">
                                          <p:val>
                                            <p:fltVal val="0"/>
                                          </p:val>
                                        </p:tav>
                                        <p:tav tm="100000">
                                          <p:val>
                                            <p:strVal val="#ppt_w"/>
                                          </p:val>
                                        </p:tav>
                                      </p:tavLst>
                                    </p:anim>
                                    <p:anim calcmode="lin" valueType="num">
                                      <p:cBhvr>
                                        <p:cTn id="19" dur="3000" fill="hold"/>
                                        <p:tgtEl>
                                          <p:spTgt spid="6"/>
                                        </p:tgtEl>
                                        <p:attrNameLst>
                                          <p:attrName>ppt_h</p:attrName>
                                        </p:attrNameLst>
                                      </p:cBhvr>
                                      <p:tavLst>
                                        <p:tav tm="0">
                                          <p:val>
                                            <p:strVal val="#ppt_h"/>
                                          </p:val>
                                        </p:tav>
                                        <p:tav tm="100000">
                                          <p:val>
                                            <p:strVal val="#ppt_h"/>
                                          </p:val>
                                        </p:tav>
                                      </p:tavLst>
                                    </p:anim>
                                  </p:childTnLst>
                                </p:cTn>
                              </p:par>
                              <p:par>
                                <p:cTn id="20" presetID="18" presetClass="entr" presetSubtype="6"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strips(downRight)">
                                      <p:cBhvr>
                                        <p:cTn id="22" dur="3000"/>
                                        <p:tgtEl>
                                          <p:spTgt spid="6"/>
                                        </p:tgtEl>
                                      </p:cBhvr>
                                    </p:animEffect>
                                  </p:childTnLst>
                                </p:cTn>
                              </p:par>
                              <p:par>
                                <p:cTn id="23" presetID="23" presetClass="entr" presetSubtype="288"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3000" fill="hold"/>
                                        <p:tgtEl>
                                          <p:spTgt spid="5"/>
                                        </p:tgtEl>
                                        <p:attrNameLst>
                                          <p:attrName>ppt_w</p:attrName>
                                        </p:attrNameLst>
                                      </p:cBhvr>
                                      <p:tavLst>
                                        <p:tav tm="0">
                                          <p:val>
                                            <p:strVal val="4/3*#ppt_w"/>
                                          </p:val>
                                        </p:tav>
                                        <p:tav tm="100000">
                                          <p:val>
                                            <p:strVal val="#ppt_w"/>
                                          </p:val>
                                        </p:tav>
                                      </p:tavLst>
                                    </p:anim>
                                    <p:anim calcmode="lin" valueType="num">
                                      <p:cBhvr>
                                        <p:cTn id="26" dur="3000" fill="hold"/>
                                        <p:tgtEl>
                                          <p:spTgt spid="5"/>
                                        </p:tgtEl>
                                        <p:attrNameLst>
                                          <p:attrName>ppt_h</p:attrName>
                                        </p:attrNameLst>
                                      </p:cBhvr>
                                      <p:tavLst>
                                        <p:tav tm="0">
                                          <p:val>
                                            <p:strVal val="4/3*#ppt_h"/>
                                          </p:val>
                                        </p:tav>
                                        <p:tav tm="100000">
                                          <p:val>
                                            <p:strVal val="#ppt_h"/>
                                          </p:val>
                                        </p:tav>
                                      </p:tavLst>
                                    </p:anim>
                                  </p:childTnLst>
                                </p:cTn>
                              </p:par>
                            </p:childTnLst>
                          </p:cTn>
                        </p:par>
                        <p:par>
                          <p:cTn id="27" fill="hold" nodeType="afterGroup">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4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4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6 Imagen" descr="4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468313" y="4586288"/>
            <a:ext cx="8135937"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Colocó la primera piedra del monasterio en 1563 (conmemoraba así su triunfo sobre el ejército francés en la batalla de San Quintín el día de San Lorenzo, 10 de agosto de 1557).</a:t>
            </a:r>
          </a:p>
        </p:txBody>
      </p:sp>
    </p:spTree>
  </p:cSld>
  <p:clrMapOvr>
    <a:masterClrMapping/>
  </p:clrMapOvr>
  <mc:AlternateContent xmlns:mc="http://schemas.openxmlformats.org/markup-compatibility/2006">
    <mc:Choice xmlns:p14="http://schemas.microsoft.com/office/powerpoint/2010/main" Requires="p14">
      <p:transition spd="slow" p14:dur="2500" advTm="23000">
        <p14:vortex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2/3*#ppt_w"/>
                                          </p:val>
                                        </p:tav>
                                        <p:tav tm="100000">
                                          <p:val>
                                            <p:strVal val="#ppt_w"/>
                                          </p:val>
                                        </p:tav>
                                      </p:tavLst>
                                    </p:anim>
                                    <p:anim calcmode="lin" valueType="num">
                                      <p:cBhvr>
                                        <p:cTn id="8" dur="3000" fill="hold"/>
                                        <p:tgtEl>
                                          <p:spTgt spid="5"/>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ox(out)">
                                      <p:cBhvr>
                                        <p:cTn id="11" dur="3000"/>
                                        <p:tgtEl>
                                          <p:spTgt spid="5"/>
                                        </p:tgtEl>
                                      </p:cBhvr>
                                    </p:animEffect>
                                  </p:childTnLst>
                                </p:cTn>
                              </p:par>
                              <p:par>
                                <p:cTn id="12" presetID="17" presetClass="entr" presetSubtype="1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3000"/>
                                        <p:tgtEl>
                                          <p:spTgt spid="6"/>
                                        </p:tgtEl>
                                      </p:cBhvr>
                                    </p:animEffect>
                                  </p:childTnLst>
                                </p:cTn>
                              </p:par>
                              <p:par>
                                <p:cTn id="19" presetID="4" presetClass="entr" presetSubtype="3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ox(out)">
                                      <p:cBhvr>
                                        <p:cTn id="21" dur="3000"/>
                                        <p:tgtEl>
                                          <p:spTgt spid="7"/>
                                        </p:tgtEl>
                                      </p:cBhvr>
                                    </p:animEffect>
                                  </p:childTnLst>
                                </p:cTn>
                              </p:par>
                            </p:childTnLst>
                          </p:cTn>
                        </p:par>
                        <p:par>
                          <p:cTn id="22" fill="hold" nodeType="afterGroup">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C:\Users\Ana María\Desktop\3841183342.jpg"/>
          <p:cNvPicPr>
            <a:picLocks noChangeAspect="1" noChangeArrowheads="1"/>
          </p:cNvPicPr>
          <p:nvPr/>
        </p:nvPicPr>
        <p:blipFill>
          <a:blip r:embed="rId2">
            <a:extLst>
              <a:ext uri="{28A0092B-C50C-407E-A947-70E740481C1C}">
                <a14:useLocalDpi xmlns:a14="http://schemas.microsoft.com/office/drawing/2010/main" val="0"/>
              </a:ext>
            </a:extLst>
          </a:blip>
          <a:srcRect r="50000" b="50000"/>
          <a:stretch>
            <a:fillRect/>
          </a:stretch>
        </p:blipFill>
        <p:spPr bwMode="auto">
          <a:xfrm>
            <a:off x="0" y="0"/>
            <a:ext cx="457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C:\Users\Ana María\Desktop\3841183342.jpg"/>
          <p:cNvPicPr>
            <a:picLocks noChangeAspect="1" noChangeArrowheads="1"/>
          </p:cNvPicPr>
          <p:nvPr/>
        </p:nvPicPr>
        <p:blipFill>
          <a:blip r:embed="rId2">
            <a:extLst>
              <a:ext uri="{28A0092B-C50C-407E-A947-70E740481C1C}">
                <a14:useLocalDpi xmlns:a14="http://schemas.microsoft.com/office/drawing/2010/main" val="0"/>
              </a:ext>
            </a:extLst>
          </a:blip>
          <a:srcRect l="50000" b="50000"/>
          <a:stretch>
            <a:fillRect/>
          </a:stretch>
        </p:blipFill>
        <p:spPr bwMode="auto">
          <a:xfrm>
            <a:off x="4572000" y="0"/>
            <a:ext cx="457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3" descr="C:\Users\Ana María\Desktop\3841183342.jpg"/>
          <p:cNvPicPr>
            <a:picLocks noChangeAspect="1" noChangeArrowheads="1"/>
          </p:cNvPicPr>
          <p:nvPr/>
        </p:nvPicPr>
        <p:blipFill>
          <a:blip r:embed="rId2">
            <a:extLst>
              <a:ext uri="{28A0092B-C50C-407E-A947-70E740481C1C}">
                <a14:useLocalDpi xmlns:a14="http://schemas.microsoft.com/office/drawing/2010/main" val="0"/>
              </a:ext>
            </a:extLst>
          </a:blip>
          <a:srcRect t="50000" r="50000"/>
          <a:stretch>
            <a:fillRect/>
          </a:stretch>
        </p:blipFill>
        <p:spPr bwMode="auto">
          <a:xfrm>
            <a:off x="0" y="2857500"/>
            <a:ext cx="457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3" descr="C:\Users\Ana María\Desktop\3841183342.jpg"/>
          <p:cNvPicPr>
            <a:picLocks noChangeAspect="1" noChangeArrowheads="1"/>
          </p:cNvPicPr>
          <p:nvPr/>
        </p:nvPicPr>
        <p:blipFill>
          <a:blip r:embed="rId2">
            <a:extLst>
              <a:ext uri="{28A0092B-C50C-407E-A947-70E740481C1C}">
                <a14:useLocalDpi xmlns:a14="http://schemas.microsoft.com/office/drawing/2010/main" val="0"/>
              </a:ext>
            </a:extLst>
          </a:blip>
          <a:srcRect l="50000" t="50000"/>
          <a:stretch>
            <a:fillRect/>
          </a:stretch>
        </p:blipFill>
        <p:spPr bwMode="auto">
          <a:xfrm>
            <a:off x="4572000" y="2857500"/>
            <a:ext cx="457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9 CuadroTexto"/>
          <p:cNvSpPr txBox="1"/>
          <p:nvPr/>
        </p:nvSpPr>
        <p:spPr>
          <a:xfrm>
            <a:off x="250825" y="4657725"/>
            <a:ext cx="8497888"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Fue considerado desde finales del siglo XVI, la Octava Maravilla del Mundo, tanto por su tamaño y complejidad funcional, como por su enorme valor simbólico.</a:t>
            </a:r>
          </a:p>
        </p:txBody>
      </p:sp>
    </p:spTree>
  </p:cSld>
  <p:clrMapOvr>
    <a:masterClrMapping/>
  </p:clrMapOvr>
  <mc:AlternateContent xmlns:mc="http://schemas.openxmlformats.org/markup-compatibility/2006">
    <mc:Choice xmlns:p14="http://schemas.microsoft.com/office/powerpoint/2010/main" Requires="p14">
      <p:transition spd="slow" p14:dur="2500" advTm="22000">
        <p14:vortex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3"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upRight)">
                                      <p:cBhvr>
                                        <p:cTn id="7" dur="3000"/>
                                        <p:tgtEl>
                                          <p:spTgt spid="6"/>
                                        </p:tgtEl>
                                      </p:cBhvr>
                                    </p:animEffect>
                                  </p:childTnLst>
                                </p:cTn>
                              </p:par>
                              <p:par>
                                <p:cTn id="8" presetID="18" presetClass="entr" presetSubtype="9"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strips(upLeft)">
                                      <p:cBhvr>
                                        <p:cTn id="10" dur="3000"/>
                                        <p:tgtEl>
                                          <p:spTgt spid="7"/>
                                        </p:tgtEl>
                                      </p:cBhvr>
                                    </p:animEffect>
                                  </p:childTnLst>
                                </p:cTn>
                              </p:par>
                              <p:par>
                                <p:cTn id="11" presetID="18" presetClass="entr" presetSubtype="12"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strips(downLeft)">
                                      <p:cBhvr>
                                        <p:cTn id="13" dur="3000"/>
                                        <p:tgtEl>
                                          <p:spTgt spid="8"/>
                                        </p:tgtEl>
                                      </p:cBhvr>
                                    </p:animEffect>
                                  </p:childTnLst>
                                </p:cTn>
                              </p:par>
                              <p:par>
                                <p:cTn id="14" presetID="18" presetClass="entr" presetSubtype="6"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strips(downRight)">
                                      <p:cBhvr>
                                        <p:cTn id="16" dur="3000"/>
                                        <p:tgtEl>
                                          <p:spTgt spid="9"/>
                                        </p:tgtEl>
                                      </p:cBhvr>
                                    </p:animEffect>
                                  </p:childTnLst>
                                </p:cTn>
                              </p:par>
                            </p:childTnLst>
                          </p:cTn>
                        </p:par>
                        <p:par>
                          <p:cTn id="17" fill="hold" nodeType="afterGroup">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ppt_x</p:attrName>
                                        </p:attrNameLst>
                                      </p:cBhvr>
                                      <p:tavLst>
                                        <p:tav tm="0">
                                          <p:val>
                                            <p:strVal val="#ppt_x-.1"/>
                                          </p:val>
                                        </p:tav>
                                        <p:tav tm="100000">
                                          <p:val>
                                            <p:strVal val="#ppt_x"/>
                                          </p:val>
                                        </p:tav>
                                      </p:tavLst>
                                    </p:anim>
                                    <p:anim calcmode="lin" valueType="num">
                                      <p:cBhvr>
                                        <p:cTn id="2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Ana María\Escritorio\lagos-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Documents and Settings\Ana María\Escritorio\lagos-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250825" y="4370388"/>
            <a:ext cx="8640763"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Sus pinturas, esculturas, pergaminos, ornamentos litúrgicos, etc. hacen que El Escorial sea también un museo. Su compleja iconografía e iconología ha merecido las más variadas interpretaciones de historiadores, admiradores y críticos.</a:t>
            </a:r>
          </a:p>
        </p:txBody>
      </p:sp>
    </p:spTree>
  </p:cSld>
  <p:clrMapOvr>
    <a:masterClrMapping/>
  </p:clrMapOvr>
  <mc:AlternateContent xmlns:mc="http://schemas.openxmlformats.org/markup-compatibility/2006">
    <mc:Choice xmlns:p14="http://schemas.microsoft.com/office/powerpoint/2010/main" Requires="p14">
      <p:transition spd="slow" p14:dur="2500" advTm="29000">
        <p14:vortex dir="r"/>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3000"/>
                                        <p:tgtEl>
                                          <p:spTgt spid="3"/>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strVal val="#ppt_w+.3"/>
                                          </p:val>
                                        </p:tav>
                                        <p:tav tm="100000">
                                          <p:val>
                                            <p:strVal val="#ppt_w"/>
                                          </p:val>
                                        </p:tav>
                                      </p:tavLst>
                                    </p:anim>
                                    <p:anim calcmode="lin" valueType="num">
                                      <p:cBhvr>
                                        <p:cTn id="11" dur="3000" fill="hold"/>
                                        <p:tgtEl>
                                          <p:spTgt spid="3"/>
                                        </p:tgtEl>
                                        <p:attrNameLst>
                                          <p:attrName>ppt_h</p:attrName>
                                        </p:attrNameLst>
                                      </p:cBhvr>
                                      <p:tavLst>
                                        <p:tav tm="0">
                                          <p:val>
                                            <p:strVal val="#ppt_h"/>
                                          </p:val>
                                        </p:tav>
                                        <p:tav tm="100000">
                                          <p:val>
                                            <p:strVal val="#ppt_h"/>
                                          </p:val>
                                        </p:tav>
                                      </p:tavLst>
                                    </p:anim>
                                    <p:animEffect transition="in" filter="fade">
                                      <p:cBhvr>
                                        <p:cTn id="12" dur="3000"/>
                                        <p:tgtEl>
                                          <p:spTgt spid="3"/>
                                        </p:tgtEl>
                                      </p:cBhvr>
                                    </p:animEffect>
                                  </p:childTnLst>
                                </p:cTn>
                              </p:par>
                              <p:par>
                                <p:cTn id="13" presetID="22" presetClass="entr" presetSubtype="1"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up)">
                                      <p:cBhvr>
                                        <p:cTn id="15" dur="3000"/>
                                        <p:tgtEl>
                                          <p:spTgt spid="4"/>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ppt_w</p:attrName>
                                        </p:attrNameLst>
                                      </p:cBhvr>
                                      <p:tavLst>
                                        <p:tav tm="0">
                                          <p:val>
                                            <p:strVal val="#ppt_w+.3"/>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animEffect transition="in" filter="fade">
                                      <p:cBhvr>
                                        <p:cTn id="20" dur="3000"/>
                                        <p:tgtEl>
                                          <p:spTgt spid="4"/>
                                        </p:tgtEl>
                                      </p:cBhvr>
                                    </p:animEffect>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Ana María\Escritorio\lagos-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Documents and Settings\Ana María\Escritorio\lagos-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179388" y="4370388"/>
            <a:ext cx="8964612"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Escorial es la cristalización de las ideas y de la voluntad de su creador, el rey Felipe II, “un príncipe renacentista”. Felipe II sobre un pedestal observando los planos durante la construcción del Monasterio,,,, esta estatua se encuentra en un pequeño jardín junto a la “Casita de Arriba” y frente al Monasterio.</a:t>
            </a:r>
          </a:p>
        </p:txBody>
      </p:sp>
    </p:spTree>
  </p:cSld>
  <p:clrMapOvr>
    <a:masterClrMapping/>
  </p:clrMapOvr>
  <mc:AlternateContent xmlns:mc="http://schemas.openxmlformats.org/markup-compatibility/2006">
    <mc:Choice xmlns:p14="http://schemas.microsoft.com/office/powerpoint/2010/main" Requires="p14">
      <p:transition spd="slow" p14:dur="2500" advTm="34000">
        <p14:vortex dir="r"/>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3000"/>
                                        <p:tgtEl>
                                          <p:spTgt spid="3"/>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strVal val="#ppt_w+.3"/>
                                          </p:val>
                                        </p:tav>
                                        <p:tav tm="100000">
                                          <p:val>
                                            <p:strVal val="#ppt_w"/>
                                          </p:val>
                                        </p:tav>
                                      </p:tavLst>
                                    </p:anim>
                                    <p:anim calcmode="lin" valueType="num">
                                      <p:cBhvr>
                                        <p:cTn id="11" dur="3000" fill="hold"/>
                                        <p:tgtEl>
                                          <p:spTgt spid="3"/>
                                        </p:tgtEl>
                                        <p:attrNameLst>
                                          <p:attrName>ppt_h</p:attrName>
                                        </p:attrNameLst>
                                      </p:cBhvr>
                                      <p:tavLst>
                                        <p:tav tm="0">
                                          <p:val>
                                            <p:strVal val="#ppt_h"/>
                                          </p:val>
                                        </p:tav>
                                        <p:tav tm="100000">
                                          <p:val>
                                            <p:strVal val="#ppt_h"/>
                                          </p:val>
                                        </p:tav>
                                      </p:tavLst>
                                    </p:anim>
                                    <p:animEffect transition="in" filter="fade">
                                      <p:cBhvr>
                                        <p:cTn id="12" dur="3000"/>
                                        <p:tgtEl>
                                          <p:spTgt spid="3"/>
                                        </p:tgtEl>
                                      </p:cBhvr>
                                    </p:animEffect>
                                  </p:childTnLst>
                                </p:cTn>
                              </p:par>
                              <p:par>
                                <p:cTn id="13" presetID="22" presetClass="entr" presetSubtype="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3000"/>
                                        <p:tgtEl>
                                          <p:spTgt spid="4"/>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ppt_w</p:attrName>
                                        </p:attrNameLst>
                                      </p:cBhvr>
                                      <p:tavLst>
                                        <p:tav tm="0">
                                          <p:val>
                                            <p:strVal val="#ppt_w+.3"/>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animEffect transition="in" filter="fade">
                                      <p:cBhvr>
                                        <p:cTn id="20" dur="3000"/>
                                        <p:tgtEl>
                                          <p:spTgt spid="4"/>
                                        </p:tgtEl>
                                      </p:cBhvr>
                                    </p:animEffect>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Ana María\Escritorio\Anini-Beach-Kauai-Hawai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CuadroTexto"/>
          <p:cNvSpPr txBox="1"/>
          <p:nvPr/>
        </p:nvSpPr>
        <p:spPr>
          <a:xfrm>
            <a:off x="539750" y="4586288"/>
            <a:ext cx="8326438" cy="922337"/>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Después de caminar un ratito, divisamos una casa entre jardines y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¿sabéis qué? Es la “Casita de Abajo” más conocida como la Casita del</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Príncipe, aprovecharemos para renovar la botella de agua ya que estamos.</a:t>
            </a:r>
          </a:p>
        </p:txBody>
      </p:sp>
    </p:spTree>
  </p:cSld>
  <p:clrMapOvr>
    <a:masterClrMapping/>
  </p:clrMapOvr>
  <mc:AlternateContent xmlns:mc="http://schemas.openxmlformats.org/markup-compatibility/2006">
    <mc:Choice xmlns:p14="http://schemas.microsoft.com/office/powerpoint/2010/main" Requires="p14">
      <p:transition spd="slow" p14:dur="2500" advTm="25000">
        <p14:vortex dir="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000" fill="hold"/>
                                        <p:tgtEl>
                                          <p:spTgt spid="2"/>
                                        </p:tgtEl>
                                        <p:attrNameLst>
                                          <p:attrName>ppt_x</p:attrName>
                                        </p:attrNameLst>
                                      </p:cBhvr>
                                      <p:tavLst>
                                        <p:tav tm="0">
                                          <p:val>
                                            <p:strVal val="0-#ppt_w/2"/>
                                          </p:val>
                                        </p:tav>
                                        <p:tav tm="100000">
                                          <p:val>
                                            <p:strVal val="#ppt_x"/>
                                          </p:val>
                                        </p:tav>
                                      </p:tavLst>
                                    </p:anim>
                                    <p:anim calcmode="lin" valueType="num">
                                      <p:cBhvr additive="base">
                                        <p:cTn id="8" dur="3000" fill="hold"/>
                                        <p:tgtEl>
                                          <p:spTgt spid="2"/>
                                        </p:tgtEl>
                                        <p:attrNameLst>
                                          <p:attrName>ppt_y</p:attrName>
                                        </p:attrNameLst>
                                      </p:cBhvr>
                                      <p:tavLst>
                                        <p:tav tm="0">
                                          <p:val>
                                            <p:strVal val="1+#ppt_h/2"/>
                                          </p:val>
                                        </p:tav>
                                        <p:tav tm="100000">
                                          <p:val>
                                            <p:strVal val="#ppt_y"/>
                                          </p:val>
                                        </p:tav>
                                      </p:tavLst>
                                    </p:anim>
                                  </p:childTnLst>
                                </p:cTn>
                              </p:par>
                              <p:par>
                                <p:cTn id="9" presetID="5" presetClass="entr" presetSubtype="1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heckerboard(across)">
                                      <p:cBhvr>
                                        <p:cTn id="11" dur="3000"/>
                                        <p:tgtEl>
                                          <p:spTgt spid="2"/>
                                        </p:tgtEl>
                                      </p:cBhvr>
                                    </p:animEffect>
                                  </p:childTnLst>
                                </p:cTn>
                              </p:par>
                              <p:par>
                                <p:cTn id="12" presetID="49" presetClass="entr" presetSubtype="0" decel="10000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fltVal val="0"/>
                                          </p:val>
                                        </p:tav>
                                        <p:tav tm="100000">
                                          <p:val>
                                            <p:strVal val="#ppt_w"/>
                                          </p:val>
                                        </p:tav>
                                      </p:tavLst>
                                    </p:anim>
                                    <p:anim calcmode="lin" valueType="num">
                                      <p:cBhvr>
                                        <p:cTn id="15" dur="3000" fill="hold"/>
                                        <p:tgtEl>
                                          <p:spTgt spid="2"/>
                                        </p:tgtEl>
                                        <p:attrNameLst>
                                          <p:attrName>ppt_h</p:attrName>
                                        </p:attrNameLst>
                                      </p:cBhvr>
                                      <p:tavLst>
                                        <p:tav tm="0">
                                          <p:val>
                                            <p:fltVal val="0"/>
                                          </p:val>
                                        </p:tav>
                                        <p:tav tm="100000">
                                          <p:val>
                                            <p:strVal val="#ppt_h"/>
                                          </p:val>
                                        </p:tav>
                                      </p:tavLst>
                                    </p:anim>
                                    <p:anim calcmode="lin" valueType="num">
                                      <p:cBhvr>
                                        <p:cTn id="16" dur="3000" fill="hold"/>
                                        <p:tgtEl>
                                          <p:spTgt spid="2"/>
                                        </p:tgtEl>
                                        <p:attrNameLst>
                                          <p:attrName>style.rotation</p:attrName>
                                        </p:attrNameLst>
                                      </p:cBhvr>
                                      <p:tavLst>
                                        <p:tav tm="0">
                                          <p:val>
                                            <p:fltVal val="360"/>
                                          </p:val>
                                        </p:tav>
                                        <p:tav tm="100000">
                                          <p:val>
                                            <p:fltVal val="0"/>
                                          </p:val>
                                        </p:tav>
                                      </p:tavLst>
                                    </p:anim>
                                    <p:animEffect transition="in" filter="fade">
                                      <p:cBhvr>
                                        <p:cTn id="17" dur="3000"/>
                                        <p:tgtEl>
                                          <p:spTgt spid="2"/>
                                        </p:tgtEl>
                                      </p:cBhvr>
                                    </p:animEffect>
                                  </p:childTnLst>
                                </p:cTn>
                              </p:par>
                            </p:childTnLst>
                          </p:cTn>
                        </p:par>
                        <p:par>
                          <p:cTn id="18" fill="hold" nodeType="afterGroup">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1"/>
                                          </p:val>
                                        </p:tav>
                                        <p:tav tm="100000">
                                          <p:val>
                                            <p:strVal val="#ppt_x"/>
                                          </p:val>
                                        </p:tav>
                                      </p:tavLst>
                                    </p:anim>
                                    <p:anim calcmode="lin" valueType="num">
                                      <p:cBhvr>
                                        <p:cTn id="23"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dsc_075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dsc_075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611188" y="4586288"/>
            <a:ext cx="8083550" cy="923925"/>
          </a:xfrm>
          <a:prstGeom prst="rect">
            <a:avLst/>
          </a:prstGeom>
          <a:noFill/>
        </p:spPr>
        <p:txBody>
          <a:bodyPr wrap="none">
            <a:spAutoFit/>
          </a:bodyPr>
          <a:lstStyle/>
          <a:p>
            <a:pPr>
              <a:defRPr/>
            </a:pPr>
            <a:r>
              <a:rPr lang="es-ES" b="1" dirty="0">
                <a:effectLst>
                  <a:glow rad="101600">
                    <a:srgbClr val="C00000">
                      <a:alpha val="60000"/>
                    </a:srgbClr>
                  </a:glow>
                  <a:outerShdw blurRad="38100" dist="38100" dir="2700000" algn="tl">
                    <a:srgbClr val="1F497D"/>
                  </a:outerShdw>
                </a:effectLst>
              </a:rPr>
              <a:t>Como podemos comprobar con nuestros propios ojos, la puerta está </a:t>
            </a:r>
          </a:p>
          <a:p>
            <a:pPr>
              <a:defRPr/>
            </a:pPr>
            <a:r>
              <a:rPr lang="es-ES" b="1" dirty="0">
                <a:effectLst>
                  <a:glow rad="101600">
                    <a:srgbClr val="C00000">
                      <a:alpha val="60000"/>
                    </a:srgbClr>
                  </a:glow>
                  <a:outerShdw blurRad="38100" dist="38100" dir="2700000" algn="tl">
                    <a:srgbClr val="1F497D"/>
                  </a:outerShdw>
                </a:effectLst>
              </a:rPr>
              <a:t>abierta y se puede pasar con toda la tranquilidad del mundo así es que, </a:t>
            </a:r>
          </a:p>
          <a:p>
            <a:pPr>
              <a:defRPr/>
            </a:pPr>
            <a:r>
              <a:rPr lang="es-ES" b="1" dirty="0">
                <a:effectLst>
                  <a:glow rad="101600">
                    <a:srgbClr val="C00000">
                      <a:alpha val="60000"/>
                    </a:srgbClr>
                  </a:glow>
                  <a:outerShdw blurRad="38100" dist="38100" dir="2700000" algn="tl">
                    <a:srgbClr val="1F497D"/>
                  </a:outerShdw>
                </a:effectLst>
              </a:rPr>
              <a:t>para qué pensarlo si para luego es tarde,,,,, arreando que vienen dando.</a:t>
            </a:r>
          </a:p>
        </p:txBody>
      </p:sp>
    </p:spTree>
  </p:cSld>
  <p:clrMapOvr>
    <a:masterClrMapping/>
  </p:clrMapOvr>
  <mc:AlternateContent xmlns:mc="http://schemas.openxmlformats.org/markup-compatibility/2006">
    <mc:Choice xmlns:p14="http://schemas.microsoft.com/office/powerpoint/2010/main" Requires="p14">
      <p:transition spd="slow" p14:dur="2500" advTm="26000">
        <p14:vortex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4/3*#ppt_w"/>
                                          </p:val>
                                        </p:tav>
                                        <p:tav tm="100000">
                                          <p:val>
                                            <p:strVal val="#ppt_w"/>
                                          </p:val>
                                        </p:tav>
                                      </p:tavLst>
                                    </p:anim>
                                    <p:anim calcmode="lin" valueType="num">
                                      <p:cBhvr>
                                        <p:cTn id="8" dur="3000" fill="hold"/>
                                        <p:tgtEl>
                                          <p:spTgt spid="3"/>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checkerboard(down)">
                                      <p:cBhvr>
                                        <p:cTn id="11" dur="3000"/>
                                        <p:tgtEl>
                                          <p:spTgt spid="3"/>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3000"/>
                                        <p:tgtEl>
                                          <p:spTgt spid="4"/>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C:\Users\Ana María\Desktop\85fb584.jpg"/>
          <p:cNvPicPr>
            <a:picLocks noChangeAspect="1" noChangeArrowheads="1"/>
          </p:cNvPicPr>
          <p:nvPr/>
        </p:nvPicPr>
        <p:blipFill>
          <a:blip r:embed="rId2">
            <a:extLst>
              <a:ext uri="{28A0092B-C50C-407E-A947-70E740481C1C}">
                <a14:useLocalDpi xmlns:a14="http://schemas.microsoft.com/office/drawing/2010/main" val="0"/>
              </a:ext>
            </a:extLst>
          </a:blip>
          <a:srcRect r="75200" b="75200"/>
          <a:stretch>
            <a:fillRect/>
          </a:stretch>
        </p:blipFill>
        <p:spPr bwMode="auto">
          <a:xfrm>
            <a:off x="0" y="0"/>
            <a:ext cx="226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4" descr="C:\Users\Ana María\Desktop\85fb584.jpg"/>
          <p:cNvPicPr>
            <a:picLocks noChangeAspect="1" noChangeArrowheads="1"/>
          </p:cNvPicPr>
          <p:nvPr/>
        </p:nvPicPr>
        <p:blipFill>
          <a:blip r:embed="rId2">
            <a:extLst>
              <a:ext uri="{28A0092B-C50C-407E-A947-70E740481C1C}">
                <a14:useLocalDpi xmlns:a14="http://schemas.microsoft.com/office/drawing/2010/main" val="0"/>
              </a:ext>
            </a:extLst>
          </a:blip>
          <a:srcRect l="24800" r="50000" b="75200"/>
          <a:stretch>
            <a:fillRect/>
          </a:stretch>
        </p:blipFill>
        <p:spPr bwMode="auto">
          <a:xfrm>
            <a:off x="2268538" y="0"/>
            <a:ext cx="2303462"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4" descr="C:\Users\Ana María\Desktop\85fb584.jpg"/>
          <p:cNvPicPr>
            <a:picLocks noChangeAspect="1" noChangeArrowheads="1"/>
          </p:cNvPicPr>
          <p:nvPr/>
        </p:nvPicPr>
        <p:blipFill>
          <a:blip r:embed="rId2">
            <a:extLst>
              <a:ext uri="{28A0092B-C50C-407E-A947-70E740481C1C}">
                <a14:useLocalDpi xmlns:a14="http://schemas.microsoft.com/office/drawing/2010/main" val="0"/>
              </a:ext>
            </a:extLst>
          </a:blip>
          <a:srcRect l="50000" r="24800" b="75200"/>
          <a:stretch>
            <a:fillRect/>
          </a:stretch>
        </p:blipFill>
        <p:spPr bwMode="auto">
          <a:xfrm>
            <a:off x="4572000" y="0"/>
            <a:ext cx="2303463"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C:\Users\Ana María\Desktop\85fb584.jpg"/>
          <p:cNvPicPr>
            <a:picLocks noChangeAspect="1" noChangeArrowheads="1"/>
          </p:cNvPicPr>
          <p:nvPr/>
        </p:nvPicPr>
        <p:blipFill>
          <a:blip r:embed="rId2">
            <a:extLst>
              <a:ext uri="{28A0092B-C50C-407E-A947-70E740481C1C}">
                <a14:useLocalDpi xmlns:a14="http://schemas.microsoft.com/office/drawing/2010/main" val="0"/>
              </a:ext>
            </a:extLst>
          </a:blip>
          <a:srcRect l="75200" b="75200"/>
          <a:stretch>
            <a:fillRect/>
          </a:stretch>
        </p:blipFill>
        <p:spPr bwMode="auto">
          <a:xfrm>
            <a:off x="6875463" y="0"/>
            <a:ext cx="2268537"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4" descr="C:\Users\Ana María\Desktop\85fb584.jpg"/>
          <p:cNvPicPr>
            <a:picLocks noChangeAspect="1" noChangeArrowheads="1"/>
          </p:cNvPicPr>
          <p:nvPr/>
        </p:nvPicPr>
        <p:blipFill>
          <a:blip r:embed="rId2">
            <a:extLst>
              <a:ext uri="{28A0092B-C50C-407E-A947-70E740481C1C}">
                <a14:useLocalDpi xmlns:a14="http://schemas.microsoft.com/office/drawing/2010/main" val="0"/>
              </a:ext>
            </a:extLst>
          </a:blip>
          <a:srcRect t="24800" r="75200" b="50000"/>
          <a:stretch>
            <a:fillRect/>
          </a:stretch>
        </p:blipFill>
        <p:spPr bwMode="auto">
          <a:xfrm>
            <a:off x="0" y="1417638"/>
            <a:ext cx="2268538"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4" descr="C:\Users\Ana María\Desktop\85fb584.jpg"/>
          <p:cNvPicPr>
            <a:picLocks noChangeAspect="1" noChangeArrowheads="1"/>
          </p:cNvPicPr>
          <p:nvPr/>
        </p:nvPicPr>
        <p:blipFill>
          <a:blip r:embed="rId2">
            <a:extLst>
              <a:ext uri="{28A0092B-C50C-407E-A947-70E740481C1C}">
                <a14:useLocalDpi xmlns:a14="http://schemas.microsoft.com/office/drawing/2010/main" val="0"/>
              </a:ext>
            </a:extLst>
          </a:blip>
          <a:srcRect l="24800" t="24800" r="50000" b="50000"/>
          <a:stretch>
            <a:fillRect/>
          </a:stretch>
        </p:blipFill>
        <p:spPr bwMode="auto">
          <a:xfrm>
            <a:off x="2268538" y="1417638"/>
            <a:ext cx="2303462"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4" descr="C:\Users\Ana María\Desktop\85fb584.jpg"/>
          <p:cNvPicPr>
            <a:picLocks noChangeAspect="1" noChangeArrowheads="1"/>
          </p:cNvPicPr>
          <p:nvPr/>
        </p:nvPicPr>
        <p:blipFill>
          <a:blip r:embed="rId2">
            <a:extLst>
              <a:ext uri="{28A0092B-C50C-407E-A947-70E740481C1C}">
                <a14:useLocalDpi xmlns:a14="http://schemas.microsoft.com/office/drawing/2010/main" val="0"/>
              </a:ext>
            </a:extLst>
          </a:blip>
          <a:srcRect l="49414" t="24800" r="25682" b="50000"/>
          <a:stretch>
            <a:fillRect/>
          </a:stretch>
        </p:blipFill>
        <p:spPr bwMode="auto">
          <a:xfrm>
            <a:off x="4572000" y="1417638"/>
            <a:ext cx="2303463"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4" descr="C:\Users\Ana María\Desktop\85fb584.jpg"/>
          <p:cNvPicPr>
            <a:picLocks noChangeAspect="1" noChangeArrowheads="1"/>
          </p:cNvPicPr>
          <p:nvPr/>
        </p:nvPicPr>
        <p:blipFill>
          <a:blip r:embed="rId2">
            <a:extLst>
              <a:ext uri="{28A0092B-C50C-407E-A947-70E740481C1C}">
                <a14:useLocalDpi xmlns:a14="http://schemas.microsoft.com/office/drawing/2010/main" val="0"/>
              </a:ext>
            </a:extLst>
          </a:blip>
          <a:srcRect l="75200" t="24800" b="50000"/>
          <a:stretch>
            <a:fillRect/>
          </a:stretch>
        </p:blipFill>
        <p:spPr bwMode="auto">
          <a:xfrm>
            <a:off x="6877050" y="1417638"/>
            <a:ext cx="2266950" cy="151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4" descr="C:\Users\Ana María\Desktop\85fb584.jpg"/>
          <p:cNvPicPr>
            <a:picLocks noChangeAspect="1" noChangeArrowheads="1"/>
          </p:cNvPicPr>
          <p:nvPr/>
        </p:nvPicPr>
        <p:blipFill>
          <a:blip r:embed="rId2">
            <a:extLst>
              <a:ext uri="{28A0092B-C50C-407E-A947-70E740481C1C}">
                <a14:useLocalDpi xmlns:a14="http://schemas.microsoft.com/office/drawing/2010/main" val="0"/>
              </a:ext>
            </a:extLst>
          </a:blip>
          <a:srcRect t="48740" r="75200" b="26060"/>
          <a:stretch>
            <a:fillRect/>
          </a:stretch>
        </p:blipFill>
        <p:spPr bwMode="auto">
          <a:xfrm>
            <a:off x="0" y="2786063"/>
            <a:ext cx="2268538"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4" descr="C:\Users\Ana María\Desktop\85fb584.jpg"/>
          <p:cNvPicPr>
            <a:picLocks noChangeAspect="1" noChangeArrowheads="1"/>
          </p:cNvPicPr>
          <p:nvPr/>
        </p:nvPicPr>
        <p:blipFill>
          <a:blip r:embed="rId2">
            <a:extLst>
              <a:ext uri="{28A0092B-C50C-407E-A947-70E740481C1C}">
                <a14:useLocalDpi xmlns:a14="http://schemas.microsoft.com/office/drawing/2010/main" val="0"/>
              </a:ext>
            </a:extLst>
          </a:blip>
          <a:srcRect l="24800" t="48740" r="50000" b="26060"/>
          <a:stretch>
            <a:fillRect/>
          </a:stretch>
        </p:blipFill>
        <p:spPr bwMode="auto">
          <a:xfrm>
            <a:off x="2268538" y="2786063"/>
            <a:ext cx="2303462"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4" descr="C:\Users\Ana María\Desktop\85fb584.jpg"/>
          <p:cNvPicPr>
            <a:picLocks noChangeAspect="1" noChangeArrowheads="1"/>
          </p:cNvPicPr>
          <p:nvPr/>
        </p:nvPicPr>
        <p:blipFill>
          <a:blip r:embed="rId2">
            <a:extLst>
              <a:ext uri="{28A0092B-C50C-407E-A947-70E740481C1C}">
                <a14:useLocalDpi xmlns:a14="http://schemas.microsoft.com/office/drawing/2010/main" val="0"/>
              </a:ext>
            </a:extLst>
          </a:blip>
          <a:srcRect l="50000" t="48740" r="24800" b="26060"/>
          <a:stretch>
            <a:fillRect/>
          </a:stretch>
        </p:blipFill>
        <p:spPr bwMode="auto">
          <a:xfrm>
            <a:off x="4572000" y="2786063"/>
            <a:ext cx="2303463"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4" descr="C:\Users\Ana María\Desktop\85fb584.jpg"/>
          <p:cNvPicPr>
            <a:picLocks noChangeAspect="1" noChangeArrowheads="1"/>
          </p:cNvPicPr>
          <p:nvPr/>
        </p:nvPicPr>
        <p:blipFill>
          <a:blip r:embed="rId2">
            <a:extLst>
              <a:ext uri="{28A0092B-C50C-407E-A947-70E740481C1C}">
                <a14:useLocalDpi xmlns:a14="http://schemas.microsoft.com/office/drawing/2010/main" val="0"/>
              </a:ext>
            </a:extLst>
          </a:blip>
          <a:srcRect l="75200" t="50000" b="26060"/>
          <a:stretch>
            <a:fillRect/>
          </a:stretch>
        </p:blipFill>
        <p:spPr bwMode="auto">
          <a:xfrm>
            <a:off x="6875463" y="2786063"/>
            <a:ext cx="2268537"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4" descr="C:\Users\Ana María\Desktop\85fb584.jpg"/>
          <p:cNvPicPr>
            <a:picLocks noChangeAspect="1" noChangeArrowheads="1"/>
          </p:cNvPicPr>
          <p:nvPr/>
        </p:nvPicPr>
        <p:blipFill>
          <a:blip r:embed="rId2">
            <a:extLst>
              <a:ext uri="{28A0092B-C50C-407E-A947-70E740481C1C}">
                <a14:useLocalDpi xmlns:a14="http://schemas.microsoft.com/office/drawing/2010/main" val="0"/>
              </a:ext>
            </a:extLst>
          </a:blip>
          <a:srcRect t="73940" r="75200"/>
          <a:stretch>
            <a:fillRect/>
          </a:stretch>
        </p:blipFill>
        <p:spPr bwMode="auto">
          <a:xfrm>
            <a:off x="0" y="4225925"/>
            <a:ext cx="2268538" cy="148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4" descr="C:\Users\Ana María\Desktop\85fb584.jpg"/>
          <p:cNvPicPr>
            <a:picLocks noChangeAspect="1" noChangeArrowheads="1"/>
          </p:cNvPicPr>
          <p:nvPr/>
        </p:nvPicPr>
        <p:blipFill>
          <a:blip r:embed="rId2">
            <a:extLst>
              <a:ext uri="{28A0092B-C50C-407E-A947-70E740481C1C}">
                <a14:useLocalDpi xmlns:a14="http://schemas.microsoft.com/office/drawing/2010/main" val="0"/>
              </a:ext>
            </a:extLst>
          </a:blip>
          <a:srcRect l="24800" t="73940" r="50000"/>
          <a:stretch>
            <a:fillRect/>
          </a:stretch>
        </p:blipFill>
        <p:spPr bwMode="auto">
          <a:xfrm>
            <a:off x="2268538" y="4225925"/>
            <a:ext cx="2303462" cy="148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4" descr="C:\Users\Ana María\Desktop\85fb584.jpg"/>
          <p:cNvPicPr>
            <a:picLocks noChangeAspect="1" noChangeArrowheads="1"/>
          </p:cNvPicPr>
          <p:nvPr/>
        </p:nvPicPr>
        <p:blipFill>
          <a:blip r:embed="rId2">
            <a:extLst>
              <a:ext uri="{28A0092B-C50C-407E-A947-70E740481C1C}">
                <a14:useLocalDpi xmlns:a14="http://schemas.microsoft.com/office/drawing/2010/main" val="0"/>
              </a:ext>
            </a:extLst>
          </a:blip>
          <a:srcRect l="50000" t="73940" r="24800"/>
          <a:stretch>
            <a:fillRect/>
          </a:stretch>
        </p:blipFill>
        <p:spPr bwMode="auto">
          <a:xfrm>
            <a:off x="4572000" y="4225925"/>
            <a:ext cx="2303463" cy="148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4" descr="C:\Users\Ana María\Desktop\85fb584.jpg"/>
          <p:cNvPicPr>
            <a:picLocks noChangeAspect="1" noChangeArrowheads="1"/>
          </p:cNvPicPr>
          <p:nvPr/>
        </p:nvPicPr>
        <p:blipFill>
          <a:blip r:embed="rId2">
            <a:extLst>
              <a:ext uri="{28A0092B-C50C-407E-A947-70E740481C1C}">
                <a14:useLocalDpi xmlns:a14="http://schemas.microsoft.com/office/drawing/2010/main" val="0"/>
              </a:ext>
            </a:extLst>
          </a:blip>
          <a:srcRect l="75200" t="73940"/>
          <a:stretch>
            <a:fillRect/>
          </a:stretch>
        </p:blipFill>
        <p:spPr bwMode="auto">
          <a:xfrm>
            <a:off x="6875463" y="4225925"/>
            <a:ext cx="2268537" cy="148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18 CuadroTexto"/>
          <p:cNvSpPr txBox="1"/>
          <p:nvPr/>
        </p:nvSpPr>
        <p:spPr>
          <a:xfrm>
            <a:off x="250825" y="4657725"/>
            <a:ext cx="8688388" cy="923925"/>
          </a:xfrm>
          <a:prstGeom prst="rect">
            <a:avLst/>
          </a:prstGeom>
          <a:noFill/>
        </p:spPr>
        <p:txBody>
          <a:bodyPr wrap="none">
            <a:spAutoFit/>
          </a:bodyPr>
          <a:lstStyle/>
          <a:p>
            <a:pPr>
              <a:defRPr/>
            </a:pPr>
            <a:r>
              <a:rPr lang="es-ES" b="1" dirty="0">
                <a:effectLst>
                  <a:glow rad="101600">
                    <a:srgbClr val="C00000">
                      <a:alpha val="60000"/>
                    </a:srgbClr>
                  </a:glow>
                  <a:outerShdw blurRad="38100" dist="38100" dir="2700000" algn="tl">
                    <a:srgbClr val="1F497D"/>
                  </a:outerShdw>
                </a:effectLst>
              </a:rPr>
              <a:t>Una vez pasado la puerta de la reja, caminamos por la fachada de la “Casita” </a:t>
            </a:r>
          </a:p>
          <a:p>
            <a:pPr>
              <a:defRPr/>
            </a:pPr>
            <a:r>
              <a:rPr lang="es-ES" b="1" dirty="0">
                <a:effectLst>
                  <a:glow rad="101600">
                    <a:srgbClr val="C00000">
                      <a:alpha val="60000"/>
                    </a:srgbClr>
                  </a:glow>
                  <a:outerShdw blurRad="38100" dist="38100" dir="2700000" algn="tl">
                    <a:srgbClr val="1F497D"/>
                  </a:outerShdw>
                </a:effectLst>
              </a:rPr>
              <a:t>en busca de la puerta de entrada a los jardines,,,, le llaman “Casita”, cuantos </a:t>
            </a:r>
          </a:p>
          <a:p>
            <a:pPr>
              <a:defRPr/>
            </a:pPr>
            <a:r>
              <a:rPr lang="es-ES" b="1" dirty="0">
                <a:effectLst>
                  <a:glow rad="101600">
                    <a:srgbClr val="C00000">
                      <a:alpha val="60000"/>
                    </a:srgbClr>
                  </a:glow>
                  <a:outerShdw blurRad="38100" dist="38100" dir="2700000" algn="tl">
                    <a:srgbClr val="1F497D"/>
                  </a:outerShdw>
                </a:effectLst>
              </a:rPr>
              <a:t>quisiéramos tener una “Casita” como esta aunque fuese en el campo.</a:t>
            </a:r>
          </a:p>
        </p:txBody>
      </p:sp>
    </p:spTree>
  </p:cSld>
  <p:clrMapOvr>
    <a:masterClrMapping/>
  </p:clrMapOvr>
  <mc:AlternateContent xmlns:mc="http://schemas.openxmlformats.org/markup-compatibility/2006">
    <mc:Choice xmlns:p14="http://schemas.microsoft.com/office/powerpoint/2010/main" Requires="p14">
      <p:transition spd="slow" p14:dur="2500" advTm="26000">
        <p14:vortex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ppt_x</p:attrName>
                                        </p:attrNameLst>
                                      </p:cBhvr>
                                      <p:tavLst>
                                        <p:tav tm="0">
                                          <p:val>
                                            <p:strVal val="#ppt_x"/>
                                          </p:val>
                                        </p:tav>
                                        <p:tav tm="100000">
                                          <p:val>
                                            <p:strVal val="#ppt_x"/>
                                          </p:val>
                                        </p:tav>
                                      </p:tavLst>
                                    </p:anim>
                                    <p:anim calcmode="lin" valueType="num">
                                      <p:cBhvr>
                                        <p:cTn id="8" dur="3000" fill="hold"/>
                                        <p:tgtEl>
                                          <p:spTgt spid="2"/>
                                        </p:tgtEl>
                                        <p:attrNameLst>
                                          <p:attrName>ppt_y</p:attrName>
                                        </p:attrNameLst>
                                      </p:cBhvr>
                                      <p:tavLst>
                                        <p:tav tm="0">
                                          <p:val>
                                            <p:strVal val="#ppt_y+#ppt_h/2"/>
                                          </p:val>
                                        </p:tav>
                                        <p:tav tm="100000">
                                          <p:val>
                                            <p:strVal val="#ppt_y"/>
                                          </p:val>
                                        </p:tav>
                                      </p:tavLst>
                                    </p:anim>
                                    <p:anim calcmode="lin" valueType="num">
                                      <p:cBhvr>
                                        <p:cTn id="9" dur="3000" fill="hold"/>
                                        <p:tgtEl>
                                          <p:spTgt spid="2"/>
                                        </p:tgtEl>
                                        <p:attrNameLst>
                                          <p:attrName>ppt_w</p:attrName>
                                        </p:attrNameLst>
                                      </p:cBhvr>
                                      <p:tavLst>
                                        <p:tav tm="0">
                                          <p:val>
                                            <p:strVal val="#ppt_w"/>
                                          </p:val>
                                        </p:tav>
                                        <p:tav tm="100000">
                                          <p:val>
                                            <p:strVal val="#ppt_w"/>
                                          </p:val>
                                        </p:tav>
                                      </p:tavLst>
                                    </p:anim>
                                    <p:anim calcmode="lin" valueType="num">
                                      <p:cBhvr>
                                        <p:cTn id="10" dur="3000" fill="hold"/>
                                        <p:tgtEl>
                                          <p:spTgt spid="2"/>
                                        </p:tgtEl>
                                        <p:attrNameLst>
                                          <p:attrName>ppt_h</p:attrName>
                                        </p:attrNameLst>
                                      </p:cBhvr>
                                      <p:tavLst>
                                        <p:tav tm="0">
                                          <p:val>
                                            <p:fltVal val="0"/>
                                          </p:val>
                                        </p:tav>
                                        <p:tav tm="100000">
                                          <p:val>
                                            <p:strVal val="#ppt_h"/>
                                          </p:val>
                                        </p:tav>
                                      </p:tavLst>
                                    </p:anim>
                                  </p:childTnLst>
                                </p:cTn>
                              </p:par>
                              <p:par>
                                <p:cTn id="11" presetID="17" presetClass="entr" presetSubtype="8"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ppt_x</p:attrName>
                                        </p:attrNameLst>
                                      </p:cBhvr>
                                      <p:tavLst>
                                        <p:tav tm="0">
                                          <p:val>
                                            <p:strVal val="#ppt_x-#ppt_w/2"/>
                                          </p:val>
                                        </p:tav>
                                        <p:tav tm="100000">
                                          <p:val>
                                            <p:strVal val="#ppt_x"/>
                                          </p:val>
                                        </p:tav>
                                      </p:tavLst>
                                    </p:anim>
                                    <p:anim calcmode="lin" valueType="num">
                                      <p:cBhvr>
                                        <p:cTn id="14" dur="3000" fill="hold"/>
                                        <p:tgtEl>
                                          <p:spTgt spid="3"/>
                                        </p:tgtEl>
                                        <p:attrNameLst>
                                          <p:attrName>ppt_y</p:attrName>
                                        </p:attrNameLst>
                                      </p:cBhvr>
                                      <p:tavLst>
                                        <p:tav tm="0">
                                          <p:val>
                                            <p:strVal val="#ppt_y"/>
                                          </p:val>
                                        </p:tav>
                                        <p:tav tm="100000">
                                          <p:val>
                                            <p:strVal val="#ppt_y"/>
                                          </p:val>
                                        </p:tav>
                                      </p:tavLst>
                                    </p:anim>
                                    <p:anim calcmode="lin" valueType="num">
                                      <p:cBhvr>
                                        <p:cTn id="15" dur="3000" fill="hold"/>
                                        <p:tgtEl>
                                          <p:spTgt spid="3"/>
                                        </p:tgtEl>
                                        <p:attrNameLst>
                                          <p:attrName>ppt_w</p:attrName>
                                        </p:attrNameLst>
                                      </p:cBhvr>
                                      <p:tavLst>
                                        <p:tav tm="0">
                                          <p:val>
                                            <p:fltVal val="0"/>
                                          </p:val>
                                        </p:tav>
                                        <p:tav tm="100000">
                                          <p:val>
                                            <p:strVal val="#ppt_w"/>
                                          </p:val>
                                        </p:tav>
                                      </p:tavLst>
                                    </p:anim>
                                    <p:anim calcmode="lin" valueType="num">
                                      <p:cBhvr>
                                        <p:cTn id="16" dur="3000" fill="hold"/>
                                        <p:tgtEl>
                                          <p:spTgt spid="3"/>
                                        </p:tgtEl>
                                        <p:attrNameLst>
                                          <p:attrName>ppt_h</p:attrName>
                                        </p:attrNameLst>
                                      </p:cBhvr>
                                      <p:tavLst>
                                        <p:tav tm="0">
                                          <p:val>
                                            <p:strVal val="#ppt_h"/>
                                          </p:val>
                                        </p:tav>
                                        <p:tav tm="100000">
                                          <p:val>
                                            <p:strVal val="#ppt_h"/>
                                          </p:val>
                                        </p:tav>
                                      </p:tavLst>
                                    </p:anim>
                                  </p:childTnLst>
                                </p:cTn>
                              </p:par>
                              <p:par>
                                <p:cTn id="17" presetID="17" presetClass="entr" presetSubtype="4"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
                                          </p:val>
                                        </p:tav>
                                        <p:tav tm="100000">
                                          <p:val>
                                            <p:strVal val="#ppt_x"/>
                                          </p:val>
                                        </p:tav>
                                      </p:tavLst>
                                    </p:anim>
                                    <p:anim calcmode="lin" valueType="num">
                                      <p:cBhvr>
                                        <p:cTn id="20" dur="3000" fill="hold"/>
                                        <p:tgtEl>
                                          <p:spTgt spid="4"/>
                                        </p:tgtEl>
                                        <p:attrNameLst>
                                          <p:attrName>ppt_y</p:attrName>
                                        </p:attrNameLst>
                                      </p:cBhvr>
                                      <p:tavLst>
                                        <p:tav tm="0">
                                          <p:val>
                                            <p:strVal val="#ppt_y+#ppt_h/2"/>
                                          </p:val>
                                        </p:tav>
                                        <p:tav tm="100000">
                                          <p:val>
                                            <p:strVal val="#ppt_y"/>
                                          </p:val>
                                        </p:tav>
                                      </p:tavLst>
                                    </p:anim>
                                    <p:anim calcmode="lin" valueType="num">
                                      <p:cBhvr>
                                        <p:cTn id="21" dur="3000" fill="hold"/>
                                        <p:tgtEl>
                                          <p:spTgt spid="4"/>
                                        </p:tgtEl>
                                        <p:attrNameLst>
                                          <p:attrName>ppt_w</p:attrName>
                                        </p:attrNameLst>
                                      </p:cBhvr>
                                      <p:tavLst>
                                        <p:tav tm="0">
                                          <p:val>
                                            <p:strVal val="#ppt_w"/>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17" presetClass="entr" presetSubtype="8"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3000" fill="hold"/>
                                        <p:tgtEl>
                                          <p:spTgt spid="5"/>
                                        </p:tgtEl>
                                        <p:attrNameLst>
                                          <p:attrName>ppt_x</p:attrName>
                                        </p:attrNameLst>
                                      </p:cBhvr>
                                      <p:tavLst>
                                        <p:tav tm="0">
                                          <p:val>
                                            <p:strVal val="#ppt_x-#ppt_w/2"/>
                                          </p:val>
                                        </p:tav>
                                        <p:tav tm="100000">
                                          <p:val>
                                            <p:strVal val="#ppt_x"/>
                                          </p:val>
                                        </p:tav>
                                      </p:tavLst>
                                    </p:anim>
                                    <p:anim calcmode="lin" valueType="num">
                                      <p:cBhvr>
                                        <p:cTn id="26" dur="3000" fill="hold"/>
                                        <p:tgtEl>
                                          <p:spTgt spid="5"/>
                                        </p:tgtEl>
                                        <p:attrNameLst>
                                          <p:attrName>ppt_y</p:attrName>
                                        </p:attrNameLst>
                                      </p:cBhvr>
                                      <p:tavLst>
                                        <p:tav tm="0">
                                          <p:val>
                                            <p:strVal val="#ppt_y"/>
                                          </p:val>
                                        </p:tav>
                                        <p:tav tm="100000">
                                          <p:val>
                                            <p:strVal val="#ppt_y"/>
                                          </p:val>
                                        </p:tav>
                                      </p:tavLst>
                                    </p:anim>
                                    <p:anim calcmode="lin" valueType="num">
                                      <p:cBhvr>
                                        <p:cTn id="27" dur="3000" fill="hold"/>
                                        <p:tgtEl>
                                          <p:spTgt spid="5"/>
                                        </p:tgtEl>
                                        <p:attrNameLst>
                                          <p:attrName>ppt_w</p:attrName>
                                        </p:attrNameLst>
                                      </p:cBhvr>
                                      <p:tavLst>
                                        <p:tav tm="0">
                                          <p:val>
                                            <p:fltVal val="0"/>
                                          </p:val>
                                        </p:tav>
                                        <p:tav tm="100000">
                                          <p:val>
                                            <p:strVal val="#ppt_w"/>
                                          </p:val>
                                        </p:tav>
                                      </p:tavLst>
                                    </p:anim>
                                    <p:anim calcmode="lin" valueType="num">
                                      <p:cBhvr>
                                        <p:cTn id="28" dur="3000" fill="hold"/>
                                        <p:tgtEl>
                                          <p:spTgt spid="5"/>
                                        </p:tgtEl>
                                        <p:attrNameLst>
                                          <p:attrName>ppt_h</p:attrName>
                                        </p:attrNameLst>
                                      </p:cBhvr>
                                      <p:tavLst>
                                        <p:tav tm="0">
                                          <p:val>
                                            <p:strVal val="#ppt_h"/>
                                          </p:val>
                                        </p:tav>
                                        <p:tav tm="100000">
                                          <p:val>
                                            <p:strVal val="#ppt_h"/>
                                          </p:val>
                                        </p:tav>
                                      </p:tavLst>
                                    </p:anim>
                                  </p:childTnLst>
                                </p:cTn>
                              </p:par>
                              <p:par>
                                <p:cTn id="29" presetID="17" presetClass="entr" presetSubtype="2"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3000" fill="hold"/>
                                        <p:tgtEl>
                                          <p:spTgt spid="6"/>
                                        </p:tgtEl>
                                        <p:attrNameLst>
                                          <p:attrName>ppt_x</p:attrName>
                                        </p:attrNameLst>
                                      </p:cBhvr>
                                      <p:tavLst>
                                        <p:tav tm="0">
                                          <p:val>
                                            <p:strVal val="#ppt_x+#ppt_w/2"/>
                                          </p:val>
                                        </p:tav>
                                        <p:tav tm="100000">
                                          <p:val>
                                            <p:strVal val="#ppt_x"/>
                                          </p:val>
                                        </p:tav>
                                      </p:tavLst>
                                    </p:anim>
                                    <p:anim calcmode="lin" valueType="num">
                                      <p:cBhvr>
                                        <p:cTn id="32" dur="3000" fill="hold"/>
                                        <p:tgtEl>
                                          <p:spTgt spid="6"/>
                                        </p:tgtEl>
                                        <p:attrNameLst>
                                          <p:attrName>ppt_y</p:attrName>
                                        </p:attrNameLst>
                                      </p:cBhvr>
                                      <p:tavLst>
                                        <p:tav tm="0">
                                          <p:val>
                                            <p:strVal val="#ppt_y"/>
                                          </p:val>
                                        </p:tav>
                                        <p:tav tm="100000">
                                          <p:val>
                                            <p:strVal val="#ppt_y"/>
                                          </p:val>
                                        </p:tav>
                                      </p:tavLst>
                                    </p:anim>
                                    <p:anim calcmode="lin" valueType="num">
                                      <p:cBhvr>
                                        <p:cTn id="33" dur="3000" fill="hold"/>
                                        <p:tgtEl>
                                          <p:spTgt spid="6"/>
                                        </p:tgtEl>
                                        <p:attrNameLst>
                                          <p:attrName>ppt_w</p:attrName>
                                        </p:attrNameLst>
                                      </p:cBhvr>
                                      <p:tavLst>
                                        <p:tav tm="0">
                                          <p:val>
                                            <p:fltVal val="0"/>
                                          </p:val>
                                        </p:tav>
                                        <p:tav tm="100000">
                                          <p:val>
                                            <p:strVal val="#ppt_w"/>
                                          </p:val>
                                        </p:tav>
                                      </p:tavLst>
                                    </p:anim>
                                    <p:anim calcmode="lin" valueType="num">
                                      <p:cBhvr>
                                        <p:cTn id="34" dur="3000" fill="hold"/>
                                        <p:tgtEl>
                                          <p:spTgt spid="6"/>
                                        </p:tgtEl>
                                        <p:attrNameLst>
                                          <p:attrName>ppt_h</p:attrName>
                                        </p:attrNameLst>
                                      </p:cBhvr>
                                      <p:tavLst>
                                        <p:tav tm="0">
                                          <p:val>
                                            <p:strVal val="#ppt_h"/>
                                          </p:val>
                                        </p:tav>
                                        <p:tav tm="100000">
                                          <p:val>
                                            <p:strVal val="#ppt_h"/>
                                          </p:val>
                                        </p:tav>
                                      </p:tavLst>
                                    </p:anim>
                                  </p:childTnLst>
                                </p:cTn>
                              </p:par>
                              <p:par>
                                <p:cTn id="35" presetID="17" presetClass="entr" presetSubtype="1"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3000" fill="hold"/>
                                        <p:tgtEl>
                                          <p:spTgt spid="7"/>
                                        </p:tgtEl>
                                        <p:attrNameLst>
                                          <p:attrName>ppt_x</p:attrName>
                                        </p:attrNameLst>
                                      </p:cBhvr>
                                      <p:tavLst>
                                        <p:tav tm="0">
                                          <p:val>
                                            <p:strVal val="#ppt_x"/>
                                          </p:val>
                                        </p:tav>
                                        <p:tav tm="100000">
                                          <p:val>
                                            <p:strVal val="#ppt_x"/>
                                          </p:val>
                                        </p:tav>
                                      </p:tavLst>
                                    </p:anim>
                                    <p:anim calcmode="lin" valueType="num">
                                      <p:cBhvr>
                                        <p:cTn id="38" dur="3000" fill="hold"/>
                                        <p:tgtEl>
                                          <p:spTgt spid="7"/>
                                        </p:tgtEl>
                                        <p:attrNameLst>
                                          <p:attrName>ppt_y</p:attrName>
                                        </p:attrNameLst>
                                      </p:cBhvr>
                                      <p:tavLst>
                                        <p:tav tm="0">
                                          <p:val>
                                            <p:strVal val="#ppt_y-#ppt_h/2"/>
                                          </p:val>
                                        </p:tav>
                                        <p:tav tm="100000">
                                          <p:val>
                                            <p:strVal val="#ppt_y"/>
                                          </p:val>
                                        </p:tav>
                                      </p:tavLst>
                                    </p:anim>
                                    <p:anim calcmode="lin" valueType="num">
                                      <p:cBhvr>
                                        <p:cTn id="39" dur="3000" fill="hold"/>
                                        <p:tgtEl>
                                          <p:spTgt spid="7"/>
                                        </p:tgtEl>
                                        <p:attrNameLst>
                                          <p:attrName>ppt_w</p:attrName>
                                        </p:attrNameLst>
                                      </p:cBhvr>
                                      <p:tavLst>
                                        <p:tav tm="0">
                                          <p:val>
                                            <p:strVal val="#ppt_w"/>
                                          </p:val>
                                        </p:tav>
                                        <p:tav tm="100000">
                                          <p:val>
                                            <p:strVal val="#ppt_w"/>
                                          </p:val>
                                        </p:tav>
                                      </p:tavLst>
                                    </p:anim>
                                    <p:anim calcmode="lin" valueType="num">
                                      <p:cBhvr>
                                        <p:cTn id="40" dur="3000" fill="hold"/>
                                        <p:tgtEl>
                                          <p:spTgt spid="7"/>
                                        </p:tgtEl>
                                        <p:attrNameLst>
                                          <p:attrName>ppt_h</p:attrName>
                                        </p:attrNameLst>
                                      </p:cBhvr>
                                      <p:tavLst>
                                        <p:tav tm="0">
                                          <p:val>
                                            <p:fltVal val="0"/>
                                          </p:val>
                                        </p:tav>
                                        <p:tav tm="100000">
                                          <p:val>
                                            <p:strVal val="#ppt_h"/>
                                          </p:val>
                                        </p:tav>
                                      </p:tavLst>
                                    </p:anim>
                                  </p:childTnLst>
                                </p:cTn>
                              </p:par>
                              <p:par>
                                <p:cTn id="41" presetID="17" presetClass="entr" presetSubtype="2"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3000" fill="hold"/>
                                        <p:tgtEl>
                                          <p:spTgt spid="8"/>
                                        </p:tgtEl>
                                        <p:attrNameLst>
                                          <p:attrName>ppt_x</p:attrName>
                                        </p:attrNameLst>
                                      </p:cBhvr>
                                      <p:tavLst>
                                        <p:tav tm="0">
                                          <p:val>
                                            <p:strVal val="#ppt_x+#ppt_w/2"/>
                                          </p:val>
                                        </p:tav>
                                        <p:tav tm="100000">
                                          <p:val>
                                            <p:strVal val="#ppt_x"/>
                                          </p:val>
                                        </p:tav>
                                      </p:tavLst>
                                    </p:anim>
                                    <p:anim calcmode="lin" valueType="num">
                                      <p:cBhvr>
                                        <p:cTn id="44" dur="3000" fill="hold"/>
                                        <p:tgtEl>
                                          <p:spTgt spid="8"/>
                                        </p:tgtEl>
                                        <p:attrNameLst>
                                          <p:attrName>ppt_y</p:attrName>
                                        </p:attrNameLst>
                                      </p:cBhvr>
                                      <p:tavLst>
                                        <p:tav tm="0">
                                          <p:val>
                                            <p:strVal val="#ppt_y"/>
                                          </p:val>
                                        </p:tav>
                                        <p:tav tm="100000">
                                          <p:val>
                                            <p:strVal val="#ppt_y"/>
                                          </p:val>
                                        </p:tav>
                                      </p:tavLst>
                                    </p:anim>
                                    <p:anim calcmode="lin" valueType="num">
                                      <p:cBhvr>
                                        <p:cTn id="45" dur="3000" fill="hold"/>
                                        <p:tgtEl>
                                          <p:spTgt spid="8"/>
                                        </p:tgtEl>
                                        <p:attrNameLst>
                                          <p:attrName>ppt_w</p:attrName>
                                        </p:attrNameLst>
                                      </p:cBhvr>
                                      <p:tavLst>
                                        <p:tav tm="0">
                                          <p:val>
                                            <p:fltVal val="0"/>
                                          </p:val>
                                        </p:tav>
                                        <p:tav tm="100000">
                                          <p:val>
                                            <p:strVal val="#ppt_w"/>
                                          </p:val>
                                        </p:tav>
                                      </p:tavLst>
                                    </p:anim>
                                    <p:anim calcmode="lin" valueType="num">
                                      <p:cBhvr>
                                        <p:cTn id="46" dur="3000" fill="hold"/>
                                        <p:tgtEl>
                                          <p:spTgt spid="8"/>
                                        </p:tgtEl>
                                        <p:attrNameLst>
                                          <p:attrName>ppt_h</p:attrName>
                                        </p:attrNameLst>
                                      </p:cBhvr>
                                      <p:tavLst>
                                        <p:tav tm="0">
                                          <p:val>
                                            <p:strVal val="#ppt_h"/>
                                          </p:val>
                                        </p:tav>
                                        <p:tav tm="100000">
                                          <p:val>
                                            <p:strVal val="#ppt_h"/>
                                          </p:val>
                                        </p:tav>
                                      </p:tavLst>
                                    </p:anim>
                                  </p:childTnLst>
                                </p:cTn>
                              </p:par>
                              <p:par>
                                <p:cTn id="47" presetID="17" presetClass="entr" presetSubtype="1"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3000" fill="hold"/>
                                        <p:tgtEl>
                                          <p:spTgt spid="9"/>
                                        </p:tgtEl>
                                        <p:attrNameLst>
                                          <p:attrName>ppt_x</p:attrName>
                                        </p:attrNameLst>
                                      </p:cBhvr>
                                      <p:tavLst>
                                        <p:tav tm="0">
                                          <p:val>
                                            <p:strVal val="#ppt_x"/>
                                          </p:val>
                                        </p:tav>
                                        <p:tav tm="100000">
                                          <p:val>
                                            <p:strVal val="#ppt_x"/>
                                          </p:val>
                                        </p:tav>
                                      </p:tavLst>
                                    </p:anim>
                                    <p:anim calcmode="lin" valueType="num">
                                      <p:cBhvr>
                                        <p:cTn id="50" dur="3000" fill="hold"/>
                                        <p:tgtEl>
                                          <p:spTgt spid="9"/>
                                        </p:tgtEl>
                                        <p:attrNameLst>
                                          <p:attrName>ppt_y</p:attrName>
                                        </p:attrNameLst>
                                      </p:cBhvr>
                                      <p:tavLst>
                                        <p:tav tm="0">
                                          <p:val>
                                            <p:strVal val="#ppt_y-#ppt_h/2"/>
                                          </p:val>
                                        </p:tav>
                                        <p:tav tm="100000">
                                          <p:val>
                                            <p:strVal val="#ppt_y"/>
                                          </p:val>
                                        </p:tav>
                                      </p:tavLst>
                                    </p:anim>
                                    <p:anim calcmode="lin" valueType="num">
                                      <p:cBhvr>
                                        <p:cTn id="51" dur="3000" fill="hold"/>
                                        <p:tgtEl>
                                          <p:spTgt spid="9"/>
                                        </p:tgtEl>
                                        <p:attrNameLst>
                                          <p:attrName>ppt_w</p:attrName>
                                        </p:attrNameLst>
                                      </p:cBhvr>
                                      <p:tavLst>
                                        <p:tav tm="0">
                                          <p:val>
                                            <p:strVal val="#ppt_w"/>
                                          </p:val>
                                        </p:tav>
                                        <p:tav tm="100000">
                                          <p:val>
                                            <p:strVal val="#ppt_w"/>
                                          </p:val>
                                        </p:tav>
                                      </p:tavLst>
                                    </p:anim>
                                    <p:anim calcmode="lin" valueType="num">
                                      <p:cBhvr>
                                        <p:cTn id="52" dur="3000" fill="hold"/>
                                        <p:tgtEl>
                                          <p:spTgt spid="9"/>
                                        </p:tgtEl>
                                        <p:attrNameLst>
                                          <p:attrName>ppt_h</p:attrName>
                                        </p:attrNameLst>
                                      </p:cBhvr>
                                      <p:tavLst>
                                        <p:tav tm="0">
                                          <p:val>
                                            <p:fltVal val="0"/>
                                          </p:val>
                                        </p:tav>
                                        <p:tav tm="100000">
                                          <p:val>
                                            <p:strVal val="#ppt_h"/>
                                          </p:val>
                                        </p:tav>
                                      </p:tavLst>
                                    </p:anim>
                                  </p:childTnLst>
                                </p:cTn>
                              </p:par>
                              <p:par>
                                <p:cTn id="53" presetID="17" presetClass="entr" presetSubtype="4" fill="hold"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3000" fill="hold"/>
                                        <p:tgtEl>
                                          <p:spTgt spid="10"/>
                                        </p:tgtEl>
                                        <p:attrNameLst>
                                          <p:attrName>ppt_x</p:attrName>
                                        </p:attrNameLst>
                                      </p:cBhvr>
                                      <p:tavLst>
                                        <p:tav tm="0">
                                          <p:val>
                                            <p:strVal val="#ppt_x"/>
                                          </p:val>
                                        </p:tav>
                                        <p:tav tm="100000">
                                          <p:val>
                                            <p:strVal val="#ppt_x"/>
                                          </p:val>
                                        </p:tav>
                                      </p:tavLst>
                                    </p:anim>
                                    <p:anim calcmode="lin" valueType="num">
                                      <p:cBhvr>
                                        <p:cTn id="56" dur="3000" fill="hold"/>
                                        <p:tgtEl>
                                          <p:spTgt spid="10"/>
                                        </p:tgtEl>
                                        <p:attrNameLst>
                                          <p:attrName>ppt_y</p:attrName>
                                        </p:attrNameLst>
                                      </p:cBhvr>
                                      <p:tavLst>
                                        <p:tav tm="0">
                                          <p:val>
                                            <p:strVal val="#ppt_y+#ppt_h/2"/>
                                          </p:val>
                                        </p:tav>
                                        <p:tav tm="100000">
                                          <p:val>
                                            <p:strVal val="#ppt_y"/>
                                          </p:val>
                                        </p:tav>
                                      </p:tavLst>
                                    </p:anim>
                                    <p:anim calcmode="lin" valueType="num">
                                      <p:cBhvr>
                                        <p:cTn id="57" dur="3000" fill="hold"/>
                                        <p:tgtEl>
                                          <p:spTgt spid="10"/>
                                        </p:tgtEl>
                                        <p:attrNameLst>
                                          <p:attrName>ppt_w</p:attrName>
                                        </p:attrNameLst>
                                      </p:cBhvr>
                                      <p:tavLst>
                                        <p:tav tm="0">
                                          <p:val>
                                            <p:strVal val="#ppt_w"/>
                                          </p:val>
                                        </p:tav>
                                        <p:tav tm="100000">
                                          <p:val>
                                            <p:strVal val="#ppt_w"/>
                                          </p:val>
                                        </p:tav>
                                      </p:tavLst>
                                    </p:anim>
                                    <p:anim calcmode="lin" valueType="num">
                                      <p:cBhvr>
                                        <p:cTn id="58" dur="3000" fill="hold"/>
                                        <p:tgtEl>
                                          <p:spTgt spid="10"/>
                                        </p:tgtEl>
                                        <p:attrNameLst>
                                          <p:attrName>ppt_h</p:attrName>
                                        </p:attrNameLst>
                                      </p:cBhvr>
                                      <p:tavLst>
                                        <p:tav tm="0">
                                          <p:val>
                                            <p:fltVal val="0"/>
                                          </p:val>
                                        </p:tav>
                                        <p:tav tm="100000">
                                          <p:val>
                                            <p:strVal val="#ppt_h"/>
                                          </p:val>
                                        </p:tav>
                                      </p:tavLst>
                                    </p:anim>
                                  </p:childTnLst>
                                </p:cTn>
                              </p:par>
                              <p:par>
                                <p:cTn id="59" presetID="17" presetClass="entr" presetSubtype="8"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p:cTn id="61" dur="3000" fill="hold"/>
                                        <p:tgtEl>
                                          <p:spTgt spid="11"/>
                                        </p:tgtEl>
                                        <p:attrNameLst>
                                          <p:attrName>ppt_x</p:attrName>
                                        </p:attrNameLst>
                                      </p:cBhvr>
                                      <p:tavLst>
                                        <p:tav tm="0">
                                          <p:val>
                                            <p:strVal val="#ppt_x-#ppt_w/2"/>
                                          </p:val>
                                        </p:tav>
                                        <p:tav tm="100000">
                                          <p:val>
                                            <p:strVal val="#ppt_x"/>
                                          </p:val>
                                        </p:tav>
                                      </p:tavLst>
                                    </p:anim>
                                    <p:anim calcmode="lin" valueType="num">
                                      <p:cBhvr>
                                        <p:cTn id="62" dur="3000" fill="hold"/>
                                        <p:tgtEl>
                                          <p:spTgt spid="11"/>
                                        </p:tgtEl>
                                        <p:attrNameLst>
                                          <p:attrName>ppt_y</p:attrName>
                                        </p:attrNameLst>
                                      </p:cBhvr>
                                      <p:tavLst>
                                        <p:tav tm="0">
                                          <p:val>
                                            <p:strVal val="#ppt_y"/>
                                          </p:val>
                                        </p:tav>
                                        <p:tav tm="100000">
                                          <p:val>
                                            <p:strVal val="#ppt_y"/>
                                          </p:val>
                                        </p:tav>
                                      </p:tavLst>
                                    </p:anim>
                                    <p:anim calcmode="lin" valueType="num">
                                      <p:cBhvr>
                                        <p:cTn id="63" dur="3000" fill="hold"/>
                                        <p:tgtEl>
                                          <p:spTgt spid="11"/>
                                        </p:tgtEl>
                                        <p:attrNameLst>
                                          <p:attrName>ppt_w</p:attrName>
                                        </p:attrNameLst>
                                      </p:cBhvr>
                                      <p:tavLst>
                                        <p:tav tm="0">
                                          <p:val>
                                            <p:fltVal val="0"/>
                                          </p:val>
                                        </p:tav>
                                        <p:tav tm="100000">
                                          <p:val>
                                            <p:strVal val="#ppt_w"/>
                                          </p:val>
                                        </p:tav>
                                      </p:tavLst>
                                    </p:anim>
                                    <p:anim calcmode="lin" valueType="num">
                                      <p:cBhvr>
                                        <p:cTn id="64" dur="3000" fill="hold"/>
                                        <p:tgtEl>
                                          <p:spTgt spid="11"/>
                                        </p:tgtEl>
                                        <p:attrNameLst>
                                          <p:attrName>ppt_h</p:attrName>
                                        </p:attrNameLst>
                                      </p:cBhvr>
                                      <p:tavLst>
                                        <p:tav tm="0">
                                          <p:val>
                                            <p:strVal val="#ppt_h"/>
                                          </p:val>
                                        </p:tav>
                                        <p:tav tm="100000">
                                          <p:val>
                                            <p:strVal val="#ppt_h"/>
                                          </p:val>
                                        </p:tav>
                                      </p:tavLst>
                                    </p:anim>
                                  </p:childTnLst>
                                </p:cTn>
                              </p:par>
                              <p:par>
                                <p:cTn id="65" presetID="17" presetClass="entr" presetSubtype="4" fill="hold"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p:cTn id="67" dur="3000" fill="hold"/>
                                        <p:tgtEl>
                                          <p:spTgt spid="12"/>
                                        </p:tgtEl>
                                        <p:attrNameLst>
                                          <p:attrName>ppt_x</p:attrName>
                                        </p:attrNameLst>
                                      </p:cBhvr>
                                      <p:tavLst>
                                        <p:tav tm="0">
                                          <p:val>
                                            <p:strVal val="#ppt_x"/>
                                          </p:val>
                                        </p:tav>
                                        <p:tav tm="100000">
                                          <p:val>
                                            <p:strVal val="#ppt_x"/>
                                          </p:val>
                                        </p:tav>
                                      </p:tavLst>
                                    </p:anim>
                                    <p:anim calcmode="lin" valueType="num">
                                      <p:cBhvr>
                                        <p:cTn id="68" dur="3000" fill="hold"/>
                                        <p:tgtEl>
                                          <p:spTgt spid="12"/>
                                        </p:tgtEl>
                                        <p:attrNameLst>
                                          <p:attrName>ppt_y</p:attrName>
                                        </p:attrNameLst>
                                      </p:cBhvr>
                                      <p:tavLst>
                                        <p:tav tm="0">
                                          <p:val>
                                            <p:strVal val="#ppt_y+#ppt_h/2"/>
                                          </p:val>
                                        </p:tav>
                                        <p:tav tm="100000">
                                          <p:val>
                                            <p:strVal val="#ppt_y"/>
                                          </p:val>
                                        </p:tav>
                                      </p:tavLst>
                                    </p:anim>
                                    <p:anim calcmode="lin" valueType="num">
                                      <p:cBhvr>
                                        <p:cTn id="69" dur="3000" fill="hold"/>
                                        <p:tgtEl>
                                          <p:spTgt spid="12"/>
                                        </p:tgtEl>
                                        <p:attrNameLst>
                                          <p:attrName>ppt_w</p:attrName>
                                        </p:attrNameLst>
                                      </p:cBhvr>
                                      <p:tavLst>
                                        <p:tav tm="0">
                                          <p:val>
                                            <p:strVal val="#ppt_w"/>
                                          </p:val>
                                        </p:tav>
                                        <p:tav tm="100000">
                                          <p:val>
                                            <p:strVal val="#ppt_w"/>
                                          </p:val>
                                        </p:tav>
                                      </p:tavLst>
                                    </p:anim>
                                    <p:anim calcmode="lin" valueType="num">
                                      <p:cBhvr>
                                        <p:cTn id="70" dur="3000" fill="hold"/>
                                        <p:tgtEl>
                                          <p:spTgt spid="12"/>
                                        </p:tgtEl>
                                        <p:attrNameLst>
                                          <p:attrName>ppt_h</p:attrName>
                                        </p:attrNameLst>
                                      </p:cBhvr>
                                      <p:tavLst>
                                        <p:tav tm="0">
                                          <p:val>
                                            <p:fltVal val="0"/>
                                          </p:val>
                                        </p:tav>
                                        <p:tav tm="100000">
                                          <p:val>
                                            <p:strVal val="#ppt_h"/>
                                          </p:val>
                                        </p:tav>
                                      </p:tavLst>
                                    </p:anim>
                                  </p:childTnLst>
                                </p:cTn>
                              </p:par>
                              <p:par>
                                <p:cTn id="71" presetID="17" presetClass="entr" presetSubtype="8" fill="hold" nodeType="with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p:cTn id="73" dur="3000" fill="hold"/>
                                        <p:tgtEl>
                                          <p:spTgt spid="13"/>
                                        </p:tgtEl>
                                        <p:attrNameLst>
                                          <p:attrName>ppt_x</p:attrName>
                                        </p:attrNameLst>
                                      </p:cBhvr>
                                      <p:tavLst>
                                        <p:tav tm="0">
                                          <p:val>
                                            <p:strVal val="#ppt_x-#ppt_w/2"/>
                                          </p:val>
                                        </p:tav>
                                        <p:tav tm="100000">
                                          <p:val>
                                            <p:strVal val="#ppt_x"/>
                                          </p:val>
                                        </p:tav>
                                      </p:tavLst>
                                    </p:anim>
                                    <p:anim calcmode="lin" valueType="num">
                                      <p:cBhvr>
                                        <p:cTn id="74" dur="3000" fill="hold"/>
                                        <p:tgtEl>
                                          <p:spTgt spid="13"/>
                                        </p:tgtEl>
                                        <p:attrNameLst>
                                          <p:attrName>ppt_y</p:attrName>
                                        </p:attrNameLst>
                                      </p:cBhvr>
                                      <p:tavLst>
                                        <p:tav tm="0">
                                          <p:val>
                                            <p:strVal val="#ppt_y"/>
                                          </p:val>
                                        </p:tav>
                                        <p:tav tm="100000">
                                          <p:val>
                                            <p:strVal val="#ppt_y"/>
                                          </p:val>
                                        </p:tav>
                                      </p:tavLst>
                                    </p:anim>
                                    <p:anim calcmode="lin" valueType="num">
                                      <p:cBhvr>
                                        <p:cTn id="75" dur="3000" fill="hold"/>
                                        <p:tgtEl>
                                          <p:spTgt spid="13"/>
                                        </p:tgtEl>
                                        <p:attrNameLst>
                                          <p:attrName>ppt_w</p:attrName>
                                        </p:attrNameLst>
                                      </p:cBhvr>
                                      <p:tavLst>
                                        <p:tav tm="0">
                                          <p:val>
                                            <p:fltVal val="0"/>
                                          </p:val>
                                        </p:tav>
                                        <p:tav tm="100000">
                                          <p:val>
                                            <p:strVal val="#ppt_w"/>
                                          </p:val>
                                        </p:tav>
                                      </p:tavLst>
                                    </p:anim>
                                    <p:anim calcmode="lin" valueType="num">
                                      <p:cBhvr>
                                        <p:cTn id="76" dur="3000" fill="hold"/>
                                        <p:tgtEl>
                                          <p:spTgt spid="13"/>
                                        </p:tgtEl>
                                        <p:attrNameLst>
                                          <p:attrName>ppt_h</p:attrName>
                                        </p:attrNameLst>
                                      </p:cBhvr>
                                      <p:tavLst>
                                        <p:tav tm="0">
                                          <p:val>
                                            <p:strVal val="#ppt_h"/>
                                          </p:val>
                                        </p:tav>
                                        <p:tav tm="100000">
                                          <p:val>
                                            <p:strVal val="#ppt_h"/>
                                          </p:val>
                                        </p:tav>
                                      </p:tavLst>
                                    </p:anim>
                                  </p:childTnLst>
                                </p:cTn>
                              </p:par>
                              <p:par>
                                <p:cTn id="77" presetID="17" presetClass="entr" presetSubtype="2" fill="hold"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3000" fill="hold"/>
                                        <p:tgtEl>
                                          <p:spTgt spid="14"/>
                                        </p:tgtEl>
                                        <p:attrNameLst>
                                          <p:attrName>ppt_x</p:attrName>
                                        </p:attrNameLst>
                                      </p:cBhvr>
                                      <p:tavLst>
                                        <p:tav tm="0">
                                          <p:val>
                                            <p:strVal val="#ppt_x+#ppt_w/2"/>
                                          </p:val>
                                        </p:tav>
                                        <p:tav tm="100000">
                                          <p:val>
                                            <p:strVal val="#ppt_x"/>
                                          </p:val>
                                        </p:tav>
                                      </p:tavLst>
                                    </p:anim>
                                    <p:anim calcmode="lin" valueType="num">
                                      <p:cBhvr>
                                        <p:cTn id="80" dur="3000" fill="hold"/>
                                        <p:tgtEl>
                                          <p:spTgt spid="14"/>
                                        </p:tgtEl>
                                        <p:attrNameLst>
                                          <p:attrName>ppt_y</p:attrName>
                                        </p:attrNameLst>
                                      </p:cBhvr>
                                      <p:tavLst>
                                        <p:tav tm="0">
                                          <p:val>
                                            <p:strVal val="#ppt_y"/>
                                          </p:val>
                                        </p:tav>
                                        <p:tav tm="100000">
                                          <p:val>
                                            <p:strVal val="#ppt_y"/>
                                          </p:val>
                                        </p:tav>
                                      </p:tavLst>
                                    </p:anim>
                                    <p:anim calcmode="lin" valueType="num">
                                      <p:cBhvr>
                                        <p:cTn id="81" dur="3000" fill="hold"/>
                                        <p:tgtEl>
                                          <p:spTgt spid="14"/>
                                        </p:tgtEl>
                                        <p:attrNameLst>
                                          <p:attrName>ppt_w</p:attrName>
                                        </p:attrNameLst>
                                      </p:cBhvr>
                                      <p:tavLst>
                                        <p:tav tm="0">
                                          <p:val>
                                            <p:fltVal val="0"/>
                                          </p:val>
                                        </p:tav>
                                        <p:tav tm="100000">
                                          <p:val>
                                            <p:strVal val="#ppt_w"/>
                                          </p:val>
                                        </p:tav>
                                      </p:tavLst>
                                    </p:anim>
                                    <p:anim calcmode="lin" valueType="num">
                                      <p:cBhvr>
                                        <p:cTn id="82" dur="3000" fill="hold"/>
                                        <p:tgtEl>
                                          <p:spTgt spid="14"/>
                                        </p:tgtEl>
                                        <p:attrNameLst>
                                          <p:attrName>ppt_h</p:attrName>
                                        </p:attrNameLst>
                                      </p:cBhvr>
                                      <p:tavLst>
                                        <p:tav tm="0">
                                          <p:val>
                                            <p:strVal val="#ppt_h"/>
                                          </p:val>
                                        </p:tav>
                                        <p:tav tm="100000">
                                          <p:val>
                                            <p:strVal val="#ppt_h"/>
                                          </p:val>
                                        </p:tav>
                                      </p:tavLst>
                                    </p:anim>
                                  </p:childTnLst>
                                </p:cTn>
                              </p:par>
                              <p:par>
                                <p:cTn id="83" presetID="17" presetClass="entr" presetSubtype="1"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p:cTn id="85" dur="3000" fill="hold"/>
                                        <p:tgtEl>
                                          <p:spTgt spid="15"/>
                                        </p:tgtEl>
                                        <p:attrNameLst>
                                          <p:attrName>ppt_x</p:attrName>
                                        </p:attrNameLst>
                                      </p:cBhvr>
                                      <p:tavLst>
                                        <p:tav tm="0">
                                          <p:val>
                                            <p:strVal val="#ppt_x"/>
                                          </p:val>
                                        </p:tav>
                                        <p:tav tm="100000">
                                          <p:val>
                                            <p:strVal val="#ppt_x"/>
                                          </p:val>
                                        </p:tav>
                                      </p:tavLst>
                                    </p:anim>
                                    <p:anim calcmode="lin" valueType="num">
                                      <p:cBhvr>
                                        <p:cTn id="86" dur="3000" fill="hold"/>
                                        <p:tgtEl>
                                          <p:spTgt spid="15"/>
                                        </p:tgtEl>
                                        <p:attrNameLst>
                                          <p:attrName>ppt_y</p:attrName>
                                        </p:attrNameLst>
                                      </p:cBhvr>
                                      <p:tavLst>
                                        <p:tav tm="0">
                                          <p:val>
                                            <p:strVal val="#ppt_y-#ppt_h/2"/>
                                          </p:val>
                                        </p:tav>
                                        <p:tav tm="100000">
                                          <p:val>
                                            <p:strVal val="#ppt_y"/>
                                          </p:val>
                                        </p:tav>
                                      </p:tavLst>
                                    </p:anim>
                                    <p:anim calcmode="lin" valueType="num">
                                      <p:cBhvr>
                                        <p:cTn id="87" dur="3000" fill="hold"/>
                                        <p:tgtEl>
                                          <p:spTgt spid="15"/>
                                        </p:tgtEl>
                                        <p:attrNameLst>
                                          <p:attrName>ppt_w</p:attrName>
                                        </p:attrNameLst>
                                      </p:cBhvr>
                                      <p:tavLst>
                                        <p:tav tm="0">
                                          <p:val>
                                            <p:strVal val="#ppt_w"/>
                                          </p:val>
                                        </p:tav>
                                        <p:tav tm="100000">
                                          <p:val>
                                            <p:strVal val="#ppt_w"/>
                                          </p:val>
                                        </p:tav>
                                      </p:tavLst>
                                    </p:anim>
                                    <p:anim calcmode="lin" valueType="num">
                                      <p:cBhvr>
                                        <p:cTn id="88" dur="3000" fill="hold"/>
                                        <p:tgtEl>
                                          <p:spTgt spid="15"/>
                                        </p:tgtEl>
                                        <p:attrNameLst>
                                          <p:attrName>ppt_h</p:attrName>
                                        </p:attrNameLst>
                                      </p:cBhvr>
                                      <p:tavLst>
                                        <p:tav tm="0">
                                          <p:val>
                                            <p:fltVal val="0"/>
                                          </p:val>
                                        </p:tav>
                                        <p:tav tm="100000">
                                          <p:val>
                                            <p:strVal val="#ppt_h"/>
                                          </p:val>
                                        </p:tav>
                                      </p:tavLst>
                                    </p:anim>
                                  </p:childTnLst>
                                </p:cTn>
                              </p:par>
                              <p:par>
                                <p:cTn id="89" presetID="17" presetClass="entr" presetSubtype="2" fill="hold" nodeType="withEffect">
                                  <p:stCondLst>
                                    <p:cond delay="0"/>
                                  </p:stCondLst>
                                  <p:childTnLst>
                                    <p:set>
                                      <p:cBhvr>
                                        <p:cTn id="90" dur="1" fill="hold">
                                          <p:stCondLst>
                                            <p:cond delay="0"/>
                                          </p:stCondLst>
                                        </p:cTn>
                                        <p:tgtEl>
                                          <p:spTgt spid="16"/>
                                        </p:tgtEl>
                                        <p:attrNameLst>
                                          <p:attrName>style.visibility</p:attrName>
                                        </p:attrNameLst>
                                      </p:cBhvr>
                                      <p:to>
                                        <p:strVal val="visible"/>
                                      </p:to>
                                    </p:set>
                                    <p:anim calcmode="lin" valueType="num">
                                      <p:cBhvr>
                                        <p:cTn id="91" dur="3000" fill="hold"/>
                                        <p:tgtEl>
                                          <p:spTgt spid="16"/>
                                        </p:tgtEl>
                                        <p:attrNameLst>
                                          <p:attrName>ppt_x</p:attrName>
                                        </p:attrNameLst>
                                      </p:cBhvr>
                                      <p:tavLst>
                                        <p:tav tm="0">
                                          <p:val>
                                            <p:strVal val="#ppt_x+#ppt_w/2"/>
                                          </p:val>
                                        </p:tav>
                                        <p:tav tm="100000">
                                          <p:val>
                                            <p:strVal val="#ppt_x"/>
                                          </p:val>
                                        </p:tav>
                                      </p:tavLst>
                                    </p:anim>
                                    <p:anim calcmode="lin" valueType="num">
                                      <p:cBhvr>
                                        <p:cTn id="92" dur="3000" fill="hold"/>
                                        <p:tgtEl>
                                          <p:spTgt spid="16"/>
                                        </p:tgtEl>
                                        <p:attrNameLst>
                                          <p:attrName>ppt_y</p:attrName>
                                        </p:attrNameLst>
                                      </p:cBhvr>
                                      <p:tavLst>
                                        <p:tav tm="0">
                                          <p:val>
                                            <p:strVal val="#ppt_y"/>
                                          </p:val>
                                        </p:tav>
                                        <p:tav tm="100000">
                                          <p:val>
                                            <p:strVal val="#ppt_y"/>
                                          </p:val>
                                        </p:tav>
                                      </p:tavLst>
                                    </p:anim>
                                    <p:anim calcmode="lin" valueType="num">
                                      <p:cBhvr>
                                        <p:cTn id="93" dur="3000" fill="hold"/>
                                        <p:tgtEl>
                                          <p:spTgt spid="16"/>
                                        </p:tgtEl>
                                        <p:attrNameLst>
                                          <p:attrName>ppt_w</p:attrName>
                                        </p:attrNameLst>
                                      </p:cBhvr>
                                      <p:tavLst>
                                        <p:tav tm="0">
                                          <p:val>
                                            <p:fltVal val="0"/>
                                          </p:val>
                                        </p:tav>
                                        <p:tav tm="100000">
                                          <p:val>
                                            <p:strVal val="#ppt_w"/>
                                          </p:val>
                                        </p:tav>
                                      </p:tavLst>
                                    </p:anim>
                                    <p:anim calcmode="lin" valueType="num">
                                      <p:cBhvr>
                                        <p:cTn id="94" dur="3000" fill="hold"/>
                                        <p:tgtEl>
                                          <p:spTgt spid="16"/>
                                        </p:tgtEl>
                                        <p:attrNameLst>
                                          <p:attrName>ppt_h</p:attrName>
                                        </p:attrNameLst>
                                      </p:cBhvr>
                                      <p:tavLst>
                                        <p:tav tm="0">
                                          <p:val>
                                            <p:strVal val="#ppt_h"/>
                                          </p:val>
                                        </p:tav>
                                        <p:tav tm="100000">
                                          <p:val>
                                            <p:strVal val="#ppt_h"/>
                                          </p:val>
                                        </p:tav>
                                      </p:tavLst>
                                    </p:anim>
                                  </p:childTnLst>
                                </p:cTn>
                              </p:par>
                              <p:par>
                                <p:cTn id="95" presetID="17" presetClass="entr" presetSubtype="1" fill="hold" nodeType="withEffect">
                                  <p:stCondLst>
                                    <p:cond delay="0"/>
                                  </p:stCondLst>
                                  <p:childTnLst>
                                    <p:set>
                                      <p:cBhvr>
                                        <p:cTn id="96" dur="1" fill="hold">
                                          <p:stCondLst>
                                            <p:cond delay="0"/>
                                          </p:stCondLst>
                                        </p:cTn>
                                        <p:tgtEl>
                                          <p:spTgt spid="18"/>
                                        </p:tgtEl>
                                        <p:attrNameLst>
                                          <p:attrName>style.visibility</p:attrName>
                                        </p:attrNameLst>
                                      </p:cBhvr>
                                      <p:to>
                                        <p:strVal val="visible"/>
                                      </p:to>
                                    </p:set>
                                    <p:anim calcmode="lin" valueType="num">
                                      <p:cBhvr>
                                        <p:cTn id="97" dur="3000" fill="hold"/>
                                        <p:tgtEl>
                                          <p:spTgt spid="18"/>
                                        </p:tgtEl>
                                        <p:attrNameLst>
                                          <p:attrName>ppt_x</p:attrName>
                                        </p:attrNameLst>
                                      </p:cBhvr>
                                      <p:tavLst>
                                        <p:tav tm="0">
                                          <p:val>
                                            <p:strVal val="#ppt_x"/>
                                          </p:val>
                                        </p:tav>
                                        <p:tav tm="100000">
                                          <p:val>
                                            <p:strVal val="#ppt_x"/>
                                          </p:val>
                                        </p:tav>
                                      </p:tavLst>
                                    </p:anim>
                                    <p:anim calcmode="lin" valueType="num">
                                      <p:cBhvr>
                                        <p:cTn id="98" dur="3000" fill="hold"/>
                                        <p:tgtEl>
                                          <p:spTgt spid="18"/>
                                        </p:tgtEl>
                                        <p:attrNameLst>
                                          <p:attrName>ppt_y</p:attrName>
                                        </p:attrNameLst>
                                      </p:cBhvr>
                                      <p:tavLst>
                                        <p:tav tm="0">
                                          <p:val>
                                            <p:strVal val="#ppt_y-#ppt_h/2"/>
                                          </p:val>
                                        </p:tav>
                                        <p:tav tm="100000">
                                          <p:val>
                                            <p:strVal val="#ppt_y"/>
                                          </p:val>
                                        </p:tav>
                                      </p:tavLst>
                                    </p:anim>
                                    <p:anim calcmode="lin" valueType="num">
                                      <p:cBhvr>
                                        <p:cTn id="99" dur="3000" fill="hold"/>
                                        <p:tgtEl>
                                          <p:spTgt spid="18"/>
                                        </p:tgtEl>
                                        <p:attrNameLst>
                                          <p:attrName>ppt_w</p:attrName>
                                        </p:attrNameLst>
                                      </p:cBhvr>
                                      <p:tavLst>
                                        <p:tav tm="0">
                                          <p:val>
                                            <p:strVal val="#ppt_w"/>
                                          </p:val>
                                        </p:tav>
                                        <p:tav tm="100000">
                                          <p:val>
                                            <p:strVal val="#ppt_w"/>
                                          </p:val>
                                        </p:tav>
                                      </p:tavLst>
                                    </p:anim>
                                    <p:anim calcmode="lin" valueType="num">
                                      <p:cBhvr>
                                        <p:cTn id="100" dur="3000" fill="hold"/>
                                        <p:tgtEl>
                                          <p:spTgt spid="18"/>
                                        </p:tgtEl>
                                        <p:attrNameLst>
                                          <p:attrName>ppt_h</p:attrName>
                                        </p:attrNameLst>
                                      </p:cBhvr>
                                      <p:tavLst>
                                        <p:tav tm="0">
                                          <p:val>
                                            <p:fltVal val="0"/>
                                          </p:val>
                                        </p:tav>
                                        <p:tav tm="100000">
                                          <p:val>
                                            <p:strVal val="#ppt_h"/>
                                          </p:val>
                                        </p:tav>
                                      </p:tavLst>
                                    </p:anim>
                                  </p:childTnLst>
                                </p:cTn>
                              </p:par>
                            </p:childTnLst>
                          </p:cTn>
                        </p:par>
                        <p:par>
                          <p:cTn id="101" fill="hold" nodeType="afterGroup">
                            <p:stCondLst>
                              <p:cond delay="3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19"/>
                                        </p:tgtEl>
                                        <p:attrNameLst>
                                          <p:attrName>style.visibility</p:attrName>
                                        </p:attrNameLst>
                                      </p:cBhvr>
                                      <p:to>
                                        <p:strVal val="visible"/>
                                      </p:to>
                                    </p:set>
                                    <p:animEffect transition="in" filter="fade">
                                      <p:cBhvr>
                                        <p:cTn id="104" dur="1000"/>
                                        <p:tgtEl>
                                          <p:spTgt spid="19"/>
                                        </p:tgtEl>
                                      </p:cBhvr>
                                    </p:animEffect>
                                    <p:anim calcmode="lin" valueType="num">
                                      <p:cBhvr>
                                        <p:cTn id="105" dur="1000" fill="hold"/>
                                        <p:tgtEl>
                                          <p:spTgt spid="19"/>
                                        </p:tgtEl>
                                        <p:attrNameLst>
                                          <p:attrName>ppt_x</p:attrName>
                                        </p:attrNameLst>
                                      </p:cBhvr>
                                      <p:tavLst>
                                        <p:tav tm="0">
                                          <p:val>
                                            <p:strVal val="#ppt_x-.1"/>
                                          </p:val>
                                        </p:tav>
                                        <p:tav tm="100000">
                                          <p:val>
                                            <p:strVal val="#ppt_x"/>
                                          </p:val>
                                        </p:tav>
                                      </p:tavLst>
                                    </p:anim>
                                    <p:anim calcmode="lin" valueType="num">
                                      <p:cBhvr>
                                        <p:cTn id="106"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picograndote.jpg"/>
          <p:cNvPicPr>
            <a:picLocks noChangeAspect="1" noChangeArrowheads="1"/>
          </p:cNvPicPr>
          <p:nvPr/>
        </p:nvPicPr>
        <p:blipFill>
          <a:blip r:embed="rId2">
            <a:extLst>
              <a:ext uri="{28A0092B-C50C-407E-A947-70E740481C1C}">
                <a14:useLocalDpi xmlns:a14="http://schemas.microsoft.com/office/drawing/2010/main" val="0"/>
              </a:ext>
            </a:extLst>
          </a:blip>
          <a:srcRect b="81500"/>
          <a:stretch>
            <a:fillRect/>
          </a:stretch>
        </p:blipFill>
        <p:spPr bwMode="auto">
          <a:xfrm>
            <a:off x="0" y="0"/>
            <a:ext cx="9144000" cy="1057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Users\Ana María\Desktop\picograndote.jpg"/>
          <p:cNvPicPr>
            <a:picLocks noChangeAspect="1" noChangeArrowheads="1"/>
          </p:cNvPicPr>
          <p:nvPr/>
        </p:nvPicPr>
        <p:blipFill>
          <a:blip r:embed="rId2">
            <a:extLst>
              <a:ext uri="{28A0092B-C50C-407E-A947-70E740481C1C}">
                <a14:useLocalDpi xmlns:a14="http://schemas.microsoft.com/office/drawing/2010/main" val="0"/>
              </a:ext>
            </a:extLst>
          </a:blip>
          <a:srcRect t="18500" b="65120"/>
          <a:stretch>
            <a:fillRect/>
          </a:stretch>
        </p:blipFill>
        <p:spPr bwMode="auto">
          <a:xfrm>
            <a:off x="0" y="1057275"/>
            <a:ext cx="9144000"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C:\Users\Ana María\Desktop\picograndote.jpg"/>
          <p:cNvPicPr>
            <a:picLocks noChangeAspect="1" noChangeArrowheads="1"/>
          </p:cNvPicPr>
          <p:nvPr/>
        </p:nvPicPr>
        <p:blipFill>
          <a:blip r:embed="rId2">
            <a:extLst>
              <a:ext uri="{28A0092B-C50C-407E-A947-70E740481C1C}">
                <a14:useLocalDpi xmlns:a14="http://schemas.microsoft.com/office/drawing/2010/main" val="0"/>
              </a:ext>
            </a:extLst>
          </a:blip>
          <a:srcRect t="33620" b="50000"/>
          <a:stretch>
            <a:fillRect/>
          </a:stretch>
        </p:blipFill>
        <p:spPr bwMode="auto">
          <a:xfrm>
            <a:off x="0" y="1920875"/>
            <a:ext cx="9144000"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C:\Users\Ana María\Desktop\picograndote.jpg"/>
          <p:cNvPicPr>
            <a:picLocks noChangeAspect="1" noChangeArrowheads="1"/>
          </p:cNvPicPr>
          <p:nvPr/>
        </p:nvPicPr>
        <p:blipFill>
          <a:blip r:embed="rId2">
            <a:extLst>
              <a:ext uri="{28A0092B-C50C-407E-A947-70E740481C1C}">
                <a14:useLocalDpi xmlns:a14="http://schemas.microsoft.com/office/drawing/2010/main" val="0"/>
              </a:ext>
            </a:extLst>
          </a:blip>
          <a:srcRect t="50000" b="32359"/>
          <a:stretch>
            <a:fillRect/>
          </a:stretch>
        </p:blipFill>
        <p:spPr bwMode="auto">
          <a:xfrm>
            <a:off x="0" y="2857500"/>
            <a:ext cx="9144000" cy="1008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descr="C:\Users\Ana María\Desktop\picograndote.jpg"/>
          <p:cNvPicPr>
            <a:picLocks noChangeAspect="1" noChangeArrowheads="1"/>
          </p:cNvPicPr>
          <p:nvPr/>
        </p:nvPicPr>
        <p:blipFill>
          <a:blip r:embed="rId2">
            <a:extLst>
              <a:ext uri="{28A0092B-C50C-407E-A947-70E740481C1C}">
                <a14:useLocalDpi xmlns:a14="http://schemas.microsoft.com/office/drawing/2010/main" val="0"/>
              </a:ext>
            </a:extLst>
          </a:blip>
          <a:srcRect t="67641" b="14720"/>
          <a:stretch>
            <a:fillRect/>
          </a:stretch>
        </p:blipFill>
        <p:spPr bwMode="auto">
          <a:xfrm>
            <a:off x="0" y="3865563"/>
            <a:ext cx="9144000" cy="1008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descr="C:\Users\Ana María\Desktop\picograndote.jpg"/>
          <p:cNvPicPr>
            <a:picLocks noChangeAspect="1" noChangeArrowheads="1"/>
          </p:cNvPicPr>
          <p:nvPr/>
        </p:nvPicPr>
        <p:blipFill>
          <a:blip r:embed="rId2">
            <a:extLst>
              <a:ext uri="{28A0092B-C50C-407E-A947-70E740481C1C}">
                <a14:useLocalDpi xmlns:a14="http://schemas.microsoft.com/office/drawing/2010/main" val="0"/>
              </a:ext>
            </a:extLst>
          </a:blip>
          <a:srcRect t="85280"/>
          <a:stretch>
            <a:fillRect/>
          </a:stretch>
        </p:blipFill>
        <p:spPr bwMode="auto">
          <a:xfrm>
            <a:off x="0" y="4873625"/>
            <a:ext cx="91440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971550" y="4297363"/>
            <a:ext cx="7561263"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Casita de Abajo o del Príncipe fue construida durante el reinado de Carlos III, para que su hijo heredero el Príncipe de Asturias, luego Carlos IV y su mujer María Luisa de Parma, pudiesen disfrutar aquí de algunas horas de retiro al día.</a:t>
            </a:r>
          </a:p>
        </p:txBody>
      </p:sp>
    </p:spTree>
  </p:cSld>
  <p:clrMapOvr>
    <a:masterClrMapping/>
  </p:clrMapOvr>
  <mc:AlternateContent xmlns:mc="http://schemas.openxmlformats.org/markup-compatibility/2006">
    <mc:Choice xmlns:p14="http://schemas.microsoft.com/office/powerpoint/2010/main" Requires="p14">
      <p:transition spd="slow" p14:dur="2500" advTm="30000">
        <p14:vortex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ntr" presetSubtype="5"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ppt_w"/>
                                          </p:val>
                                        </p:tav>
                                        <p:tav tm="100000">
                                          <p:val>
                                            <p:strVal val="#ppt_w"/>
                                          </p:val>
                                        </p:tav>
                                      </p:tavLst>
                                    </p:anim>
                                    <p:anim calcmode="lin" valueType="num">
                                      <p:cBhvr>
                                        <p:cTn id="8" dur="3000" fill="hold"/>
                                        <p:tgtEl>
                                          <p:spTgt spid="2"/>
                                        </p:tgtEl>
                                        <p:attrNameLst>
                                          <p:attrName>ppt_h</p:attrName>
                                        </p:attrNameLst>
                                      </p:cBhvr>
                                      <p:tavLst>
                                        <p:tav tm="0" fmla="#ppt_h*sin(2.5*pi*$)">
                                          <p:val>
                                            <p:fltVal val="0"/>
                                          </p:val>
                                        </p:tav>
                                        <p:tav tm="100000">
                                          <p:val>
                                            <p:fltVal val="1"/>
                                          </p:val>
                                        </p:tav>
                                      </p:tavLst>
                                    </p:anim>
                                  </p:childTnLst>
                                </p:cTn>
                              </p:par>
                              <p:par>
                                <p:cTn id="9" presetID="19" presetClass="entr" presetSubtype="5" fill="hold" nodeType="withEffect">
                                  <p:stCondLst>
                                    <p:cond delay="50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ppt_w"/>
                                          </p:val>
                                        </p:tav>
                                        <p:tav tm="100000">
                                          <p:val>
                                            <p:strVal val="#ppt_w"/>
                                          </p:val>
                                        </p:tav>
                                      </p:tavLst>
                                    </p:anim>
                                    <p:anim calcmode="lin" valueType="num">
                                      <p:cBhvr>
                                        <p:cTn id="12" dur="3000" fill="hold"/>
                                        <p:tgtEl>
                                          <p:spTgt spid="3"/>
                                        </p:tgtEl>
                                        <p:attrNameLst>
                                          <p:attrName>ppt_h</p:attrName>
                                        </p:attrNameLst>
                                      </p:cBhvr>
                                      <p:tavLst>
                                        <p:tav tm="0" fmla="#ppt_h*sin(2.5*pi*$)">
                                          <p:val>
                                            <p:fltVal val="0"/>
                                          </p:val>
                                        </p:tav>
                                        <p:tav tm="100000">
                                          <p:val>
                                            <p:fltVal val="1"/>
                                          </p:val>
                                        </p:tav>
                                      </p:tavLst>
                                    </p:anim>
                                  </p:childTnLst>
                                </p:cTn>
                              </p:par>
                              <p:par>
                                <p:cTn id="13" presetID="19" presetClass="entr" presetSubtype="5" fill="hold" nodeType="withEffect">
                                  <p:stCondLst>
                                    <p:cond delay="100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ppt_w"/>
                                          </p:val>
                                        </p:tav>
                                        <p:tav tm="100000">
                                          <p:val>
                                            <p:strVal val="#ppt_w"/>
                                          </p:val>
                                        </p:tav>
                                      </p:tavLst>
                                    </p:anim>
                                    <p:anim calcmode="lin" valueType="num">
                                      <p:cBhvr>
                                        <p:cTn id="16" dur="3000" fill="hold"/>
                                        <p:tgtEl>
                                          <p:spTgt spid="4"/>
                                        </p:tgtEl>
                                        <p:attrNameLst>
                                          <p:attrName>ppt_h</p:attrName>
                                        </p:attrNameLst>
                                      </p:cBhvr>
                                      <p:tavLst>
                                        <p:tav tm="0" fmla="#ppt_h*sin(2.5*pi*$)">
                                          <p:val>
                                            <p:fltVal val="0"/>
                                          </p:val>
                                        </p:tav>
                                        <p:tav tm="100000">
                                          <p:val>
                                            <p:fltVal val="1"/>
                                          </p:val>
                                        </p:tav>
                                      </p:tavLst>
                                    </p:anim>
                                  </p:childTnLst>
                                </p:cTn>
                              </p:par>
                              <p:par>
                                <p:cTn id="17" presetID="19" presetClass="entr" presetSubtype="5" fill="hold" nodeType="withEffect">
                                  <p:stCondLst>
                                    <p:cond delay="1500"/>
                                  </p:stCondLst>
                                  <p:childTnLst>
                                    <p:set>
                                      <p:cBhvr>
                                        <p:cTn id="18" dur="1" fill="hold">
                                          <p:stCondLst>
                                            <p:cond delay="0"/>
                                          </p:stCondLst>
                                        </p:cTn>
                                        <p:tgtEl>
                                          <p:spTgt spid="5"/>
                                        </p:tgtEl>
                                        <p:attrNameLst>
                                          <p:attrName>style.visibility</p:attrName>
                                        </p:attrNameLst>
                                      </p:cBhvr>
                                      <p:to>
                                        <p:strVal val="visible"/>
                                      </p:to>
                                    </p:set>
                                    <p:anim calcmode="lin" valueType="num">
                                      <p:cBhvr>
                                        <p:cTn id="19" dur="3000" fill="hold"/>
                                        <p:tgtEl>
                                          <p:spTgt spid="5"/>
                                        </p:tgtEl>
                                        <p:attrNameLst>
                                          <p:attrName>ppt_w</p:attrName>
                                        </p:attrNameLst>
                                      </p:cBhvr>
                                      <p:tavLst>
                                        <p:tav tm="0">
                                          <p:val>
                                            <p:strVal val="#ppt_w"/>
                                          </p:val>
                                        </p:tav>
                                        <p:tav tm="100000">
                                          <p:val>
                                            <p:strVal val="#ppt_w"/>
                                          </p:val>
                                        </p:tav>
                                      </p:tavLst>
                                    </p:anim>
                                    <p:anim calcmode="lin" valueType="num">
                                      <p:cBhvr>
                                        <p:cTn id="20" dur="3000" fill="hold"/>
                                        <p:tgtEl>
                                          <p:spTgt spid="5"/>
                                        </p:tgtEl>
                                        <p:attrNameLst>
                                          <p:attrName>ppt_h</p:attrName>
                                        </p:attrNameLst>
                                      </p:cBhvr>
                                      <p:tavLst>
                                        <p:tav tm="0" fmla="#ppt_h*sin(2.5*pi*$)">
                                          <p:val>
                                            <p:fltVal val="0"/>
                                          </p:val>
                                        </p:tav>
                                        <p:tav tm="100000">
                                          <p:val>
                                            <p:fltVal val="1"/>
                                          </p:val>
                                        </p:tav>
                                      </p:tavLst>
                                    </p:anim>
                                  </p:childTnLst>
                                </p:cTn>
                              </p:par>
                              <p:par>
                                <p:cTn id="21" presetID="19" presetClass="entr" presetSubtype="5" fill="hold" nodeType="withEffect">
                                  <p:stCondLst>
                                    <p:cond delay="2000"/>
                                  </p:stCondLst>
                                  <p:childTnLst>
                                    <p:set>
                                      <p:cBhvr>
                                        <p:cTn id="22" dur="1" fill="hold">
                                          <p:stCondLst>
                                            <p:cond delay="0"/>
                                          </p:stCondLst>
                                        </p:cTn>
                                        <p:tgtEl>
                                          <p:spTgt spid="6"/>
                                        </p:tgtEl>
                                        <p:attrNameLst>
                                          <p:attrName>style.visibility</p:attrName>
                                        </p:attrNameLst>
                                      </p:cBhvr>
                                      <p:to>
                                        <p:strVal val="visible"/>
                                      </p:to>
                                    </p:set>
                                    <p:anim calcmode="lin" valueType="num">
                                      <p:cBhvr>
                                        <p:cTn id="23" dur="3000" fill="hold"/>
                                        <p:tgtEl>
                                          <p:spTgt spid="6"/>
                                        </p:tgtEl>
                                        <p:attrNameLst>
                                          <p:attrName>ppt_w</p:attrName>
                                        </p:attrNameLst>
                                      </p:cBhvr>
                                      <p:tavLst>
                                        <p:tav tm="0">
                                          <p:val>
                                            <p:strVal val="#ppt_w"/>
                                          </p:val>
                                        </p:tav>
                                        <p:tav tm="100000">
                                          <p:val>
                                            <p:strVal val="#ppt_w"/>
                                          </p:val>
                                        </p:tav>
                                      </p:tavLst>
                                    </p:anim>
                                    <p:anim calcmode="lin" valueType="num">
                                      <p:cBhvr>
                                        <p:cTn id="24" dur="3000" fill="hold"/>
                                        <p:tgtEl>
                                          <p:spTgt spid="6"/>
                                        </p:tgtEl>
                                        <p:attrNameLst>
                                          <p:attrName>ppt_h</p:attrName>
                                        </p:attrNameLst>
                                      </p:cBhvr>
                                      <p:tavLst>
                                        <p:tav tm="0" fmla="#ppt_h*sin(2.5*pi*$)">
                                          <p:val>
                                            <p:fltVal val="0"/>
                                          </p:val>
                                        </p:tav>
                                        <p:tav tm="100000">
                                          <p:val>
                                            <p:fltVal val="1"/>
                                          </p:val>
                                        </p:tav>
                                      </p:tavLst>
                                    </p:anim>
                                  </p:childTnLst>
                                </p:cTn>
                              </p:par>
                              <p:par>
                                <p:cTn id="25" presetID="19" presetClass="entr" presetSubtype="5" fill="hold" nodeType="withEffect">
                                  <p:stCondLst>
                                    <p:cond delay="2500"/>
                                  </p:stCondLst>
                                  <p:childTnLst>
                                    <p:set>
                                      <p:cBhvr>
                                        <p:cTn id="26" dur="1" fill="hold">
                                          <p:stCondLst>
                                            <p:cond delay="0"/>
                                          </p:stCondLst>
                                        </p:cTn>
                                        <p:tgtEl>
                                          <p:spTgt spid="7"/>
                                        </p:tgtEl>
                                        <p:attrNameLst>
                                          <p:attrName>style.visibility</p:attrName>
                                        </p:attrNameLst>
                                      </p:cBhvr>
                                      <p:to>
                                        <p:strVal val="visible"/>
                                      </p:to>
                                    </p:set>
                                    <p:anim calcmode="lin" valueType="num">
                                      <p:cBhvr>
                                        <p:cTn id="27" dur="3000" fill="hold"/>
                                        <p:tgtEl>
                                          <p:spTgt spid="7"/>
                                        </p:tgtEl>
                                        <p:attrNameLst>
                                          <p:attrName>ppt_w</p:attrName>
                                        </p:attrNameLst>
                                      </p:cBhvr>
                                      <p:tavLst>
                                        <p:tav tm="0">
                                          <p:val>
                                            <p:strVal val="#ppt_w"/>
                                          </p:val>
                                        </p:tav>
                                        <p:tav tm="100000">
                                          <p:val>
                                            <p:strVal val="#ppt_w"/>
                                          </p:val>
                                        </p:tav>
                                      </p:tavLst>
                                    </p:anim>
                                    <p:anim calcmode="lin" valueType="num">
                                      <p:cBhvr>
                                        <p:cTn id="28" dur="3000" fill="hold"/>
                                        <p:tgtEl>
                                          <p:spTgt spid="7"/>
                                        </p:tgtEl>
                                        <p:attrNameLst>
                                          <p:attrName>ppt_h</p:attrName>
                                        </p:attrNameLst>
                                      </p:cBhvr>
                                      <p:tavLst>
                                        <p:tav tm="0" fmla="#ppt_h*sin(2.5*pi*$)">
                                          <p:val>
                                            <p:fltVal val="0"/>
                                          </p:val>
                                        </p:tav>
                                        <p:tav tm="100000">
                                          <p:val>
                                            <p:fltVal val="1"/>
                                          </p:val>
                                        </p:tav>
                                      </p:tavLst>
                                    </p:anim>
                                  </p:childTnLst>
                                </p:cTn>
                              </p:par>
                            </p:childTnLst>
                          </p:cTn>
                        </p:par>
                        <p:par>
                          <p:cTn id="29" fill="hold" nodeType="afterGroup">
                            <p:stCondLst>
                              <p:cond delay="55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1"/>
                                          </p:val>
                                        </p:tav>
                                        <p:tav tm="100000">
                                          <p:val>
                                            <p:strVal val="#ppt_x"/>
                                          </p:val>
                                        </p:tav>
                                      </p:tavLst>
                                    </p:anim>
                                    <p:anim calcmode="lin" valueType="num">
                                      <p:cBhvr>
                                        <p:cTn id="3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5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66688"/>
            <a:ext cx="9144000" cy="611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14 Imagen" descr="5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66688"/>
            <a:ext cx="9144000" cy="611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Marco"/>
          <p:cNvSpPr/>
          <p:nvPr/>
        </p:nvSpPr>
        <p:spPr>
          <a:xfrm>
            <a:off x="0" y="0"/>
            <a:ext cx="9144000" cy="5715000"/>
          </a:xfrm>
          <a:prstGeom prst="frame">
            <a:avLst>
              <a:gd name="adj1" fmla="val 7283"/>
            </a:avLst>
          </a:prstGeom>
          <a:solidFill>
            <a:schemeClr val="accent3">
              <a:lumMod val="50000"/>
              <a:alpha val="65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 name="3 Marco"/>
          <p:cNvSpPr/>
          <p:nvPr/>
        </p:nvSpPr>
        <p:spPr>
          <a:xfrm>
            <a:off x="428625" y="358775"/>
            <a:ext cx="8286750" cy="5000625"/>
          </a:xfrm>
          <a:prstGeom prst="frame">
            <a:avLst>
              <a:gd name="adj1" fmla="val 7952"/>
            </a:avLst>
          </a:prstGeom>
          <a:solidFill>
            <a:schemeClr val="accent3">
              <a:lumMod val="50000"/>
              <a:alpha val="65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4 Marco"/>
          <p:cNvSpPr/>
          <p:nvPr/>
        </p:nvSpPr>
        <p:spPr>
          <a:xfrm>
            <a:off x="857250" y="714375"/>
            <a:ext cx="7429500" cy="4286250"/>
          </a:xfrm>
          <a:prstGeom prst="frame">
            <a:avLst>
              <a:gd name="adj1" fmla="val 9175"/>
            </a:avLst>
          </a:prstGeom>
          <a:solidFill>
            <a:schemeClr val="accent3">
              <a:lumMod val="50000"/>
              <a:alpha val="65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1285875" y="1073150"/>
            <a:ext cx="6572250" cy="3571875"/>
          </a:xfrm>
          <a:prstGeom prst="frame">
            <a:avLst>
              <a:gd name="adj1" fmla="val 10585"/>
            </a:avLst>
          </a:prstGeom>
          <a:solidFill>
            <a:schemeClr val="accent3">
              <a:lumMod val="50000"/>
              <a:alpha val="65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1714500" y="1428750"/>
            <a:ext cx="5715000" cy="2857500"/>
          </a:xfrm>
          <a:prstGeom prst="frame">
            <a:avLst>
              <a:gd name="adj1" fmla="val 14387"/>
            </a:avLst>
          </a:prstGeom>
          <a:solidFill>
            <a:schemeClr val="accent3">
              <a:lumMod val="50000"/>
              <a:alpha val="65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2143125" y="1787525"/>
            <a:ext cx="4857750" cy="2143125"/>
          </a:xfrm>
          <a:prstGeom prst="frame">
            <a:avLst>
              <a:gd name="adj1" fmla="val 20003"/>
            </a:avLst>
          </a:prstGeom>
          <a:solidFill>
            <a:schemeClr val="accent3">
              <a:lumMod val="50000"/>
              <a:alpha val="65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2643188" y="2203450"/>
            <a:ext cx="3857625" cy="1309688"/>
          </a:xfrm>
          <a:prstGeom prst="frame">
            <a:avLst>
              <a:gd name="adj1" fmla="val 33844"/>
            </a:avLst>
          </a:prstGeom>
          <a:solidFill>
            <a:schemeClr val="accent3">
              <a:lumMod val="50000"/>
              <a:alpha val="65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3143250" y="2560638"/>
            <a:ext cx="2857500" cy="534987"/>
          </a:xfrm>
          <a:prstGeom prst="frame">
            <a:avLst>
              <a:gd name="adj1" fmla="val 46211"/>
            </a:avLst>
          </a:prstGeom>
          <a:solidFill>
            <a:schemeClr val="accent3">
              <a:lumMod val="50000"/>
              <a:alpha val="65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Rectángulo"/>
          <p:cNvSpPr/>
          <p:nvPr/>
        </p:nvSpPr>
        <p:spPr>
          <a:xfrm>
            <a:off x="3429000" y="2740025"/>
            <a:ext cx="2357438" cy="177800"/>
          </a:xfrm>
          <a:prstGeom prst="rect">
            <a:avLst/>
          </a:prstGeom>
          <a:solidFill>
            <a:schemeClr val="accent3">
              <a:lumMod val="50000"/>
              <a:alpha val="65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395288" y="4657725"/>
            <a:ext cx="8289925" cy="923925"/>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los demás sitios reales los príncipes y algunos de los infantes como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Don Gabriel o Don Luis, tenían para este mismo fin otras casas de recreo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con jardines, siendo esta la más grande y suntuosa.</a:t>
            </a:r>
          </a:p>
        </p:txBody>
      </p:sp>
    </p:spTree>
  </p:cSld>
  <p:clrMapOvr>
    <a:masterClrMapping/>
  </p:clrMapOvr>
  <mc:AlternateContent xmlns:mc="http://schemas.openxmlformats.org/markup-compatibility/2006">
    <mc:Choice xmlns:p14="http://schemas.microsoft.com/office/powerpoint/2010/main" Requires="p14">
      <p:transition spd="slow" p14:dur="2500" advTm="24000">
        <p14:vortex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xit" presetSubtype="10" fill="hold" nodeType="withEffect">
                                  <p:stCondLst>
                                    <p:cond delay="0"/>
                                  </p:stCondLst>
                                  <p:childTnLst>
                                    <p:animEffect transition="out" filter="checkerboard(across)">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5" presetClass="exit" presetSubtype="10" fill="hold" nodeType="withEffect">
                                  <p:stCondLst>
                                    <p:cond delay="0"/>
                                  </p:stCondLst>
                                  <p:childTnLst>
                                    <p:animEffect transition="out" filter="checkerboard(across)">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5" presetClass="exit" presetSubtype="10" fill="hold" nodeType="withEffect">
                                  <p:stCondLst>
                                    <p:cond delay="0"/>
                                  </p:stCondLst>
                                  <p:childTnLst>
                                    <p:animEffect transition="out" filter="checkerboard(across)">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5" presetClass="exit" presetSubtype="10" fill="hold" nodeType="withEffect">
                                  <p:stCondLst>
                                    <p:cond delay="0"/>
                                  </p:stCondLst>
                                  <p:childTnLst>
                                    <p:animEffect transition="out" filter="checkerboard(across)">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5" presetClass="exit" presetSubtype="10" fill="hold" nodeType="withEffect">
                                  <p:stCondLst>
                                    <p:cond delay="0"/>
                                  </p:stCondLst>
                                  <p:childTnLst>
                                    <p:animEffect transition="out" filter="checkerboard(across)">
                                      <p:cBhvr>
                                        <p:cTn id="18" dur="3000"/>
                                        <p:tgtEl>
                                          <p:spTgt spid="7"/>
                                        </p:tgtEl>
                                      </p:cBhvr>
                                    </p:animEffect>
                                    <p:set>
                                      <p:cBhvr>
                                        <p:cTn id="19" dur="1" fill="hold">
                                          <p:stCondLst>
                                            <p:cond delay="2999"/>
                                          </p:stCondLst>
                                        </p:cTn>
                                        <p:tgtEl>
                                          <p:spTgt spid="7"/>
                                        </p:tgtEl>
                                        <p:attrNameLst>
                                          <p:attrName>style.visibility</p:attrName>
                                        </p:attrNameLst>
                                      </p:cBhvr>
                                      <p:to>
                                        <p:strVal val="hidden"/>
                                      </p:to>
                                    </p:set>
                                  </p:childTnLst>
                                </p:cTn>
                              </p:par>
                              <p:par>
                                <p:cTn id="20" presetID="5" presetClass="exit" presetSubtype="10" fill="hold" nodeType="withEffect">
                                  <p:stCondLst>
                                    <p:cond delay="0"/>
                                  </p:stCondLst>
                                  <p:childTnLst>
                                    <p:animEffect transition="out" filter="checkerboard(across)">
                                      <p:cBhvr>
                                        <p:cTn id="21" dur="3000"/>
                                        <p:tgtEl>
                                          <p:spTgt spid="8"/>
                                        </p:tgtEl>
                                      </p:cBhvr>
                                    </p:animEffect>
                                    <p:set>
                                      <p:cBhvr>
                                        <p:cTn id="22" dur="1" fill="hold">
                                          <p:stCondLst>
                                            <p:cond delay="2999"/>
                                          </p:stCondLst>
                                        </p:cTn>
                                        <p:tgtEl>
                                          <p:spTgt spid="8"/>
                                        </p:tgtEl>
                                        <p:attrNameLst>
                                          <p:attrName>style.visibility</p:attrName>
                                        </p:attrNameLst>
                                      </p:cBhvr>
                                      <p:to>
                                        <p:strVal val="hidden"/>
                                      </p:to>
                                    </p:set>
                                  </p:childTnLst>
                                </p:cTn>
                              </p:par>
                              <p:par>
                                <p:cTn id="23" presetID="5" presetClass="exit" presetSubtype="10" fill="hold" nodeType="withEffect">
                                  <p:stCondLst>
                                    <p:cond delay="0"/>
                                  </p:stCondLst>
                                  <p:childTnLst>
                                    <p:animEffect transition="out" filter="checkerboard(across)">
                                      <p:cBhvr>
                                        <p:cTn id="24" dur="3000"/>
                                        <p:tgtEl>
                                          <p:spTgt spid="9"/>
                                        </p:tgtEl>
                                      </p:cBhvr>
                                    </p:animEffect>
                                    <p:set>
                                      <p:cBhvr>
                                        <p:cTn id="25" dur="1" fill="hold">
                                          <p:stCondLst>
                                            <p:cond delay="2999"/>
                                          </p:stCondLst>
                                        </p:cTn>
                                        <p:tgtEl>
                                          <p:spTgt spid="9"/>
                                        </p:tgtEl>
                                        <p:attrNameLst>
                                          <p:attrName>style.visibility</p:attrName>
                                        </p:attrNameLst>
                                      </p:cBhvr>
                                      <p:to>
                                        <p:strVal val="hidden"/>
                                      </p:to>
                                    </p:set>
                                  </p:childTnLst>
                                </p:cTn>
                              </p:par>
                              <p:par>
                                <p:cTn id="26" presetID="5" presetClass="exit" presetSubtype="10" fill="hold" nodeType="withEffect">
                                  <p:stCondLst>
                                    <p:cond delay="0"/>
                                  </p:stCondLst>
                                  <p:childTnLst>
                                    <p:animEffect transition="out" filter="checkerboard(across)">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5" presetClass="exit" presetSubtype="10" fill="hold" grpId="0" nodeType="withEffect">
                                  <p:stCondLst>
                                    <p:cond delay="0"/>
                                  </p:stCondLst>
                                  <p:childTnLst>
                                    <p:animEffect transition="out" filter="checkerboard(across)">
                                      <p:cBhvr>
                                        <p:cTn id="30" dur="3000"/>
                                        <p:tgtEl>
                                          <p:spTgt spid="13"/>
                                        </p:tgtEl>
                                      </p:cBhvr>
                                    </p:animEffect>
                                    <p:set>
                                      <p:cBhvr>
                                        <p:cTn id="31" dur="1" fill="hold">
                                          <p:stCondLst>
                                            <p:cond delay="2999"/>
                                          </p:stCondLst>
                                        </p:cTn>
                                        <p:tgtEl>
                                          <p:spTgt spid="13"/>
                                        </p:tgtEl>
                                        <p:attrNameLst>
                                          <p:attrName>style.visibility</p:attrName>
                                        </p:attrNameLst>
                                      </p:cBhvr>
                                      <p:to>
                                        <p:strVal val="hidden"/>
                                      </p:to>
                                    </p:set>
                                  </p:childTnLst>
                                </p:cTn>
                              </p:par>
                              <p:par>
                                <p:cTn id="32" presetID="3" presetClass="exit" presetSubtype="5" fill="hold" nodeType="withEffect">
                                  <p:stCondLst>
                                    <p:cond delay="0"/>
                                  </p:stCondLst>
                                  <p:childTnLst>
                                    <p:animEffect transition="out" filter="blinds(vertical)">
                                      <p:cBhvr>
                                        <p:cTn id="33" dur="3000"/>
                                        <p:tgtEl>
                                          <p:spTgt spid="15"/>
                                        </p:tgtEl>
                                      </p:cBhvr>
                                    </p:animEffect>
                                    <p:set>
                                      <p:cBhvr>
                                        <p:cTn id="34" dur="1" fill="hold">
                                          <p:stCondLst>
                                            <p:cond delay="2999"/>
                                          </p:stCondLst>
                                        </p:cTn>
                                        <p:tgtEl>
                                          <p:spTgt spid="15"/>
                                        </p:tgtEl>
                                        <p:attrNameLst>
                                          <p:attrName>style.visibility</p:attrName>
                                        </p:attrNameLst>
                                      </p:cBhvr>
                                      <p:to>
                                        <p:strVal val="hidden"/>
                                      </p:to>
                                    </p:set>
                                  </p:childTnLst>
                                </p:cTn>
                              </p:par>
                              <p:par>
                                <p:cTn id="35" presetID="3" presetClass="entr" presetSubtype="5" fill="hold" nodeType="withEffect">
                                  <p:stCondLst>
                                    <p:cond delay="2000"/>
                                  </p:stCondLst>
                                  <p:childTnLst>
                                    <p:set>
                                      <p:cBhvr>
                                        <p:cTn id="36" dur="1" fill="hold">
                                          <p:stCondLst>
                                            <p:cond delay="0"/>
                                          </p:stCondLst>
                                        </p:cTn>
                                        <p:tgtEl>
                                          <p:spTgt spid="14"/>
                                        </p:tgtEl>
                                        <p:attrNameLst>
                                          <p:attrName>style.visibility</p:attrName>
                                        </p:attrNameLst>
                                      </p:cBhvr>
                                      <p:to>
                                        <p:strVal val="visible"/>
                                      </p:to>
                                    </p:set>
                                    <p:animEffect transition="in" filter="blinds(vertical)">
                                      <p:cBhvr>
                                        <p:cTn id="37" dur="3000"/>
                                        <p:tgtEl>
                                          <p:spTgt spid="14"/>
                                        </p:tgtEl>
                                      </p:cBhvr>
                                    </p:animEffect>
                                  </p:childTnLst>
                                </p:cTn>
                              </p:par>
                            </p:childTnLst>
                          </p:cTn>
                        </p:par>
                        <p:par>
                          <p:cTn id="38" fill="hold" nodeType="afterGroup">
                            <p:stCondLst>
                              <p:cond delay="5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16"/>
                                        </p:tgtEl>
                                        <p:attrNameLst>
                                          <p:attrName>style.visibility</p:attrName>
                                        </p:attrNameLst>
                                      </p:cBhvr>
                                      <p:to>
                                        <p:strVal val="visible"/>
                                      </p:to>
                                    </p:set>
                                    <p:animEffect transition="in" filter="fade">
                                      <p:cBhvr>
                                        <p:cTn id="41" dur="1000"/>
                                        <p:tgtEl>
                                          <p:spTgt spid="16"/>
                                        </p:tgtEl>
                                      </p:cBhvr>
                                    </p:animEffect>
                                    <p:anim calcmode="lin" valueType="num">
                                      <p:cBhvr>
                                        <p:cTn id="42" dur="1000" fill="hold"/>
                                        <p:tgtEl>
                                          <p:spTgt spid="16"/>
                                        </p:tgtEl>
                                        <p:attrNameLst>
                                          <p:attrName>ppt_x</p:attrName>
                                        </p:attrNameLst>
                                      </p:cBhvr>
                                      <p:tavLst>
                                        <p:tav tm="0">
                                          <p:val>
                                            <p:strVal val="#ppt_x-.1"/>
                                          </p:val>
                                        </p:tav>
                                        <p:tav tm="100000">
                                          <p:val>
                                            <p:strVal val="#ppt_x"/>
                                          </p:val>
                                        </p:tav>
                                      </p:tavLst>
                                    </p:anim>
                                    <p:anim calcmode="lin" valueType="num">
                                      <p:cBhvr>
                                        <p:cTn id="4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Ana María\Desktop\1024x768_blue_flower_quin-489452.jpg"/>
          <p:cNvPicPr>
            <a:picLocks noChangeAspect="1" noChangeArrowheads="1"/>
          </p:cNvPicPr>
          <p:nvPr/>
        </p:nvPicPr>
        <p:blipFill>
          <a:blip r:embed="rId2">
            <a:extLst>
              <a:ext uri="{28A0092B-C50C-407E-A947-70E740481C1C}">
                <a14:useLocalDpi xmlns:a14="http://schemas.microsoft.com/office/drawing/2010/main" val="0"/>
              </a:ext>
            </a:extLst>
          </a:blip>
          <a:srcRect r="75200"/>
          <a:stretch>
            <a:fillRect/>
          </a:stretch>
        </p:blipFill>
        <p:spPr bwMode="auto">
          <a:xfrm>
            <a:off x="0" y="0"/>
            <a:ext cx="2268538"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3" descr="C:\Users\Ana María\Desktop\1024x768_blue_flower_quin-489452.jpg"/>
          <p:cNvPicPr>
            <a:picLocks noChangeAspect="1" noChangeArrowheads="1"/>
          </p:cNvPicPr>
          <p:nvPr/>
        </p:nvPicPr>
        <p:blipFill>
          <a:blip r:embed="rId2">
            <a:extLst>
              <a:ext uri="{28A0092B-C50C-407E-A947-70E740481C1C}">
                <a14:useLocalDpi xmlns:a14="http://schemas.microsoft.com/office/drawing/2010/main" val="0"/>
              </a:ext>
            </a:extLst>
          </a:blip>
          <a:srcRect l="24800" r="50000"/>
          <a:stretch>
            <a:fillRect/>
          </a:stretch>
        </p:blipFill>
        <p:spPr bwMode="auto">
          <a:xfrm>
            <a:off x="2268538" y="0"/>
            <a:ext cx="2303462"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C:\Users\Ana María\Desktop\1024x768_blue_flower_quin-489452.jpg"/>
          <p:cNvPicPr>
            <a:picLocks noChangeAspect="1" noChangeArrowheads="1"/>
          </p:cNvPicPr>
          <p:nvPr/>
        </p:nvPicPr>
        <p:blipFill>
          <a:blip r:embed="rId2">
            <a:extLst>
              <a:ext uri="{28A0092B-C50C-407E-A947-70E740481C1C}">
                <a14:useLocalDpi xmlns:a14="http://schemas.microsoft.com/office/drawing/2010/main" val="0"/>
              </a:ext>
            </a:extLst>
          </a:blip>
          <a:srcRect l="50000" r="24800"/>
          <a:stretch>
            <a:fillRect/>
          </a:stretch>
        </p:blipFill>
        <p:spPr bwMode="auto">
          <a:xfrm>
            <a:off x="4572000" y="0"/>
            <a:ext cx="2303463"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descr="C:\Users\Ana María\Desktop\1024x768_blue_flower_quin-489452.jpg"/>
          <p:cNvPicPr>
            <a:picLocks noChangeAspect="1" noChangeArrowheads="1"/>
          </p:cNvPicPr>
          <p:nvPr/>
        </p:nvPicPr>
        <p:blipFill>
          <a:blip r:embed="rId2">
            <a:extLst>
              <a:ext uri="{28A0092B-C50C-407E-A947-70E740481C1C}">
                <a14:useLocalDpi xmlns:a14="http://schemas.microsoft.com/office/drawing/2010/main" val="0"/>
              </a:ext>
            </a:extLst>
          </a:blip>
          <a:srcRect l="75200"/>
          <a:stretch>
            <a:fillRect/>
          </a:stretch>
        </p:blipFill>
        <p:spPr bwMode="auto">
          <a:xfrm>
            <a:off x="6875463" y="0"/>
            <a:ext cx="2268537"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539750" y="4370388"/>
            <a:ext cx="7904163" cy="1200150"/>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proyecto y su ejecución se deben al arquitecto neoclásico Juan de</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Villanueva (1739-1811), que reflejó el valor que la ilustración española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dio al Monasterio de El Escorial como modelo arquitectónico, para un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clasicismo con matiz nacional.</a:t>
            </a:r>
          </a:p>
        </p:txBody>
      </p:sp>
    </p:spTree>
  </p:cSld>
  <p:clrMapOvr>
    <a:masterClrMapping/>
  </p:clrMapOvr>
  <mc:AlternateContent xmlns:mc="http://schemas.openxmlformats.org/markup-compatibility/2006">
    <mc:Choice xmlns:p14="http://schemas.microsoft.com/office/powerpoint/2010/main" Requires="p14">
      <p:transition spd="slow" p14:dur="2500" advTm="28000">
        <p14:vortex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3000"/>
                                        <p:tgtEl>
                                          <p:spTgt spid="2"/>
                                        </p:tgtEl>
                                      </p:cBhvr>
                                    </p:animEffect>
                                  </p:childTnLst>
                                </p:cTn>
                              </p:par>
                              <p:par>
                                <p:cTn id="8" presetID="23"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ppt_w</p:attrName>
                                        </p:attrNameLst>
                                      </p:cBhvr>
                                      <p:tavLst>
                                        <p:tav tm="0">
                                          <p:val>
                                            <p:fltVal val="0"/>
                                          </p:val>
                                        </p:tav>
                                        <p:tav tm="100000">
                                          <p:val>
                                            <p:strVal val="#ppt_w"/>
                                          </p:val>
                                        </p:tav>
                                      </p:tavLst>
                                    </p:anim>
                                    <p:anim calcmode="lin" valueType="num">
                                      <p:cBhvr>
                                        <p:cTn id="11" dur="3000" fill="hold"/>
                                        <p:tgtEl>
                                          <p:spTgt spid="2"/>
                                        </p:tgtEl>
                                        <p:attrNameLst>
                                          <p:attrName>ppt_h</p:attrName>
                                        </p:attrNameLst>
                                      </p:cBhvr>
                                      <p:tavLst>
                                        <p:tav tm="0">
                                          <p:val>
                                            <p:fltVal val="0"/>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fltVal val="0"/>
                                          </p:val>
                                        </p:tav>
                                        <p:tav tm="100000">
                                          <p:val>
                                            <p:strVal val="#ppt_w"/>
                                          </p:val>
                                        </p:tav>
                                      </p:tavLst>
                                    </p:anim>
                                    <p:anim calcmode="lin" valueType="num">
                                      <p:cBhvr>
                                        <p:cTn id="15" dur="3000" fill="hold"/>
                                        <p:tgtEl>
                                          <p:spTgt spid="3"/>
                                        </p:tgtEl>
                                        <p:attrNameLst>
                                          <p:attrName>ppt_h</p:attrName>
                                        </p:attrNameLst>
                                      </p:cBhvr>
                                      <p:tavLst>
                                        <p:tav tm="0">
                                          <p:val>
                                            <p:fltVal val="0"/>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edge">
                                      <p:cBhvr>
                                        <p:cTn id="18" dur="3000"/>
                                        <p:tgtEl>
                                          <p:spTgt spid="3"/>
                                        </p:tgtEl>
                                      </p:cBhvr>
                                    </p:animEffect>
                                  </p:childTnLst>
                                </p:cTn>
                              </p:par>
                              <p:par>
                                <p:cTn id="19" presetID="20"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edge">
                                      <p:cBhvr>
                                        <p:cTn id="21" dur="3000"/>
                                        <p:tgtEl>
                                          <p:spTgt spid="4"/>
                                        </p:tgtEl>
                                      </p:cBhvr>
                                    </p:animEffect>
                                  </p:childTnLst>
                                </p:cTn>
                              </p:par>
                              <p:par>
                                <p:cTn id="22" presetID="23"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fltVal val="0"/>
                                          </p:val>
                                        </p:tav>
                                        <p:tav tm="100000">
                                          <p:val>
                                            <p:strVal val="#ppt_w"/>
                                          </p:val>
                                        </p:tav>
                                      </p:tavLst>
                                    </p:anim>
                                    <p:anim calcmode="lin" valueType="num">
                                      <p:cBhvr>
                                        <p:cTn id="25" dur="3000" fill="hold"/>
                                        <p:tgtEl>
                                          <p:spTgt spid="4"/>
                                        </p:tgtEl>
                                        <p:attrNameLst>
                                          <p:attrName>ppt_h</p:attrName>
                                        </p:attrNameLst>
                                      </p:cBhvr>
                                      <p:tavLst>
                                        <p:tav tm="0">
                                          <p:val>
                                            <p:fltVal val="0"/>
                                          </p:val>
                                        </p:tav>
                                        <p:tav tm="100000">
                                          <p:val>
                                            <p:strVal val="#ppt_h"/>
                                          </p:val>
                                        </p:tav>
                                      </p:tavLst>
                                    </p:anim>
                                  </p:childTnLst>
                                </p:cTn>
                              </p:par>
                              <p:par>
                                <p:cTn id="26" presetID="20" presetClass="entr" presetSubtype="0"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wedge">
                                      <p:cBhvr>
                                        <p:cTn id="28" dur="3000"/>
                                        <p:tgtEl>
                                          <p:spTgt spid="5"/>
                                        </p:tgtEl>
                                      </p:cBhvr>
                                    </p:animEffect>
                                  </p:childTnLst>
                                </p:cTn>
                              </p:par>
                              <p:par>
                                <p:cTn id="29" presetID="23" presetClass="entr" presetSubtype="16"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3000" fill="hold"/>
                                        <p:tgtEl>
                                          <p:spTgt spid="5"/>
                                        </p:tgtEl>
                                        <p:attrNameLst>
                                          <p:attrName>ppt_w</p:attrName>
                                        </p:attrNameLst>
                                      </p:cBhvr>
                                      <p:tavLst>
                                        <p:tav tm="0">
                                          <p:val>
                                            <p:fltVal val="0"/>
                                          </p:val>
                                        </p:tav>
                                        <p:tav tm="100000">
                                          <p:val>
                                            <p:strVal val="#ppt_w"/>
                                          </p:val>
                                        </p:tav>
                                      </p:tavLst>
                                    </p:anim>
                                    <p:anim calcmode="lin" valueType="num">
                                      <p:cBhvr>
                                        <p:cTn id="32" dur="3000" fill="hold"/>
                                        <p:tgtEl>
                                          <p:spTgt spid="5"/>
                                        </p:tgtEl>
                                        <p:attrNameLst>
                                          <p:attrName>ppt_h</p:attrName>
                                        </p:attrNameLst>
                                      </p:cBhvr>
                                      <p:tavLst>
                                        <p:tav tm="0">
                                          <p:val>
                                            <p:fltVal val="0"/>
                                          </p:val>
                                        </p:tav>
                                        <p:tav tm="100000">
                                          <p:val>
                                            <p:strVal val="#ppt_h"/>
                                          </p:val>
                                        </p:tav>
                                      </p:tavLst>
                                    </p:anim>
                                  </p:childTnLst>
                                </p:cTn>
                              </p:par>
                            </p:childTnLst>
                          </p:cTn>
                        </p:par>
                        <p:par>
                          <p:cTn id="33" fill="hold" nodeType="afterGroup">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1"/>
                                          </p:val>
                                        </p:tav>
                                        <p:tav tm="100000">
                                          <p:val>
                                            <p:strVal val="#ppt_x"/>
                                          </p:val>
                                        </p:tav>
                                      </p:tavLst>
                                    </p:anim>
                                    <p:anim calcmode="lin" valueType="num">
                                      <p:cBhvr>
                                        <p:cTn id="3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C:\Documents and Settings\Ana María\Escritorio\imagenes-playas.jpg"/>
          <p:cNvPicPr>
            <a:picLocks noChangeAspect="1" noChangeArrowheads="1"/>
          </p:cNvPicPr>
          <p:nvPr/>
        </p:nvPicPr>
        <p:blipFill>
          <a:blip r:embed="rId2">
            <a:extLst>
              <a:ext uri="{28A0092B-C50C-407E-A947-70E740481C1C}">
                <a14:useLocalDpi xmlns:a14="http://schemas.microsoft.com/office/drawing/2010/main" val="0"/>
              </a:ext>
            </a:extLst>
          </a:blip>
          <a:srcRect l="50000"/>
          <a:stretch>
            <a:fillRect/>
          </a:stretch>
        </p:blipFill>
        <p:spPr bwMode="auto">
          <a:xfrm>
            <a:off x="4572000" y="0"/>
            <a:ext cx="4572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C:\Documents and Settings\Ana María\Escritorio\imagenes-playas.jpg"/>
          <p:cNvPicPr>
            <a:picLocks noChangeAspect="1" noChangeArrowheads="1"/>
          </p:cNvPicPr>
          <p:nvPr/>
        </p:nvPicPr>
        <p:blipFill>
          <a:blip r:embed="rId2">
            <a:extLst>
              <a:ext uri="{28A0092B-C50C-407E-A947-70E740481C1C}">
                <a14:useLocalDpi xmlns:a14="http://schemas.microsoft.com/office/drawing/2010/main" val="0"/>
              </a:ext>
            </a:extLst>
          </a:blip>
          <a:srcRect r="50000"/>
          <a:stretch>
            <a:fillRect/>
          </a:stretch>
        </p:blipFill>
        <p:spPr bwMode="auto">
          <a:xfrm>
            <a:off x="0" y="0"/>
            <a:ext cx="4572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0" name="Picture 2" descr="C:\Documents and Settings\Ana María\Escritorio\Islas-Surin-en-el-Parque-Nacional-de-Taulandia-Surin-island-national-park-in-thailand.jpg"/>
          <p:cNvPicPr>
            <a:picLocks noChangeAspect="1" noChangeArrowheads="1"/>
          </p:cNvPicPr>
          <p:nvPr/>
        </p:nvPicPr>
        <p:blipFill>
          <a:blip r:embed="rId2">
            <a:extLst>
              <a:ext uri="{28A0092B-C50C-407E-A947-70E740481C1C}">
                <a14:useLocalDpi xmlns:a14="http://schemas.microsoft.com/office/drawing/2010/main" val="0"/>
              </a:ext>
            </a:extLst>
          </a:blip>
          <a:srcRect r="50000"/>
          <a:stretch>
            <a:fillRect/>
          </a:stretch>
        </p:blipFill>
        <p:spPr bwMode="auto">
          <a:xfrm>
            <a:off x="0" y="0"/>
            <a:ext cx="4572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Documents and Settings\Ana María\Escritorio\Islas-Surin-en-el-Parque-Nacional-de-Taulandia-Surin-island-national-park-in-thailand.jpg"/>
          <p:cNvPicPr>
            <a:picLocks noChangeAspect="1" noChangeArrowheads="1"/>
          </p:cNvPicPr>
          <p:nvPr/>
        </p:nvPicPr>
        <p:blipFill>
          <a:blip r:embed="rId2">
            <a:extLst>
              <a:ext uri="{28A0092B-C50C-407E-A947-70E740481C1C}">
                <a14:useLocalDpi xmlns:a14="http://schemas.microsoft.com/office/drawing/2010/main" val="0"/>
              </a:ext>
            </a:extLst>
          </a:blip>
          <a:srcRect l="50000"/>
          <a:stretch>
            <a:fillRect/>
          </a:stretch>
        </p:blipFill>
        <p:spPr bwMode="auto">
          <a:xfrm>
            <a:off x="4572000" y="0"/>
            <a:ext cx="4572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468313" y="4586288"/>
            <a:ext cx="8337550" cy="922337"/>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casita y su jardín forman un todo coherente, pues Villanueva compone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según unos principios de </a:t>
            </a:r>
            <a:r>
              <a:rPr lang="es-ES" b="1" dirty="0" err="1">
                <a:effectLst>
                  <a:glow rad="101600">
                    <a:schemeClr val="accent2">
                      <a:satMod val="175000"/>
                      <a:alpha val="40000"/>
                    </a:schemeClr>
                  </a:glow>
                  <a:outerShdw blurRad="38100" dist="38100" dir="2700000" algn="tl">
                    <a:srgbClr val="000000">
                      <a:alpha val="43137"/>
                    </a:srgbClr>
                  </a:outerShdw>
                </a:effectLst>
              </a:rPr>
              <a:t>axialidad</a:t>
            </a:r>
            <a:r>
              <a:rPr lang="es-ES" b="1" dirty="0">
                <a:effectLst>
                  <a:glow rad="101600">
                    <a:schemeClr val="accent2">
                      <a:satMod val="175000"/>
                      <a:alpha val="40000"/>
                    </a:schemeClr>
                  </a:glow>
                  <a:outerShdw blurRad="38100" dist="38100" dir="2700000" algn="tl">
                    <a:srgbClr val="000000">
                      <a:alpha val="43137"/>
                    </a:srgbClr>
                  </a:outerShdw>
                </a:effectLst>
              </a:rPr>
              <a:t> y simetría muy fuertes sabiamente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Compensados.</a:t>
            </a:r>
          </a:p>
        </p:txBody>
      </p:sp>
    </p:spTree>
  </p:cSld>
  <p:clrMapOvr>
    <a:masterClrMapping/>
  </p:clrMapOvr>
  <mc:AlternateContent xmlns:mc="http://schemas.openxmlformats.org/markup-compatibility/2006">
    <mc:Choice xmlns:p14="http://schemas.microsoft.com/office/powerpoint/2010/main" Requires="p14">
      <p:transition spd="slow" p14:dur="2500" advTm="22000">
        <p14:vortex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9" fill="hold" nodeType="withEffect">
                                  <p:stCondLst>
                                    <p:cond delay="0"/>
                                  </p:stCondLst>
                                  <p:childTnLst>
                                    <p:animEffect transition="out" filter="strips(upLeft)">
                                      <p:cBhvr>
                                        <p:cTn id="6" dur="3000"/>
                                        <p:tgtEl>
                                          <p:spTgt spid="37890"/>
                                        </p:tgtEl>
                                      </p:cBhvr>
                                    </p:animEffect>
                                    <p:set>
                                      <p:cBhvr>
                                        <p:cTn id="7" dur="1" fill="hold">
                                          <p:stCondLst>
                                            <p:cond delay="2999"/>
                                          </p:stCondLst>
                                        </p:cTn>
                                        <p:tgtEl>
                                          <p:spTgt spid="37890"/>
                                        </p:tgtEl>
                                        <p:attrNameLst>
                                          <p:attrName>style.visibility</p:attrName>
                                        </p:attrNameLst>
                                      </p:cBhvr>
                                      <p:to>
                                        <p:strVal val="hidden"/>
                                      </p:to>
                                    </p:set>
                                  </p:childTnLst>
                                </p:cTn>
                              </p:par>
                              <p:par>
                                <p:cTn id="8" presetID="18" presetClass="exit" presetSubtype="3" fill="hold" nodeType="withEffect">
                                  <p:stCondLst>
                                    <p:cond delay="0"/>
                                  </p:stCondLst>
                                  <p:childTnLst>
                                    <p:animEffect transition="out" filter="strips(upRight)">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par>
                                <p:cTn id="11" presetID="18" presetClass="entr" presetSubtype="1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strips(downLeft)">
                                      <p:cBhvr>
                                        <p:cTn id="13" dur="3000"/>
                                        <p:tgtEl>
                                          <p:spTgt spid="4"/>
                                        </p:tgtEl>
                                      </p:cBhvr>
                                    </p:animEffect>
                                  </p:childTnLst>
                                </p:cTn>
                              </p:par>
                              <p:par>
                                <p:cTn id="14" presetID="18" presetClass="entr" presetSubtype="6"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strips(downRight)">
                                      <p:cBhvr>
                                        <p:cTn id="16" dur="3000"/>
                                        <p:tgtEl>
                                          <p:spTgt spid="5"/>
                                        </p:tgtEl>
                                      </p:cBhvr>
                                    </p:animEffect>
                                  </p:childTnLst>
                                </p:cTn>
                              </p:par>
                            </p:childTnLst>
                          </p:cTn>
                        </p:par>
                        <p:par>
                          <p:cTn id="17" fill="hold" nodeType="afterGroup">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Ana María\Escritorio\image33.jpg"/>
          <p:cNvPicPr>
            <a:picLocks noChangeAspect="1" noChangeArrowheads="1"/>
          </p:cNvPicPr>
          <p:nvPr/>
        </p:nvPicPr>
        <p:blipFill>
          <a:blip r:embed="rId2">
            <a:extLst>
              <a:ext uri="{28A0092B-C50C-407E-A947-70E740481C1C}">
                <a14:useLocalDpi xmlns:a14="http://schemas.microsoft.com/office/drawing/2010/main" val="0"/>
              </a:ext>
            </a:extLst>
          </a:blip>
          <a:srcRect r="50000" b="50000"/>
          <a:stretch>
            <a:fillRect/>
          </a:stretch>
        </p:blipFill>
        <p:spPr bwMode="auto">
          <a:xfrm>
            <a:off x="0" y="0"/>
            <a:ext cx="457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C:\Documents and Settings\Ana María\Escritorio\image33.jpg"/>
          <p:cNvPicPr>
            <a:picLocks noChangeAspect="1" noChangeArrowheads="1"/>
          </p:cNvPicPr>
          <p:nvPr/>
        </p:nvPicPr>
        <p:blipFill>
          <a:blip r:embed="rId2">
            <a:extLst>
              <a:ext uri="{28A0092B-C50C-407E-A947-70E740481C1C}">
                <a14:useLocalDpi xmlns:a14="http://schemas.microsoft.com/office/drawing/2010/main" val="0"/>
              </a:ext>
            </a:extLst>
          </a:blip>
          <a:srcRect l="50000" b="50000"/>
          <a:stretch>
            <a:fillRect/>
          </a:stretch>
        </p:blipFill>
        <p:spPr bwMode="auto">
          <a:xfrm>
            <a:off x="4572000" y="0"/>
            <a:ext cx="457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C:\Documents and Settings\Ana María\Escritorio\image33.jpg"/>
          <p:cNvPicPr>
            <a:picLocks noChangeAspect="1" noChangeArrowheads="1"/>
          </p:cNvPicPr>
          <p:nvPr/>
        </p:nvPicPr>
        <p:blipFill>
          <a:blip r:embed="rId2">
            <a:extLst>
              <a:ext uri="{28A0092B-C50C-407E-A947-70E740481C1C}">
                <a14:useLocalDpi xmlns:a14="http://schemas.microsoft.com/office/drawing/2010/main" val="0"/>
              </a:ext>
            </a:extLst>
          </a:blip>
          <a:srcRect t="50000" r="50000"/>
          <a:stretch>
            <a:fillRect/>
          </a:stretch>
        </p:blipFill>
        <p:spPr bwMode="auto">
          <a:xfrm>
            <a:off x="0" y="2857500"/>
            <a:ext cx="457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descr="C:\Documents and Settings\Ana María\Escritorio\image33.jpg"/>
          <p:cNvPicPr>
            <a:picLocks noChangeAspect="1" noChangeArrowheads="1"/>
          </p:cNvPicPr>
          <p:nvPr/>
        </p:nvPicPr>
        <p:blipFill>
          <a:blip r:embed="rId2">
            <a:extLst>
              <a:ext uri="{28A0092B-C50C-407E-A947-70E740481C1C}">
                <a14:useLocalDpi xmlns:a14="http://schemas.microsoft.com/office/drawing/2010/main" val="0"/>
              </a:ext>
            </a:extLst>
          </a:blip>
          <a:srcRect l="50000" t="50000"/>
          <a:stretch>
            <a:fillRect/>
          </a:stretch>
        </p:blipFill>
        <p:spPr bwMode="auto">
          <a:xfrm>
            <a:off x="4572000" y="2857500"/>
            <a:ext cx="4572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323850" y="4586288"/>
            <a:ext cx="8070850" cy="923925"/>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Los ejes del edificio continúan en los del jardín y de esa suerte, unos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y otros resultan indisolubles. La casa y el jardín responden a dos fases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sucesivas, ambas debidas a Villanueva.</a:t>
            </a:r>
          </a:p>
        </p:txBody>
      </p:sp>
    </p:spTree>
  </p:cSld>
  <p:clrMapOvr>
    <a:masterClrMapping/>
  </p:clrMapOvr>
  <mc:AlternateContent xmlns:mc="http://schemas.openxmlformats.org/markup-compatibility/2006">
    <mc:Choice xmlns:p14="http://schemas.microsoft.com/office/powerpoint/2010/main" Requires="p14">
      <p:transition spd="slow" p14:dur="2500" advTm="23000">
        <p14:vortex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0" fill="hold"/>
                                        <p:tgtEl>
                                          <p:spTgt spid="3"/>
                                        </p:tgtEl>
                                        <p:attrNameLst>
                                          <p:attrName>ppt_x</p:attrName>
                                        </p:attrNameLst>
                                      </p:cBhvr>
                                      <p:tavLst>
                                        <p:tav tm="0">
                                          <p:val>
                                            <p:strVal val="1+#ppt_w/2"/>
                                          </p:val>
                                        </p:tav>
                                        <p:tav tm="100000">
                                          <p:val>
                                            <p:strVal val="#ppt_x"/>
                                          </p:val>
                                        </p:tav>
                                      </p:tavLst>
                                    </p:anim>
                                    <p:anim calcmode="lin" valueType="num">
                                      <p:cBhvr additive="base">
                                        <p:cTn id="8" dur="3000" fill="hold"/>
                                        <p:tgtEl>
                                          <p:spTgt spid="3"/>
                                        </p:tgtEl>
                                        <p:attrNameLst>
                                          <p:attrName>ppt_y</p:attrName>
                                        </p:attrNameLst>
                                      </p:cBhvr>
                                      <p:tavLst>
                                        <p:tav tm="0">
                                          <p:val>
                                            <p:strVal val="1+#ppt_h/2"/>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fmla="#ppt_w*sin(2.5*pi*$)">
                                          <p:val>
                                            <p:fltVal val="0"/>
                                          </p:val>
                                        </p:tav>
                                        <p:tav tm="100000">
                                          <p:val>
                                            <p:fltVal val="1"/>
                                          </p:val>
                                        </p:tav>
                                      </p:tavLst>
                                    </p:anim>
                                    <p:anim calcmode="lin" valueType="num">
                                      <p:cBhvr>
                                        <p:cTn id="12" dur="3000" fill="hold"/>
                                        <p:tgtEl>
                                          <p:spTgt spid="3"/>
                                        </p:tgtEl>
                                        <p:attrNameLst>
                                          <p:attrName>ppt_h</p:attrName>
                                        </p:attrNameLst>
                                      </p:cBhvr>
                                      <p:tavLst>
                                        <p:tav tm="0">
                                          <p:val>
                                            <p:strVal val="#ppt_h"/>
                                          </p:val>
                                        </p:tav>
                                        <p:tav tm="100000">
                                          <p:val>
                                            <p:strVal val="#ppt_h"/>
                                          </p:val>
                                        </p:tav>
                                      </p:tavLst>
                                    </p:anim>
                                  </p:childTnLst>
                                </p:cTn>
                              </p:par>
                              <p:par>
                                <p:cTn id="13" presetID="2" presetClass="entr" presetSubtype="1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3000" fill="hold"/>
                                        <p:tgtEl>
                                          <p:spTgt spid="4"/>
                                        </p:tgtEl>
                                        <p:attrNameLst>
                                          <p:attrName>ppt_x</p:attrName>
                                        </p:attrNameLst>
                                      </p:cBhvr>
                                      <p:tavLst>
                                        <p:tav tm="0">
                                          <p:val>
                                            <p:strVal val="0-#ppt_w/2"/>
                                          </p:val>
                                        </p:tav>
                                        <p:tav tm="100000">
                                          <p:val>
                                            <p:strVal val="#ppt_x"/>
                                          </p:val>
                                        </p:tav>
                                      </p:tavLst>
                                    </p:anim>
                                    <p:anim calcmode="lin" valueType="num">
                                      <p:cBhvr additive="base">
                                        <p:cTn id="16" dur="3000" fill="hold"/>
                                        <p:tgtEl>
                                          <p:spTgt spid="4"/>
                                        </p:tgtEl>
                                        <p:attrNameLst>
                                          <p:attrName>ppt_y</p:attrName>
                                        </p:attrNameLst>
                                      </p:cBhvr>
                                      <p:tavLst>
                                        <p:tav tm="0">
                                          <p:val>
                                            <p:strVal val="1+#ppt_h/2"/>
                                          </p:val>
                                        </p:tav>
                                        <p:tav tm="100000">
                                          <p:val>
                                            <p:strVal val="#ppt_y"/>
                                          </p:val>
                                        </p:tav>
                                      </p:tavLst>
                                    </p:anim>
                                  </p:childTnLst>
                                </p:cTn>
                              </p:par>
                              <p:par>
                                <p:cTn id="17" presetID="19" presetClass="entr" presetSubtype="5"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ppt_w"/>
                                          </p:val>
                                        </p:tav>
                                        <p:tav tm="100000">
                                          <p:val>
                                            <p:strVal val="#ppt_w"/>
                                          </p:val>
                                        </p:tav>
                                      </p:tavLst>
                                    </p:anim>
                                    <p:anim calcmode="lin" valueType="num">
                                      <p:cBhvr>
                                        <p:cTn id="20" dur="3000" fill="hold"/>
                                        <p:tgtEl>
                                          <p:spTgt spid="4"/>
                                        </p:tgtEl>
                                        <p:attrNameLst>
                                          <p:attrName>ppt_h</p:attrName>
                                        </p:attrNameLst>
                                      </p:cBhvr>
                                      <p:tavLst>
                                        <p:tav tm="0" fmla="#ppt_h*sin(2.5*pi*$)">
                                          <p:val>
                                            <p:fltVal val="0"/>
                                          </p:val>
                                        </p:tav>
                                        <p:tav tm="100000">
                                          <p:val>
                                            <p:fltVal val="1"/>
                                          </p:val>
                                        </p:tav>
                                      </p:tavLst>
                                    </p:anim>
                                  </p:childTnLst>
                                </p:cTn>
                              </p:par>
                              <p:par>
                                <p:cTn id="21" presetID="2" presetClass="entr" presetSubtype="9"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0-#ppt_w/2"/>
                                          </p:val>
                                        </p:tav>
                                        <p:tav tm="100000">
                                          <p:val>
                                            <p:strVal val="#ppt_x"/>
                                          </p:val>
                                        </p:tav>
                                      </p:tavLst>
                                    </p:anim>
                                    <p:anim calcmode="lin" valueType="num">
                                      <p:cBhvr additive="base">
                                        <p:cTn id="24" dur="3000" fill="hold"/>
                                        <p:tgtEl>
                                          <p:spTgt spid="6"/>
                                        </p:tgtEl>
                                        <p:attrNameLst>
                                          <p:attrName>ppt_y</p:attrName>
                                        </p:attrNameLst>
                                      </p:cBhvr>
                                      <p:tavLst>
                                        <p:tav tm="0">
                                          <p:val>
                                            <p:strVal val="0-#ppt_h/2"/>
                                          </p:val>
                                        </p:tav>
                                        <p:tav tm="100000">
                                          <p:val>
                                            <p:strVal val="#ppt_y"/>
                                          </p:val>
                                        </p:tav>
                                      </p:tavLst>
                                    </p:anim>
                                  </p:childTnLst>
                                </p:cTn>
                              </p:par>
                              <p:par>
                                <p:cTn id="25" presetID="19" presetClass="entr" presetSubtype="1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3000" fill="hold"/>
                                        <p:tgtEl>
                                          <p:spTgt spid="6"/>
                                        </p:tgtEl>
                                        <p:attrNameLst>
                                          <p:attrName>ppt_w</p:attrName>
                                        </p:attrNameLst>
                                      </p:cBhvr>
                                      <p:tavLst>
                                        <p:tav tm="0" fmla="#ppt_w*sin(2.5*pi*$)">
                                          <p:val>
                                            <p:fltVal val="0"/>
                                          </p:val>
                                        </p:tav>
                                        <p:tav tm="100000">
                                          <p:val>
                                            <p:fltVal val="1"/>
                                          </p:val>
                                        </p:tav>
                                      </p:tavLst>
                                    </p:anim>
                                    <p:anim calcmode="lin" valueType="num">
                                      <p:cBhvr>
                                        <p:cTn id="28" dur="3000" fill="hold"/>
                                        <p:tgtEl>
                                          <p:spTgt spid="6"/>
                                        </p:tgtEl>
                                        <p:attrNameLst>
                                          <p:attrName>ppt_h</p:attrName>
                                        </p:attrNameLst>
                                      </p:cBhvr>
                                      <p:tavLst>
                                        <p:tav tm="0">
                                          <p:val>
                                            <p:strVal val="#ppt_h"/>
                                          </p:val>
                                        </p:tav>
                                        <p:tav tm="100000">
                                          <p:val>
                                            <p:strVal val="#ppt_h"/>
                                          </p:val>
                                        </p:tav>
                                      </p:tavLst>
                                    </p:anim>
                                  </p:childTnLst>
                                </p:cTn>
                              </p:par>
                              <p:par>
                                <p:cTn id="29" presetID="2" presetClass="entr" presetSubtype="3"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3000" fill="hold"/>
                                        <p:tgtEl>
                                          <p:spTgt spid="5"/>
                                        </p:tgtEl>
                                        <p:attrNameLst>
                                          <p:attrName>ppt_x</p:attrName>
                                        </p:attrNameLst>
                                      </p:cBhvr>
                                      <p:tavLst>
                                        <p:tav tm="0">
                                          <p:val>
                                            <p:strVal val="1+#ppt_w/2"/>
                                          </p:val>
                                        </p:tav>
                                        <p:tav tm="100000">
                                          <p:val>
                                            <p:strVal val="#ppt_x"/>
                                          </p:val>
                                        </p:tav>
                                      </p:tavLst>
                                    </p:anim>
                                    <p:anim calcmode="lin" valueType="num">
                                      <p:cBhvr additive="base">
                                        <p:cTn id="32" dur="3000" fill="hold"/>
                                        <p:tgtEl>
                                          <p:spTgt spid="5"/>
                                        </p:tgtEl>
                                        <p:attrNameLst>
                                          <p:attrName>ppt_y</p:attrName>
                                        </p:attrNameLst>
                                      </p:cBhvr>
                                      <p:tavLst>
                                        <p:tav tm="0">
                                          <p:val>
                                            <p:strVal val="0-#ppt_h/2"/>
                                          </p:val>
                                        </p:tav>
                                        <p:tav tm="100000">
                                          <p:val>
                                            <p:strVal val="#ppt_y"/>
                                          </p:val>
                                        </p:tav>
                                      </p:tavLst>
                                    </p:anim>
                                  </p:childTnLst>
                                </p:cTn>
                              </p:par>
                              <p:par>
                                <p:cTn id="33" presetID="19" presetClass="entr" presetSubtype="5"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3000" fill="hold"/>
                                        <p:tgtEl>
                                          <p:spTgt spid="5"/>
                                        </p:tgtEl>
                                        <p:attrNameLst>
                                          <p:attrName>ppt_w</p:attrName>
                                        </p:attrNameLst>
                                      </p:cBhvr>
                                      <p:tavLst>
                                        <p:tav tm="0">
                                          <p:val>
                                            <p:strVal val="#ppt_w"/>
                                          </p:val>
                                        </p:tav>
                                        <p:tav tm="100000">
                                          <p:val>
                                            <p:strVal val="#ppt_w"/>
                                          </p:val>
                                        </p:tav>
                                      </p:tavLst>
                                    </p:anim>
                                    <p:anim calcmode="lin" valueType="num">
                                      <p:cBhvr>
                                        <p:cTn id="36" dur="3000" fill="hold"/>
                                        <p:tgtEl>
                                          <p:spTgt spid="5"/>
                                        </p:tgtEl>
                                        <p:attrNameLst>
                                          <p:attrName>ppt_h</p:attrName>
                                        </p:attrNameLst>
                                      </p:cBhvr>
                                      <p:tavLst>
                                        <p:tav tm="0" fmla="#ppt_h*sin(2.5*pi*$)">
                                          <p:val>
                                            <p:fltVal val="0"/>
                                          </p:val>
                                        </p:tav>
                                        <p:tav tm="100000">
                                          <p:val>
                                            <p:fltVal val="1"/>
                                          </p:val>
                                        </p:tav>
                                      </p:tavLst>
                                    </p:anim>
                                  </p:childTnLst>
                                </p:cTn>
                              </p:par>
                            </p:childTnLst>
                          </p:cTn>
                        </p:par>
                        <p:par>
                          <p:cTn id="37" fill="hold" nodeType="afterGroup">
                            <p:stCondLst>
                              <p:cond delay="3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7"/>
                                        </p:tgtEl>
                                        <p:attrNameLst>
                                          <p:attrName>style.visibility</p:attrName>
                                        </p:attrNameLst>
                                      </p:cBhvr>
                                      <p:to>
                                        <p:strVal val="visible"/>
                                      </p:to>
                                    </p:set>
                                    <p:animEffect transition="in" filter="fade">
                                      <p:cBhvr>
                                        <p:cTn id="40" dur="1000"/>
                                        <p:tgtEl>
                                          <p:spTgt spid="7"/>
                                        </p:tgtEl>
                                      </p:cBhvr>
                                    </p:animEffect>
                                    <p:anim calcmode="lin" valueType="num">
                                      <p:cBhvr>
                                        <p:cTn id="41" dur="1000" fill="hold"/>
                                        <p:tgtEl>
                                          <p:spTgt spid="7"/>
                                        </p:tgtEl>
                                        <p:attrNameLst>
                                          <p:attrName>ppt_x</p:attrName>
                                        </p:attrNameLst>
                                      </p:cBhvr>
                                      <p:tavLst>
                                        <p:tav tm="0">
                                          <p:val>
                                            <p:strVal val="#ppt_x-.1"/>
                                          </p:val>
                                        </p:tav>
                                        <p:tav tm="100000">
                                          <p:val>
                                            <p:strVal val="#ppt_x"/>
                                          </p:val>
                                        </p:tav>
                                      </p:tavLst>
                                    </p:anim>
                                    <p:anim calcmode="lin" valueType="num">
                                      <p:cBhvr>
                                        <p:cTn id="4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5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250825" y="4586288"/>
            <a:ext cx="8593138" cy="923925"/>
          </a:xfrm>
          <a:prstGeom prst="rect">
            <a:avLst/>
          </a:prstGeom>
          <a:noFill/>
        </p:spPr>
        <p:txBody>
          <a:bodyPr wrap="none">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la primera fase la casa era rectangular, pues no se había levantado aún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el cuerpo que forma un saliente. Toda esta primera fase de obra transcurrió, </a:t>
            </a:r>
          </a:p>
          <a:p>
            <a:pPr>
              <a:defRPr/>
            </a:pPr>
            <a:r>
              <a:rPr lang="es-ES" b="1" dirty="0">
                <a:effectLst>
                  <a:glow rad="101600">
                    <a:schemeClr val="accent2">
                      <a:satMod val="175000"/>
                      <a:alpha val="40000"/>
                    </a:schemeClr>
                  </a:glow>
                  <a:outerShdw blurRad="38100" dist="38100" dir="2700000" algn="tl">
                    <a:srgbClr val="000000">
                      <a:alpha val="43137"/>
                    </a:srgbClr>
                  </a:outerShdw>
                </a:effectLst>
              </a:rPr>
              <a:t>entre octubre de 1771 y octubre de 1775, ajardinamiento incluido.</a:t>
            </a:r>
          </a:p>
        </p:txBody>
      </p:sp>
    </p:spTree>
  </p:cSld>
  <p:clrMapOvr>
    <a:masterClrMapping/>
  </p:clrMapOvr>
  <mc:AlternateContent xmlns:mc="http://schemas.openxmlformats.org/markup-compatibility/2006">
    <mc:Choice xmlns:p14="http://schemas.microsoft.com/office/powerpoint/2010/main" Requires="p14">
      <p:transition spd="slow" p14:dur="2500" advTm="27000">
        <p14:vortex dir="r"/>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3000"/>
                                        <p:tgtEl>
                                          <p:spTgt spid="3"/>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6" presetClass="emph" presetSubtype="0" autoRev="1" fill="hold" nodeType="withEffect">
                                  <p:stCondLst>
                                    <p:cond delay="0"/>
                                  </p:stCondLst>
                                  <p:childTnLst>
                                    <p:animScale>
                                      <p:cBhvr>
                                        <p:cTn id="15" dur="2000" fill="hold"/>
                                        <p:tgtEl>
                                          <p:spTgt spid="3"/>
                                        </p:tgtEl>
                                      </p:cBhvr>
                                      <p:by x="120000" y="120000"/>
                                    </p:animScale>
                                  </p:childTnLst>
                                </p:cTn>
                              </p:par>
                              <p:par>
                                <p:cTn id="16" presetID="8" presetClass="emph" presetSubtype="0" fill="hold" nodeType="withEffect">
                                  <p:stCondLst>
                                    <p:cond delay="0"/>
                                  </p:stCondLst>
                                  <p:childTnLst>
                                    <p:animRot by="21600000">
                                      <p:cBhvr>
                                        <p:cTn id="17" dur="2000" fill="hold"/>
                                        <p:tgtEl>
                                          <p:spTgt spid="3"/>
                                        </p:tgtEl>
                                        <p:attrNameLst>
                                          <p:attrName>r</p:attrName>
                                        </p:attrNameLst>
                                      </p:cBhvr>
                                    </p:animRot>
                                  </p:childTnLst>
                                </p:cTn>
                              </p:par>
                            </p:childTnLst>
                          </p:cTn>
                        </p:par>
                        <p:par>
                          <p:cTn id="18" fill="hold" nodeType="afterGroup">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72 Imagen" descr="64 Fuente de alcachofa y Casita de abajo.jpg"/>
          <p:cNvPicPr>
            <a:picLocks noChangeAspect="1"/>
          </p:cNvPicPr>
          <p:nvPr/>
        </p:nvPicPr>
        <p:blipFill>
          <a:blip r:embed="rId2">
            <a:extLst>
              <a:ext uri="{28A0092B-C50C-407E-A947-70E740481C1C}">
                <a14:useLocalDpi xmlns:a14="http://schemas.microsoft.com/office/drawing/2010/main" val="0"/>
              </a:ext>
            </a:extLst>
          </a:blip>
          <a:srcRect t="50000" r="75200"/>
          <a:stretch>
            <a:fillRect/>
          </a:stretch>
        </p:blipFill>
        <p:spPr bwMode="auto">
          <a:xfrm>
            <a:off x="0" y="2857500"/>
            <a:ext cx="2268538"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 name="71 Imagen" descr="64 Fuente de alcachofa y Casita de abajo.jpg"/>
          <p:cNvPicPr>
            <a:picLocks noChangeAspect="1"/>
          </p:cNvPicPr>
          <p:nvPr/>
        </p:nvPicPr>
        <p:blipFill>
          <a:blip r:embed="rId2">
            <a:extLst>
              <a:ext uri="{28A0092B-C50C-407E-A947-70E740481C1C}">
                <a14:useLocalDpi xmlns:a14="http://schemas.microsoft.com/office/drawing/2010/main" val="0"/>
              </a:ext>
            </a:extLst>
          </a:blip>
          <a:srcRect l="24800" t="50000" r="50000"/>
          <a:stretch>
            <a:fillRect/>
          </a:stretch>
        </p:blipFill>
        <p:spPr bwMode="auto">
          <a:xfrm>
            <a:off x="2268538" y="2857500"/>
            <a:ext cx="2303462"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 name="70 Imagen" descr="64 Fuente de alcachofa y Casita de abajo.jpg"/>
          <p:cNvPicPr>
            <a:picLocks noChangeAspect="1"/>
          </p:cNvPicPr>
          <p:nvPr/>
        </p:nvPicPr>
        <p:blipFill>
          <a:blip r:embed="rId2">
            <a:extLst>
              <a:ext uri="{28A0092B-C50C-407E-A947-70E740481C1C}">
                <a14:useLocalDpi xmlns:a14="http://schemas.microsoft.com/office/drawing/2010/main" val="0"/>
              </a:ext>
            </a:extLst>
          </a:blip>
          <a:srcRect l="50000" t="50000" r="24800"/>
          <a:stretch>
            <a:fillRect/>
          </a:stretch>
        </p:blipFill>
        <p:spPr bwMode="auto">
          <a:xfrm>
            <a:off x="4572000" y="2857500"/>
            <a:ext cx="2303463"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 name="69 Imagen" descr="64 Fuente de alcachofa y Casita de abajo.jpg"/>
          <p:cNvPicPr>
            <a:picLocks noChangeAspect="1"/>
          </p:cNvPicPr>
          <p:nvPr/>
        </p:nvPicPr>
        <p:blipFill>
          <a:blip r:embed="rId2">
            <a:extLst>
              <a:ext uri="{28A0092B-C50C-407E-A947-70E740481C1C}">
                <a14:useLocalDpi xmlns:a14="http://schemas.microsoft.com/office/drawing/2010/main" val="0"/>
              </a:ext>
            </a:extLst>
          </a:blip>
          <a:srcRect l="75200" t="50000"/>
          <a:stretch>
            <a:fillRect/>
          </a:stretch>
        </p:blipFill>
        <p:spPr bwMode="auto">
          <a:xfrm>
            <a:off x="6875463" y="2857500"/>
            <a:ext cx="2268537"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 name="68 Imagen" descr="64 Fuente de alcachofa y Casita de abajo.jpg"/>
          <p:cNvPicPr>
            <a:picLocks noChangeAspect="1"/>
          </p:cNvPicPr>
          <p:nvPr/>
        </p:nvPicPr>
        <p:blipFill>
          <a:blip r:embed="rId2">
            <a:extLst>
              <a:ext uri="{28A0092B-C50C-407E-A947-70E740481C1C}">
                <a14:useLocalDpi xmlns:a14="http://schemas.microsoft.com/office/drawing/2010/main" val="0"/>
              </a:ext>
            </a:extLst>
          </a:blip>
          <a:srcRect r="75200" b="50000"/>
          <a:stretch>
            <a:fillRect/>
          </a:stretch>
        </p:blipFill>
        <p:spPr bwMode="auto">
          <a:xfrm>
            <a:off x="0" y="0"/>
            <a:ext cx="2268538" cy="285750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pic>
        <p:nvPicPr>
          <p:cNvPr id="68" name="67 Imagen" descr="64 Fuente de alcachofa y Casita de abajo.jpg"/>
          <p:cNvPicPr>
            <a:picLocks noChangeAspect="1"/>
          </p:cNvPicPr>
          <p:nvPr/>
        </p:nvPicPr>
        <p:blipFill>
          <a:blip r:embed="rId2">
            <a:extLst>
              <a:ext uri="{28A0092B-C50C-407E-A947-70E740481C1C}">
                <a14:useLocalDpi xmlns:a14="http://schemas.microsoft.com/office/drawing/2010/main" val="0"/>
              </a:ext>
            </a:extLst>
          </a:blip>
          <a:srcRect l="24800" r="50000" b="50000"/>
          <a:stretch>
            <a:fillRect/>
          </a:stretch>
        </p:blipFill>
        <p:spPr bwMode="auto">
          <a:xfrm>
            <a:off x="2268538" y="0"/>
            <a:ext cx="2303462" cy="285750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pic>
        <p:nvPicPr>
          <p:cNvPr id="67" name="66 Imagen" descr="64 Fuente de alcachofa y Casita de abajo.jpg"/>
          <p:cNvPicPr>
            <a:picLocks noChangeAspect="1"/>
          </p:cNvPicPr>
          <p:nvPr/>
        </p:nvPicPr>
        <p:blipFill>
          <a:blip r:embed="rId2">
            <a:extLst>
              <a:ext uri="{28A0092B-C50C-407E-A947-70E740481C1C}">
                <a14:useLocalDpi xmlns:a14="http://schemas.microsoft.com/office/drawing/2010/main" val="0"/>
              </a:ext>
            </a:extLst>
          </a:blip>
          <a:srcRect l="50000" r="24800" b="50000"/>
          <a:stretch>
            <a:fillRect/>
          </a:stretch>
        </p:blipFill>
        <p:spPr bwMode="auto">
          <a:xfrm>
            <a:off x="4572000" y="0"/>
            <a:ext cx="2303463" cy="285750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pic>
        <p:nvPicPr>
          <p:cNvPr id="4098" name="1 Imagen" descr="5"/>
          <p:cNvPicPr>
            <a:picLocks noGrp="1" noChangeAspect="1"/>
          </p:cNvPicPr>
          <p:nvPr isPhoto="1"/>
        </p:nvPicPr>
        <p:blipFill>
          <a:blip r:embed="rId2">
            <a:extLst>
              <a:ext uri="{28A0092B-C50C-407E-A947-70E740481C1C}">
                <a14:useLocalDpi xmlns:a14="http://schemas.microsoft.com/office/drawing/2010/main" val="0"/>
              </a:ext>
            </a:extLst>
          </a:blip>
          <a:srcRect l="75200" b="50000"/>
          <a:stretch>
            <a:fillRect/>
          </a:stretch>
        </p:blipFill>
        <p:spPr bwMode="auto">
          <a:xfrm>
            <a:off x="6875463" y="0"/>
            <a:ext cx="2268537" cy="285750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74" name="73 Rectángulo"/>
          <p:cNvSpPr/>
          <p:nvPr/>
        </p:nvSpPr>
        <p:spPr>
          <a:xfrm>
            <a:off x="6875463" y="0"/>
            <a:ext cx="2268537" cy="2857500"/>
          </a:xfrm>
          <a:prstGeom prst="rect">
            <a:avLst/>
          </a:prstGeom>
          <a:solidFill>
            <a:schemeClr val="accent3">
              <a:lumMod val="75000"/>
              <a:alpha val="65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5" name="74 Rectángulo"/>
          <p:cNvSpPr/>
          <p:nvPr/>
        </p:nvSpPr>
        <p:spPr>
          <a:xfrm>
            <a:off x="4572000" y="0"/>
            <a:ext cx="2303463" cy="2857500"/>
          </a:xfrm>
          <a:prstGeom prst="rect">
            <a:avLst/>
          </a:prstGeom>
          <a:solidFill>
            <a:schemeClr val="accent3">
              <a:lumMod val="75000"/>
              <a:alpha val="65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6" name="75 Rectángulo"/>
          <p:cNvSpPr/>
          <p:nvPr/>
        </p:nvSpPr>
        <p:spPr>
          <a:xfrm>
            <a:off x="2268538" y="0"/>
            <a:ext cx="2303462" cy="2857500"/>
          </a:xfrm>
          <a:prstGeom prst="rect">
            <a:avLst/>
          </a:prstGeom>
          <a:solidFill>
            <a:schemeClr val="accent3">
              <a:lumMod val="75000"/>
              <a:alpha val="65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7" name="76 Rectángulo"/>
          <p:cNvSpPr/>
          <p:nvPr/>
        </p:nvSpPr>
        <p:spPr>
          <a:xfrm>
            <a:off x="0" y="0"/>
            <a:ext cx="2268538" cy="2857500"/>
          </a:xfrm>
          <a:prstGeom prst="rect">
            <a:avLst/>
          </a:prstGeom>
          <a:solidFill>
            <a:schemeClr val="accent3">
              <a:lumMod val="75000"/>
              <a:alpha val="65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8" name="77 Rectángulo"/>
          <p:cNvSpPr/>
          <p:nvPr/>
        </p:nvSpPr>
        <p:spPr>
          <a:xfrm>
            <a:off x="6875463" y="2857500"/>
            <a:ext cx="2268537" cy="2857500"/>
          </a:xfrm>
          <a:prstGeom prst="rect">
            <a:avLst/>
          </a:prstGeom>
          <a:solidFill>
            <a:schemeClr val="accent3">
              <a:lumMod val="75000"/>
              <a:alpha val="65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9" name="78 Rectángulo"/>
          <p:cNvSpPr/>
          <p:nvPr/>
        </p:nvSpPr>
        <p:spPr>
          <a:xfrm>
            <a:off x="4572000" y="2857500"/>
            <a:ext cx="2303463" cy="2857500"/>
          </a:xfrm>
          <a:prstGeom prst="rect">
            <a:avLst/>
          </a:prstGeom>
          <a:solidFill>
            <a:schemeClr val="accent3">
              <a:lumMod val="75000"/>
              <a:alpha val="65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0" name="79 Rectángulo"/>
          <p:cNvSpPr/>
          <p:nvPr/>
        </p:nvSpPr>
        <p:spPr>
          <a:xfrm>
            <a:off x="2268538" y="2857500"/>
            <a:ext cx="2303462" cy="2857500"/>
          </a:xfrm>
          <a:prstGeom prst="rect">
            <a:avLst/>
          </a:prstGeom>
          <a:solidFill>
            <a:schemeClr val="accent3">
              <a:lumMod val="75000"/>
              <a:alpha val="65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1" name="80 Rectángulo"/>
          <p:cNvSpPr/>
          <p:nvPr/>
        </p:nvSpPr>
        <p:spPr>
          <a:xfrm>
            <a:off x="0" y="2857500"/>
            <a:ext cx="2268538" cy="2857500"/>
          </a:xfrm>
          <a:prstGeom prst="rect">
            <a:avLst/>
          </a:prstGeom>
          <a:solidFill>
            <a:schemeClr val="accent3">
              <a:lumMod val="75000"/>
              <a:alpha val="65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CuadroTexto"/>
          <p:cNvSpPr txBox="1"/>
          <p:nvPr/>
        </p:nvSpPr>
        <p:spPr>
          <a:xfrm>
            <a:off x="250825" y="4370388"/>
            <a:ext cx="8615363" cy="1200150"/>
          </a:xfrm>
          <a:prstGeom prst="rect">
            <a:avLst/>
          </a:prstGeom>
          <a:noFill/>
        </p:spPr>
        <p:txBody>
          <a:bodyPr>
            <a:spAutoFit/>
          </a:bodyPr>
          <a:lstStyle/>
          <a:p>
            <a:pPr>
              <a:defRPr/>
            </a:pPr>
            <a:r>
              <a:rPr lang="es-ES" b="1" dirty="0">
                <a:effectLst>
                  <a:glow rad="101600">
                    <a:srgbClr val="C00000">
                      <a:alpha val="60000"/>
                    </a:srgbClr>
                  </a:glow>
                  <a:outerShdw blurRad="38100" dist="38100" dir="2700000" algn="tl">
                    <a:srgbClr val="1F497D"/>
                  </a:outerShdw>
                </a:effectLst>
              </a:rPr>
              <a:t>Y así,,,, desde esta fuente que no da ni gota de agua terminamos este caluroso, pero agradable paseo. Tengo que decir que al terminar, aquí al lado de esta fuente me quité una china que llevaba un rato dándome caña en un pie,,,,,, y eso duele que </a:t>
            </a:r>
            <a:r>
              <a:rPr lang="es-ES" b="1" dirty="0" err="1">
                <a:effectLst>
                  <a:glow rad="101600">
                    <a:srgbClr val="C00000">
                      <a:alpha val="60000"/>
                    </a:srgbClr>
                  </a:glow>
                  <a:outerShdw blurRad="38100" dist="38100" dir="2700000" algn="tl">
                    <a:srgbClr val="1F497D"/>
                  </a:outerShdw>
                </a:effectLst>
              </a:rPr>
              <a:t>paqué</a:t>
            </a:r>
            <a:r>
              <a:rPr lang="es-ES" b="1" dirty="0">
                <a:effectLst>
                  <a:glow rad="101600">
                    <a:srgbClr val="C00000">
                      <a:alpha val="60000"/>
                    </a:srgbClr>
                  </a:glow>
                  <a:outerShdw blurRad="38100" dist="38100" dir="2700000" algn="tl">
                    <a:srgbClr val="1F497D"/>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500" advTm="32000">
        <p14:vortex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strips(downRight)">
                                      <p:cBhvr>
                                        <p:cTn id="7" dur="4000"/>
                                        <p:tgtEl>
                                          <p:spTgt spid="4098"/>
                                        </p:tgtEl>
                                      </p:cBhvr>
                                    </p:animEffect>
                                  </p:childTnLst>
                                </p:cTn>
                              </p:par>
                              <p:par>
                                <p:cTn id="8" presetID="18" presetClass="entr" presetSubtype="12" fill="hold" nodeType="withEffect">
                                  <p:stCondLst>
                                    <p:cond delay="0"/>
                                  </p:stCondLst>
                                  <p:childTnLst>
                                    <p:set>
                                      <p:cBhvr>
                                        <p:cTn id="9" dur="1" fill="hold">
                                          <p:stCondLst>
                                            <p:cond delay="0"/>
                                          </p:stCondLst>
                                        </p:cTn>
                                        <p:tgtEl>
                                          <p:spTgt spid="67"/>
                                        </p:tgtEl>
                                        <p:attrNameLst>
                                          <p:attrName>style.visibility</p:attrName>
                                        </p:attrNameLst>
                                      </p:cBhvr>
                                      <p:to>
                                        <p:strVal val="visible"/>
                                      </p:to>
                                    </p:set>
                                    <p:animEffect transition="in" filter="strips(downLeft)">
                                      <p:cBhvr>
                                        <p:cTn id="10" dur="4000"/>
                                        <p:tgtEl>
                                          <p:spTgt spid="67"/>
                                        </p:tgtEl>
                                      </p:cBhvr>
                                    </p:animEffect>
                                  </p:childTnLst>
                                </p:cTn>
                              </p:par>
                              <p:par>
                                <p:cTn id="11" presetID="18" presetClass="entr" presetSubtype="6" fill="hold" nodeType="withEffect">
                                  <p:stCondLst>
                                    <p:cond delay="0"/>
                                  </p:stCondLst>
                                  <p:childTnLst>
                                    <p:set>
                                      <p:cBhvr>
                                        <p:cTn id="12" dur="1" fill="hold">
                                          <p:stCondLst>
                                            <p:cond delay="0"/>
                                          </p:stCondLst>
                                        </p:cTn>
                                        <p:tgtEl>
                                          <p:spTgt spid="68"/>
                                        </p:tgtEl>
                                        <p:attrNameLst>
                                          <p:attrName>style.visibility</p:attrName>
                                        </p:attrNameLst>
                                      </p:cBhvr>
                                      <p:to>
                                        <p:strVal val="visible"/>
                                      </p:to>
                                    </p:set>
                                    <p:animEffect transition="in" filter="strips(downRight)">
                                      <p:cBhvr>
                                        <p:cTn id="13" dur="4000"/>
                                        <p:tgtEl>
                                          <p:spTgt spid="68"/>
                                        </p:tgtEl>
                                      </p:cBhvr>
                                    </p:animEffect>
                                  </p:childTnLst>
                                </p:cTn>
                              </p:par>
                              <p:par>
                                <p:cTn id="14" presetID="18" presetClass="entr" presetSubtype="12" fill="hold" nodeType="withEffect">
                                  <p:stCondLst>
                                    <p:cond delay="0"/>
                                  </p:stCondLst>
                                  <p:childTnLst>
                                    <p:set>
                                      <p:cBhvr>
                                        <p:cTn id="15" dur="1" fill="hold">
                                          <p:stCondLst>
                                            <p:cond delay="0"/>
                                          </p:stCondLst>
                                        </p:cTn>
                                        <p:tgtEl>
                                          <p:spTgt spid="69"/>
                                        </p:tgtEl>
                                        <p:attrNameLst>
                                          <p:attrName>style.visibility</p:attrName>
                                        </p:attrNameLst>
                                      </p:cBhvr>
                                      <p:to>
                                        <p:strVal val="visible"/>
                                      </p:to>
                                    </p:set>
                                    <p:animEffect transition="in" filter="strips(downLeft)">
                                      <p:cBhvr>
                                        <p:cTn id="16" dur="4000"/>
                                        <p:tgtEl>
                                          <p:spTgt spid="69"/>
                                        </p:tgtEl>
                                      </p:cBhvr>
                                    </p:animEffect>
                                  </p:childTnLst>
                                </p:cTn>
                              </p:par>
                              <p:par>
                                <p:cTn id="17" presetID="18" presetClass="entr" presetSubtype="12" fill="hold" nodeType="withEffect">
                                  <p:stCondLst>
                                    <p:cond delay="0"/>
                                  </p:stCondLst>
                                  <p:childTnLst>
                                    <p:set>
                                      <p:cBhvr>
                                        <p:cTn id="18" dur="1" fill="hold">
                                          <p:stCondLst>
                                            <p:cond delay="0"/>
                                          </p:stCondLst>
                                        </p:cTn>
                                        <p:tgtEl>
                                          <p:spTgt spid="70"/>
                                        </p:tgtEl>
                                        <p:attrNameLst>
                                          <p:attrName>style.visibility</p:attrName>
                                        </p:attrNameLst>
                                      </p:cBhvr>
                                      <p:to>
                                        <p:strVal val="visible"/>
                                      </p:to>
                                    </p:set>
                                    <p:animEffect transition="in" filter="strips(downLeft)">
                                      <p:cBhvr>
                                        <p:cTn id="19" dur="4000"/>
                                        <p:tgtEl>
                                          <p:spTgt spid="70"/>
                                        </p:tgtEl>
                                      </p:cBhvr>
                                    </p:animEffect>
                                  </p:childTnLst>
                                </p:cTn>
                              </p:par>
                              <p:par>
                                <p:cTn id="20" presetID="18" presetClass="entr" presetSubtype="12" fill="hold" nodeType="withEffect">
                                  <p:stCondLst>
                                    <p:cond delay="0"/>
                                  </p:stCondLst>
                                  <p:childTnLst>
                                    <p:set>
                                      <p:cBhvr>
                                        <p:cTn id="21" dur="1" fill="hold">
                                          <p:stCondLst>
                                            <p:cond delay="0"/>
                                          </p:stCondLst>
                                        </p:cTn>
                                        <p:tgtEl>
                                          <p:spTgt spid="72"/>
                                        </p:tgtEl>
                                        <p:attrNameLst>
                                          <p:attrName>style.visibility</p:attrName>
                                        </p:attrNameLst>
                                      </p:cBhvr>
                                      <p:to>
                                        <p:strVal val="visible"/>
                                      </p:to>
                                    </p:set>
                                    <p:animEffect transition="in" filter="strips(downLeft)">
                                      <p:cBhvr>
                                        <p:cTn id="22" dur="4000"/>
                                        <p:tgtEl>
                                          <p:spTgt spid="72"/>
                                        </p:tgtEl>
                                      </p:cBhvr>
                                    </p:animEffect>
                                  </p:childTnLst>
                                </p:cTn>
                              </p:par>
                              <p:par>
                                <p:cTn id="23" presetID="18" presetClass="entr" presetSubtype="6" fill="hold" nodeType="withEffect">
                                  <p:stCondLst>
                                    <p:cond delay="0"/>
                                  </p:stCondLst>
                                  <p:childTnLst>
                                    <p:set>
                                      <p:cBhvr>
                                        <p:cTn id="24" dur="1" fill="hold">
                                          <p:stCondLst>
                                            <p:cond delay="0"/>
                                          </p:stCondLst>
                                        </p:cTn>
                                        <p:tgtEl>
                                          <p:spTgt spid="71"/>
                                        </p:tgtEl>
                                        <p:attrNameLst>
                                          <p:attrName>style.visibility</p:attrName>
                                        </p:attrNameLst>
                                      </p:cBhvr>
                                      <p:to>
                                        <p:strVal val="visible"/>
                                      </p:to>
                                    </p:set>
                                    <p:animEffect transition="in" filter="strips(downRight)">
                                      <p:cBhvr>
                                        <p:cTn id="25" dur="4000"/>
                                        <p:tgtEl>
                                          <p:spTgt spid="71"/>
                                        </p:tgtEl>
                                      </p:cBhvr>
                                    </p:animEffect>
                                  </p:childTnLst>
                                </p:cTn>
                              </p:par>
                              <p:par>
                                <p:cTn id="26" presetID="18" presetClass="exit" presetSubtype="6" fill="hold" grpId="0" nodeType="withEffect">
                                  <p:stCondLst>
                                    <p:cond delay="0"/>
                                  </p:stCondLst>
                                  <p:childTnLst>
                                    <p:animEffect transition="out" filter="strips(downRight)">
                                      <p:cBhvr>
                                        <p:cTn id="27" dur="3500"/>
                                        <p:tgtEl>
                                          <p:spTgt spid="74"/>
                                        </p:tgtEl>
                                      </p:cBhvr>
                                    </p:animEffect>
                                    <p:set>
                                      <p:cBhvr>
                                        <p:cTn id="28" dur="1" fill="hold">
                                          <p:stCondLst>
                                            <p:cond delay="3499"/>
                                          </p:stCondLst>
                                        </p:cTn>
                                        <p:tgtEl>
                                          <p:spTgt spid="74"/>
                                        </p:tgtEl>
                                        <p:attrNameLst>
                                          <p:attrName>style.visibility</p:attrName>
                                        </p:attrNameLst>
                                      </p:cBhvr>
                                      <p:to>
                                        <p:strVal val="hidden"/>
                                      </p:to>
                                    </p:set>
                                  </p:childTnLst>
                                </p:cTn>
                              </p:par>
                              <p:par>
                                <p:cTn id="29" presetID="18" presetClass="entr" presetSubtype="6" fill="hold" nodeType="withEffect">
                                  <p:stCondLst>
                                    <p:cond delay="0"/>
                                  </p:stCondLst>
                                  <p:childTnLst>
                                    <p:set>
                                      <p:cBhvr>
                                        <p:cTn id="30" dur="1" fill="hold">
                                          <p:stCondLst>
                                            <p:cond delay="0"/>
                                          </p:stCondLst>
                                        </p:cTn>
                                        <p:tgtEl>
                                          <p:spTgt spid="73"/>
                                        </p:tgtEl>
                                        <p:attrNameLst>
                                          <p:attrName>style.visibility</p:attrName>
                                        </p:attrNameLst>
                                      </p:cBhvr>
                                      <p:to>
                                        <p:strVal val="visible"/>
                                      </p:to>
                                    </p:set>
                                    <p:animEffect transition="in" filter="strips(downRight)">
                                      <p:cBhvr>
                                        <p:cTn id="31" dur="4000"/>
                                        <p:tgtEl>
                                          <p:spTgt spid="73"/>
                                        </p:tgtEl>
                                      </p:cBhvr>
                                    </p:animEffect>
                                  </p:childTnLst>
                                </p:cTn>
                              </p:par>
                              <p:par>
                                <p:cTn id="32" presetID="18" presetClass="exit" presetSubtype="12" fill="hold" grpId="0" nodeType="withEffect">
                                  <p:stCondLst>
                                    <p:cond delay="0"/>
                                  </p:stCondLst>
                                  <p:childTnLst>
                                    <p:animEffect transition="out" filter="strips(downLeft)">
                                      <p:cBhvr>
                                        <p:cTn id="33" dur="3500"/>
                                        <p:tgtEl>
                                          <p:spTgt spid="75"/>
                                        </p:tgtEl>
                                      </p:cBhvr>
                                    </p:animEffect>
                                    <p:set>
                                      <p:cBhvr>
                                        <p:cTn id="34" dur="1" fill="hold">
                                          <p:stCondLst>
                                            <p:cond delay="3499"/>
                                          </p:stCondLst>
                                        </p:cTn>
                                        <p:tgtEl>
                                          <p:spTgt spid="75"/>
                                        </p:tgtEl>
                                        <p:attrNameLst>
                                          <p:attrName>style.visibility</p:attrName>
                                        </p:attrNameLst>
                                      </p:cBhvr>
                                      <p:to>
                                        <p:strVal val="hidden"/>
                                      </p:to>
                                    </p:set>
                                  </p:childTnLst>
                                </p:cTn>
                              </p:par>
                              <p:par>
                                <p:cTn id="35" presetID="18" presetClass="exit" presetSubtype="6" fill="hold" grpId="0" nodeType="withEffect">
                                  <p:stCondLst>
                                    <p:cond delay="0"/>
                                  </p:stCondLst>
                                  <p:childTnLst>
                                    <p:animEffect transition="out" filter="strips(downRight)">
                                      <p:cBhvr>
                                        <p:cTn id="36" dur="3500"/>
                                        <p:tgtEl>
                                          <p:spTgt spid="76"/>
                                        </p:tgtEl>
                                      </p:cBhvr>
                                    </p:animEffect>
                                    <p:set>
                                      <p:cBhvr>
                                        <p:cTn id="37" dur="1" fill="hold">
                                          <p:stCondLst>
                                            <p:cond delay="3499"/>
                                          </p:stCondLst>
                                        </p:cTn>
                                        <p:tgtEl>
                                          <p:spTgt spid="76"/>
                                        </p:tgtEl>
                                        <p:attrNameLst>
                                          <p:attrName>style.visibility</p:attrName>
                                        </p:attrNameLst>
                                      </p:cBhvr>
                                      <p:to>
                                        <p:strVal val="hidden"/>
                                      </p:to>
                                    </p:set>
                                  </p:childTnLst>
                                </p:cTn>
                              </p:par>
                              <p:par>
                                <p:cTn id="38" presetID="18" presetClass="exit" presetSubtype="12" fill="hold" grpId="0" nodeType="withEffect">
                                  <p:stCondLst>
                                    <p:cond delay="0"/>
                                  </p:stCondLst>
                                  <p:childTnLst>
                                    <p:animEffect transition="out" filter="strips(downLeft)">
                                      <p:cBhvr>
                                        <p:cTn id="39" dur="3500"/>
                                        <p:tgtEl>
                                          <p:spTgt spid="77"/>
                                        </p:tgtEl>
                                      </p:cBhvr>
                                    </p:animEffect>
                                    <p:set>
                                      <p:cBhvr>
                                        <p:cTn id="40" dur="1" fill="hold">
                                          <p:stCondLst>
                                            <p:cond delay="3499"/>
                                          </p:stCondLst>
                                        </p:cTn>
                                        <p:tgtEl>
                                          <p:spTgt spid="77"/>
                                        </p:tgtEl>
                                        <p:attrNameLst>
                                          <p:attrName>style.visibility</p:attrName>
                                        </p:attrNameLst>
                                      </p:cBhvr>
                                      <p:to>
                                        <p:strVal val="hidden"/>
                                      </p:to>
                                    </p:set>
                                  </p:childTnLst>
                                </p:cTn>
                              </p:par>
                              <p:par>
                                <p:cTn id="41" presetID="18" presetClass="exit" presetSubtype="6" fill="hold" grpId="0" nodeType="withEffect">
                                  <p:stCondLst>
                                    <p:cond delay="0"/>
                                  </p:stCondLst>
                                  <p:childTnLst>
                                    <p:animEffect transition="out" filter="strips(downRight)">
                                      <p:cBhvr>
                                        <p:cTn id="42" dur="3500"/>
                                        <p:tgtEl>
                                          <p:spTgt spid="78"/>
                                        </p:tgtEl>
                                      </p:cBhvr>
                                    </p:animEffect>
                                    <p:set>
                                      <p:cBhvr>
                                        <p:cTn id="43" dur="1" fill="hold">
                                          <p:stCondLst>
                                            <p:cond delay="3499"/>
                                          </p:stCondLst>
                                        </p:cTn>
                                        <p:tgtEl>
                                          <p:spTgt spid="78"/>
                                        </p:tgtEl>
                                        <p:attrNameLst>
                                          <p:attrName>style.visibility</p:attrName>
                                        </p:attrNameLst>
                                      </p:cBhvr>
                                      <p:to>
                                        <p:strVal val="hidden"/>
                                      </p:to>
                                    </p:set>
                                  </p:childTnLst>
                                </p:cTn>
                              </p:par>
                              <p:par>
                                <p:cTn id="44" presetID="18" presetClass="exit" presetSubtype="12" fill="hold" grpId="0" nodeType="withEffect">
                                  <p:stCondLst>
                                    <p:cond delay="0"/>
                                  </p:stCondLst>
                                  <p:childTnLst>
                                    <p:animEffect transition="out" filter="strips(downLeft)">
                                      <p:cBhvr>
                                        <p:cTn id="45" dur="3500"/>
                                        <p:tgtEl>
                                          <p:spTgt spid="79"/>
                                        </p:tgtEl>
                                      </p:cBhvr>
                                    </p:animEffect>
                                    <p:set>
                                      <p:cBhvr>
                                        <p:cTn id="46" dur="1" fill="hold">
                                          <p:stCondLst>
                                            <p:cond delay="3499"/>
                                          </p:stCondLst>
                                        </p:cTn>
                                        <p:tgtEl>
                                          <p:spTgt spid="79"/>
                                        </p:tgtEl>
                                        <p:attrNameLst>
                                          <p:attrName>style.visibility</p:attrName>
                                        </p:attrNameLst>
                                      </p:cBhvr>
                                      <p:to>
                                        <p:strVal val="hidden"/>
                                      </p:to>
                                    </p:set>
                                  </p:childTnLst>
                                </p:cTn>
                              </p:par>
                              <p:par>
                                <p:cTn id="47" presetID="18" presetClass="exit" presetSubtype="6" fill="hold" grpId="0" nodeType="withEffect">
                                  <p:stCondLst>
                                    <p:cond delay="0"/>
                                  </p:stCondLst>
                                  <p:childTnLst>
                                    <p:animEffect transition="out" filter="strips(downRight)">
                                      <p:cBhvr>
                                        <p:cTn id="48" dur="3500"/>
                                        <p:tgtEl>
                                          <p:spTgt spid="80"/>
                                        </p:tgtEl>
                                      </p:cBhvr>
                                    </p:animEffect>
                                    <p:set>
                                      <p:cBhvr>
                                        <p:cTn id="49" dur="1" fill="hold">
                                          <p:stCondLst>
                                            <p:cond delay="3499"/>
                                          </p:stCondLst>
                                        </p:cTn>
                                        <p:tgtEl>
                                          <p:spTgt spid="80"/>
                                        </p:tgtEl>
                                        <p:attrNameLst>
                                          <p:attrName>style.visibility</p:attrName>
                                        </p:attrNameLst>
                                      </p:cBhvr>
                                      <p:to>
                                        <p:strVal val="hidden"/>
                                      </p:to>
                                    </p:set>
                                  </p:childTnLst>
                                </p:cTn>
                              </p:par>
                              <p:par>
                                <p:cTn id="50" presetID="18" presetClass="exit" presetSubtype="12" fill="hold" grpId="0" nodeType="withEffect">
                                  <p:stCondLst>
                                    <p:cond delay="0"/>
                                  </p:stCondLst>
                                  <p:childTnLst>
                                    <p:animEffect transition="out" filter="strips(downLeft)">
                                      <p:cBhvr>
                                        <p:cTn id="51" dur="3500"/>
                                        <p:tgtEl>
                                          <p:spTgt spid="81"/>
                                        </p:tgtEl>
                                      </p:cBhvr>
                                    </p:animEffect>
                                    <p:set>
                                      <p:cBhvr>
                                        <p:cTn id="52" dur="1" fill="hold">
                                          <p:stCondLst>
                                            <p:cond delay="3499"/>
                                          </p:stCondLst>
                                        </p:cTn>
                                        <p:tgtEl>
                                          <p:spTgt spid="81"/>
                                        </p:tgtEl>
                                        <p:attrNameLst>
                                          <p:attrName>style.visibility</p:attrName>
                                        </p:attrNameLst>
                                      </p:cBhvr>
                                      <p:to>
                                        <p:strVal val="hidden"/>
                                      </p:to>
                                    </p:set>
                                  </p:childTnLst>
                                </p:cTn>
                              </p:par>
                            </p:childTnLst>
                          </p:cTn>
                        </p:par>
                        <p:par>
                          <p:cTn id="53" fill="hold" nodeType="afterGroup">
                            <p:stCondLst>
                              <p:cond delay="4000"/>
                            </p:stCondLst>
                            <p:childTnLst>
                              <p:par>
                                <p:cTn id="54" presetID="40" presetClass="entr" presetSubtype="0" fill="hold" grpId="0" nodeType="afterEffect">
                                  <p:stCondLst>
                                    <p:cond delay="0"/>
                                  </p:stCondLst>
                                  <p:iterate type="lt">
                                    <p:tmPct val="10000"/>
                                  </p:iterate>
                                  <p:childTnLst>
                                    <p:set>
                                      <p:cBhvr>
                                        <p:cTn id="55" dur="1" fill="hold">
                                          <p:stCondLst>
                                            <p:cond delay="0"/>
                                          </p:stCondLst>
                                        </p:cTn>
                                        <p:tgtEl>
                                          <p:spTgt spid="18"/>
                                        </p:tgtEl>
                                        <p:attrNameLst>
                                          <p:attrName>style.visibility</p:attrName>
                                        </p:attrNameLst>
                                      </p:cBhvr>
                                      <p:to>
                                        <p:strVal val="visible"/>
                                      </p:to>
                                    </p:set>
                                    <p:animEffect transition="in" filter="fade">
                                      <p:cBhvr>
                                        <p:cTn id="56" dur="1000"/>
                                        <p:tgtEl>
                                          <p:spTgt spid="18"/>
                                        </p:tgtEl>
                                      </p:cBhvr>
                                    </p:animEffect>
                                    <p:anim calcmode="lin" valueType="num">
                                      <p:cBhvr>
                                        <p:cTn id="57" dur="1000" fill="hold"/>
                                        <p:tgtEl>
                                          <p:spTgt spid="18"/>
                                        </p:tgtEl>
                                        <p:attrNameLst>
                                          <p:attrName>ppt_x</p:attrName>
                                        </p:attrNameLst>
                                      </p:cBhvr>
                                      <p:tavLst>
                                        <p:tav tm="0">
                                          <p:val>
                                            <p:strVal val="#ppt_x-.1"/>
                                          </p:val>
                                        </p:tav>
                                        <p:tav tm="100000">
                                          <p:val>
                                            <p:strVal val="#ppt_x"/>
                                          </p:val>
                                        </p:tav>
                                      </p:tavLst>
                                    </p:anim>
                                    <p:anim calcmode="lin" valueType="num">
                                      <p:cBhvr>
                                        <p:cTn id="58"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animBg="1"/>
      <p:bldP spid="75" grpId="0" animBg="1"/>
      <p:bldP spid="76" grpId="0" animBg="1"/>
      <p:bldP spid="77" grpId="0" animBg="1"/>
      <p:bldP spid="78" grpId="0" animBg="1"/>
      <p:bldP spid="79" grpId="0" animBg="1"/>
      <p:bldP spid="80" grpId="0" animBg="1"/>
      <p:bldP spid="81" grpId="0" animBg="1"/>
      <p:bldP spid="18"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763713" y="0"/>
            <a:ext cx="5616575" cy="1000125"/>
          </a:xfrm>
          <a:prstGeom prst="rect">
            <a:avLst/>
          </a:prstGeom>
        </p:spPr>
        <p:txBody>
          <a:bodyPr wrap="none" fromWordArt="1">
            <a:prstTxWarp prst="textCanUp">
              <a:avLst>
                <a:gd name="adj" fmla="val 66667"/>
              </a:avLst>
            </a:prstTxWarp>
            <a:scene3d>
              <a:camera prst="legacyPerspectiveBottom"/>
              <a:lightRig rig="legacyHarsh3" dir="t"/>
            </a:scene3d>
            <a:sp3d extrusionH="430200" prstMaterial="legacyMatte">
              <a:extrusionClr>
                <a:srgbClr val="FF6600"/>
              </a:extrusionClr>
            </a:sp3d>
          </a:bodyPr>
          <a:lstStyle/>
          <a:p>
            <a:pPr algn="ctr"/>
            <a:r>
              <a:rPr lang="es-ES" sz="3600" kern="10">
                <a:ln w="9525">
                  <a:round/>
                  <a:headEnd/>
                  <a:tailEnd/>
                </a:ln>
                <a:gradFill rotWithShape="1">
                  <a:gsLst>
                    <a:gs pos="0">
                      <a:srgbClr val="FFE701"/>
                    </a:gs>
                    <a:gs pos="100000">
                      <a:srgbClr val="FE3E02"/>
                    </a:gs>
                  </a:gsLst>
                  <a:lin ang="5400000" scaled="1"/>
                </a:gradFill>
                <a:latin typeface="High Tower Text"/>
              </a:rPr>
              <a:t> Música Enlazada: </a:t>
            </a:r>
          </a:p>
        </p:txBody>
      </p:sp>
      <p:sp>
        <p:nvSpPr>
          <p:cNvPr id="89091" name="WordArt 3"/>
          <p:cNvSpPr>
            <a:spLocks noChangeArrowheads="1" noChangeShapeType="1" noTextEdit="1"/>
          </p:cNvSpPr>
          <p:nvPr/>
        </p:nvSpPr>
        <p:spPr bwMode="auto">
          <a:xfrm>
            <a:off x="2051050" y="841375"/>
            <a:ext cx="5184775" cy="744538"/>
          </a:xfrm>
          <a:prstGeom prst="rect">
            <a:avLst/>
          </a:prstGeom>
        </p:spPr>
        <p:txBody>
          <a:bodyPr wrap="none" fromWordArt="1">
            <a:prstTxWarp prst="textDeflateBottom">
              <a:avLst>
                <a:gd name="adj" fmla="val 76472"/>
              </a:avLst>
            </a:prstTxWarp>
            <a:scene3d>
              <a:camera prst="legacyPerspectiveBottom"/>
              <a:lightRig rig="legacyNormal3" dir="t"/>
            </a:scene3d>
            <a:sp3d extrusionH="887400" prstMaterial="legacyMatte">
              <a:extrusionClr>
                <a:srgbClr val="939676"/>
              </a:extrusionClr>
            </a:sp3d>
          </a:bodyPr>
          <a:lstStyle/>
          <a:p>
            <a:pPr algn="ctr"/>
            <a:r>
              <a:rPr lang="es-ES" sz="3200" kern="10">
                <a:ln w="9525">
                  <a:round/>
                  <a:headEnd/>
                  <a:tailEnd/>
                </a:ln>
                <a:gradFill rotWithShape="1">
                  <a:gsLst>
                    <a:gs pos="0">
                      <a:srgbClr val="707070"/>
                    </a:gs>
                    <a:gs pos="50000">
                      <a:srgbClr val="FFFFFF"/>
                    </a:gs>
                    <a:gs pos="100000">
                      <a:srgbClr val="707070"/>
                    </a:gs>
                  </a:gsLst>
                  <a:lin ang="2700000" scaled="1"/>
                </a:gradFill>
                <a:latin typeface="High Tower Text"/>
              </a:rPr>
              <a:t> Títulos: </a:t>
            </a:r>
          </a:p>
        </p:txBody>
      </p:sp>
      <p:sp>
        <p:nvSpPr>
          <p:cNvPr id="89092" name="WordArt 4"/>
          <p:cNvSpPr>
            <a:spLocks noChangeArrowheads="1" noChangeShapeType="1" noTextEdit="1"/>
          </p:cNvSpPr>
          <p:nvPr/>
        </p:nvSpPr>
        <p:spPr bwMode="auto">
          <a:xfrm>
            <a:off x="1835150" y="4802188"/>
            <a:ext cx="5113338" cy="6477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CanDown">
              <a:avLst>
                <a:gd name="adj" fmla="val 0"/>
              </a:avLst>
            </a:prstTxWarp>
          </a:bodyPr>
          <a:lstStyle/>
          <a:p>
            <a:pPr algn="ctr"/>
            <a:r>
              <a:rPr lang="es-ES" sz="3200" kern="10">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Walter Scholtz – trompeta </a:t>
            </a:r>
          </a:p>
        </p:txBody>
      </p:sp>
      <p:sp>
        <p:nvSpPr>
          <p:cNvPr id="89095" name="WordArt 7"/>
          <p:cNvSpPr>
            <a:spLocks noChangeArrowheads="1" noChangeShapeType="1" noTextEdit="1"/>
          </p:cNvSpPr>
          <p:nvPr/>
        </p:nvSpPr>
        <p:spPr bwMode="auto">
          <a:xfrm>
            <a:off x="683568" y="3361556"/>
            <a:ext cx="7488832" cy="666750"/>
          </a:xfrm>
          <a:prstGeom prst="rect">
            <a:avLst/>
          </a:prstGeom>
        </p:spPr>
        <p:txBody>
          <a:bodyPr wrap="none" fromWordArt="1">
            <a:prstTxWarp prst="textPlain">
              <a:avLst>
                <a:gd name="adj" fmla="val 50000"/>
              </a:avLst>
            </a:prstTxWarp>
          </a:bodyPr>
          <a:lstStyle/>
          <a:p>
            <a:pPr algn="ctr">
              <a:defRPr/>
            </a:pPr>
            <a:r>
              <a:rPr lang="es-ES" sz="3600" kern="10" dirty="0">
                <a:ln w="9525">
                  <a:noFill/>
                  <a:round/>
                  <a:headEnd/>
                  <a:tailEnd/>
                </a:ln>
                <a:solidFill>
                  <a:srgbClr val="FFFFFF"/>
                </a:solidFill>
                <a:effectLst>
                  <a:prstShdw prst="shdw17" dist="17961" dir="13500000">
                    <a:srgbClr val="999999"/>
                  </a:prstShdw>
                </a:effectLst>
                <a:latin typeface="High Tower Text"/>
              </a:rPr>
              <a:t> - </a:t>
            </a:r>
            <a:r>
              <a:rPr lang="es-ES" sz="3600" kern="10" dirty="0">
                <a:ln w="9525">
                  <a:noFill/>
                  <a:round/>
                  <a:headEnd/>
                  <a:tailEnd/>
                </a:ln>
                <a:solidFill>
                  <a:srgbClr val="0070C0"/>
                </a:solidFill>
                <a:effectLst>
                  <a:prstShdw prst="shdw17" dist="17961" dir="13500000">
                    <a:srgbClr val="999999"/>
                  </a:prstShdw>
                </a:effectLst>
                <a:latin typeface="High Tower Text"/>
              </a:rPr>
              <a:t>Tango de la Rosa (Paco de Lucía y Orquesta)  </a:t>
            </a:r>
          </a:p>
        </p:txBody>
      </p:sp>
      <p:sp>
        <p:nvSpPr>
          <p:cNvPr id="75787" name="WordArt 11"/>
          <p:cNvSpPr>
            <a:spLocks noChangeArrowheads="1" noChangeShapeType="1" noTextEdit="1"/>
          </p:cNvSpPr>
          <p:nvPr/>
        </p:nvSpPr>
        <p:spPr bwMode="auto">
          <a:xfrm>
            <a:off x="611188" y="1704975"/>
            <a:ext cx="7561262" cy="661988"/>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SlantUp">
              <a:avLst>
                <a:gd name="adj" fmla="val 0"/>
              </a:avLst>
            </a:prstTxWarp>
          </a:bodyPr>
          <a:lstStyle/>
          <a:p>
            <a:pPr algn="ctr"/>
            <a:r>
              <a:rPr lang="es-ES" sz="3600" kern="10">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 A pesar de todo (Paco de Lucía y Orquesta) </a:t>
            </a:r>
          </a:p>
        </p:txBody>
      </p:sp>
      <p:sp>
        <p:nvSpPr>
          <p:cNvPr id="7" name="WordArt 4"/>
          <p:cNvSpPr>
            <a:spLocks noChangeArrowheads="1" noChangeShapeType="1" noTextEdit="1"/>
          </p:cNvSpPr>
          <p:nvPr/>
        </p:nvSpPr>
        <p:spPr bwMode="auto">
          <a:xfrm>
            <a:off x="611188" y="2497138"/>
            <a:ext cx="7705725" cy="71913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CanDown">
              <a:avLst>
                <a:gd name="adj" fmla="val 0"/>
              </a:avLst>
            </a:prstTxWarp>
          </a:bodyPr>
          <a:lstStyle/>
          <a:p>
            <a:pPr algn="ctr"/>
            <a:r>
              <a:rPr lang="es-ES" sz="3200" kern="10">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 El amor de Laura (Paco de Lucía y Orquesta) </a:t>
            </a:r>
          </a:p>
        </p:txBody>
      </p:sp>
      <p:sp>
        <p:nvSpPr>
          <p:cNvPr id="8" name="WordArt 11"/>
          <p:cNvSpPr>
            <a:spLocks noChangeArrowheads="1" noChangeShapeType="1" noTextEdit="1"/>
          </p:cNvSpPr>
          <p:nvPr/>
        </p:nvSpPr>
        <p:spPr bwMode="auto">
          <a:xfrm>
            <a:off x="684213" y="4081463"/>
            <a:ext cx="7704137" cy="71913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SlantUp">
              <a:avLst>
                <a:gd name="adj" fmla="val 0"/>
              </a:avLst>
            </a:prstTxWarp>
          </a:bodyPr>
          <a:lstStyle/>
          <a:p>
            <a:pPr algn="ctr"/>
            <a:r>
              <a:rPr lang="es-ES" sz="3600" kern="10">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 Ave María no morro – ( Doble versión ) - Manolo Escobar   y  </a:t>
            </a:r>
          </a:p>
        </p:txBody>
      </p:sp>
    </p:spTree>
  </p:cSld>
  <p:clrMapOvr>
    <a:masterClrMapping/>
  </p:clrMapOvr>
  <mc:AlternateContent xmlns:mc="http://schemas.openxmlformats.org/markup-compatibility/2006">
    <mc:Choice xmlns:p14="http://schemas.microsoft.com/office/powerpoint/2010/main" Requires="p14">
      <p:transition spd="slow" p14:dur="2500" advTm="25000">
        <p14:vortex dir="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grpId="0"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2" presetClass="entr" presetSubtype="4" fill="hold" grpId="0"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grpId="1"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nodeType="afterGroup">
                            <p:stCondLst>
                              <p:cond delay="4500"/>
                            </p:stCondLst>
                            <p:childTnLst>
                              <p:par>
                                <p:cTn id="20" presetID="17" presetClass="entr" presetSubtype="10" fill="hold" grpId="0" nodeType="afterEffect">
                                  <p:stCondLst>
                                    <p:cond delay="500"/>
                                  </p:stCondLst>
                                  <p:childTnLst>
                                    <p:set>
                                      <p:cBhvr>
                                        <p:cTn id="21" dur="1" fill="hold">
                                          <p:stCondLst>
                                            <p:cond delay="0"/>
                                          </p:stCondLst>
                                        </p:cTn>
                                        <p:tgtEl>
                                          <p:spTgt spid="75787"/>
                                        </p:tgtEl>
                                        <p:attrNameLst>
                                          <p:attrName>style.visibility</p:attrName>
                                        </p:attrNameLst>
                                      </p:cBhvr>
                                      <p:to>
                                        <p:strVal val="visible"/>
                                      </p:to>
                                    </p:set>
                                    <p:anim calcmode="lin" valueType="num">
                                      <p:cBhvr>
                                        <p:cTn id="22" dur="2000" fill="hold"/>
                                        <p:tgtEl>
                                          <p:spTgt spid="75787"/>
                                        </p:tgtEl>
                                        <p:attrNameLst>
                                          <p:attrName>ppt_w</p:attrName>
                                        </p:attrNameLst>
                                      </p:cBhvr>
                                      <p:tavLst>
                                        <p:tav tm="0">
                                          <p:val>
                                            <p:fltVal val="0"/>
                                          </p:val>
                                        </p:tav>
                                        <p:tav tm="100000">
                                          <p:val>
                                            <p:strVal val="#ppt_w"/>
                                          </p:val>
                                        </p:tav>
                                      </p:tavLst>
                                    </p:anim>
                                    <p:anim calcmode="lin" valueType="num">
                                      <p:cBhvr>
                                        <p:cTn id="23" dur="2000" fill="hold"/>
                                        <p:tgtEl>
                                          <p:spTgt spid="75787"/>
                                        </p:tgtEl>
                                        <p:attrNameLst>
                                          <p:attrName>ppt_h</p:attrName>
                                        </p:attrNameLst>
                                      </p:cBhvr>
                                      <p:tavLst>
                                        <p:tav tm="0">
                                          <p:val>
                                            <p:strVal val="#ppt_h"/>
                                          </p:val>
                                        </p:tav>
                                        <p:tav tm="100000">
                                          <p:val>
                                            <p:strVal val="#ppt_h"/>
                                          </p:val>
                                        </p:tav>
                                      </p:tavLst>
                                    </p:anim>
                                  </p:childTnLst>
                                </p:cTn>
                              </p:par>
                            </p:childTnLst>
                          </p:cTn>
                        </p:par>
                        <p:par>
                          <p:cTn id="24" fill="hold" nodeType="afterGroup">
                            <p:stCondLst>
                              <p:cond delay="7000"/>
                            </p:stCondLst>
                            <p:childTnLst>
                              <p:par>
                                <p:cTn id="25" presetID="42" presetClass="entr" presetSubtype="0" fill="hold" grpId="0" nodeType="afterEffect">
                                  <p:stCondLst>
                                    <p:cond delay="50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2000"/>
                                        <p:tgtEl>
                                          <p:spTgt spid="7"/>
                                        </p:tgtEl>
                                      </p:cBhvr>
                                    </p:animEffect>
                                    <p:anim calcmode="lin" valueType="num">
                                      <p:cBhvr>
                                        <p:cTn id="28" dur="2000" fill="hold"/>
                                        <p:tgtEl>
                                          <p:spTgt spid="7"/>
                                        </p:tgtEl>
                                        <p:attrNameLst>
                                          <p:attrName>ppt_x</p:attrName>
                                        </p:attrNameLst>
                                      </p:cBhvr>
                                      <p:tavLst>
                                        <p:tav tm="0">
                                          <p:val>
                                            <p:strVal val="#ppt_x"/>
                                          </p:val>
                                        </p:tav>
                                        <p:tav tm="100000">
                                          <p:val>
                                            <p:strVal val="#ppt_x"/>
                                          </p:val>
                                        </p:tav>
                                      </p:tavLst>
                                    </p:anim>
                                    <p:anim calcmode="lin" valueType="num">
                                      <p:cBhvr>
                                        <p:cTn id="29" dur="2000" fill="hold"/>
                                        <p:tgtEl>
                                          <p:spTgt spid="7"/>
                                        </p:tgtEl>
                                        <p:attrNameLst>
                                          <p:attrName>ppt_y</p:attrName>
                                        </p:attrNameLst>
                                      </p:cBhvr>
                                      <p:tavLst>
                                        <p:tav tm="0">
                                          <p:val>
                                            <p:strVal val="#ppt_y+.1"/>
                                          </p:val>
                                        </p:tav>
                                        <p:tav tm="100000">
                                          <p:val>
                                            <p:strVal val="#ppt_y"/>
                                          </p:val>
                                        </p:tav>
                                      </p:tavLst>
                                    </p:anim>
                                  </p:childTnLst>
                                </p:cTn>
                              </p:par>
                            </p:childTnLst>
                          </p:cTn>
                        </p:par>
                        <p:par>
                          <p:cTn id="30" fill="hold" nodeType="afterGroup">
                            <p:stCondLst>
                              <p:cond delay="9500"/>
                            </p:stCondLst>
                            <p:childTnLst>
                              <p:par>
                                <p:cTn id="31" presetID="39" presetClass="entr" presetSubtype="0" accel="100000" fill="hold" nodeType="afterEffect">
                                  <p:stCondLst>
                                    <p:cond delay="500"/>
                                  </p:stCondLst>
                                  <p:childTnLst>
                                    <p:set>
                                      <p:cBhvr>
                                        <p:cTn id="32" dur="1" fill="hold">
                                          <p:stCondLst>
                                            <p:cond delay="0"/>
                                          </p:stCondLst>
                                        </p:cTn>
                                        <p:tgtEl>
                                          <p:spTgt spid="89095"/>
                                        </p:tgtEl>
                                        <p:attrNameLst>
                                          <p:attrName>style.visibility</p:attrName>
                                        </p:attrNameLst>
                                      </p:cBhvr>
                                      <p:to>
                                        <p:strVal val="visible"/>
                                      </p:to>
                                    </p:set>
                                    <p:anim calcmode="lin" valueType="num">
                                      <p:cBhvr>
                                        <p:cTn id="33" dur="2000" fill="hold"/>
                                        <p:tgtEl>
                                          <p:spTgt spid="89095"/>
                                        </p:tgtEl>
                                        <p:attrNameLst>
                                          <p:attrName>ppt_h</p:attrName>
                                        </p:attrNameLst>
                                      </p:cBhvr>
                                      <p:tavLst>
                                        <p:tav tm="0">
                                          <p:val>
                                            <p:strVal val="#ppt_h/20"/>
                                          </p:val>
                                        </p:tav>
                                        <p:tav tm="50000">
                                          <p:val>
                                            <p:strVal val="#ppt_h/20"/>
                                          </p:val>
                                        </p:tav>
                                        <p:tav tm="100000">
                                          <p:val>
                                            <p:strVal val="#ppt_h"/>
                                          </p:val>
                                        </p:tav>
                                      </p:tavLst>
                                    </p:anim>
                                    <p:anim calcmode="lin" valueType="num">
                                      <p:cBhvr>
                                        <p:cTn id="34" dur="2000" fill="hold"/>
                                        <p:tgtEl>
                                          <p:spTgt spid="89095"/>
                                        </p:tgtEl>
                                        <p:attrNameLst>
                                          <p:attrName>ppt_w</p:attrName>
                                        </p:attrNameLst>
                                      </p:cBhvr>
                                      <p:tavLst>
                                        <p:tav tm="0">
                                          <p:val>
                                            <p:strVal val="#ppt_w+.3"/>
                                          </p:val>
                                        </p:tav>
                                        <p:tav tm="50000">
                                          <p:val>
                                            <p:strVal val="#ppt_w+.3"/>
                                          </p:val>
                                        </p:tav>
                                        <p:tav tm="100000">
                                          <p:val>
                                            <p:strVal val="#ppt_w"/>
                                          </p:val>
                                        </p:tav>
                                      </p:tavLst>
                                    </p:anim>
                                    <p:anim calcmode="lin" valueType="num">
                                      <p:cBhvr>
                                        <p:cTn id="35" dur="2000" fill="hold"/>
                                        <p:tgtEl>
                                          <p:spTgt spid="89095"/>
                                        </p:tgtEl>
                                        <p:attrNameLst>
                                          <p:attrName>ppt_x</p:attrName>
                                        </p:attrNameLst>
                                      </p:cBhvr>
                                      <p:tavLst>
                                        <p:tav tm="0">
                                          <p:val>
                                            <p:strVal val="#ppt_x-.3"/>
                                          </p:val>
                                        </p:tav>
                                        <p:tav tm="50000">
                                          <p:val>
                                            <p:strVal val="#ppt_x"/>
                                          </p:val>
                                        </p:tav>
                                        <p:tav tm="100000">
                                          <p:val>
                                            <p:strVal val="#ppt_x"/>
                                          </p:val>
                                        </p:tav>
                                      </p:tavLst>
                                    </p:anim>
                                    <p:anim calcmode="lin" valueType="num">
                                      <p:cBhvr>
                                        <p:cTn id="36" dur="2000" fill="hold"/>
                                        <p:tgtEl>
                                          <p:spTgt spid="89095"/>
                                        </p:tgtEl>
                                        <p:attrNameLst>
                                          <p:attrName>ppt_y</p:attrName>
                                        </p:attrNameLst>
                                      </p:cBhvr>
                                      <p:tavLst>
                                        <p:tav tm="0">
                                          <p:val>
                                            <p:strVal val="#ppt_y"/>
                                          </p:val>
                                        </p:tav>
                                        <p:tav tm="100000">
                                          <p:val>
                                            <p:strVal val="#ppt_y"/>
                                          </p:val>
                                        </p:tav>
                                      </p:tavLst>
                                    </p:anim>
                                  </p:childTnLst>
                                </p:cTn>
                              </p:par>
                            </p:childTnLst>
                          </p:cTn>
                        </p:par>
                        <p:par>
                          <p:cTn id="37" fill="hold" nodeType="afterGroup">
                            <p:stCondLst>
                              <p:cond delay="12000"/>
                            </p:stCondLst>
                            <p:childTnLst>
                              <p:par>
                                <p:cTn id="38" presetID="17" presetClass="entr" presetSubtype="10" fill="hold" grpId="0" nodeType="afterEffect">
                                  <p:stCondLst>
                                    <p:cond delay="500"/>
                                  </p:stCondLst>
                                  <p:childTnLst>
                                    <p:set>
                                      <p:cBhvr>
                                        <p:cTn id="39" dur="1" fill="hold">
                                          <p:stCondLst>
                                            <p:cond delay="0"/>
                                          </p:stCondLst>
                                        </p:cTn>
                                        <p:tgtEl>
                                          <p:spTgt spid="8"/>
                                        </p:tgtEl>
                                        <p:attrNameLst>
                                          <p:attrName>style.visibility</p:attrName>
                                        </p:attrNameLst>
                                      </p:cBhvr>
                                      <p:to>
                                        <p:strVal val="visible"/>
                                      </p:to>
                                    </p:set>
                                    <p:anim calcmode="lin" valueType="num">
                                      <p:cBhvr>
                                        <p:cTn id="40" dur="2000" fill="hold"/>
                                        <p:tgtEl>
                                          <p:spTgt spid="8"/>
                                        </p:tgtEl>
                                        <p:attrNameLst>
                                          <p:attrName>ppt_w</p:attrName>
                                        </p:attrNameLst>
                                      </p:cBhvr>
                                      <p:tavLst>
                                        <p:tav tm="0">
                                          <p:val>
                                            <p:fltVal val="0"/>
                                          </p:val>
                                        </p:tav>
                                        <p:tav tm="100000">
                                          <p:val>
                                            <p:strVal val="#ppt_w"/>
                                          </p:val>
                                        </p:tav>
                                      </p:tavLst>
                                    </p:anim>
                                    <p:anim calcmode="lin" valueType="num">
                                      <p:cBhvr>
                                        <p:cTn id="41" dur="2000" fill="hold"/>
                                        <p:tgtEl>
                                          <p:spTgt spid="8"/>
                                        </p:tgtEl>
                                        <p:attrNameLst>
                                          <p:attrName>ppt_h</p:attrName>
                                        </p:attrNameLst>
                                      </p:cBhvr>
                                      <p:tavLst>
                                        <p:tav tm="0">
                                          <p:val>
                                            <p:strVal val="#ppt_h"/>
                                          </p:val>
                                        </p:tav>
                                        <p:tav tm="100000">
                                          <p:val>
                                            <p:strVal val="#ppt_h"/>
                                          </p:val>
                                        </p:tav>
                                      </p:tavLst>
                                    </p:anim>
                                  </p:childTnLst>
                                </p:cTn>
                              </p:par>
                            </p:childTnLst>
                          </p:cTn>
                        </p:par>
                        <p:par>
                          <p:cTn id="42" fill="hold" nodeType="afterGroup">
                            <p:stCondLst>
                              <p:cond delay="14500"/>
                            </p:stCondLst>
                            <p:childTnLst>
                              <p:par>
                                <p:cTn id="43" presetID="42" presetClass="entr" presetSubtype="0" fill="hold" grpId="0" nodeType="afterEffect">
                                  <p:stCondLst>
                                    <p:cond delay="500"/>
                                  </p:stCondLst>
                                  <p:childTnLst>
                                    <p:set>
                                      <p:cBhvr>
                                        <p:cTn id="44" dur="1" fill="hold">
                                          <p:stCondLst>
                                            <p:cond delay="0"/>
                                          </p:stCondLst>
                                        </p:cTn>
                                        <p:tgtEl>
                                          <p:spTgt spid="89092"/>
                                        </p:tgtEl>
                                        <p:attrNameLst>
                                          <p:attrName>style.visibility</p:attrName>
                                        </p:attrNameLst>
                                      </p:cBhvr>
                                      <p:to>
                                        <p:strVal val="visible"/>
                                      </p:to>
                                    </p:set>
                                    <p:animEffect transition="in" filter="fade">
                                      <p:cBhvr>
                                        <p:cTn id="45" dur="2000"/>
                                        <p:tgtEl>
                                          <p:spTgt spid="89092"/>
                                        </p:tgtEl>
                                      </p:cBhvr>
                                    </p:animEffect>
                                    <p:anim calcmode="lin" valueType="num">
                                      <p:cBhvr>
                                        <p:cTn id="46" dur="2000" fill="hold"/>
                                        <p:tgtEl>
                                          <p:spTgt spid="89092"/>
                                        </p:tgtEl>
                                        <p:attrNameLst>
                                          <p:attrName>ppt_x</p:attrName>
                                        </p:attrNameLst>
                                      </p:cBhvr>
                                      <p:tavLst>
                                        <p:tav tm="0">
                                          <p:val>
                                            <p:strVal val="#ppt_x"/>
                                          </p:val>
                                        </p:tav>
                                        <p:tav tm="100000">
                                          <p:val>
                                            <p:strVal val="#ppt_x"/>
                                          </p:val>
                                        </p:tav>
                                      </p:tavLst>
                                    </p:anim>
                                    <p:anim calcmode="lin" valueType="num">
                                      <p:cBhvr>
                                        <p:cTn id="47" dur="2000" fill="hold"/>
                                        <p:tgtEl>
                                          <p:spTgt spid="8909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0" grpId="0" animBg="1"/>
      <p:bldP spid="89091" grpId="0" animBg="1"/>
      <p:bldP spid="89091" grpId="1" animBg="1"/>
      <p:bldP spid="89092" grpId="0" animBg="1"/>
      <p:bldP spid="75787" grpId="0" animBg="1"/>
      <p:bldP spid="7" grpId="0" animBg="1"/>
      <p:bldP spid="8"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60418"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endParaRPr lang="es-ES" altLang="es-ES">
              <a:solidFill>
                <a:srgbClr val="000000"/>
              </a:solidFill>
            </a:endParaRPr>
          </a:p>
        </p:txBody>
      </p:sp>
      <p:sp>
        <p:nvSpPr>
          <p:cNvPr id="60419"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s-ES" altLang="es-ES">
              <a:solidFill>
                <a:srgbClr val="000000"/>
              </a:solidFill>
            </a:endParaRPr>
          </a:p>
        </p:txBody>
      </p:sp>
      <p:pic>
        <p:nvPicPr>
          <p:cNvPr id="60420"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21"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 altLang="es-ES" sz="6000" b="1">
                <a:solidFill>
                  <a:srgbClr val="000000"/>
                </a:solidFill>
                <a:latin typeface="Kristen ITC" pitchFamily="66" charset="0"/>
              </a:rPr>
              <a:t>¿Te ha gustado?</a:t>
            </a:r>
            <a:r>
              <a:rPr lang="es-ES" altLang="es-ES" sz="4800">
                <a:solidFill>
                  <a:srgbClr val="000000"/>
                </a:solidFill>
                <a:latin typeface="Kristen ITC" pitchFamily="66" charset="0"/>
              </a:rPr>
              <a:t> </a:t>
            </a:r>
            <a:br>
              <a:rPr lang="es-ES" altLang="es-ES" sz="4800">
                <a:solidFill>
                  <a:srgbClr val="000000"/>
                </a:solidFill>
                <a:latin typeface="Kristen ITC" pitchFamily="66" charset="0"/>
              </a:rPr>
            </a:br>
            <a:r>
              <a:rPr lang="es-ES" altLang="es-ES" sz="4400">
                <a:solidFill>
                  <a:srgbClr val="000000"/>
                </a:solidFill>
                <a:latin typeface="Kristen ITC" pitchFamily="66" charset="0"/>
              </a:rPr>
              <a:t>Puedes ver más entrando </a:t>
            </a:r>
            <a:br>
              <a:rPr lang="es-ES" altLang="es-ES" sz="4400">
                <a:solidFill>
                  <a:srgbClr val="000000"/>
                </a:solidFill>
                <a:latin typeface="Kristen ITC" pitchFamily="66" charset="0"/>
              </a:rPr>
            </a:br>
            <a:r>
              <a:rPr lang="es-ES" altLang="es-ES" sz="4400" b="1">
                <a:solidFill>
                  <a:srgbClr val="40F903"/>
                </a:solidFill>
                <a:latin typeface="Kristen ITC" pitchFamily="66" charset="0"/>
                <a:hlinkClick r:id="rId2"/>
              </a:rPr>
              <a:t>Aquí</a:t>
            </a:r>
            <a:endParaRPr lang="es-ES" altLang="es-ES" sz="4400" b="1">
              <a:solidFill>
                <a:srgbClr val="40F903"/>
              </a:solidFill>
              <a:latin typeface="Kristen ITC" pitchFamily="66" charset="0"/>
            </a:endParaRPr>
          </a:p>
        </p:txBody>
      </p:sp>
      <p:sp>
        <p:nvSpPr>
          <p:cNvPr id="60422"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_tradnl" altLang="es-ES" b="1">
                <a:solidFill>
                  <a:srgbClr val="000000"/>
                </a:solidFill>
                <a:latin typeface="Kristen ITC" pitchFamily="66" charset="0"/>
              </a:rPr>
              <a:t>Además puedes recibir powerpoints en tu correo electrónico suscribiéndote aquí:</a:t>
            </a:r>
            <a:r>
              <a:rPr lang="es-ES_tradnl" altLang="es-ES" b="1">
                <a:solidFill>
                  <a:srgbClr val="0066FF"/>
                </a:solidFill>
              </a:rPr>
              <a:t> </a:t>
            </a:r>
          </a:p>
          <a:p>
            <a:pPr eaLnBrk="1" hangingPunct="1">
              <a:spcBef>
                <a:spcPct val="50000"/>
              </a:spcBef>
            </a:pPr>
            <a:endParaRPr lang="es-ES" altLang="es-ES" b="1">
              <a:solidFill>
                <a:srgbClr val="0066FF"/>
              </a:solidFill>
            </a:endParaRPr>
          </a:p>
        </p:txBody>
      </p:sp>
      <p:pic>
        <p:nvPicPr>
          <p:cNvPr id="60423"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424"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425"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426"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427"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428"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5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6230</TotalTime>
  <Words>2000</Words>
  <Application>Microsoft Office PowerPoint</Application>
  <PresentationFormat>Presentación en pantalla (16:10)</PresentationFormat>
  <Paragraphs>131</Paragraphs>
  <Slides>57</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57</vt:i4>
      </vt:variant>
    </vt:vector>
  </HeadingPairs>
  <TitlesOfParts>
    <vt:vector size="63" baseType="lpstr">
      <vt:lpstr>Arial</vt:lpstr>
      <vt:lpstr>Calibri</vt:lpstr>
      <vt:lpstr>Lucida Calligraphy</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Papa</cp:lastModifiedBy>
  <cp:revision>420</cp:revision>
  <dcterms:created xsi:type="dcterms:W3CDTF">2016-09-15T22:16:32Z</dcterms:created>
  <dcterms:modified xsi:type="dcterms:W3CDTF">2023-03-01T20:15:44Z</dcterms:modified>
</cp:coreProperties>
</file>