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1" r:id="rId4"/>
    <p:sldId id="340" r:id="rId5"/>
    <p:sldId id="342" r:id="rId6"/>
    <p:sldId id="343" r:id="rId7"/>
    <p:sldId id="350" r:id="rId8"/>
    <p:sldId id="345" r:id="rId9"/>
    <p:sldId id="346" r:id="rId10"/>
    <p:sldId id="347" r:id="rId11"/>
    <p:sldId id="344" r:id="rId12"/>
    <p:sldId id="348" r:id="rId13"/>
    <p:sldId id="357" r:id="rId14"/>
    <p:sldId id="351" r:id="rId15"/>
    <p:sldId id="394" r:id="rId16"/>
    <p:sldId id="349" r:id="rId17"/>
    <p:sldId id="352" r:id="rId18"/>
    <p:sldId id="353" r:id="rId19"/>
    <p:sldId id="354" r:id="rId20"/>
    <p:sldId id="355" r:id="rId21"/>
    <p:sldId id="356" r:id="rId22"/>
    <p:sldId id="358" r:id="rId23"/>
    <p:sldId id="359" r:id="rId24"/>
    <p:sldId id="360" r:id="rId25"/>
    <p:sldId id="361" r:id="rId26"/>
    <p:sldId id="362" r:id="rId27"/>
    <p:sldId id="363" r:id="rId28"/>
    <p:sldId id="364" r:id="rId29"/>
    <p:sldId id="365" r:id="rId30"/>
    <p:sldId id="366" r:id="rId31"/>
    <p:sldId id="367" r:id="rId32"/>
    <p:sldId id="368" r:id="rId33"/>
    <p:sldId id="369" r:id="rId34"/>
    <p:sldId id="370" r:id="rId35"/>
    <p:sldId id="371" r:id="rId36"/>
    <p:sldId id="372" r:id="rId37"/>
    <p:sldId id="373" r:id="rId38"/>
    <p:sldId id="374" r:id="rId39"/>
    <p:sldId id="375" r:id="rId40"/>
    <p:sldId id="376" r:id="rId41"/>
    <p:sldId id="377" r:id="rId42"/>
    <p:sldId id="378" r:id="rId43"/>
    <p:sldId id="379" r:id="rId44"/>
    <p:sldId id="380" r:id="rId45"/>
    <p:sldId id="381" r:id="rId46"/>
    <p:sldId id="382" r:id="rId47"/>
    <p:sldId id="383" r:id="rId48"/>
    <p:sldId id="384" r:id="rId49"/>
    <p:sldId id="385" r:id="rId50"/>
    <p:sldId id="386" r:id="rId51"/>
    <p:sldId id="387" r:id="rId52"/>
    <p:sldId id="388" r:id="rId53"/>
    <p:sldId id="389" r:id="rId54"/>
    <p:sldId id="390" r:id="rId55"/>
    <p:sldId id="391" r:id="rId56"/>
    <p:sldId id="392" r:id="rId57"/>
    <p:sldId id="338" r:id="rId58"/>
    <p:sldId id="393" r:id="rId5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Jq6WTmtdmFGQtlO8hFcyJg" hashData="UgcHCkPSuwIsr4sSt622eLOQJj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CC00"/>
    <a:srgbClr val="99FF33"/>
    <a:srgbClr val="FF33CC"/>
    <a:srgbClr val="66FFFF"/>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p:scale>
          <a:sx n="70" d="100"/>
          <a:sy n="70" d="100"/>
        </p:scale>
        <p:origin x="-996" y="-1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52D31D6-D154-47B3-823F-D76306353E6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6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72E3C50-B2FA-4648-8214-56DB0594C4E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55.gif"/><Relationship Id="rId4" Type="http://schemas.openxmlformats.org/officeDocument/2006/relationships/image" Target="../media/image4.jpeg"/></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mina-de-sal1.jpg"/>
          <p:cNvPicPr>
            <a:picLocks noChangeAspect="1" noChangeArrowheads="1"/>
          </p:cNvPicPr>
          <p:nvPr/>
        </p:nvPicPr>
        <p:blipFill>
          <a:blip r:embed="rId3"/>
          <a:srcRect/>
          <a:stretch>
            <a:fillRect/>
          </a:stretch>
        </p:blipFill>
        <p:spPr bwMode="auto">
          <a:xfrm>
            <a:off x="-54260" y="0"/>
            <a:ext cx="9198260" cy="6858000"/>
          </a:xfrm>
          <a:prstGeom prst="rect">
            <a:avLst/>
          </a:prstGeom>
          <a:noFill/>
        </p:spPr>
      </p:pic>
      <p:sp>
        <p:nvSpPr>
          <p:cNvPr id="6" name="5 Rectángulo"/>
          <p:cNvSpPr/>
          <p:nvPr/>
        </p:nvSpPr>
        <p:spPr>
          <a:xfrm>
            <a:off x="785786" y="714356"/>
            <a:ext cx="7500958" cy="4647408"/>
          </a:xfrm>
          <a:prstGeom prst="rect">
            <a:avLst/>
          </a:prstGeom>
        </p:spPr>
        <p:txBody>
          <a:bodyPr wrap="square" lIns="91422" tIns="45711" rIns="91422" bIns="45711">
            <a:spAutoFit/>
          </a:bodyPr>
          <a:lstStyle/>
          <a:p>
            <a:pPr algn="ctr"/>
            <a:r>
              <a:rPr lang="es-ES" sz="4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Catedral subterránea de  Polonia</a:t>
            </a:r>
          </a:p>
          <a:p>
            <a:pPr algn="ctr"/>
            <a:endParaRPr lang="es-ES" sz="4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a:p>
            <a:pPr algn="ctr"/>
            <a:r>
              <a:rPr lang="es-ES" sz="4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Las minas de sal </a:t>
            </a:r>
          </a:p>
          <a:p>
            <a:pPr algn="ctr"/>
            <a:r>
              <a:rPr lang="es-ES" sz="4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 WIELIEZKA</a:t>
            </a:r>
          </a:p>
          <a:p>
            <a:pPr algn="ctr"/>
            <a:endParaRPr lang="es-ES" sz="2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a:p>
            <a:pPr algn="ctr"/>
            <a:endParaRPr lang="es-ES" sz="28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285720" y="4643446"/>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357158" y="5500702"/>
            <a:ext cx="1000132" cy="1052513"/>
          </a:xfrm>
          <a:prstGeom prst="rect">
            <a:avLst/>
          </a:prstGeom>
          <a:noFill/>
          <a:ln w="38100">
            <a:solidFill>
              <a:srgbClr val="1CDEF8"/>
            </a:solidFill>
            <a:miter lim="800000"/>
            <a:headEnd/>
            <a:tailEnd/>
          </a:ln>
        </p:spPr>
      </p:pic>
      <p:sp>
        <p:nvSpPr>
          <p:cNvPr id="15" name="14 Rectángulo"/>
          <p:cNvSpPr/>
          <p:nvPr/>
        </p:nvSpPr>
        <p:spPr>
          <a:xfrm>
            <a:off x="135729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endParaRPr>
          </a:p>
        </p:txBody>
      </p:sp>
    </p:spTree>
  </p:cSld>
  <p:clrMapOvr>
    <a:masterClrMapping/>
  </p:clrMapOvr>
  <p:transition advTm="14000">
    <p:sndAc>
      <p:stSnd loop="1">
        <p:snd r:embed="rId2" name="andrea bocelli las hojas muerta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par>
                          <p:cTn id="10" fill="hold">
                            <p:stCondLst>
                              <p:cond delay="116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13" dur="8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15" dur="80"/>
                                        <p:tgtEl>
                                          <p:spTgt spid="6">
                                            <p:txEl>
                                              <p:pRg st="2" end="2"/>
                                            </p:txEl>
                                          </p:spTgt>
                                        </p:tgtEl>
                                        <p:attrNameLst>
                                          <p:attrName>fill.type</p:attrName>
                                        </p:attrNameLst>
                                      </p:cBhvr>
                                      <p:to>
                                        <p:strVal val="solid"/>
                                      </p:to>
                                    </p:set>
                                  </p:childTnLst>
                                </p:cTn>
                              </p:par>
                            </p:childTnLst>
                          </p:cTn>
                        </p:par>
                        <p:par>
                          <p:cTn id="16" fill="hold">
                            <p:stCondLst>
                              <p:cond delay="172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6">
                                            <p:txEl>
                                              <p:pRg st="3" end="3"/>
                                            </p:txEl>
                                          </p:spTgt>
                                        </p:tgtEl>
                                        <p:attrNameLst>
                                          <p:attrName>style.visibility</p:attrName>
                                        </p:attrNameLst>
                                      </p:cBhvr>
                                      <p:to>
                                        <p:strVal val="visible"/>
                                      </p:to>
                                    </p:set>
                                    <p:anim calcmode="discrete" valueType="clr">
                                      <p:cBhvr override="childStyle">
                                        <p:cTn id="19" dur="80"/>
                                        <p:tgtEl>
                                          <p:spTgt spid="6">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6">
                                            <p:txEl>
                                              <p:pRg st="3" end="3"/>
                                            </p:txEl>
                                          </p:spTgt>
                                        </p:tgtEl>
                                        <p:attrNameLst>
                                          <p:attrName>fillcolor</p:attrName>
                                        </p:attrNameLst>
                                      </p:cBhvr>
                                      <p:tavLst>
                                        <p:tav tm="0">
                                          <p:val>
                                            <p:clrVal>
                                              <a:schemeClr val="accent2"/>
                                            </p:clrVal>
                                          </p:val>
                                        </p:tav>
                                        <p:tav tm="50000">
                                          <p:val>
                                            <p:clrVal>
                                              <a:schemeClr val="hlink"/>
                                            </p:clrVal>
                                          </p:val>
                                        </p:tav>
                                      </p:tavLst>
                                    </p:anim>
                                    <p:set>
                                      <p:cBhvr>
                                        <p:cTn id="21" dur="80"/>
                                        <p:tgtEl>
                                          <p:spTgt spid="6">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643570" y="928670"/>
            <a:ext cx="2971784" cy="485778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pic>
        <p:nvPicPr>
          <p:cNvPr id="16386" name="Picture 2" descr="C:\Documents and Settings\Dell\Escritorio\450px-Wieliczka_szyb.jpg"/>
          <p:cNvPicPr>
            <a:picLocks noChangeAspect="1" noChangeArrowheads="1"/>
          </p:cNvPicPr>
          <p:nvPr/>
        </p:nvPicPr>
        <p:blipFill>
          <a:blip r:embed="rId2"/>
          <a:srcRect/>
          <a:stretch>
            <a:fillRect/>
          </a:stretch>
        </p:blipFill>
        <p:spPr bwMode="auto">
          <a:xfrm>
            <a:off x="0" y="0"/>
            <a:ext cx="5214942" cy="6953256"/>
          </a:xfrm>
          <a:prstGeom prst="rect">
            <a:avLst/>
          </a:prstGeom>
          <a:noFill/>
        </p:spPr>
      </p:pic>
      <p:sp>
        <p:nvSpPr>
          <p:cNvPr id="3" name="2 Rectángulo"/>
          <p:cNvSpPr/>
          <p:nvPr/>
        </p:nvSpPr>
        <p:spPr>
          <a:xfrm>
            <a:off x="5857884" y="928670"/>
            <a:ext cx="2571752" cy="4801314"/>
          </a:xfrm>
          <a:prstGeom prst="rect">
            <a:avLst/>
          </a:prstGeom>
        </p:spPr>
        <p:txBody>
          <a:bodyPr wrap="square">
            <a:spAutoFit/>
          </a:bodyPr>
          <a:lstStyle/>
          <a:p>
            <a:pPr algn="ctr"/>
            <a:r>
              <a:rPr lang="es-ES" i="1" dirty="0" smtClean="0">
                <a:latin typeface="Bodoni MT Black" pitchFamily="18" charset="0"/>
              </a:rPr>
              <a:t>La </a:t>
            </a:r>
            <a:r>
              <a:rPr lang="es-ES" b="1" i="1" dirty="0" smtClean="0">
                <a:latin typeface="Bodoni MT Black" pitchFamily="18" charset="0"/>
              </a:rPr>
              <a:t>mina de sal de Wieliczka</a:t>
            </a:r>
            <a:r>
              <a:rPr lang="es-ES" i="1" dirty="0" smtClean="0">
                <a:latin typeface="Bodoni MT Black" pitchFamily="18" charset="0"/>
              </a:rPr>
              <a:t> se encuentra a 15 Km. de Cracovia -Polonia- y está declarada patrimonio de la humanidad. En explotación desde el siglo XIII, hoy sigue a pleno rendimiento siendo de las minas para la extracción de sal de mesa más importantes del mundo.</a:t>
            </a:r>
          </a:p>
        </p:txBody>
      </p:sp>
      <p:pic>
        <p:nvPicPr>
          <p:cNvPr id="5" name="Picture 4" descr="12"/>
          <p:cNvPicPr>
            <a:picLocks noChangeAspect="1" noChangeArrowheads="1"/>
          </p:cNvPicPr>
          <p:nvPr/>
        </p:nvPicPr>
        <p:blipFill>
          <a:blip r:embed="rId3"/>
          <a:srcRect/>
          <a:stretch>
            <a:fillRect/>
          </a:stretch>
        </p:blipFill>
        <p:spPr bwMode="auto">
          <a:xfrm>
            <a:off x="5572132" y="642918"/>
            <a:ext cx="3143272" cy="5429288"/>
          </a:xfrm>
          <a:prstGeom prst="rect">
            <a:avLst/>
          </a:prstGeom>
          <a:noFill/>
          <a:ln w="9525">
            <a:noFill/>
            <a:miter lim="800000"/>
            <a:headEnd/>
            <a:tailEnd/>
          </a:ln>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Documents and Settings\Dell\Escritorio\exterior Mina de Sal Wieliczka.jpg"/>
          <p:cNvPicPr>
            <a:picLocks noChangeAspect="1" noChangeArrowheads="1"/>
          </p:cNvPicPr>
          <p:nvPr/>
        </p:nvPicPr>
        <p:blipFill>
          <a:blip r:embed="rId2"/>
          <a:srcRect/>
          <a:stretch>
            <a:fillRect/>
          </a:stretch>
        </p:blipFill>
        <p:spPr bwMode="auto">
          <a:xfrm>
            <a:off x="0" y="0"/>
            <a:ext cx="9144000" cy="6864096"/>
          </a:xfrm>
          <a:prstGeom prst="rect">
            <a:avLst/>
          </a:prstGeom>
          <a:noFill/>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zugjd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8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4786314" y="0"/>
            <a:ext cx="4357686" cy="6858000"/>
          </a:xfrm>
          <a:prstGeom prst="rect">
            <a:avLst/>
          </a:prstGeom>
          <a:solidFill>
            <a:srgbClr val="FF33CC">
              <a:alpha val="34000"/>
            </a:srgbClr>
          </a:solidFill>
          <a:ln w="9525">
            <a:solidFill>
              <a:schemeClr val="tx1"/>
            </a:solidFill>
            <a:miter lim="800000"/>
            <a:headEnd/>
            <a:tailEnd/>
          </a:ln>
          <a:effectLst/>
        </p:spPr>
        <p:txBody>
          <a:bodyPr wrap="none" anchor="ctr"/>
          <a:lstStyle/>
          <a:p>
            <a:endParaRPr lang="es-ES"/>
          </a:p>
        </p:txBody>
      </p:sp>
      <p:sp>
        <p:nvSpPr>
          <p:cNvPr id="3" name="2 Rectángulo"/>
          <p:cNvSpPr/>
          <p:nvPr/>
        </p:nvSpPr>
        <p:spPr>
          <a:xfrm>
            <a:off x="5143504" y="500042"/>
            <a:ext cx="3786214" cy="6001643"/>
          </a:xfrm>
          <a:prstGeom prst="rect">
            <a:avLst/>
          </a:prstGeom>
        </p:spPr>
        <p:txBody>
          <a:bodyPr wrap="square">
            <a:spAutoFit/>
          </a:bodyPr>
          <a:lstStyle/>
          <a:p>
            <a:pPr algn="ctr"/>
            <a:r>
              <a:rPr lang="es-ES" sz="1600" i="1" dirty="0" smtClean="0">
                <a:latin typeface="Bodoni MT Black" pitchFamily="18" charset="0"/>
              </a:rPr>
              <a:t>Visitada por 800.000 turistas al año, consta de 300 Km. de galerías subterráneas de las que al público hay habilitados 3,5 Km., alcanzando una profundidad de 327m. aunque los visitantes sólo llegan hasta los 100m. Lo más espectacular de esta mina es que en sus galerías y cámaras de sal, los mineros a lo largo del tiempo, han ido esculpiendo </a:t>
            </a:r>
            <a:r>
              <a:rPr lang="es-ES" sz="1600" b="1" i="1" dirty="0" smtClean="0">
                <a:latin typeface="Bodoni MT Black" pitchFamily="18" charset="0"/>
              </a:rPr>
              <a:t>esculturas enteramente de sal</a:t>
            </a:r>
            <a:r>
              <a:rPr lang="es-ES" sz="1600" i="1" dirty="0" smtClean="0">
                <a:latin typeface="Bodoni MT Black" pitchFamily="18" charset="0"/>
              </a:rPr>
              <a:t> y, la más espectacular, la capilla de Santa Cunegunda; toda la ornamentación interior, hasta las lámparas, está hechas con sal.</a:t>
            </a:r>
          </a:p>
          <a:p>
            <a:pPr algn="ctr"/>
            <a:r>
              <a:rPr lang="es-ES" sz="1600" i="1" dirty="0" smtClean="0">
                <a:latin typeface="Bodoni MT Black" pitchFamily="18" charset="0"/>
              </a:rPr>
              <a:t>También hay un lago subterráneo, un museo, un sanatorio, cine, restaurante, tienda y salas de reuniones. Todo un complejo realmente impresionante.</a:t>
            </a:r>
            <a:endParaRPr lang="es-ES" sz="1600" i="1" dirty="0">
              <a:latin typeface="Bodoni MT Black" pitchFamily="18" charset="0"/>
            </a:endParaRPr>
          </a:p>
        </p:txBody>
      </p:sp>
      <p:pic>
        <p:nvPicPr>
          <p:cNvPr id="4" name="Picture 2" descr="C:\Documents and Settings\Dell\Escritorio\fotos-minas-wieliczka-009.jpg"/>
          <p:cNvPicPr>
            <a:picLocks noChangeAspect="1" noChangeArrowheads="1"/>
          </p:cNvPicPr>
          <p:nvPr/>
        </p:nvPicPr>
        <p:blipFill>
          <a:blip r:embed="rId2"/>
          <a:srcRect/>
          <a:stretch>
            <a:fillRect/>
          </a:stretch>
        </p:blipFill>
        <p:spPr bwMode="auto">
          <a:xfrm>
            <a:off x="0" y="-150150"/>
            <a:ext cx="5000628" cy="7008150"/>
          </a:xfrm>
          <a:prstGeom prst="rect">
            <a:avLst/>
          </a:prstGeom>
          <a:noFill/>
        </p:spPr>
      </p:pic>
      <p:pic>
        <p:nvPicPr>
          <p:cNvPr id="6" name="Picture 4" descr="12"/>
          <p:cNvPicPr>
            <a:picLocks noChangeAspect="1" noChangeArrowheads="1"/>
          </p:cNvPicPr>
          <p:nvPr/>
        </p:nvPicPr>
        <p:blipFill>
          <a:blip r:embed="rId3"/>
          <a:srcRect/>
          <a:stretch>
            <a:fillRect/>
          </a:stretch>
        </p:blipFill>
        <p:spPr bwMode="auto">
          <a:xfrm rot="5400000">
            <a:off x="3571875" y="1285875"/>
            <a:ext cx="6858000" cy="4286250"/>
          </a:xfrm>
          <a:prstGeom prst="rect">
            <a:avLst/>
          </a:prstGeom>
          <a:noFill/>
          <a:ln w="9525">
            <a:noFill/>
            <a:miter lim="800000"/>
            <a:headEnd/>
            <a:tailEnd/>
          </a:ln>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decel="100000"/>
                                        <p:tgtEl>
                                          <p:spTgt spid="5"/>
                                        </p:tgtEl>
                                      </p:cBhvr>
                                    </p:animEffect>
                                    <p:anim calcmode="lin" valueType="num">
                                      <p:cBhvr>
                                        <p:cTn id="8" dur="4000" decel="100000" fill="hold"/>
                                        <p:tgtEl>
                                          <p:spTgt spid="5"/>
                                        </p:tgtEl>
                                        <p:attrNameLst>
                                          <p:attrName>style.rotation</p:attrName>
                                        </p:attrNameLst>
                                      </p:cBhvr>
                                      <p:tavLst>
                                        <p:tav tm="0">
                                          <p:val>
                                            <p:fltVal val="-90"/>
                                          </p:val>
                                        </p:tav>
                                        <p:tav tm="100000">
                                          <p:val>
                                            <p:fltVal val="0"/>
                                          </p:val>
                                        </p:tav>
                                      </p:tavLst>
                                    </p:anim>
                                    <p:anim calcmode="lin" valueType="num">
                                      <p:cBhvr>
                                        <p:cTn id="9" dur="4000" decel="100000" fill="hold"/>
                                        <p:tgtEl>
                                          <p:spTgt spid="5"/>
                                        </p:tgtEl>
                                        <p:attrNameLst>
                                          <p:attrName>ppt_x</p:attrName>
                                        </p:attrNameLst>
                                      </p:cBhvr>
                                      <p:tavLst>
                                        <p:tav tm="0">
                                          <p:val>
                                            <p:strVal val="#ppt_x+0.4"/>
                                          </p:val>
                                        </p:tav>
                                        <p:tav tm="100000">
                                          <p:val>
                                            <p:strVal val="#ppt_x-0.05"/>
                                          </p:val>
                                        </p:tav>
                                      </p:tavLst>
                                    </p:anim>
                                    <p:anim calcmode="lin" valueType="num">
                                      <p:cBhvr>
                                        <p:cTn id="10" dur="4000" decel="100000" fill="hold"/>
                                        <p:tgtEl>
                                          <p:spTgt spid="5"/>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style.rotation</p:attrName>
                                        </p:attrNameLst>
                                      </p:cBhvr>
                                      <p:tavLst>
                                        <p:tav tm="0">
                                          <p:val>
                                            <p:fltVal val="90"/>
                                          </p:val>
                                        </p:tav>
                                        <p:tav tm="100000">
                                          <p:val>
                                            <p:fltVal val="0"/>
                                          </p:val>
                                        </p:tav>
                                      </p:tavLst>
                                    </p:anim>
                                    <p:animEffect transition="in" filter="fade">
                                      <p:cBhvr>
                                        <p:cTn id="1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Dell\Escritorio\minas-de-sal-de-wieliczka_152613MM.jpg"/>
          <p:cNvPicPr>
            <a:picLocks noChangeAspect="1" noChangeArrowheads="1"/>
          </p:cNvPicPr>
          <p:nvPr/>
        </p:nvPicPr>
        <p:blipFill>
          <a:blip r:embed="rId2"/>
          <a:srcRect/>
          <a:stretch>
            <a:fillRect/>
          </a:stretch>
        </p:blipFill>
        <p:spPr bwMode="auto">
          <a:xfrm>
            <a:off x="-1" y="0"/>
            <a:ext cx="9234139" cy="6858000"/>
          </a:xfrm>
          <a:prstGeom prst="rect">
            <a:avLst/>
          </a:prstGeom>
          <a:noFill/>
        </p:spPr>
      </p:pic>
    </p:spTree>
  </p:cSld>
  <p:clrMapOvr>
    <a:masterClrMapping/>
  </p:clrMapOvr>
  <p:transition advTm="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C:\Documents and Settings\Dell\Escritorio\4112177-corredor-en-mina-de-sal-en-wieliczka-polonia.jpg"/>
          <p:cNvPicPr>
            <a:picLocks noChangeAspect="1" noChangeArrowheads="1"/>
          </p:cNvPicPr>
          <p:nvPr/>
        </p:nvPicPr>
        <p:blipFill>
          <a:blip r:embed="rId2"/>
          <a:srcRect/>
          <a:stretch>
            <a:fillRect/>
          </a:stretch>
        </p:blipFill>
        <p:spPr bwMode="auto">
          <a:xfrm>
            <a:off x="0" y="0"/>
            <a:ext cx="9644051" cy="6858000"/>
          </a:xfrm>
          <a:prstGeom prst="rect">
            <a:avLst/>
          </a:prstGeom>
          <a:noFill/>
        </p:spPr>
      </p:pic>
      <p:sp>
        <p:nvSpPr>
          <p:cNvPr id="3" name="2 Rectángulo"/>
          <p:cNvSpPr/>
          <p:nvPr/>
        </p:nvSpPr>
        <p:spPr>
          <a:xfrm>
            <a:off x="285720" y="3929066"/>
            <a:ext cx="3071834" cy="2031325"/>
          </a:xfrm>
          <a:prstGeom prst="rect">
            <a:avLst/>
          </a:prstGeom>
        </p:spPr>
        <p:txBody>
          <a:bodyPr wrap="square">
            <a:spAutoFit/>
          </a:bodyPr>
          <a:lstStyle/>
          <a:p>
            <a:pPr algn="ctr"/>
            <a:r>
              <a:rPr lang="es-ES" i="1" dirty="0" smtClean="0">
                <a:solidFill>
                  <a:schemeClr val="bg1"/>
                </a:solidFill>
                <a:latin typeface="Bodoni MT Black" pitchFamily="18" charset="0"/>
              </a:rPr>
              <a:t>Tiene nueves niveles, en los cuales se pueden encontrar diferentes altares esculpidos en sal, una gran cantidad de objetos de arte, estatuas, grabados etc.</a:t>
            </a:r>
            <a:endParaRPr lang="es-ES" i="1" dirty="0">
              <a:solidFill>
                <a:schemeClr val="bg1"/>
              </a:solidFill>
              <a:latin typeface="Bodoni MT Black" pitchFamily="18" charset="0"/>
            </a:endParaRPr>
          </a:p>
        </p:txBody>
      </p:sp>
    </p:spTree>
  </p:cSld>
  <p:clrMapOvr>
    <a:masterClrMapping/>
  </p:clrMapOvr>
  <p:transition advTm="19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13648683-pasillo-en-mina-de-sal-y-exhibicion-de-museo.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0"/>
            <a:ext cx="9144000" cy="6858000"/>
          </a:xfrm>
          <a:prstGeom prst="rect">
            <a:avLst/>
          </a:prstGeom>
          <a:solidFill>
            <a:srgbClr val="99FF33">
              <a:alpha val="64000"/>
            </a:srgbClr>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571472" y="928670"/>
            <a:ext cx="8001056" cy="5324535"/>
          </a:xfrm>
          <a:prstGeom prst="rect">
            <a:avLst/>
          </a:prstGeom>
        </p:spPr>
        <p:txBody>
          <a:bodyPr wrap="square">
            <a:spAutoFit/>
          </a:bodyPr>
          <a:lstStyle/>
          <a:p>
            <a:pPr algn="ctr"/>
            <a:r>
              <a:rPr lang="es-ES" sz="2000" b="1" i="1" dirty="0" smtClean="0">
                <a:latin typeface="Arial" pitchFamily="34" charset="0"/>
                <a:cs typeface="Arial" pitchFamily="34" charset="0"/>
              </a:rPr>
              <a:t>Las minas de sal de Wieliczka, en Polonia. Como vemos se trata de una de las minas más antiguas e interesantes, ya hablamos en términos generales del lugar y cómo llegar al mismo, hoy queremos contarte específicamente qué encontrarás allí de forma que puedas planificar mejor tu viaje.</a:t>
            </a:r>
          </a:p>
          <a:p>
            <a:pPr algn="ctr"/>
            <a:r>
              <a:rPr lang="es-ES" sz="2000" b="1" i="1" dirty="0" smtClean="0">
                <a:latin typeface="Arial" pitchFamily="34" charset="0"/>
                <a:cs typeface="Arial" pitchFamily="34" charset="0"/>
              </a:rPr>
              <a:t>Para entrar a las minas vamos a comenzar por bajar una larga escalera, en caso de que algún turista no pueda bajar escaleras también está la posibilidad de que baje en un ascensor .Una vez que estemos abajo enseguida sentiremos el olor a madera, ya que la misma se encuentra por todos lados, también un intenso olor a sal y humedad, aunque esto es de esperarse. Gran parte del camino estaremos rodeados por columnas de sal, incluso podemos probar mediante el gusto que realmente son de sal. La guía nos contará la historia del lugar, la cual comienza hace más de 700 años. Veremos como las minas fueron fuente de riqueza por mucho tiempo, hoy en día la producción en esta mina es mínima, aunque aún se produce sal de mesa.</a:t>
            </a:r>
          </a:p>
        </p:txBody>
      </p:sp>
      <p:pic>
        <p:nvPicPr>
          <p:cNvPr id="3" name="Picture 4" descr="1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decel="100000"/>
                                        <p:tgtEl>
                                          <p:spTgt spid="4"/>
                                        </p:tgtEl>
                                      </p:cBhvr>
                                    </p:animEffect>
                                    <p:anim calcmode="lin" valueType="num">
                                      <p:cBhvr>
                                        <p:cTn id="14" dur="4000" decel="100000" fill="hold"/>
                                        <p:tgtEl>
                                          <p:spTgt spid="4"/>
                                        </p:tgtEl>
                                        <p:attrNameLst>
                                          <p:attrName>style.rotation</p:attrName>
                                        </p:attrNameLst>
                                      </p:cBhvr>
                                      <p:tavLst>
                                        <p:tav tm="0">
                                          <p:val>
                                            <p:fltVal val="-90"/>
                                          </p:val>
                                        </p:tav>
                                        <p:tav tm="100000">
                                          <p:val>
                                            <p:fltVal val="0"/>
                                          </p:val>
                                        </p:tav>
                                      </p:tavLst>
                                    </p:anim>
                                    <p:anim calcmode="lin" valueType="num">
                                      <p:cBhvr>
                                        <p:cTn id="15" dur="4000" decel="100000" fill="hold"/>
                                        <p:tgtEl>
                                          <p:spTgt spid="4"/>
                                        </p:tgtEl>
                                        <p:attrNameLst>
                                          <p:attrName>ppt_x</p:attrName>
                                        </p:attrNameLst>
                                      </p:cBhvr>
                                      <p:tavLst>
                                        <p:tav tm="0">
                                          <p:val>
                                            <p:strVal val="#ppt_x+0.4"/>
                                          </p:val>
                                        </p:tav>
                                        <p:tav tm="100000">
                                          <p:val>
                                            <p:strVal val="#ppt_x-0.05"/>
                                          </p:val>
                                        </p:tav>
                                      </p:tavLst>
                                    </p:anim>
                                    <p:anim calcmode="lin" valueType="num">
                                      <p:cBhvr>
                                        <p:cTn id="16" dur="4000" decel="100000" fill="hold"/>
                                        <p:tgtEl>
                                          <p:spTgt spid="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Documents and Settings\Dell\Escritorio\Sal-Wieliczka.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Mina_de_Sal_de_Wieliczka,_Polonia5.jpg"/>
          <p:cNvPicPr>
            <a:picLocks noChangeAspect="1" noChangeArrowheads="1"/>
          </p:cNvPicPr>
          <p:nvPr/>
        </p:nvPicPr>
        <p:blipFill>
          <a:blip r:embed="rId2"/>
          <a:srcRect/>
          <a:stretch>
            <a:fillRect/>
          </a:stretch>
        </p:blipFill>
        <p:spPr bwMode="auto">
          <a:xfrm>
            <a:off x="-1757363" y="-338138"/>
            <a:ext cx="14812963" cy="9875838"/>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wieliczka_salt_mine_7_gnom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salt-mine-4.jpg"/>
          <p:cNvPicPr>
            <a:picLocks noChangeAspect="1" noChangeArrowheads="1"/>
          </p:cNvPicPr>
          <p:nvPr/>
        </p:nvPicPr>
        <p:blipFill>
          <a:blip r:embed="rId2"/>
          <a:srcRect/>
          <a:stretch>
            <a:fillRect/>
          </a:stretch>
        </p:blipFill>
        <p:spPr bwMode="auto">
          <a:xfrm>
            <a:off x="0" y="0"/>
            <a:ext cx="9167718" cy="6858000"/>
          </a:xfrm>
          <a:prstGeom prst="rect">
            <a:avLst/>
          </a:prstGeom>
          <a:noFill/>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0"/>
            <a:ext cx="9144000" cy="6858000"/>
          </a:xfrm>
          <a:prstGeom prst="rect">
            <a:avLst/>
          </a:prstGeom>
          <a:solidFill>
            <a:srgbClr val="FFFF00">
              <a:alpha val="64000"/>
            </a:srgbClr>
          </a:solidFill>
          <a:ln w="9525">
            <a:solidFill>
              <a:schemeClr val="tx1"/>
            </a:solidFill>
            <a:miter lim="800000"/>
            <a:headEnd/>
            <a:tailEnd/>
          </a:ln>
          <a:effectLst/>
        </p:spPr>
        <p:txBody>
          <a:bodyPr wrap="none" anchor="ctr"/>
          <a:lstStyle/>
          <a:p>
            <a:endParaRPr lang="es-ES"/>
          </a:p>
        </p:txBody>
      </p:sp>
      <p:sp>
        <p:nvSpPr>
          <p:cNvPr id="2" name="1 Rectángulo"/>
          <p:cNvSpPr/>
          <p:nvPr/>
        </p:nvSpPr>
        <p:spPr>
          <a:xfrm>
            <a:off x="642910" y="714356"/>
            <a:ext cx="7858180" cy="5632311"/>
          </a:xfrm>
          <a:prstGeom prst="rect">
            <a:avLst/>
          </a:prstGeom>
        </p:spPr>
        <p:txBody>
          <a:bodyPr wrap="square">
            <a:spAutoFit/>
          </a:bodyPr>
          <a:lstStyle/>
          <a:p>
            <a:pPr algn="ctr"/>
            <a:r>
              <a:rPr lang="es-ES" b="1" i="1" dirty="0" smtClean="0">
                <a:latin typeface="Arial" pitchFamily="34" charset="0"/>
                <a:cs typeface="Arial" pitchFamily="34" charset="0"/>
              </a:rPr>
              <a:t>Una vez que pasamos a otra sala, algo muy importante a recordar es cerrar las puertas, de esta forma evitamos las corrientes de aires. Hay muchas salas y galerías, dentro de estas encontraremos variedad de exposiciones, por ejemplo, sobre cómo trabajaban los mineros, capillas religiosas o salas con bellas esculturas de sal. En este último caso no pensemos en la sal blanca que ya conocemos, sino que es una sal oscura, rígida y con impurezas. Otra atracción muy interesante son los lagos subterráneos de agua salada, técnicamente es imposible hundirse en ellos debido a la gran cantidad de sal que contienen.</a:t>
            </a:r>
          </a:p>
          <a:p>
            <a:pPr algn="ctr"/>
            <a:r>
              <a:rPr lang="es-ES" b="1" i="1" dirty="0" smtClean="0">
                <a:latin typeface="Arial" pitchFamily="34" charset="0"/>
                <a:cs typeface="Arial" pitchFamily="34" charset="0"/>
              </a:rPr>
              <a:t>Por último, queremos mencionar uno de los lugares más fascinantes dentro de la mina, se trata de la capilla de Santa Kinga. Esta es una sala entera hecha de sal, incluso las lámparas, la misma fue creada en 1896 por mineros con grandes dotes artísticas que supieron aportar belleza en cada rincón. En las paredes apreciamos relieves y esculturas religiosas de gran belleza. Para finalizar el recorrido pasaremos a una tienda en donde se venden artículos de recuerdo y salimos de las minas a través de un ascensor que era utilizado por los mineros.</a:t>
            </a:r>
          </a:p>
          <a:p>
            <a:pPr algn="ctr"/>
            <a:r>
              <a:rPr lang="es-ES" b="1" i="1" dirty="0" smtClean="0">
                <a:latin typeface="Arial" pitchFamily="34" charset="0"/>
                <a:cs typeface="Arial" pitchFamily="34" charset="0"/>
              </a:rPr>
              <a:t>Se trata sin duda de un magnífico viaje que no podemos perdernos.</a:t>
            </a:r>
            <a:endParaRPr lang="es-ES" b="1" i="1" dirty="0">
              <a:latin typeface="Arial" pitchFamily="34" charset="0"/>
              <a:cs typeface="Arial" pitchFamily="34" charset="0"/>
            </a:endParaRPr>
          </a:p>
        </p:txBody>
      </p:sp>
      <p:pic>
        <p:nvPicPr>
          <p:cNvPr id="3" name="Picture 4" descr="1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decel="100000"/>
                                        <p:tgtEl>
                                          <p:spTgt spid="4"/>
                                        </p:tgtEl>
                                      </p:cBhvr>
                                    </p:animEffect>
                                    <p:anim calcmode="lin" valueType="num">
                                      <p:cBhvr>
                                        <p:cTn id="14" dur="4000" decel="100000" fill="hold"/>
                                        <p:tgtEl>
                                          <p:spTgt spid="4"/>
                                        </p:tgtEl>
                                        <p:attrNameLst>
                                          <p:attrName>style.rotation</p:attrName>
                                        </p:attrNameLst>
                                      </p:cBhvr>
                                      <p:tavLst>
                                        <p:tav tm="0">
                                          <p:val>
                                            <p:fltVal val="-90"/>
                                          </p:val>
                                        </p:tav>
                                        <p:tav tm="100000">
                                          <p:val>
                                            <p:fltVal val="0"/>
                                          </p:val>
                                        </p:tav>
                                      </p:tavLst>
                                    </p:anim>
                                    <p:anim calcmode="lin" valueType="num">
                                      <p:cBhvr>
                                        <p:cTn id="15" dur="4000" decel="100000" fill="hold"/>
                                        <p:tgtEl>
                                          <p:spTgt spid="4"/>
                                        </p:tgtEl>
                                        <p:attrNameLst>
                                          <p:attrName>ppt_x</p:attrName>
                                        </p:attrNameLst>
                                      </p:cBhvr>
                                      <p:tavLst>
                                        <p:tav tm="0">
                                          <p:val>
                                            <p:strVal val="#ppt_x+0.4"/>
                                          </p:val>
                                        </p:tav>
                                        <p:tav tm="100000">
                                          <p:val>
                                            <p:strVal val="#ppt_x-0.05"/>
                                          </p:val>
                                        </p:tav>
                                      </p:tavLst>
                                    </p:anim>
                                    <p:anim calcmode="lin" valueType="num">
                                      <p:cBhvr>
                                        <p:cTn id="16" dur="4000" decel="100000" fill="hold"/>
                                        <p:tgtEl>
                                          <p:spTgt spid="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mina-de-sal1.jpg"/>
          <p:cNvPicPr>
            <a:picLocks noChangeAspect="1" noChangeArrowheads="1"/>
          </p:cNvPicPr>
          <p:nvPr/>
        </p:nvPicPr>
        <p:blipFill>
          <a:blip r:embed="rId2"/>
          <a:srcRect/>
          <a:stretch>
            <a:fillRect/>
          </a:stretch>
        </p:blipFill>
        <p:spPr bwMode="auto">
          <a:xfrm>
            <a:off x="0" y="0"/>
            <a:ext cx="9198260" cy="6858000"/>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minas-sal-wieliczka.jpg"/>
          <p:cNvPicPr>
            <a:picLocks noChangeAspect="1" noChangeArrowheads="1"/>
          </p:cNvPicPr>
          <p:nvPr/>
        </p:nvPicPr>
        <p:blipFill>
          <a:blip r:embed="rId2"/>
          <a:srcRect/>
          <a:stretch>
            <a:fillRect/>
          </a:stretch>
        </p:blipFill>
        <p:spPr bwMode="auto">
          <a:xfrm>
            <a:off x="0" y="0"/>
            <a:ext cx="9692954" cy="6858000"/>
          </a:xfrm>
          <a:prstGeom prst="rect">
            <a:avLst/>
          </a:prstGeom>
          <a:noFill/>
        </p:spPr>
      </p:pic>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Mina_sal_Wieliczka_Polon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800px-Wieliczka_salt_mine_old_corrido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Wieliczka-saltmine-king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Wieliczka-Salt-Mine-User-Album-001.jpg"/>
          <p:cNvPicPr>
            <a:picLocks noChangeAspect="1" noChangeArrowheads="1"/>
          </p:cNvPicPr>
          <p:nvPr/>
        </p:nvPicPr>
        <p:blipFill>
          <a:blip r:embed="rId2"/>
          <a:srcRect/>
          <a:stretch>
            <a:fillRect/>
          </a:stretch>
        </p:blipFill>
        <p:spPr bwMode="auto">
          <a:xfrm>
            <a:off x="0" y="0"/>
            <a:ext cx="9222277" cy="6858000"/>
          </a:xfrm>
          <a:prstGeom prst="rect">
            <a:avLst/>
          </a:prstGeom>
          <a:noFill/>
        </p:spPr>
      </p:pic>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Documents and Settings\Dell\Escritorio\minas-sal-wieliczka-sala.jpg"/>
          <p:cNvPicPr>
            <a:picLocks noChangeAspect="1" noChangeArrowheads="1"/>
          </p:cNvPicPr>
          <p:nvPr/>
        </p:nvPicPr>
        <p:blipFill>
          <a:blip r:embed="rId2"/>
          <a:srcRect/>
          <a:stretch>
            <a:fillRect/>
          </a:stretch>
        </p:blipFill>
        <p:spPr bwMode="auto">
          <a:xfrm>
            <a:off x="-1" y="0"/>
            <a:ext cx="9200131" cy="6858000"/>
          </a:xfrm>
          <a:prstGeom prst="rect">
            <a:avLst/>
          </a:prstGeom>
          <a:noFill/>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Mine-Pic-12.jpg"/>
          <p:cNvPicPr>
            <a:picLocks noChangeAspect="1" noChangeArrowheads="1"/>
          </p:cNvPicPr>
          <p:nvPr/>
        </p:nvPicPr>
        <p:blipFill>
          <a:blip r:embed="rId2"/>
          <a:srcRect/>
          <a:stretch>
            <a:fillRect/>
          </a:stretch>
        </p:blipFill>
        <p:spPr bwMode="auto">
          <a:xfrm>
            <a:off x="-1" y="0"/>
            <a:ext cx="9129419" cy="6858000"/>
          </a:xfrm>
          <a:prstGeom prst="rect">
            <a:avLst/>
          </a:prstGeom>
          <a:noFill/>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128046218_674324d10d.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sal3.jpg"/>
          <p:cNvPicPr>
            <a:picLocks noChangeAspect="1" noChangeArrowheads="1"/>
          </p:cNvPicPr>
          <p:nvPr/>
        </p:nvPicPr>
        <p:blipFill>
          <a:blip r:embed="rId2"/>
          <a:srcRect/>
          <a:stretch>
            <a:fillRect/>
          </a:stretch>
        </p:blipFill>
        <p:spPr bwMode="auto">
          <a:xfrm>
            <a:off x="0" y="0"/>
            <a:ext cx="9208272" cy="6858000"/>
          </a:xfrm>
          <a:prstGeom prst="rect">
            <a:avLst/>
          </a:prstGeom>
          <a:noFill/>
        </p:spPr>
      </p:pic>
      <p:sp>
        <p:nvSpPr>
          <p:cNvPr id="3" name="2 Rectángulo"/>
          <p:cNvSpPr/>
          <p:nvPr/>
        </p:nvSpPr>
        <p:spPr>
          <a:xfrm>
            <a:off x="4572000" y="214290"/>
            <a:ext cx="4572000" cy="1200329"/>
          </a:xfrm>
          <a:prstGeom prst="rect">
            <a:avLst/>
          </a:prstGeom>
        </p:spPr>
        <p:txBody>
          <a:bodyPr>
            <a:spAutoFit/>
          </a:bodyPr>
          <a:lstStyle/>
          <a:p>
            <a:pPr algn="r"/>
            <a:r>
              <a:rPr lang="es-ES" dirty="0" smtClean="0">
                <a:solidFill>
                  <a:schemeClr val="bg1"/>
                </a:solidFill>
                <a:latin typeface="Bodoni MT Black" pitchFamily="18" charset="0"/>
              </a:rPr>
              <a:t>En el altar se pueden encontrar una serie de lámparas de arañas, sus caireles son de sal y han sido talladas a mano por los mineros.</a:t>
            </a:r>
          </a:p>
        </p:txBody>
      </p:sp>
    </p:spTree>
  </p:cSld>
  <p:clrMapOvr>
    <a:masterClrMapping/>
  </p:clrMapOvr>
  <p:transition advTm="2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4308044906_15e281e43c_z.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Cracovia-Capilla-de-San-Juan-en-las-minas-de-sal.jpg"/>
          <p:cNvPicPr>
            <a:picLocks noChangeAspect="1" noChangeArrowheads="1"/>
          </p:cNvPicPr>
          <p:nvPr/>
        </p:nvPicPr>
        <p:blipFill>
          <a:blip r:embed="rId2"/>
          <a:srcRect/>
          <a:stretch>
            <a:fillRect/>
          </a:stretch>
        </p:blipFill>
        <p:spPr bwMode="auto">
          <a:xfrm>
            <a:off x="-1" y="0"/>
            <a:ext cx="9220969" cy="6858000"/>
          </a:xfrm>
          <a:prstGeom prst="rect">
            <a:avLst/>
          </a:prstGeom>
          <a:noFill/>
        </p:spPr>
      </p:pic>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700px-Wieliczka_salt_mine_chandelier.jpg"/>
          <p:cNvPicPr>
            <a:picLocks noChangeAspect="1" noChangeArrowheads="1"/>
          </p:cNvPicPr>
          <p:nvPr/>
        </p:nvPicPr>
        <p:blipFill>
          <a:blip r:embed="rId2"/>
          <a:srcRect/>
          <a:stretch>
            <a:fillRect/>
          </a:stretch>
        </p:blipFill>
        <p:spPr bwMode="auto">
          <a:xfrm>
            <a:off x="0" y="-1"/>
            <a:ext cx="9144000" cy="6858021"/>
          </a:xfrm>
          <a:prstGeom prst="rect">
            <a:avLst/>
          </a:prstGeom>
          <a:noFill/>
        </p:spPr>
      </p:pic>
      <p:sp>
        <p:nvSpPr>
          <p:cNvPr id="4" name="3 Rectángulo"/>
          <p:cNvSpPr/>
          <p:nvPr/>
        </p:nvSpPr>
        <p:spPr>
          <a:xfrm>
            <a:off x="214282" y="6000768"/>
            <a:ext cx="2338589" cy="646331"/>
          </a:xfrm>
          <a:prstGeom prst="rect">
            <a:avLst/>
          </a:prstGeom>
        </p:spPr>
        <p:txBody>
          <a:bodyPr wrap="none">
            <a:spAutoFit/>
          </a:bodyPr>
          <a:lstStyle/>
          <a:p>
            <a:r>
              <a:rPr lang="es-ES" dirty="0" smtClean="0">
                <a:solidFill>
                  <a:schemeClr val="bg1"/>
                </a:solidFill>
                <a:latin typeface="Bodoni MT Black" pitchFamily="18" charset="0"/>
              </a:rPr>
              <a:t>Detalle de una </a:t>
            </a:r>
          </a:p>
          <a:p>
            <a:r>
              <a:rPr lang="es-ES" dirty="0" smtClean="0">
                <a:solidFill>
                  <a:schemeClr val="bg1"/>
                </a:solidFill>
                <a:latin typeface="Bodoni MT Black" pitchFamily="18" charset="0"/>
              </a:rPr>
              <a:t>lámpara de araña:</a:t>
            </a:r>
            <a:endParaRPr lang="es-ES" dirty="0">
              <a:solidFill>
                <a:schemeClr val="bg1"/>
              </a:solidFill>
              <a:latin typeface="Bodoni MT Black" pitchFamily="18" charset="0"/>
            </a:endParaRPr>
          </a:p>
        </p:txBody>
      </p:sp>
    </p:spTree>
  </p:cSld>
  <p:clrMapOvr>
    <a:masterClrMapping/>
  </p:clrMapOvr>
  <p:transition advTm="8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214942" y="1285860"/>
            <a:ext cx="3500462" cy="4929222"/>
          </a:xfrm>
          <a:prstGeom prst="rect">
            <a:avLst/>
          </a:prstGeom>
          <a:solidFill>
            <a:srgbClr val="CCCC00"/>
          </a:solidFill>
          <a:ln w="9525">
            <a:solidFill>
              <a:schemeClr val="tx1"/>
            </a:solidFill>
            <a:miter lim="800000"/>
            <a:headEnd/>
            <a:tailEnd/>
          </a:ln>
          <a:effectLst/>
        </p:spPr>
        <p:txBody>
          <a:bodyPr wrap="none" anchor="ctr"/>
          <a:lstStyle/>
          <a:p>
            <a:endParaRPr lang="es-ES"/>
          </a:p>
        </p:txBody>
      </p:sp>
      <p:pic>
        <p:nvPicPr>
          <p:cNvPr id="19458" name="Picture 2" descr="C:\Documents and Settings\Dell\Escritorio\394px-Saint_Barbara's_statue_in_salt_mines.jpg"/>
          <p:cNvPicPr>
            <a:picLocks noChangeAspect="1" noChangeArrowheads="1"/>
          </p:cNvPicPr>
          <p:nvPr/>
        </p:nvPicPr>
        <p:blipFill>
          <a:blip r:embed="rId2"/>
          <a:srcRect/>
          <a:stretch>
            <a:fillRect/>
          </a:stretch>
        </p:blipFill>
        <p:spPr bwMode="auto">
          <a:xfrm>
            <a:off x="0" y="0"/>
            <a:ext cx="4786346" cy="7276705"/>
          </a:xfrm>
          <a:prstGeom prst="rect">
            <a:avLst/>
          </a:prstGeom>
          <a:noFill/>
        </p:spPr>
      </p:pic>
      <p:sp>
        <p:nvSpPr>
          <p:cNvPr id="3" name="2 Rectángulo"/>
          <p:cNvSpPr/>
          <p:nvPr/>
        </p:nvSpPr>
        <p:spPr>
          <a:xfrm>
            <a:off x="5500694" y="1643050"/>
            <a:ext cx="2857504" cy="4247317"/>
          </a:xfrm>
          <a:prstGeom prst="rect">
            <a:avLst/>
          </a:prstGeom>
        </p:spPr>
        <p:txBody>
          <a:bodyPr wrap="square">
            <a:spAutoFit/>
          </a:bodyPr>
          <a:lstStyle/>
          <a:p>
            <a:pPr algn="ctr"/>
            <a:r>
              <a:rPr lang="es-ES" i="1" dirty="0" smtClean="0">
                <a:latin typeface="Bodoni MT Black" pitchFamily="18" charset="0"/>
              </a:rPr>
              <a:t>Este recinto hoy en día, se conoce con el nombre de Catedral Subterránea de la Sal de Polonia. Hay una Capilla dedicada a San Antonio y el Altar mayor de la Bienaventurada Kinga, lugares que sobrecogen en el profundo paseo por el interior de la tierra.</a:t>
            </a:r>
            <a:endParaRPr lang="es-ES" i="1" dirty="0">
              <a:latin typeface="Bodoni MT Black" pitchFamily="18" charset="0"/>
            </a:endParaRPr>
          </a:p>
        </p:txBody>
      </p:sp>
      <p:pic>
        <p:nvPicPr>
          <p:cNvPr id="5" name="Picture 4" descr="12"/>
          <p:cNvPicPr>
            <a:picLocks noChangeAspect="1" noChangeArrowheads="1"/>
          </p:cNvPicPr>
          <p:nvPr/>
        </p:nvPicPr>
        <p:blipFill>
          <a:blip r:embed="rId3"/>
          <a:srcRect/>
          <a:stretch>
            <a:fillRect/>
          </a:stretch>
        </p:blipFill>
        <p:spPr bwMode="auto">
          <a:xfrm>
            <a:off x="5072066" y="1071546"/>
            <a:ext cx="3786214" cy="5429288"/>
          </a:xfrm>
          <a:prstGeom prst="rect">
            <a:avLst/>
          </a:prstGeom>
          <a:noFill/>
          <a:ln w="9525">
            <a:noFill/>
            <a:miter lim="800000"/>
            <a:headEnd/>
            <a:tailEnd/>
          </a:ln>
        </p:spPr>
      </p:pic>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800px-Wieliczka-daVinci.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 name="2 Rectángulo"/>
          <p:cNvSpPr/>
          <p:nvPr/>
        </p:nvSpPr>
        <p:spPr>
          <a:xfrm>
            <a:off x="1285852" y="5072074"/>
            <a:ext cx="6715043" cy="461665"/>
          </a:xfrm>
          <a:prstGeom prst="rect">
            <a:avLst/>
          </a:prstGeom>
        </p:spPr>
        <p:txBody>
          <a:bodyPr wrap="none">
            <a:spAutoFit/>
          </a:bodyPr>
          <a:lstStyle/>
          <a:p>
            <a:r>
              <a:rPr lang="es-ES" sz="2400" dirty="0" smtClean="0">
                <a:solidFill>
                  <a:schemeClr val="bg1"/>
                </a:solidFill>
                <a:latin typeface="Bodoni MT Black" pitchFamily="18" charset="0"/>
              </a:rPr>
              <a:t>Recreación de la última cena de Da Vinci:</a:t>
            </a:r>
            <a:endParaRPr lang="es-ES" sz="2400" dirty="0">
              <a:solidFill>
                <a:schemeClr val="bg1"/>
              </a:solidFill>
              <a:latin typeface="Bodoni MT Black" pitchFamily="18" charset="0"/>
            </a:endParaRPr>
          </a:p>
        </p:txBody>
      </p:sp>
    </p:spTree>
  </p:cSld>
  <p:clrMapOvr>
    <a:masterClrMapping/>
  </p:clrMapOvr>
  <p:transition advTm="8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Wieliczka_1835.jpg"/>
          <p:cNvPicPr>
            <a:picLocks noChangeAspect="1" noChangeArrowheads="1"/>
          </p:cNvPicPr>
          <p:nvPr/>
        </p:nvPicPr>
        <p:blipFill>
          <a:blip r:embed="rId2"/>
          <a:srcRect/>
          <a:stretch>
            <a:fillRect/>
          </a:stretch>
        </p:blipFill>
        <p:spPr bwMode="auto">
          <a:xfrm>
            <a:off x="-1" y="0"/>
            <a:ext cx="9144889" cy="6858000"/>
          </a:xfrm>
          <a:prstGeom prst="rect">
            <a:avLst/>
          </a:prstGeom>
          <a:noFill/>
        </p:spPr>
      </p:pic>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Documents and Settings\Dell\Escritorio\imagesCANX0POY.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sal6.jpg"/>
          <p:cNvPicPr>
            <a:picLocks noChangeAspect="1" noChangeArrowheads="1"/>
          </p:cNvPicPr>
          <p:nvPr/>
        </p:nvPicPr>
        <p:blipFill>
          <a:blip r:embed="rId2"/>
          <a:srcRect/>
          <a:stretch>
            <a:fillRect/>
          </a:stretch>
        </p:blipFill>
        <p:spPr bwMode="auto">
          <a:xfrm>
            <a:off x="0" y="0"/>
            <a:ext cx="9226091" cy="6858000"/>
          </a:xfrm>
          <a:prstGeom prst="rect">
            <a:avLst/>
          </a:prstGeom>
          <a:noFill/>
        </p:spPr>
      </p:pic>
    </p:spTree>
  </p:cSld>
  <p:clrMapOvr>
    <a:masterClrMapping/>
  </p:clrMapOvr>
  <p:transition advTm="6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sal7.jpg"/>
          <p:cNvPicPr>
            <a:picLocks noChangeAspect="1" noChangeArrowheads="1"/>
          </p:cNvPicPr>
          <p:nvPr/>
        </p:nvPicPr>
        <p:blipFill>
          <a:blip r:embed="rId2"/>
          <a:srcRect/>
          <a:stretch>
            <a:fillRect/>
          </a:stretch>
        </p:blipFill>
        <p:spPr bwMode="auto">
          <a:xfrm>
            <a:off x="5775" y="0"/>
            <a:ext cx="9138225" cy="6858000"/>
          </a:xfrm>
          <a:prstGeom prst="rect">
            <a:avLst/>
          </a:prstGeom>
          <a:noFill/>
        </p:spPr>
      </p:pic>
    </p:spTree>
  </p:cSld>
  <p:clrMapOvr>
    <a:masterClrMapping/>
  </p:clrMapOvr>
  <p:transition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minas-de-sal-de-wieliczka_146574.jpg"/>
          <p:cNvPicPr>
            <a:picLocks noChangeAspect="1" noChangeArrowheads="1"/>
          </p:cNvPicPr>
          <p:nvPr/>
        </p:nvPicPr>
        <p:blipFill>
          <a:blip r:embed="rId2"/>
          <a:srcRect/>
          <a:stretch>
            <a:fillRect/>
          </a:stretch>
        </p:blipFill>
        <p:spPr bwMode="auto">
          <a:xfrm>
            <a:off x="0" y="0"/>
            <a:ext cx="9154416" cy="6858000"/>
          </a:xfrm>
          <a:prstGeom prst="rect">
            <a:avLst/>
          </a:prstGeom>
          <a:noFill/>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al2.jpg"/>
          <p:cNvPicPr>
            <a:picLocks noChangeAspect="1" noChangeArrowheads="1"/>
          </p:cNvPicPr>
          <p:nvPr/>
        </p:nvPicPr>
        <p:blipFill>
          <a:blip r:embed="rId2"/>
          <a:srcRect/>
          <a:stretch>
            <a:fillRect/>
          </a:stretch>
        </p:blipFill>
        <p:spPr bwMode="auto">
          <a:xfrm>
            <a:off x="0" y="0"/>
            <a:ext cx="9208272" cy="6858000"/>
          </a:xfrm>
          <a:prstGeom prst="rect">
            <a:avLst/>
          </a:prstGeom>
          <a:noFill/>
        </p:spPr>
      </p:pic>
    </p:spTree>
  </p:cSld>
  <p:clrMapOvr>
    <a:masterClrMapping/>
  </p:clrMapOvr>
  <p:transition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Mina de sal de Wieliczka (15).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minas-de-sal-de-wieliczka.jpg"/>
          <p:cNvPicPr>
            <a:picLocks noChangeAspect="1" noChangeArrowheads="1"/>
          </p:cNvPicPr>
          <p:nvPr/>
        </p:nvPicPr>
        <p:blipFill>
          <a:blip r:embed="rId2"/>
          <a:srcRect/>
          <a:stretch>
            <a:fillRect/>
          </a:stretch>
        </p:blipFill>
        <p:spPr bwMode="auto">
          <a:xfrm>
            <a:off x="-785850" y="0"/>
            <a:ext cx="11049034" cy="6858000"/>
          </a:xfrm>
          <a:prstGeom prst="rect">
            <a:avLst/>
          </a:prstGeom>
          <a:noFill/>
        </p:spPr>
      </p:pic>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sal4.jpg"/>
          <p:cNvPicPr>
            <a:picLocks noChangeAspect="1" noChangeArrowheads="1"/>
          </p:cNvPicPr>
          <p:nvPr/>
        </p:nvPicPr>
        <p:blipFill>
          <a:blip r:embed="rId2"/>
          <a:srcRect/>
          <a:stretch>
            <a:fillRect/>
          </a:stretch>
        </p:blipFill>
        <p:spPr bwMode="auto">
          <a:xfrm>
            <a:off x="0" y="0"/>
            <a:ext cx="9166384" cy="6858000"/>
          </a:xfrm>
          <a:prstGeom prst="rect">
            <a:avLst/>
          </a:prstGeom>
          <a:noFill/>
        </p:spPr>
      </p:pic>
    </p:spTree>
  </p:cSld>
  <p:clrMapOvr>
    <a:masterClrMapping/>
  </p:clrMapOvr>
  <p:transition advTm="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minas-de-sal-de-wieliczka_9236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C:\Documents and Settings\Dell\Escritorio\fotos-minas-wieliczka-002.jpg"/>
          <p:cNvPicPr>
            <a:picLocks noChangeAspect="1" noChangeArrowheads="1"/>
          </p:cNvPicPr>
          <p:nvPr/>
        </p:nvPicPr>
        <p:blipFill>
          <a:blip r:embed="rId2"/>
          <a:srcRect/>
          <a:stretch>
            <a:fillRect/>
          </a:stretch>
        </p:blipFill>
        <p:spPr bwMode="auto">
          <a:xfrm>
            <a:off x="0" y="0"/>
            <a:ext cx="9160356" cy="6858000"/>
          </a:xfrm>
          <a:prstGeom prst="rect">
            <a:avLst/>
          </a:prstGeom>
          <a:noFill/>
        </p:spPr>
      </p:pic>
    </p:spTree>
  </p:cSld>
  <p:clrMapOvr>
    <a:masterClrMapping/>
  </p:clrMapOvr>
  <p:transition advTm="6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Wieliczka%20-%20Interior.jpg"/>
          <p:cNvPicPr>
            <a:picLocks noChangeAspect="1" noChangeArrowheads="1"/>
          </p:cNvPicPr>
          <p:nvPr/>
        </p:nvPicPr>
        <p:blipFill>
          <a:blip r:embed="rId2"/>
          <a:srcRect/>
          <a:stretch>
            <a:fillRect/>
          </a:stretch>
        </p:blipFill>
        <p:spPr bwMode="auto">
          <a:xfrm>
            <a:off x="-1" y="0"/>
            <a:ext cx="9272153" cy="6858000"/>
          </a:xfrm>
          <a:prstGeom prst="rect">
            <a:avLst/>
          </a:prstGeom>
          <a:noFill/>
        </p:spPr>
      </p:pic>
    </p:spTree>
  </p:cSld>
  <p:clrMapOvr>
    <a:masterClrMapping/>
  </p:clrMapOvr>
  <p:transition advTm="6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Wieliczka_1854.jpg"/>
          <p:cNvPicPr>
            <a:picLocks noChangeAspect="1" noChangeArrowheads="1"/>
          </p:cNvPicPr>
          <p:nvPr/>
        </p:nvPicPr>
        <p:blipFill>
          <a:blip r:embed="rId2"/>
          <a:srcRect/>
          <a:stretch>
            <a:fillRect/>
          </a:stretch>
        </p:blipFill>
        <p:spPr bwMode="auto">
          <a:xfrm>
            <a:off x="-1" y="0"/>
            <a:ext cx="9144889" cy="6858000"/>
          </a:xfrm>
          <a:prstGeom prst="rect">
            <a:avLst/>
          </a:prstGeom>
          <a:noFill/>
        </p:spPr>
      </p:pic>
    </p:spTree>
  </p:cSld>
  <p:clrMapOvr>
    <a:masterClrMapping/>
  </p:clrMapOvr>
  <p:transition advTm="6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fotos-minas-wieliczka-002.jpg"/>
          <p:cNvPicPr>
            <a:picLocks noChangeAspect="1" noChangeArrowheads="1"/>
          </p:cNvPicPr>
          <p:nvPr/>
        </p:nvPicPr>
        <p:blipFill>
          <a:blip r:embed="rId2"/>
          <a:srcRect/>
          <a:stretch>
            <a:fillRect/>
          </a:stretch>
        </p:blipFill>
        <p:spPr bwMode="auto">
          <a:xfrm>
            <a:off x="0" y="0"/>
            <a:ext cx="9160356" cy="6858000"/>
          </a:xfrm>
          <a:prstGeom prst="rect">
            <a:avLst/>
          </a:prstGeom>
          <a:noFill/>
        </p:spPr>
      </p:pic>
    </p:spTree>
  </p:cSld>
  <p:clrMapOvr>
    <a:masterClrMapping/>
  </p:clrMapOvr>
  <p:transition advTm="6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37955884.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advTm="6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mina_sal_Wieliczka.jpg"/>
          <p:cNvPicPr>
            <a:picLocks noChangeAspect="1" noChangeArrowheads="1"/>
          </p:cNvPicPr>
          <p:nvPr/>
        </p:nvPicPr>
        <p:blipFill>
          <a:blip r:embed="rId2"/>
          <a:srcRect/>
          <a:stretch>
            <a:fillRect/>
          </a:stretch>
        </p:blipFill>
        <p:spPr bwMode="auto">
          <a:xfrm>
            <a:off x="0" y="0"/>
            <a:ext cx="9195900" cy="6858000"/>
          </a:xfrm>
          <a:prstGeom prst="rect">
            <a:avLst/>
          </a:prstGeom>
          <a:noFill/>
        </p:spPr>
      </p:pic>
    </p:spTree>
  </p:cSld>
  <p:clrMapOvr>
    <a:masterClrMapping/>
  </p:clrMapOvr>
  <p:transition advTm="6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C:\Documents and Settings\Dell\Escritorio\sal1-400x30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Wieliczka-color.jpg"/>
          <p:cNvPicPr>
            <a:picLocks noChangeAspect="1" noChangeArrowheads="1"/>
          </p:cNvPicPr>
          <p:nvPr/>
        </p:nvPicPr>
        <p:blipFill>
          <a:blip r:embed="rId2"/>
          <a:srcRect/>
          <a:stretch>
            <a:fillRect/>
          </a:stretch>
        </p:blipFill>
        <p:spPr bwMode="auto">
          <a:xfrm>
            <a:off x="0" y="0"/>
            <a:ext cx="9209220" cy="6858000"/>
          </a:xfrm>
          <a:prstGeom prst="rect">
            <a:avLst/>
          </a:prstGeom>
          <a:noFill/>
        </p:spPr>
      </p:pic>
    </p:spTree>
  </p:cSld>
  <p:clrMapOvr>
    <a:masterClrMapping/>
  </p:clrMapOvr>
  <p:transition advTm="6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Documents and Settings\Dell\Escritorio\235066556_477482324c.jpg"/>
          <p:cNvPicPr>
            <a:picLocks noChangeAspect="1" noChangeArrowheads="1"/>
          </p:cNvPicPr>
          <p:nvPr/>
        </p:nvPicPr>
        <p:blipFill>
          <a:blip r:embed="rId2"/>
          <a:srcRect/>
          <a:stretch>
            <a:fillRect/>
          </a:stretch>
        </p:blipFill>
        <p:spPr bwMode="auto">
          <a:xfrm>
            <a:off x="-1" y="0"/>
            <a:ext cx="9225073" cy="6858000"/>
          </a:xfrm>
          <a:prstGeom prst="rect">
            <a:avLst/>
          </a:prstGeom>
          <a:noFill/>
        </p:spPr>
      </p:pic>
    </p:spTree>
  </p:cSld>
  <p:clrMapOvr>
    <a:masterClrMapping/>
  </p:clrMapOvr>
  <p:transition advTm="6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128046218_674324d10d.jpg"/>
          <p:cNvPicPr>
            <a:picLocks noChangeAspect="1" noChangeArrowheads="1"/>
          </p:cNvPicPr>
          <p:nvPr/>
        </p:nvPicPr>
        <p:blipFill>
          <a:blip r:embed="rId2"/>
          <a:srcRect/>
          <a:stretch>
            <a:fillRect/>
          </a:stretch>
        </p:blipFill>
        <p:spPr bwMode="auto">
          <a:xfrm>
            <a:off x="0" y="0"/>
            <a:ext cx="9546483" cy="6858000"/>
          </a:xfrm>
          <a:prstGeom prst="rect">
            <a:avLst/>
          </a:prstGeom>
          <a:noFill/>
        </p:spPr>
      </p:pic>
    </p:spTree>
  </p:cSld>
  <p:clrMapOvr>
    <a:masterClrMapping/>
  </p:clrMapOvr>
  <p:transition advTm="6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wieliczkaMMMM.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spTree>
  </p:cSld>
  <p:clrMapOvr>
    <a:masterClrMapping/>
  </p:clrMapOvr>
  <p:transition advTm="6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wieliczka.jpg"/>
          <p:cNvPicPr>
            <a:picLocks noChangeAspect="1" noChangeArrowheads="1"/>
          </p:cNvPicPr>
          <p:nvPr/>
        </p:nvPicPr>
        <p:blipFill>
          <a:blip r:embed="rId2"/>
          <a:srcRect/>
          <a:stretch>
            <a:fillRect/>
          </a:stretch>
        </p:blipFill>
        <p:spPr bwMode="auto">
          <a:xfrm>
            <a:off x="0" y="0"/>
            <a:ext cx="9144000" cy="6914388"/>
          </a:xfrm>
          <a:prstGeom prst="rect">
            <a:avLst/>
          </a:prstGeom>
          <a:noFill/>
        </p:spPr>
      </p:pic>
    </p:spTree>
  </p:cSld>
  <p:clrMapOvr>
    <a:masterClrMapping/>
  </p:clrMapOvr>
  <p:transition advTm="6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Wieliczka_salt_min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Wieliczka-Salt-Mine-Kopalnia-Soli-W-Wieliczce,dab,a,ga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ina de sal de Wieliczka.JPG"/>
          <p:cNvPicPr>
            <a:picLocks noChangeAspect="1" noChangeArrowheads="1"/>
          </p:cNvPicPr>
          <p:nvPr/>
        </p:nvPicPr>
        <p:blipFill>
          <a:blip r:embed="rId2"/>
          <a:srcRect/>
          <a:stretch>
            <a:fillRect/>
          </a:stretch>
        </p:blipFill>
        <p:spPr bwMode="auto">
          <a:xfrm>
            <a:off x="-3343275" y="-1816100"/>
            <a:ext cx="15240000" cy="11430000"/>
          </a:xfrm>
          <a:prstGeom prst="rect">
            <a:avLst/>
          </a:prstGeom>
          <a:noFill/>
        </p:spPr>
      </p:pic>
    </p:spTree>
  </p:cSld>
  <p:clrMapOvr>
    <a:masterClrMapping/>
  </p:clrMapOvr>
  <p:transition advTm="6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6C523EEEE.jpg"/>
          <p:cNvPicPr>
            <a:picLocks noChangeAspect="1" noChangeArrowheads="1"/>
          </p:cNvPicPr>
          <p:nvPr/>
        </p:nvPicPr>
        <p:blipFill>
          <a:blip r:embed="rId2"/>
          <a:srcRect/>
          <a:stretch>
            <a:fillRect/>
          </a:stretch>
        </p:blipFill>
        <p:spPr bwMode="auto">
          <a:xfrm>
            <a:off x="0" y="0"/>
            <a:ext cx="9439276" cy="6858000"/>
          </a:xfrm>
          <a:prstGeom prst="rect">
            <a:avLst/>
          </a:prstGeom>
          <a:noFill/>
        </p:spPr>
      </p:pic>
    </p:spTree>
  </p:cSld>
  <p:clrMapOvr>
    <a:masterClrMapping/>
  </p:clrMapOvr>
  <p:transition advTm="6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Documents and Settings\Dell\Escritorio\Sal-Wieliczka.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
        <p:nvSpPr>
          <p:cNvPr id="6" name="5 Rectángulo"/>
          <p:cNvSpPr/>
          <p:nvPr/>
        </p:nvSpPr>
        <p:spPr>
          <a:xfrm>
            <a:off x="714348" y="85723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INAS DE SAL DE WIELIEZK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MINAS DE SAL DE WIELIEZKA.</Template>
  <TotalTime>2</TotalTime>
  <Words>809</Words>
  <Application>Microsoft Office PowerPoint</Application>
  <PresentationFormat>Presentación en pantalla (4:3)</PresentationFormat>
  <Paragraphs>50</Paragraphs>
  <Slides>57</Slides>
  <Notes>0</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MINAS DE SAL DE WIELIEZKA.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2013-10-30T14:56:48Z</dcterms:created>
  <dcterms:modified xsi:type="dcterms:W3CDTF">2013-10-30T14:59:43Z</dcterms:modified>
</cp:coreProperties>
</file>