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8"/>
  </p:notesMasterIdLst>
  <p:sldIdLst>
    <p:sldId id="376" r:id="rId3"/>
    <p:sldId id="361" r:id="rId4"/>
    <p:sldId id="362" r:id="rId5"/>
    <p:sldId id="364" r:id="rId6"/>
    <p:sldId id="261" r:id="rId7"/>
    <p:sldId id="260" r:id="rId8"/>
    <p:sldId id="263" r:id="rId9"/>
    <p:sldId id="264" r:id="rId10"/>
    <p:sldId id="257" r:id="rId11"/>
    <p:sldId id="259" r:id="rId12"/>
    <p:sldId id="334" r:id="rId13"/>
    <p:sldId id="333" r:id="rId14"/>
    <p:sldId id="365" r:id="rId15"/>
    <p:sldId id="372" r:id="rId16"/>
    <p:sldId id="268" r:id="rId17"/>
    <p:sldId id="269" r:id="rId18"/>
    <p:sldId id="335" r:id="rId19"/>
    <p:sldId id="271" r:id="rId20"/>
    <p:sldId id="336" r:id="rId21"/>
    <p:sldId id="273" r:id="rId22"/>
    <p:sldId id="274" r:id="rId23"/>
    <p:sldId id="276" r:id="rId24"/>
    <p:sldId id="280" r:id="rId25"/>
    <p:sldId id="282" r:id="rId26"/>
    <p:sldId id="290" r:id="rId27"/>
    <p:sldId id="337" r:id="rId28"/>
    <p:sldId id="279" r:id="rId29"/>
    <p:sldId id="277" r:id="rId30"/>
    <p:sldId id="287" r:id="rId31"/>
    <p:sldId id="281" r:id="rId32"/>
    <p:sldId id="283" r:id="rId33"/>
    <p:sldId id="284" r:id="rId34"/>
    <p:sldId id="285" r:id="rId35"/>
    <p:sldId id="338" r:id="rId36"/>
    <p:sldId id="288" r:id="rId37"/>
    <p:sldId id="289" r:id="rId38"/>
    <p:sldId id="375" r:id="rId39"/>
    <p:sldId id="367" r:id="rId40"/>
    <p:sldId id="299" r:id="rId41"/>
    <p:sldId id="300" r:id="rId42"/>
    <p:sldId id="301" r:id="rId43"/>
    <p:sldId id="302" r:id="rId44"/>
    <p:sldId id="340" r:id="rId45"/>
    <p:sldId id="339" r:id="rId46"/>
    <p:sldId id="304" r:id="rId47"/>
    <p:sldId id="296" r:id="rId48"/>
    <p:sldId id="297" r:id="rId49"/>
    <p:sldId id="306" r:id="rId50"/>
    <p:sldId id="374" r:id="rId51"/>
    <p:sldId id="294" r:id="rId52"/>
    <p:sldId id="298" r:id="rId53"/>
    <p:sldId id="368" r:id="rId54"/>
    <p:sldId id="308" r:id="rId55"/>
    <p:sldId id="309" r:id="rId56"/>
    <p:sldId id="311" r:id="rId57"/>
    <p:sldId id="341" r:id="rId58"/>
    <p:sldId id="342" r:id="rId59"/>
    <p:sldId id="355" r:id="rId60"/>
    <p:sldId id="345" r:id="rId61"/>
    <p:sldId id="359" r:id="rId62"/>
    <p:sldId id="357" r:id="rId63"/>
    <p:sldId id="358" r:id="rId64"/>
    <p:sldId id="356" r:id="rId65"/>
    <p:sldId id="360" r:id="rId66"/>
    <p:sldId id="354" r:id="rId67"/>
    <p:sldId id="347" r:id="rId68"/>
    <p:sldId id="373" r:id="rId69"/>
    <p:sldId id="352" r:id="rId70"/>
    <p:sldId id="351" r:id="rId71"/>
    <p:sldId id="350" r:id="rId72"/>
    <p:sldId id="348" r:id="rId73"/>
    <p:sldId id="344" r:id="rId74"/>
    <p:sldId id="371" r:id="rId75"/>
    <p:sldId id="349" r:id="rId76"/>
    <p:sldId id="377" r:id="rId7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JAh4SqmY1rLiik2PFqf1g" hashData="fsF8ayxCOkJ8EPvOZzPlw7KTco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BF87"/>
    <a:srgbClr val="996600"/>
    <a:srgbClr val="0000FF"/>
    <a:srgbClr val="4C0000"/>
    <a:srgbClr val="604000"/>
    <a:srgbClr val="740000"/>
    <a:srgbClr val="82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654" autoAdjust="0"/>
    <p:restoredTop sz="94640" autoAdjust="0"/>
  </p:normalViewPr>
  <p:slideViewPr>
    <p:cSldViewPr>
      <p:cViewPr>
        <p:scale>
          <a:sx n="60" d="100"/>
          <a:sy n="60" d="100"/>
        </p:scale>
        <p:origin x="-138" y="-23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678ECF-A1BB-4B9A-8821-59E999DFDB2D}" type="datetimeFigureOut">
              <a:rPr lang="es-ES" smtClean="0"/>
              <a:pPr/>
              <a:t>16/05/2012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DE4CA0-77E8-4C8A-A223-0798EC962AF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ADE4CA0-77E8-4C8A-A223-0798EC962AF2}" type="slidenum">
              <a:rPr lang="es-ES" smtClean="0"/>
              <a:pPr/>
              <a:t>73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EA3D1F8-AC50-4C14-8D8C-3640E915F13B}" type="datetimeFigureOut">
              <a:rPr lang="es-ES" smtClean="0"/>
              <a:pPr/>
              <a:t>16/05/2012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492A47B-34AA-498E-AFF2-F15B5C5AC953}"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C2780D8-6AED-4F7D-AEDC-5C4A7C9F61A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A3D1F8-AC50-4C14-8D8C-3640E915F13B}" type="datetimeFigureOut">
              <a:rPr lang="es-ES" smtClean="0"/>
              <a:pPr/>
              <a:t>16/05/2012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92A47B-34AA-498E-AFF2-F15B5C5AC95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2CEAA6B-385A-479E-96E1-F4FC3453963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2.jpeg"/><Relationship Id="rId7" Type="http://schemas.openxmlformats.org/officeDocument/2006/relationships/image" Target="../media/image74.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3.gif"/><Relationship Id="rId5" Type="http://schemas.openxmlformats.org/officeDocument/2006/relationships/hyperlink" Target="http://www.catedraldecordoba.es/visita/index.html" TargetMode="External"/><Relationship Id="rId4" Type="http://schemas.openxmlformats.org/officeDocument/2006/relationships/slide" Target="slide73.xml"/><Relationship Id="rId9" Type="http://schemas.openxmlformats.org/officeDocument/2006/relationships/image" Target="../media/image76.jpeg"/></Relationships>
</file>

<file path=ppt/slides/_rels/slide74.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79.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80.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81.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zquita-y la juderia que la rodea.jpg"/>
          <p:cNvPicPr>
            <a:picLocks noGrp="1" noChangeAspect="1"/>
          </p:cNvPicPr>
          <p:nvPr>
            <p:ph idx="1"/>
          </p:nvPr>
        </p:nvPicPr>
        <p:blipFill>
          <a:blip r:embed="rId3"/>
          <a:stretch>
            <a:fillRect/>
          </a:stretch>
        </p:blipFill>
        <p:spPr>
          <a:xfrm>
            <a:off x="0" y="0"/>
            <a:ext cx="9144000" cy="6858000"/>
          </a:xfrm>
        </p:spPr>
      </p:pic>
      <p:pic>
        <p:nvPicPr>
          <p:cNvPr id="5" name="3 Marcador de contenido" descr="mezquita-y la juderia que la rodea.jpg"/>
          <p:cNvPicPr>
            <a:picLocks noChangeAspect="1"/>
          </p:cNvPicPr>
          <p:nvPr/>
        </p:nvPicPr>
        <p:blipFill>
          <a:blip r:embed="rId3"/>
          <a:srcRect r="47761"/>
          <a:stretch>
            <a:fillRect/>
          </a:stretch>
        </p:blipFill>
        <p:spPr>
          <a:xfrm>
            <a:off x="0" y="0"/>
            <a:ext cx="4562444" cy="6858000"/>
          </a:xfrm>
          <a:prstGeom prst="rect">
            <a:avLst/>
          </a:prstGeom>
        </p:spPr>
      </p:pic>
      <p:pic>
        <p:nvPicPr>
          <p:cNvPr id="6" name="3 Marcador de contenido" descr="mezquita-y la juderia que la rodea.jpg"/>
          <p:cNvPicPr>
            <a:picLocks noChangeAspect="1"/>
          </p:cNvPicPr>
          <p:nvPr/>
        </p:nvPicPr>
        <p:blipFill>
          <a:blip r:embed="rId3"/>
          <a:srcRect l="51563"/>
          <a:stretch>
            <a:fillRect/>
          </a:stretch>
        </p:blipFill>
        <p:spPr>
          <a:xfrm>
            <a:off x="4572000" y="0"/>
            <a:ext cx="4572000" cy="6858000"/>
          </a:xfrm>
          <a:prstGeom prst="rect">
            <a:avLst/>
          </a:prstGeom>
        </p:spPr>
      </p:pic>
      <p:pic>
        <p:nvPicPr>
          <p:cNvPr id="7" name="6 Imagen" descr="5bd9ceff94489482d79c48b454d8f42a8f5dfb53a38cccb8cb0e2ceaf6f431690bbc4748cc9c5ed51f308e07d234cbfe9dff5984516a923978bc945df21393db12ca98c0b216f9c23e7fb4d2.png"/>
          <p:cNvPicPr>
            <a:picLocks noChangeAspect="1"/>
          </p:cNvPicPr>
          <p:nvPr/>
        </p:nvPicPr>
        <p:blipFill>
          <a:blip r:embed="rId4">
            <a:lum bright="-10000" contrast="20000"/>
          </a:blip>
          <a:stretch>
            <a:fillRect/>
          </a:stretch>
        </p:blipFill>
        <p:spPr>
          <a:xfrm>
            <a:off x="1785918" y="4572008"/>
            <a:ext cx="5629275" cy="2028825"/>
          </a:xfrm>
          <a:prstGeom prst="rect">
            <a:avLst/>
          </a:prstGeom>
        </p:spPr>
      </p:pic>
    </p:spTree>
  </p:cSld>
  <p:clrMapOvr>
    <a:masterClrMapping/>
  </p:clrMapOvr>
  <p:transition spd="slow" advTm="12000">
    <p:sndAc>
      <p:stSnd>
        <p:snd r:embed="rId2" name="capricho_Árabe_-_jose_luis_encinas(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3000"/>
                            </p:stCondLst>
                            <p:childTnLst>
                              <p:par>
                                <p:cTn id="22" presetID="17" presetClass="entr" presetSubtype="1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lum bright="-20000"/>
            </a:blip>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p:cNvSpPr/>
          <p:nvPr/>
        </p:nvSpPr>
        <p:spPr>
          <a:xfrm>
            <a:off x="500034" y="428604"/>
            <a:ext cx="8143932" cy="6000792"/>
          </a:xfrm>
          <a:prstGeom prst="rect">
            <a:avLst/>
          </a:prstGeom>
          <a:solidFill>
            <a:srgbClr val="D5BF87"/>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857224" y="1071546"/>
            <a:ext cx="7358114" cy="5016758"/>
          </a:xfrm>
          <a:prstGeom prst="rect">
            <a:avLst/>
          </a:prstGeom>
          <a:noFill/>
        </p:spPr>
        <p:txBody>
          <a:bodyPr wrap="square" rtlCol="0">
            <a:spAutoFit/>
          </a:bodyPr>
          <a:lstStyle/>
          <a:p>
            <a:r>
              <a:rPr lang="es-ES" sz="1600" dirty="0" smtClean="0">
                <a:solidFill>
                  <a:schemeClr val="bg1"/>
                </a:solidFill>
                <a:latin typeface="Script MT Bold" pitchFamily="66" charset="0"/>
              </a:rPr>
              <a:t>Catedral de la Asunción de Nuestra Señora, antes de "Santa María Madre de Dios", es el nombre eclesiástico de la Catedral de Córdoba, o Antigua Mezquita de Córdoba. El edificio, declarado Patrimonio Cultural de la Humanidad   junto con el centro histórico de Córdoba , se comenzó a construir en el  786 en el lugar que ocupaba la   basílica visigótica  de San Vicente  Mártir . En 1238 , tras la  Reconquista , se llevó a cabo la conversión de la mezquita en una catedral cristiana con la ordenación episcopal de su primer obispo, Lope de </a:t>
            </a:r>
            <a:r>
              <a:rPr lang="es-ES" sz="1600" dirty="0" err="1" smtClean="0">
                <a:solidFill>
                  <a:schemeClr val="bg1"/>
                </a:solidFill>
                <a:latin typeface="Script MT Bold" pitchFamily="66" charset="0"/>
              </a:rPr>
              <a:t>Fitero</a:t>
            </a:r>
            <a:r>
              <a:rPr lang="es-ES" sz="1600" dirty="0" smtClean="0">
                <a:solidFill>
                  <a:schemeClr val="bg1"/>
                </a:solidFill>
                <a:latin typeface="Script MT Bold" pitchFamily="66" charset="0"/>
              </a:rPr>
              <a:t>. En 1523 se empezó la construcción de una  basílica  renacentista    de estilo plateresco en el centro del edificio  musulmán. Hoy constituye el monumento más importante de   Córdoba   ,y también de toda la   arquitectura  andalusí, junto con la   Alhambra   La mezquita fue objeto de ampliaciones durante el  Emirato de Córdoba   y el Califato de Córdoba .</a:t>
            </a:r>
          </a:p>
          <a:p>
            <a:r>
              <a:rPr lang="es-ES" sz="1600" dirty="0" smtClean="0">
                <a:solidFill>
                  <a:schemeClr val="bg1"/>
                </a:solidFill>
                <a:latin typeface="Script MT Bold" pitchFamily="66" charset="0"/>
              </a:rPr>
              <a:t>Con 23.400 metros cuadrados, fue la segunda mezquita más grande del mundo en superficie, por detrás de la Mezquita de la Meca, siendo sólo alcanzada posteriormente por la Mezquita Azul   (Estambul , 1588). Una de sus principales características es que a diferencia de la mayoría de mezquitas, cuando fue construido el muro de la </a:t>
            </a:r>
            <a:r>
              <a:rPr lang="es-ES" sz="1600" dirty="0" err="1" smtClean="0">
                <a:solidFill>
                  <a:schemeClr val="bg1"/>
                </a:solidFill>
                <a:latin typeface="Script MT Bold" pitchFamily="66" charset="0"/>
              </a:rPr>
              <a:t>qiba</a:t>
            </a:r>
            <a:r>
              <a:rPr lang="es-ES" sz="1600" dirty="0" smtClean="0">
                <a:solidFill>
                  <a:schemeClr val="bg1"/>
                </a:solidFill>
                <a:latin typeface="Script MT Bold" pitchFamily="66" charset="0"/>
              </a:rPr>
              <a:t> no fue orientado hacia La Meca , sino 51º grados más hacia el sur uno de los motivos fue su cercanía al río Guadalquivir, que impidió su avance hacia el sur, lo cual la incapacita para una posible oración o </a:t>
            </a:r>
            <a:r>
              <a:rPr lang="es-ES" sz="1600" dirty="0" err="1" smtClean="0">
                <a:solidFill>
                  <a:schemeClr val="bg1"/>
                </a:solidFill>
                <a:latin typeface="Script MT Bold" pitchFamily="66" charset="0"/>
              </a:rPr>
              <a:t>Salat</a:t>
            </a:r>
            <a:r>
              <a:rPr lang="es-ES" sz="1600" dirty="0" smtClean="0">
                <a:solidFill>
                  <a:schemeClr val="bg1"/>
                </a:solidFill>
                <a:latin typeface="Script MT Bold" pitchFamily="66" charset="0"/>
              </a:rPr>
              <a:t>  musulmán, uno de los cinco pilares del islam</a:t>
            </a:r>
          </a:p>
          <a:p>
            <a:endParaRPr lang="es-ES" sz="1600" dirty="0" smtClean="0">
              <a:solidFill>
                <a:schemeClr val="bg1"/>
              </a:solidFill>
              <a:latin typeface="Script MT Bold" pitchFamily="66" charset="0"/>
            </a:endParaRPr>
          </a:p>
          <a:p>
            <a:endParaRPr lang="es-ES" sz="1600" dirty="0">
              <a:solidFill>
                <a:schemeClr val="bg1"/>
              </a:solidFill>
              <a:latin typeface="Script MT Bold" pitchFamily="66" charset="0"/>
            </a:endParaRPr>
          </a:p>
        </p:txBody>
      </p:sp>
    </p:spTree>
  </p:cSld>
  <p:clrMapOvr>
    <a:masterClrMapping/>
  </p:clrMapOvr>
  <p:transition spd="slow" advTm="8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lum bright="-20000"/>
            </a:blip>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p:cNvSpPr/>
          <p:nvPr/>
        </p:nvSpPr>
        <p:spPr>
          <a:xfrm>
            <a:off x="500034" y="428604"/>
            <a:ext cx="8143932" cy="6000792"/>
          </a:xfrm>
          <a:prstGeom prst="rect">
            <a:avLst/>
          </a:prstGeom>
          <a:solidFill>
            <a:srgbClr val="D5BF87"/>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785786" y="1000108"/>
            <a:ext cx="7286676" cy="5262979"/>
          </a:xfrm>
          <a:prstGeom prst="rect">
            <a:avLst/>
          </a:prstGeom>
          <a:noFill/>
        </p:spPr>
        <p:txBody>
          <a:bodyPr wrap="square" rtlCol="0">
            <a:spAutoFit/>
          </a:bodyPr>
          <a:lstStyle/>
          <a:p>
            <a:r>
              <a:rPr lang="es-ES" sz="1600" dirty="0" smtClean="0">
                <a:solidFill>
                  <a:schemeClr val="bg1"/>
                </a:solidFill>
                <a:latin typeface="Script MT Bold" pitchFamily="66" charset="0"/>
              </a:rPr>
              <a:t>El edificio es el cabildo  </a:t>
            </a:r>
            <a:r>
              <a:rPr lang="es-ES" sz="1600" dirty="0" err="1" smtClean="0">
                <a:solidFill>
                  <a:schemeClr val="bg1"/>
                </a:solidFill>
                <a:latin typeface="Script MT Bold" pitchFamily="66" charset="0"/>
              </a:rPr>
              <a:t>catedralecio</a:t>
            </a:r>
            <a:r>
              <a:rPr lang="es-ES" sz="1600" dirty="0" smtClean="0">
                <a:solidFill>
                  <a:schemeClr val="bg1"/>
                </a:solidFill>
                <a:latin typeface="Script MT Bold" pitchFamily="66" charset="0"/>
              </a:rPr>
              <a:t>  de la  Diócesis  de Córdoba y es propiedad de ésta, además está prohibido cualquier culto colectivo o rezo organizado no católico</a:t>
            </a:r>
          </a:p>
          <a:p>
            <a:r>
              <a:rPr lang="es-ES" sz="1600" dirty="0" smtClean="0">
                <a:solidFill>
                  <a:schemeClr val="bg1"/>
                </a:solidFill>
                <a:latin typeface="Script MT Bold" pitchFamily="66" charset="0"/>
              </a:rPr>
              <a:t>Es uno de los espacios turísticos más visitados y se le ha considerado el primero de los 12 tesoros de  España.</a:t>
            </a:r>
          </a:p>
          <a:p>
            <a:r>
              <a:rPr lang="es-ES" sz="1600" dirty="0" smtClean="0">
                <a:solidFill>
                  <a:schemeClr val="bg1"/>
                </a:solidFill>
                <a:latin typeface="Script MT Bold" pitchFamily="66" charset="0"/>
              </a:rPr>
              <a:t>Está declarado Bien de interés cultural  en la categoría de monumento.</a:t>
            </a:r>
          </a:p>
          <a:p>
            <a:r>
              <a:rPr lang="es-ES" sz="1600" dirty="0" smtClean="0">
                <a:solidFill>
                  <a:schemeClr val="bg1"/>
                </a:solidFill>
                <a:latin typeface="Script MT Bold" pitchFamily="66" charset="0"/>
              </a:rPr>
              <a:t> </a:t>
            </a:r>
          </a:p>
          <a:p>
            <a:r>
              <a:rPr lang="es-ES" sz="1600" dirty="0" smtClean="0">
                <a:solidFill>
                  <a:schemeClr val="bg1"/>
                </a:solidFill>
                <a:latin typeface="Script MT Bold" pitchFamily="66" charset="0"/>
              </a:rPr>
              <a:t>Descripción del monumento</a:t>
            </a:r>
          </a:p>
          <a:p>
            <a:endParaRPr lang="es-ES" sz="1600" dirty="0" smtClean="0">
              <a:solidFill>
                <a:schemeClr val="bg1"/>
              </a:solidFill>
              <a:latin typeface="Script MT Bold" pitchFamily="66" charset="0"/>
            </a:endParaRPr>
          </a:p>
          <a:p>
            <a:r>
              <a:rPr lang="es-ES" sz="1600" dirty="0" smtClean="0">
                <a:solidFill>
                  <a:schemeClr val="bg1"/>
                </a:solidFill>
                <a:latin typeface="Script MT Bold" pitchFamily="66" charset="0"/>
              </a:rPr>
              <a:t>A la catedral se accede por la Puerta del Perdón (lado norte), de estilo   mudéjar  (1477), donde se observan las hileras de naranjos y palmeras. Las fuentes y los arcos de herradura que lo rodean junto a la puerta se levanta la mezquita que se compone de tres partes: "El Patio de los Naranjos", que en tiempos del Califato era el "Patio de las Abluciones" (conserva buena parte de su aspecto original), el  alminar desmochado parcialmente y rodeado, a principios del siglo   </a:t>
            </a:r>
            <a:r>
              <a:rPr lang="es-ES" sz="1600" dirty="0" smtClean="0">
                <a:solidFill>
                  <a:schemeClr val="bg1"/>
                </a:solidFill>
              </a:rPr>
              <a:t>XII </a:t>
            </a:r>
            <a:r>
              <a:rPr lang="es-ES" sz="1600" dirty="0" smtClean="0">
                <a:solidFill>
                  <a:schemeClr val="bg1"/>
                </a:solidFill>
                <a:latin typeface="Script MT Bold" pitchFamily="66" charset="0"/>
              </a:rPr>
              <a:t> de un «encofrado» de  estilo  herreriano</a:t>
            </a:r>
          </a:p>
          <a:p>
            <a:r>
              <a:rPr lang="es-ES" sz="1600" dirty="0" smtClean="0">
                <a:solidFill>
                  <a:schemeClr val="bg1"/>
                </a:solidFill>
                <a:latin typeface="Script MT Bold" pitchFamily="66" charset="0"/>
              </a:rPr>
              <a:t>La puerta de Las Palmas da acceso a la mezquita: hay un bosque de 1.300 columnas de mármol  jaspe  y granito sobre las que se apoyan trescientos sesenta y cinco arcos de herradura bicolores. El mihrab, lugar santo que señala la dirección Sur y no la de La Meca , de acuerdo con la voluntad de Abderramán (hacia el río porque le llevaba hasta su   Damasco  </a:t>
            </a:r>
            <a:r>
              <a:rPr lang="es-ES" sz="1600" dirty="0" err="1" smtClean="0">
                <a:solidFill>
                  <a:schemeClr val="bg1"/>
                </a:solidFill>
                <a:latin typeface="Script MT Bold" pitchFamily="66" charset="0"/>
              </a:rPr>
              <a:t>atal</a:t>
            </a:r>
            <a:r>
              <a:rPr lang="es-ES" sz="1600" dirty="0" smtClean="0">
                <a:solidFill>
                  <a:schemeClr val="bg1"/>
                </a:solidFill>
                <a:latin typeface="Script MT Bold" pitchFamily="66" charset="0"/>
              </a:rPr>
              <a:t>). </a:t>
            </a:r>
          </a:p>
          <a:p>
            <a:endParaRPr lang="es-ES" sz="1600" dirty="0">
              <a:solidFill>
                <a:schemeClr val="bg1"/>
              </a:solidFill>
              <a:latin typeface="Script MT Bold" pitchFamily="66" charset="0"/>
            </a:endParaRPr>
          </a:p>
        </p:txBody>
      </p:sp>
    </p:spTree>
  </p:cSld>
  <p:clrMapOvr>
    <a:masterClrMapping/>
  </p:clrMapOvr>
  <p:transition spd="slow" advTm="8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lum bright="-20000"/>
            </a:blip>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p:cNvSpPr/>
          <p:nvPr/>
        </p:nvSpPr>
        <p:spPr>
          <a:xfrm>
            <a:off x="500034" y="428604"/>
            <a:ext cx="8143932" cy="6000792"/>
          </a:xfrm>
          <a:prstGeom prst="rect">
            <a:avLst/>
          </a:prstGeom>
          <a:solidFill>
            <a:srgbClr val="D5BF87"/>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57224" y="1000108"/>
            <a:ext cx="7358114" cy="4770537"/>
          </a:xfrm>
          <a:prstGeom prst="rect">
            <a:avLst/>
          </a:prstGeom>
          <a:noFill/>
        </p:spPr>
        <p:txBody>
          <a:bodyPr wrap="square" rtlCol="0">
            <a:spAutoFit/>
          </a:bodyPr>
          <a:lstStyle/>
          <a:p>
            <a:r>
              <a:rPr lang="es-ES" sz="1600" dirty="0" smtClean="0">
                <a:solidFill>
                  <a:schemeClr val="bg1"/>
                </a:solidFill>
                <a:latin typeface="Script MT Bold" pitchFamily="66" charset="0"/>
              </a:rPr>
              <a:t>Esta es una de las hipótesis, pero hoy en día está más aceptada la teoría de que la nave principal de la mezquita sigue la orientación de la calle principal (cardo) de la antigua Córdoba Romana (Colonia Patricia), como se ha atestiguado en las excavaciones arqueológicas realizadas en la ciudad. El mihrab es un joyel de mármol, estuco  y  mosaicos  bizantinos brillantemente coloreados sobre fondo de oro y bronce, además de cobre y plata.</a:t>
            </a:r>
          </a:p>
          <a:p>
            <a:r>
              <a:rPr lang="es-ES" sz="1600" dirty="0" smtClean="0">
                <a:solidFill>
                  <a:schemeClr val="bg1"/>
                </a:solidFill>
                <a:latin typeface="Script MT Bold" pitchFamily="66" charset="0"/>
              </a:rPr>
              <a:t>En el Lucernario se conservan los arcos lobulados de los muros y la cúpula. En la cabecera destacan los arcos, los mosaicos del muro y la estructura y decoración de las cúpulas a base de arcos cruzados.</a:t>
            </a:r>
          </a:p>
          <a:p>
            <a:r>
              <a:rPr lang="es-ES" sz="1600" dirty="0" smtClean="0">
                <a:solidFill>
                  <a:schemeClr val="bg1"/>
                </a:solidFill>
                <a:latin typeface="Script MT Bold" pitchFamily="66" charset="0"/>
              </a:rPr>
              <a:t>Tras la conquista de Córdoba por los cristianos , éstos utilizaron la mezquita para celebrar su culto, pero en el  siglo </a:t>
            </a:r>
            <a:r>
              <a:rPr lang="es-ES" sz="1400" dirty="0" smtClean="0">
                <a:solidFill>
                  <a:schemeClr val="bg1"/>
                </a:solidFill>
                <a:latin typeface="Perpetua" pitchFamily="18" charset="0"/>
              </a:rPr>
              <a:t>XVI </a:t>
            </a:r>
            <a:r>
              <a:rPr lang="es-ES" sz="1600" dirty="0" smtClean="0">
                <a:solidFill>
                  <a:schemeClr val="bg1"/>
                </a:solidFill>
                <a:latin typeface="Script MT Bold" pitchFamily="66" charset="0"/>
              </a:rPr>
              <a:t> cuando el Islam fue definitivamente expulsado de la península ibérica , los vencedores quisieron adecuarla a sus creencias: construyeron una catedral renacentista en sus naves centrales, a cargo de Hernán Ruíz , llamado "el viejo", y luego, de su hijo, en pleno corazón de la mezquita, alterando la perspectiva original.</a:t>
            </a:r>
          </a:p>
          <a:p>
            <a:r>
              <a:rPr lang="es-ES" sz="1600" dirty="0" smtClean="0">
                <a:solidFill>
                  <a:schemeClr val="bg1"/>
                </a:solidFill>
                <a:latin typeface="Script MT Bold" pitchFamily="66" charset="0"/>
              </a:rPr>
              <a:t>De la antigua iglesia cristiana, destruida para construir en su solar la mezquita, apenas quedó rastro y solo a raíz de algunos trabajos iniciados en la década de 1940 se lograron recuperar algunos de sus restos en el subsuelo de la Catedral, fundamentalmente mosaicos y los pilares.</a:t>
            </a:r>
          </a:p>
        </p:txBody>
      </p:sp>
    </p:spTree>
  </p:cSld>
  <p:clrMapOvr>
    <a:masterClrMapping/>
  </p:clrMapOvr>
  <p:transition spd="slow" advTm="8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España_Cordoba_Mezquita.jpg"/>
          <p:cNvPicPr>
            <a:picLocks noChangeAspect="1"/>
          </p:cNvPicPr>
          <p:nvPr/>
        </p:nvPicPr>
        <p:blipFill>
          <a:blip r:embed="rId2"/>
          <a:stretch>
            <a:fillRect/>
          </a:stretch>
        </p:blipFill>
        <p:spPr>
          <a:xfrm>
            <a:off x="-26765" y="0"/>
            <a:ext cx="9170765" cy="6858000"/>
          </a:xfrm>
          <a:prstGeom prst="rect">
            <a:avLst/>
          </a:prstGeom>
        </p:spPr>
      </p:pic>
      <p:pic>
        <p:nvPicPr>
          <p:cNvPr id="5" name="4 Imagen" descr="España_Cordoba_Mezquita.jpg"/>
          <p:cNvPicPr>
            <a:picLocks noChangeAspect="1"/>
          </p:cNvPicPr>
          <p:nvPr/>
        </p:nvPicPr>
        <p:blipFill>
          <a:blip r:embed="rId2"/>
          <a:stretch>
            <a:fillRect/>
          </a:stretch>
        </p:blipFill>
        <p:spPr>
          <a:xfrm>
            <a:off x="-26765" y="0"/>
            <a:ext cx="9170765" cy="6858000"/>
          </a:xfrm>
          <a:prstGeom prst="rect">
            <a:avLst/>
          </a:prstGeom>
        </p:spPr>
      </p:pic>
      <p:pic>
        <p:nvPicPr>
          <p:cNvPr id="6" name="5 Imagen" descr="España_Cordoba_Mezquita.jpg"/>
          <p:cNvPicPr>
            <a:picLocks noChangeAspect="1"/>
          </p:cNvPicPr>
          <p:nvPr/>
        </p:nvPicPr>
        <p:blipFill>
          <a:blip r:embed="rId3" cstate="print"/>
          <a:stretch>
            <a:fillRect/>
          </a:stretch>
        </p:blipFill>
        <p:spPr>
          <a:xfrm flipV="1">
            <a:off x="-2643238" y="7143727"/>
            <a:ext cx="61137" cy="45719"/>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0"/>
                                        <p:tgtEl>
                                          <p:spTgt spid="4"/>
                                        </p:tgtEl>
                                      </p:cBhvr>
                                    </p:animEffec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PATIO_NARANJOS_10.jpg"/>
          <p:cNvPicPr>
            <a:picLocks noChangeAspect="1"/>
          </p:cNvPicPr>
          <p:nvPr/>
        </p:nvPicPr>
        <p:blipFill>
          <a:blip r:embed="rId3"/>
          <a:stretch>
            <a:fillRect/>
          </a:stretch>
        </p:blipFill>
        <p:spPr>
          <a:xfrm>
            <a:off x="0" y="0"/>
            <a:ext cx="9144000" cy="6858000"/>
          </a:xfrm>
          <a:prstGeom prst="rect">
            <a:avLst/>
          </a:prstGeom>
        </p:spPr>
      </p:pic>
      <p:pic>
        <p:nvPicPr>
          <p:cNvPr id="5" name="4 Imagen" descr="MEZQUITA_CATEDRAL_PATIO_NARANJOS_10.jpg"/>
          <p:cNvPicPr>
            <a:picLocks noChangeAspect="1"/>
          </p:cNvPicPr>
          <p:nvPr/>
        </p:nvPicPr>
        <p:blipFill>
          <a:blip r:embed="rId3"/>
          <a:stretch>
            <a:fillRect/>
          </a:stretch>
        </p:blipFill>
        <p:spPr>
          <a:xfrm>
            <a:off x="0" y="0"/>
            <a:ext cx="9144000" cy="6858000"/>
          </a:xfrm>
          <a:prstGeom prst="rect">
            <a:avLst/>
          </a:prstGeom>
        </p:spPr>
      </p:pic>
      <p:sp>
        <p:nvSpPr>
          <p:cNvPr id="6" name="5 CuadroTexto"/>
          <p:cNvSpPr txBox="1"/>
          <p:nvPr/>
        </p:nvSpPr>
        <p:spPr>
          <a:xfrm>
            <a:off x="1071538" y="5786454"/>
            <a:ext cx="753443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ligraphic" pitchFamily="2" charset="0"/>
              </a:rPr>
              <a:t>Diversas Entradas a La Mezquita</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ligraphic" pitchFamily="2" charset="0"/>
            </a:endParaRPr>
          </a:p>
        </p:txBody>
      </p:sp>
    </p:spTree>
  </p:cSld>
  <p:clrMapOvr>
    <a:masterClrMapping/>
  </p:clrMapOvr>
  <p:transition spd="slow" advTm="12000">
    <p:sndAc>
      <p:stSnd>
        <p:snd r:embed="rId2" name="capricho_Árabe_-_jose_luis_encinas(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5000"/>
                                        <p:tgtEl>
                                          <p:spTgt spid="4"/>
                                        </p:tgtEl>
                                      </p:cBhvr>
                                    </p:animEffect>
                                  </p:childTnLst>
                                </p:cTn>
                              </p:par>
                            </p:childTnLst>
                          </p:cTn>
                        </p:par>
                        <p:par>
                          <p:cTn id="14" fill="hold">
                            <p:stCondLst>
                              <p:cond delay="5000"/>
                            </p:stCondLst>
                            <p:childTnLst>
                              <p:par>
                                <p:cTn id="15" presetID="17" presetClass="entr" presetSubtype="1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65.jpg"/>
          <p:cNvPicPr>
            <a:picLocks noChangeAspect="1"/>
          </p:cNvPicPr>
          <p:nvPr/>
        </p:nvPicPr>
        <p:blipFill>
          <a:blip r:embed="rId2"/>
          <a:stretch>
            <a:fillRect/>
          </a:stretch>
        </p:blipFill>
        <p:spPr>
          <a:xfrm>
            <a:off x="-1" y="0"/>
            <a:ext cx="9170455" cy="6858000"/>
          </a:xfrm>
          <a:prstGeom prst="rect">
            <a:avLst/>
          </a:prstGeom>
        </p:spPr>
      </p:pic>
      <p:pic>
        <p:nvPicPr>
          <p:cNvPr id="5" name="4 Imagen" descr="cordoba65.jpg"/>
          <p:cNvPicPr>
            <a:picLocks noChangeAspect="1"/>
          </p:cNvPicPr>
          <p:nvPr/>
        </p:nvPicPr>
        <p:blipFill>
          <a:blip r:embed="rId2"/>
          <a:stretch>
            <a:fillRect/>
          </a:stretch>
        </p:blipFill>
        <p:spPr>
          <a:xfrm>
            <a:off x="-26455" y="0"/>
            <a:ext cx="9170455"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cordoba11 una de las puertas originales de la mezquita.jpg"/>
          <p:cNvPicPr>
            <a:picLocks noChangeAspect="1"/>
          </p:cNvPicPr>
          <p:nvPr/>
        </p:nvPicPr>
        <p:blipFill>
          <a:blip r:embed="rId2"/>
          <a:stretch>
            <a:fillRect/>
          </a:stretch>
        </p:blipFill>
        <p:spPr>
          <a:xfrm>
            <a:off x="0" y="0"/>
            <a:ext cx="9144000" cy="6858000"/>
          </a:xfrm>
          <a:prstGeom prst="rect">
            <a:avLst/>
          </a:prstGeom>
        </p:spPr>
      </p:pic>
      <p:pic>
        <p:nvPicPr>
          <p:cNvPr id="5" name="4 Imagen" descr="cordoba11 una de las puertas originales de la mezquit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PINTOR-Y-SU-OBRA PUERTA DE SANTA CATALINA-CORDOBA.P. NARANJOS.jpg"/>
          <p:cNvPicPr>
            <a:picLocks noChangeAspect="1"/>
          </p:cNvPicPr>
          <p:nvPr/>
        </p:nvPicPr>
        <p:blipFill>
          <a:blip r:embed="rId2"/>
          <a:stretch>
            <a:fillRect/>
          </a:stretch>
        </p:blipFill>
        <p:spPr>
          <a:xfrm>
            <a:off x="0" y="0"/>
            <a:ext cx="9144000" cy="6858000"/>
          </a:xfrm>
          <a:prstGeom prst="rect">
            <a:avLst/>
          </a:prstGeom>
        </p:spPr>
      </p:pic>
      <p:pic>
        <p:nvPicPr>
          <p:cNvPr id="5" name="4 Imagen" descr="EL-PINTOR-Y-SU-OBRA PUERTA DE SANTA CATALINA-CORDOBA.P. NARANJOS.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7286644" y="3857628"/>
            <a:ext cx="184731" cy="307777"/>
          </a:xfrm>
          <a:prstGeom prst="rect">
            <a:avLst/>
          </a:prstGeom>
          <a:noFill/>
        </p:spPr>
        <p:txBody>
          <a:bodyPr wrap="none" rtlCol="0">
            <a:spAutoFit/>
          </a:bodyPr>
          <a:lstStyle/>
          <a:p>
            <a:endParaRPr lang="es-ES" sz="1400" dirty="0"/>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rgbClr val="740000"/>
          </a:solidFill>
        </p:spPr>
        <p:txBody>
          <a:bodyPr/>
          <a:lstStyle/>
          <a:p>
            <a:endParaRPr lang="es-ES" dirty="0"/>
          </a:p>
        </p:txBody>
      </p:sp>
      <p:pic>
        <p:nvPicPr>
          <p:cNvPr id="4" name="3 Imagen" descr="MEZQUITA_CATEDRAL_PUERTADEANES_01.jpg"/>
          <p:cNvPicPr>
            <a:picLocks noChangeAspect="1"/>
          </p:cNvPicPr>
          <p:nvPr/>
        </p:nvPicPr>
        <p:blipFill>
          <a:blip r:embed="rId2"/>
          <a:stretch>
            <a:fillRect/>
          </a:stretch>
        </p:blipFill>
        <p:spPr>
          <a:xfrm>
            <a:off x="1857356" y="0"/>
            <a:ext cx="5357850" cy="6858000"/>
          </a:xfrm>
          <a:prstGeom prst="rect">
            <a:avLst/>
          </a:prstGeom>
        </p:spPr>
      </p:pic>
      <p:sp>
        <p:nvSpPr>
          <p:cNvPr id="5" name="4 Rectángulo"/>
          <p:cNvSpPr/>
          <p:nvPr/>
        </p:nvSpPr>
        <p:spPr>
          <a:xfrm>
            <a:off x="0" y="0"/>
            <a:ext cx="1857356" cy="6858000"/>
          </a:xfrm>
          <a:prstGeom prst="rect">
            <a:avLst/>
          </a:prstGeom>
          <a:solidFill>
            <a:srgbClr val="740000"/>
          </a:solidFill>
          <a:ln>
            <a:noFill/>
          </a:ln>
          <a:scene3d>
            <a:camera prst="orthographicFront"/>
            <a:lightRig rig="threePt" dir="t"/>
          </a:scene3d>
          <a:sp3d>
            <a:bevelT w="222250" h="222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15206" y="0"/>
            <a:ext cx="1928794" cy="6858000"/>
          </a:xfrm>
          <a:prstGeom prst="rect">
            <a:avLst/>
          </a:prstGeom>
          <a:solidFill>
            <a:srgbClr val="740000"/>
          </a:solidFill>
          <a:ln>
            <a:noFill/>
          </a:ln>
          <a:scene3d>
            <a:camera prst="orthographicFront"/>
            <a:lightRig rig="threePt" dir="t"/>
          </a:scene3d>
          <a:sp3d>
            <a:bevelT w="222250" h="222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EZQUITA_CATEDRAL_PUERTADEANES_01.jpg"/>
          <p:cNvPicPr>
            <a:picLocks noChangeAspect="1"/>
          </p:cNvPicPr>
          <p:nvPr/>
        </p:nvPicPr>
        <p:blipFill>
          <a:blip r:embed="rId2"/>
          <a:stretch>
            <a:fillRect/>
          </a:stretch>
        </p:blipFill>
        <p:spPr>
          <a:xfrm>
            <a:off x="1857356" y="0"/>
            <a:ext cx="535785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3" presetClass="exit" presetSubtype="5" fill="hold"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ZQUITA_CATEDRAL_PATIO_NARANJOS_09.jpg"/>
          <p:cNvPicPr>
            <a:picLocks noGrp="1" noChangeAspect="1"/>
          </p:cNvPicPr>
          <p:nvPr>
            <p:ph idx="1"/>
          </p:nvPr>
        </p:nvPicPr>
        <p:blipFill>
          <a:blip r:embed="rId2"/>
          <a:stretch>
            <a:fillRect/>
          </a:stretch>
        </p:blipFill>
        <p:spPr>
          <a:xfrm>
            <a:off x="0" y="0"/>
            <a:ext cx="9237420" cy="6858000"/>
          </a:xfrm>
        </p:spPr>
      </p:pic>
      <p:pic>
        <p:nvPicPr>
          <p:cNvPr id="5" name="3 Marcador de contenido" descr="MEZQUITA_CATEDRAL_PATIO_NARANJOS_09.jpg"/>
          <p:cNvPicPr>
            <a:picLocks noChangeAspect="1"/>
          </p:cNvPicPr>
          <p:nvPr/>
        </p:nvPicPr>
        <p:blipFill>
          <a:blip r:embed="rId2"/>
          <a:stretch>
            <a:fillRect/>
          </a:stretch>
        </p:blipFill>
        <p:spPr>
          <a:xfrm>
            <a:off x="0" y="0"/>
            <a:ext cx="923742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ZQUITA_CATEDRAL_PUERTAPERDON_03.jpg"/>
          <p:cNvPicPr>
            <a:picLocks noGrp="1" noChangeAspect="1"/>
          </p:cNvPicPr>
          <p:nvPr>
            <p:ph idx="1"/>
          </p:nvPr>
        </p:nvPicPr>
        <p:blipFill>
          <a:blip r:embed="rId2"/>
          <a:srcRect r="7317"/>
          <a:stretch>
            <a:fillRect/>
          </a:stretch>
        </p:blipFill>
        <p:spPr>
          <a:xfrm>
            <a:off x="1643042" y="0"/>
            <a:ext cx="5857916" cy="6858000"/>
          </a:xfrm>
        </p:spPr>
      </p:pic>
      <p:sp>
        <p:nvSpPr>
          <p:cNvPr id="5" name="4 Rectángulo"/>
          <p:cNvSpPr/>
          <p:nvPr/>
        </p:nvSpPr>
        <p:spPr>
          <a:xfrm>
            <a:off x="0" y="0"/>
            <a:ext cx="1643042" cy="6858000"/>
          </a:xfrm>
          <a:prstGeom prst="rect">
            <a:avLst/>
          </a:prstGeom>
          <a:solidFill>
            <a:schemeClr val="accent6">
              <a:lumMod val="50000"/>
            </a:schemeClr>
          </a:soli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00958" y="0"/>
            <a:ext cx="1643042" cy="6858000"/>
          </a:xfrm>
          <a:prstGeom prst="rect">
            <a:avLst/>
          </a:prstGeom>
          <a:solidFill>
            <a:schemeClr val="accent6">
              <a:lumMod val="50000"/>
            </a:schemeClr>
          </a:soli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3 Marcador de contenido" descr="MEZQUITA_CATEDRAL_PUERTAPERDON_03.jpg"/>
          <p:cNvPicPr>
            <a:picLocks noChangeAspect="1"/>
          </p:cNvPicPr>
          <p:nvPr/>
        </p:nvPicPr>
        <p:blipFill>
          <a:blip r:embed="rId2"/>
          <a:srcRect r="7317"/>
          <a:stretch>
            <a:fillRect/>
          </a:stretch>
        </p:blipFill>
        <p:spPr>
          <a:xfrm>
            <a:off x="1643042" y="0"/>
            <a:ext cx="5857916"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5000"/>
                                        <p:tgtEl>
                                          <p:spTgt spid="5"/>
                                        </p:tgtEl>
                                      </p:cBhvr>
                                    </p:animEffect>
                                  </p:childTnLst>
                                </p:cTn>
                              </p:par>
                              <p:par>
                                <p:cTn id="18" presetID="8"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amond(in)">
                                      <p:cBhvr>
                                        <p:cTn id="2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lum bright="-20000"/>
            </a:blip>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p:cNvSpPr/>
          <p:nvPr/>
        </p:nvSpPr>
        <p:spPr>
          <a:xfrm>
            <a:off x="500034" y="428604"/>
            <a:ext cx="8143932" cy="6000792"/>
          </a:xfrm>
          <a:prstGeom prst="rect">
            <a:avLst/>
          </a:prstGeom>
          <a:solidFill>
            <a:srgbClr val="D5BF87"/>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57224" y="857232"/>
            <a:ext cx="7572428" cy="5262979"/>
          </a:xfrm>
          <a:prstGeom prst="rect">
            <a:avLst/>
          </a:prstGeom>
          <a:noFill/>
        </p:spPr>
        <p:txBody>
          <a:bodyPr wrap="square" rtlCol="0">
            <a:spAutoFit/>
          </a:bodyPr>
          <a:lstStyle/>
          <a:p>
            <a:r>
              <a:rPr lang="es-ES" sz="1600" dirty="0" smtClean="0">
                <a:solidFill>
                  <a:schemeClr val="bg1"/>
                </a:solidFill>
                <a:latin typeface="Script MT Bold" pitchFamily="66" charset="0"/>
              </a:rPr>
              <a:t>Orígenes cristianos: la Basílica  </a:t>
            </a:r>
            <a:r>
              <a:rPr lang="es-ES" sz="1600" dirty="0" err="1" smtClean="0">
                <a:solidFill>
                  <a:schemeClr val="bg1"/>
                </a:solidFill>
                <a:latin typeface="Script MT Bold" pitchFamily="66" charset="0"/>
              </a:rPr>
              <a:t>visigóda</a:t>
            </a:r>
            <a:r>
              <a:rPr lang="es-ES" sz="1600" dirty="0" smtClean="0">
                <a:solidFill>
                  <a:schemeClr val="bg1"/>
                </a:solidFill>
                <a:latin typeface="Script MT Bold" pitchFamily="66" charset="0"/>
              </a:rPr>
              <a:t>  San Vicente .Tras caer Córdoba bajo dominio sarraceno, la basílica visigótica de San Vicente, que había sido el templo cristiano más importante de la ciudad desde el siglo </a:t>
            </a:r>
            <a:r>
              <a:rPr lang="es-ES" sz="1600" dirty="0" smtClean="0">
                <a:solidFill>
                  <a:schemeClr val="bg1"/>
                </a:solidFill>
                <a:latin typeface="Perpetua" pitchFamily="18" charset="0"/>
              </a:rPr>
              <a:t>V</a:t>
            </a:r>
            <a:r>
              <a:rPr lang="es-ES" sz="1600" dirty="0" smtClean="0">
                <a:solidFill>
                  <a:schemeClr val="bg1"/>
                </a:solidFill>
                <a:latin typeface="+mj-lt"/>
              </a:rPr>
              <a:t>,</a:t>
            </a:r>
            <a:r>
              <a:rPr lang="es-ES" sz="1600" dirty="0" smtClean="0">
                <a:solidFill>
                  <a:schemeClr val="bg1"/>
                </a:solidFill>
                <a:latin typeface="Script MT Bold" pitchFamily="66" charset="0"/>
              </a:rPr>
              <a:t> fue expropiada a los cristianos y destruida para construir en su lugar una mezquita. Según una versión sucinta del relato tradicional, la mezquita de Córdoba habría sido iniciada bajo el reinado del primer emir    Omeya  </a:t>
            </a:r>
            <a:r>
              <a:rPr lang="es-ES" sz="1600" dirty="0" err="1" smtClean="0">
                <a:solidFill>
                  <a:schemeClr val="bg1"/>
                </a:solidFill>
                <a:latin typeface="Script MT Bold" pitchFamily="66" charset="0"/>
              </a:rPr>
              <a:t>Alderramán</a:t>
            </a:r>
            <a:r>
              <a:rPr lang="es-ES" sz="1600" dirty="0" smtClean="0">
                <a:solidFill>
                  <a:schemeClr val="bg1"/>
                </a:solidFill>
                <a:latin typeface="Script MT Bold" pitchFamily="66" charset="0"/>
              </a:rPr>
              <a:t>  </a:t>
            </a:r>
            <a:r>
              <a:rPr lang="es-ES" sz="1600" dirty="0" smtClean="0">
                <a:solidFill>
                  <a:schemeClr val="bg1"/>
                </a:solidFill>
              </a:rPr>
              <a:t>I </a:t>
            </a:r>
            <a:r>
              <a:rPr lang="es-ES" sz="1600" dirty="0" smtClean="0">
                <a:solidFill>
                  <a:schemeClr val="bg1"/>
                </a:solidFill>
                <a:latin typeface="Script MT Bold" pitchFamily="66" charset="0"/>
              </a:rPr>
              <a:t> entre el 780 y el 785 , sobre la planta de la iglesia cristiana, cambiando la orientación de su eje. Sufrió sucesivas ampliaciones en los siglos </a:t>
            </a:r>
            <a:r>
              <a:rPr lang="es-ES" sz="1600" dirty="0" smtClean="0">
                <a:solidFill>
                  <a:schemeClr val="bg1"/>
                </a:solidFill>
                <a:latin typeface="Perpetua" pitchFamily="18" charset="0"/>
              </a:rPr>
              <a:t>IX</a:t>
            </a:r>
            <a:r>
              <a:rPr lang="es-ES" sz="1600" dirty="0" smtClean="0">
                <a:solidFill>
                  <a:schemeClr val="bg1"/>
                </a:solidFill>
                <a:latin typeface="Script MT Bold" pitchFamily="66" charset="0"/>
              </a:rPr>
              <a:t> y</a:t>
            </a:r>
            <a:r>
              <a:rPr lang="es-ES" sz="1600" dirty="0" smtClean="0">
                <a:solidFill>
                  <a:schemeClr val="bg1"/>
                </a:solidFill>
                <a:latin typeface="Perpetua" pitchFamily="18" charset="0"/>
              </a:rPr>
              <a:t> X</a:t>
            </a:r>
            <a:r>
              <a:rPr lang="es-ES" sz="1600" dirty="0" smtClean="0">
                <a:solidFill>
                  <a:schemeClr val="bg1"/>
                </a:solidFill>
              </a:rPr>
              <a:t> </a:t>
            </a:r>
            <a:r>
              <a:rPr lang="es-ES" sz="1600" dirty="0" smtClean="0">
                <a:solidFill>
                  <a:schemeClr val="bg1"/>
                </a:solidFill>
                <a:latin typeface="Script MT Bold" pitchFamily="66" charset="0"/>
              </a:rPr>
              <a:t> y fue concluida bajo mandato de </a:t>
            </a:r>
            <a:r>
              <a:rPr lang="es-ES" sz="1600" dirty="0" err="1" smtClean="0">
                <a:solidFill>
                  <a:schemeClr val="bg1"/>
                </a:solidFill>
                <a:latin typeface="Script MT Bold" pitchFamily="66" charset="0"/>
              </a:rPr>
              <a:t>Almazor</a:t>
            </a:r>
            <a:r>
              <a:rPr lang="es-ES" sz="1600" dirty="0" smtClean="0">
                <a:solidFill>
                  <a:schemeClr val="bg1"/>
                </a:solidFill>
                <a:latin typeface="Script MT Bold" pitchFamily="66" charset="0"/>
              </a:rPr>
              <a:t> . La más importante de las ampliaciones es la de  </a:t>
            </a:r>
            <a:r>
              <a:rPr lang="es-ES" sz="1600" dirty="0" err="1" smtClean="0">
                <a:solidFill>
                  <a:schemeClr val="bg1"/>
                </a:solidFill>
                <a:latin typeface="Script MT Bold" pitchFamily="66" charset="0"/>
              </a:rPr>
              <a:t>Alhaken</a:t>
            </a:r>
            <a:r>
              <a:rPr lang="es-ES" sz="1600" dirty="0" smtClean="0">
                <a:solidFill>
                  <a:schemeClr val="bg1"/>
                </a:solidFill>
                <a:latin typeface="Script MT Bold" pitchFamily="66" charset="0"/>
              </a:rPr>
              <a:t> </a:t>
            </a:r>
            <a:r>
              <a:rPr lang="es-ES" sz="1600" dirty="0" smtClean="0">
                <a:solidFill>
                  <a:schemeClr val="bg1"/>
                </a:solidFill>
                <a:latin typeface="+mj-lt"/>
              </a:rPr>
              <a:t>II</a:t>
            </a:r>
            <a:r>
              <a:rPr lang="es-ES" sz="1600" dirty="0" smtClean="0">
                <a:solidFill>
                  <a:schemeClr val="bg1"/>
                </a:solidFill>
                <a:latin typeface="Script MT Bold" pitchFamily="66" charset="0"/>
              </a:rPr>
              <a:t> a la que pertenecen los arcos del Mihrab. En estos arcos se puede ver la evolución de la construcción: las columnas visigodas con sus arcos de herradura les resultaron demasiado bajos a los musulmanes por lo que decidieron añadir pilares sobre las columnas y disponer arcos más altos sin derribar los anteriores y policromando en rojo y blanco todos con lo que se construyó la célebre y más conocida imagen de la Mezquita de Córdoba. Fue lugar de reuniones a la vez religiosas y políticas pues podía albergar hasta veinte mil personas.</a:t>
            </a:r>
          </a:p>
          <a:p>
            <a:r>
              <a:rPr lang="es-ES" sz="1600" dirty="0" smtClean="0">
                <a:solidFill>
                  <a:schemeClr val="bg1"/>
                </a:solidFill>
                <a:latin typeface="Script MT Bold" pitchFamily="66" charset="0"/>
              </a:rPr>
              <a:t>Las excavaciones arqueológicas dirigidas por el arquitecto F </a:t>
            </a:r>
            <a:r>
              <a:rPr lang="es-ES" sz="1600" dirty="0" err="1" smtClean="0">
                <a:solidFill>
                  <a:schemeClr val="bg1"/>
                </a:solidFill>
                <a:latin typeface="Script MT Bold" pitchFamily="66" charset="0"/>
              </a:rPr>
              <a:t>elíx</a:t>
            </a:r>
            <a:r>
              <a:rPr lang="es-ES" sz="1600" dirty="0" smtClean="0">
                <a:solidFill>
                  <a:schemeClr val="bg1"/>
                </a:solidFill>
                <a:latin typeface="Script MT Bold" pitchFamily="66" charset="0"/>
              </a:rPr>
              <a:t>  Hernández en 1930 demostraron la existencia en el subsuelo de la actual Catedral de todo un complejo episcopal que puede datarse entre los siglos </a:t>
            </a:r>
            <a:r>
              <a:rPr lang="es-ES" sz="1600" dirty="0" smtClean="0">
                <a:solidFill>
                  <a:schemeClr val="bg1"/>
                </a:solidFill>
                <a:latin typeface="Perpetua" pitchFamily="18" charset="0"/>
              </a:rPr>
              <a:t>IV</a:t>
            </a:r>
            <a:r>
              <a:rPr lang="es-ES" sz="1600" dirty="0" smtClean="0">
                <a:solidFill>
                  <a:schemeClr val="bg1"/>
                </a:solidFill>
              </a:rPr>
              <a:t> </a:t>
            </a:r>
            <a:r>
              <a:rPr lang="es-ES" sz="1600" dirty="0" smtClean="0">
                <a:solidFill>
                  <a:schemeClr val="bg1"/>
                </a:solidFill>
                <a:latin typeface="Script MT Bold" pitchFamily="66" charset="0"/>
              </a:rPr>
              <a:t>y </a:t>
            </a:r>
            <a:r>
              <a:rPr lang="es-ES" sz="1600" dirty="0" smtClean="0">
                <a:solidFill>
                  <a:schemeClr val="bg1"/>
                </a:solidFill>
                <a:latin typeface="Perpetua" pitchFamily="18" charset="0"/>
              </a:rPr>
              <a:t>VI</a:t>
            </a:r>
            <a:r>
              <a:rPr lang="es-ES" sz="1600" dirty="0" smtClean="0">
                <a:solidFill>
                  <a:schemeClr val="bg1"/>
                </a:solidFill>
                <a:latin typeface="Script MT Bold" pitchFamily="66" charset="0"/>
              </a:rPr>
              <a:t>. Allí se encuentran los restos arqueológicos de la basílica visigótica dedicada a San Vicente Mártir, la </a:t>
            </a:r>
            <a:r>
              <a:rPr lang="es-ES" sz="1600" dirty="0" err="1" smtClean="0">
                <a:solidFill>
                  <a:schemeClr val="bg1"/>
                </a:solidFill>
                <a:latin typeface="Script MT Bold" pitchFamily="66" charset="0"/>
              </a:rPr>
              <a:t>domus</a:t>
            </a:r>
            <a:r>
              <a:rPr lang="es-ES" sz="1600" dirty="0" smtClean="0">
                <a:solidFill>
                  <a:schemeClr val="bg1"/>
                </a:solidFill>
                <a:latin typeface="Script MT Bold" pitchFamily="66" charset="0"/>
              </a:rPr>
              <a:t> </a:t>
            </a:r>
            <a:r>
              <a:rPr lang="es-ES" sz="1600" dirty="0" err="1" smtClean="0">
                <a:solidFill>
                  <a:schemeClr val="bg1"/>
                </a:solidFill>
                <a:latin typeface="Script MT Bold" pitchFamily="66" charset="0"/>
              </a:rPr>
              <a:t>episcopalis</a:t>
            </a:r>
            <a:r>
              <a:rPr lang="es-ES" sz="1600" dirty="0" smtClean="0">
                <a:solidFill>
                  <a:schemeClr val="bg1"/>
                </a:solidFill>
                <a:latin typeface="Script MT Bold" pitchFamily="66" charset="0"/>
              </a:rPr>
              <a:t>, y la escuela clerical y los servicios de caridad del Obispo. </a:t>
            </a:r>
          </a:p>
          <a:p>
            <a:r>
              <a:rPr lang="es-ES" sz="1600" dirty="0" smtClean="0">
                <a:solidFill>
                  <a:schemeClr val="bg1"/>
                </a:solidFill>
                <a:latin typeface="Script MT Bold" pitchFamily="66" charset="0"/>
              </a:rPr>
              <a:t> </a:t>
            </a:r>
          </a:p>
          <a:p>
            <a:endParaRPr lang="es-ES" sz="1600" dirty="0">
              <a:solidFill>
                <a:schemeClr val="bg1"/>
              </a:solidFill>
              <a:latin typeface="Script MT Bold" pitchFamily="66" charset="0"/>
            </a:endParaRPr>
          </a:p>
        </p:txBody>
      </p:sp>
    </p:spTree>
  </p:cSld>
  <p:clrMapOvr>
    <a:masterClrMapping/>
  </p:clrMapOvr>
  <p:transition spd="slow" advTm="80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99px-Cordoba_Mezquita_(panorama).jpg"/>
          <p:cNvPicPr>
            <a:picLocks noGrp="1" noChangeAspect="1"/>
          </p:cNvPicPr>
          <p:nvPr>
            <p:ph idx="1"/>
          </p:nvPr>
        </p:nvPicPr>
        <p:blipFill>
          <a:blip r:embed="rId2"/>
          <a:stretch>
            <a:fillRect/>
          </a:stretch>
        </p:blipFill>
        <p:spPr>
          <a:xfrm>
            <a:off x="0" y="2000240"/>
            <a:ext cx="9144000" cy="2817327"/>
          </a:xfrm>
        </p:spPr>
      </p:pic>
    </p:spTree>
  </p:cSld>
  <p:clrMapOvr>
    <a:masterClrMapping/>
  </p:clrMapOvr>
  <p:transition spd="slow" advTm="12000">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18.jpg"/>
          <p:cNvPicPr>
            <a:picLocks noChangeAspect="1"/>
          </p:cNvPicPr>
          <p:nvPr/>
        </p:nvPicPr>
        <p:blipFill>
          <a:blip r:embed="rId2"/>
          <a:stretch>
            <a:fillRect/>
          </a:stretch>
        </p:blipFill>
        <p:spPr>
          <a:xfrm>
            <a:off x="0" y="0"/>
            <a:ext cx="9144000" cy="6858000"/>
          </a:xfrm>
          <a:prstGeom prst="rect">
            <a:avLst/>
          </a:prstGeom>
        </p:spPr>
      </p:pic>
      <p:pic>
        <p:nvPicPr>
          <p:cNvPr id="5" name="4 Imagen" descr="cordoba1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NAVES_ALHAKAM_01.jpg"/>
          <p:cNvPicPr>
            <a:picLocks noChangeAspect="1"/>
          </p:cNvPicPr>
          <p:nvPr/>
        </p:nvPicPr>
        <p:blipFill>
          <a:blip r:embed="rId2"/>
          <a:stretch>
            <a:fillRect/>
          </a:stretch>
        </p:blipFill>
        <p:spPr>
          <a:xfrm>
            <a:off x="1857356" y="0"/>
            <a:ext cx="5410651" cy="6858000"/>
          </a:xfrm>
          <a:prstGeom prst="rect">
            <a:avLst/>
          </a:prstGeom>
          <a:ln>
            <a:noFill/>
          </a:ln>
          <a:effectLst>
            <a:outerShdw blurRad="292100" dist="139700" dir="2700000" algn="tl" rotWithShape="0">
              <a:srgbClr val="333333">
                <a:alpha val="65000"/>
              </a:srgbClr>
            </a:outerShdw>
          </a:effectLst>
        </p:spPr>
      </p:pic>
      <p:sp>
        <p:nvSpPr>
          <p:cNvPr id="5" name="4 Rectángulo"/>
          <p:cNvSpPr/>
          <p:nvPr/>
        </p:nvSpPr>
        <p:spPr>
          <a:xfrm>
            <a:off x="0" y="0"/>
            <a:ext cx="1857356" cy="6858000"/>
          </a:xfrm>
          <a:prstGeom prst="rect">
            <a:avLst/>
          </a:prstGeom>
          <a:solidFill>
            <a:schemeClr val="tx2">
              <a:lumMod val="25000"/>
            </a:schemeClr>
          </a:solidFill>
          <a:ln>
            <a:noFill/>
          </a:ln>
          <a:scene3d>
            <a:camera prst="orthographicFront"/>
            <a:lightRig rig="threePt" dir="t"/>
          </a:scene3d>
          <a:sp3d>
            <a:bevelT w="158750" h="1714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solidFill>
            <a:schemeClr val="tx2">
              <a:lumMod val="25000"/>
            </a:schemeClr>
          </a:solidFill>
          <a:ln>
            <a:noFill/>
          </a:ln>
          <a:scene3d>
            <a:camera prst="orthographicFront"/>
            <a:lightRig rig="threePt" dir="t"/>
          </a:scene3d>
          <a:sp3d>
            <a:bevelT w="158750" h="1714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EZQUITA_CATEDRAL_NAVES_ALHAKAM_01.jpg"/>
          <p:cNvPicPr>
            <a:picLocks noChangeAspect="1"/>
          </p:cNvPicPr>
          <p:nvPr/>
        </p:nvPicPr>
        <p:blipFill>
          <a:blip r:embed="rId2"/>
          <a:stretch>
            <a:fillRect/>
          </a:stretch>
        </p:blipFill>
        <p:spPr>
          <a:xfrm>
            <a:off x="1857356" y="0"/>
            <a:ext cx="5410651"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8" presetClass="exit" presetSubtype="32" fill="hold"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ZQUITA_CATEDRAL_NAVES_ALHAKAM_07.jpg"/>
          <p:cNvPicPr>
            <a:picLocks noGrp="1" noChangeAspect="1"/>
          </p:cNvPicPr>
          <p:nvPr>
            <p:ph idx="1"/>
          </p:nvPr>
        </p:nvPicPr>
        <p:blipFill>
          <a:blip r:embed="rId2"/>
          <a:stretch>
            <a:fillRect/>
          </a:stretch>
        </p:blipFill>
        <p:spPr>
          <a:xfrm>
            <a:off x="0" y="0"/>
            <a:ext cx="9144000" cy="6858000"/>
          </a:xfrm>
        </p:spPr>
      </p:pic>
      <p:pic>
        <p:nvPicPr>
          <p:cNvPr id="5" name="3 Marcador de contenido" descr="MEZQUITA_CATEDRAL_NAVES_ALHAKAM_0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NAVES_ALMANZOR_01 interior del oratorio.jpg"/>
          <p:cNvPicPr>
            <a:picLocks noChangeAspect="1"/>
          </p:cNvPicPr>
          <p:nvPr/>
        </p:nvPicPr>
        <p:blipFill>
          <a:blip r:embed="rId2"/>
          <a:stretch>
            <a:fillRect/>
          </a:stretch>
        </p:blipFill>
        <p:spPr>
          <a:xfrm>
            <a:off x="0" y="0"/>
            <a:ext cx="9144000" cy="6858000"/>
          </a:xfrm>
          <a:prstGeom prst="rect">
            <a:avLst/>
          </a:prstGeom>
        </p:spPr>
      </p:pic>
      <p:pic>
        <p:nvPicPr>
          <p:cNvPr id="5" name="4 Imagen" descr="MEZQUITA_CATEDRAL_NAVES_ALMANZOR_01 interior del oratori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5000"/>
                                        <p:tgtEl>
                                          <p:spTgt spid="4"/>
                                        </p:tgtEl>
                                      </p:cBhvr>
                                    </p:animEffect>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ZQUITA_CATEDRAL_NAVES_PRIMITIVA_01.jpg"/>
          <p:cNvPicPr>
            <a:picLocks noGrp="1" noChangeAspect="1"/>
          </p:cNvPicPr>
          <p:nvPr>
            <p:ph idx="1"/>
          </p:nvPr>
        </p:nvPicPr>
        <p:blipFill>
          <a:blip r:embed="rId2"/>
          <a:stretch>
            <a:fillRect/>
          </a:stretch>
        </p:blipFill>
        <p:spPr>
          <a:xfrm>
            <a:off x="0" y="0"/>
            <a:ext cx="9170296" cy="6858000"/>
          </a:xfrm>
        </p:spPr>
      </p:pic>
      <p:pic>
        <p:nvPicPr>
          <p:cNvPr id="5" name="3 Marcador de contenido" descr="MEZQUITA_CATEDRAL_NAVES_PRIMITIVA_01.jpg"/>
          <p:cNvPicPr>
            <a:picLocks noChangeAspect="1"/>
          </p:cNvPicPr>
          <p:nvPr/>
        </p:nvPicPr>
        <p:blipFill>
          <a:blip r:embed="rId2"/>
          <a:stretch>
            <a:fillRect/>
          </a:stretch>
        </p:blipFill>
        <p:spPr>
          <a:xfrm>
            <a:off x="0" y="0"/>
            <a:ext cx="9170296"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TRASALTAR_01.jpg"/>
          <p:cNvPicPr>
            <a:picLocks noChangeAspect="1"/>
          </p:cNvPicPr>
          <p:nvPr/>
        </p:nvPicPr>
        <p:blipFill>
          <a:blip r:embed="rId2"/>
          <a:stretch>
            <a:fillRect/>
          </a:stretch>
        </p:blipFill>
        <p:spPr>
          <a:xfrm>
            <a:off x="0" y="1"/>
            <a:ext cx="9144000" cy="6858000"/>
          </a:xfrm>
          <a:prstGeom prst="rect">
            <a:avLst/>
          </a:prstGeom>
        </p:spPr>
      </p:pic>
      <p:pic>
        <p:nvPicPr>
          <p:cNvPr id="5" name="4 Imagen" descr="MEZQUITA_CATEDRAL_TRASALTAR_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catedral-cordoba-espana.jpg"/>
          <p:cNvPicPr>
            <a:picLocks noChangeAspect="1"/>
          </p:cNvPicPr>
          <p:nvPr/>
        </p:nvPicPr>
        <p:blipFill>
          <a:blip r:embed="rId2"/>
          <a:stretch>
            <a:fillRect/>
          </a:stretch>
        </p:blipFill>
        <p:spPr>
          <a:xfrm>
            <a:off x="0" y="0"/>
            <a:ext cx="9144001" cy="6858000"/>
          </a:xfrm>
          <a:prstGeom prst="rect">
            <a:avLst/>
          </a:prstGeom>
        </p:spPr>
      </p:pic>
      <p:pic>
        <p:nvPicPr>
          <p:cNvPr id="5" name="4 Imagen" descr="mezquita-catedral-cordoba-espana.jpg"/>
          <p:cNvPicPr>
            <a:picLocks noChangeAspect="1"/>
          </p:cNvPicPr>
          <p:nvPr/>
        </p:nvPicPr>
        <p:blipFill>
          <a:blip r:embed="rId2"/>
          <a:stretch>
            <a:fillRect/>
          </a:stretch>
        </p:blipFill>
        <p:spPr>
          <a:xfrm>
            <a:off x="0" y="0"/>
            <a:ext cx="9144001" cy="6858000"/>
          </a:xfrm>
          <a:prstGeom prst="rect">
            <a:avLst/>
          </a:prstGeom>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rhab-de-la-mezquita-de-cordoba-andalucia.jpg"/>
          <p:cNvPicPr>
            <a:picLocks noChangeAspect="1"/>
          </p:cNvPicPr>
          <p:nvPr/>
        </p:nvPicPr>
        <p:blipFill>
          <a:blip r:embed="rId3">
            <a:lum bright="20000"/>
          </a:blip>
          <a:stretch>
            <a:fillRect/>
          </a:stretch>
        </p:blipFill>
        <p:spPr>
          <a:xfrm>
            <a:off x="0" y="0"/>
            <a:ext cx="9144000" cy="6858000"/>
          </a:xfrm>
          <a:prstGeom prst="rect">
            <a:avLst/>
          </a:prstGeom>
        </p:spPr>
      </p:pic>
      <p:pic>
        <p:nvPicPr>
          <p:cNvPr id="5" name="4 Imagen" descr="mirhab-de-la-mezquita-de-cordoba-andalucia.jpg"/>
          <p:cNvPicPr>
            <a:picLocks noChangeAspect="1"/>
          </p:cNvPicPr>
          <p:nvPr/>
        </p:nvPicPr>
        <p:blipFill>
          <a:blip r:embed="rId3">
            <a:lum bright="20000"/>
          </a:blip>
          <a:stretch>
            <a:fillRect/>
          </a:stretch>
        </p:blipFill>
        <p:spPr>
          <a:xfrm>
            <a:off x="0" y="0"/>
            <a:ext cx="9144000" cy="6858000"/>
          </a:xfrm>
          <a:prstGeom prst="rect">
            <a:avLst/>
          </a:prstGeom>
        </p:spPr>
      </p:pic>
    </p:spTree>
  </p:cSld>
  <p:clrMapOvr>
    <a:masterClrMapping/>
  </p:clrMapOvr>
  <p:transition spd="slow" advTm="12000">
    <p:sndAc>
      <p:stSnd>
        <p:snd r:embed="rId2" name="capricho_Árabe_-_jose_luis_encinas(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TALLE DE PULPITOS EN MADERA DE CAOBA-PACOLMO.JPG"/>
          <p:cNvPicPr>
            <a:picLocks noChangeAspect="1"/>
          </p:cNvPicPr>
          <p:nvPr/>
        </p:nvPicPr>
        <p:blipFill>
          <a:blip r:embed="rId2"/>
          <a:stretch>
            <a:fillRect/>
          </a:stretch>
        </p:blipFill>
        <p:spPr>
          <a:xfrm>
            <a:off x="0" y="0"/>
            <a:ext cx="9144000" cy="6858000"/>
          </a:xfrm>
          <a:prstGeom prst="rect">
            <a:avLst/>
          </a:prstGeom>
        </p:spPr>
      </p:pic>
      <p:pic>
        <p:nvPicPr>
          <p:cNvPr id="5" name="4 Imagen" descr="DETALLE DE PULPITOS EN MADERA DE CAOBA-PACOLM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4.jpg"/>
          <p:cNvPicPr>
            <a:picLocks noChangeAspect="1"/>
          </p:cNvPicPr>
          <p:nvPr/>
        </p:nvPicPr>
        <p:blipFill>
          <a:blip r:embed="rId2"/>
          <a:stretch>
            <a:fillRect/>
          </a:stretch>
        </p:blipFill>
        <p:spPr>
          <a:xfrm>
            <a:off x="0" y="0"/>
            <a:ext cx="9144000" cy="6786563"/>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RUCERO_04 custodia altar mayor.jpg"/>
          <p:cNvPicPr>
            <a:picLocks noChangeAspect="1"/>
          </p:cNvPicPr>
          <p:nvPr/>
        </p:nvPicPr>
        <p:blipFill>
          <a:blip r:embed="rId2"/>
          <a:stretch>
            <a:fillRect/>
          </a:stretch>
        </p:blipFill>
        <p:spPr>
          <a:xfrm>
            <a:off x="1857356" y="0"/>
            <a:ext cx="5415992" cy="6858000"/>
          </a:xfrm>
          <a:prstGeom prst="rect">
            <a:avLst/>
          </a:prstGeom>
        </p:spPr>
      </p:pic>
      <p:sp>
        <p:nvSpPr>
          <p:cNvPr id="5" name="4 Rectángulo"/>
          <p:cNvSpPr/>
          <p:nvPr/>
        </p:nvSpPr>
        <p:spPr>
          <a:xfrm>
            <a:off x="0" y="0"/>
            <a:ext cx="1857356"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00_o MEZQUITA.jpg"/>
          <p:cNvPicPr>
            <a:picLocks noGrp="1" noChangeAspect="1"/>
          </p:cNvPicPr>
          <p:nvPr>
            <p:ph idx="1"/>
          </p:nvPr>
        </p:nvPicPr>
        <p:blipFill>
          <a:blip r:embed="rId2"/>
          <a:stretch>
            <a:fillRect/>
          </a:stretch>
        </p:blipFill>
        <p:spPr>
          <a:xfrm>
            <a:off x="0" y="0"/>
            <a:ext cx="9144000" cy="6858000"/>
          </a:xfrm>
        </p:spPr>
      </p:pic>
      <p:pic>
        <p:nvPicPr>
          <p:cNvPr id="5" name="3 Marcador de contenido" descr="500_o MEZQUIT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26 bobeda del coro-mezquit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isto de marfil,autor granadino anónimo-1633-1665.JPG"/>
          <p:cNvPicPr>
            <a:picLocks noChangeAspect="1"/>
          </p:cNvPicPr>
          <p:nvPr/>
        </p:nvPicPr>
        <p:blipFill>
          <a:blip r:embed="rId2"/>
          <a:stretch>
            <a:fillRect/>
          </a:stretch>
        </p:blipFill>
        <p:spPr>
          <a:xfrm>
            <a:off x="2000232" y="0"/>
            <a:ext cx="5146717" cy="6858000"/>
          </a:xfrm>
          <a:prstGeom prst="rect">
            <a:avLst/>
          </a:prstGeom>
        </p:spPr>
      </p:pic>
      <p:sp>
        <p:nvSpPr>
          <p:cNvPr id="5" name="4 Rectángulo"/>
          <p:cNvSpPr/>
          <p:nvPr/>
        </p:nvSpPr>
        <p:spPr>
          <a:xfrm>
            <a:off x="0" y="0"/>
            <a:ext cx="2000232" cy="6858000"/>
          </a:xfrm>
          <a:prstGeom prst="rect">
            <a:avLst/>
          </a:prstGeom>
          <a:blipFill dpi="0" rotWithShape="1">
            <a:blip r:embed="rId3">
              <a:lum brigh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2000232" cy="6858000"/>
          </a:xfrm>
          <a:prstGeom prst="rect">
            <a:avLst/>
          </a:prstGeom>
          <a:blipFill dpi="0" rotWithShape="1">
            <a:blip r:embed="rId3">
              <a:lum brigh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RUCERO_02 catedralicio.jpg"/>
          <p:cNvPicPr>
            <a:picLocks noChangeAspect="1"/>
          </p:cNvPicPr>
          <p:nvPr/>
        </p:nvPicPr>
        <p:blipFill>
          <a:blip r:embed="rId2"/>
          <a:stretch>
            <a:fillRect/>
          </a:stretch>
        </p:blipFill>
        <p:spPr>
          <a:xfrm>
            <a:off x="0" y="0"/>
            <a:ext cx="9144000" cy="6858000"/>
          </a:xfrm>
          <a:prstGeom prst="rect">
            <a:avLst/>
          </a:prstGeom>
        </p:spPr>
      </p:pic>
      <p:pic>
        <p:nvPicPr>
          <p:cNvPr id="5" name="4 Imagen" descr="MEZQUITA_CATEDRAL_CRUCERO_02 catedralici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angel y el leon, en el altar de la mezquita.jpg"/>
          <p:cNvPicPr>
            <a:picLocks noChangeAspect="1"/>
          </p:cNvPicPr>
          <p:nvPr/>
        </p:nvPicPr>
        <p:blipFill>
          <a:blip r:embed="rId2"/>
          <a:stretch>
            <a:fillRect/>
          </a:stretch>
        </p:blipFill>
        <p:spPr>
          <a:xfrm>
            <a:off x="0" y="0"/>
            <a:ext cx="9144000" cy="6858000"/>
          </a:xfrm>
          <a:prstGeom prst="rect">
            <a:avLst/>
          </a:prstGeom>
        </p:spPr>
      </p:pic>
      <p:pic>
        <p:nvPicPr>
          <p:cNvPr id="5" name="4 Imagen" descr="el angel y el leon, en el altar de la mezquit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BOVEDA_CORO_06 organo.jpg"/>
          <p:cNvPicPr>
            <a:picLocks noChangeAspect="1"/>
          </p:cNvPicPr>
          <p:nvPr/>
        </p:nvPicPr>
        <p:blipFill>
          <a:blip r:embed="rId2"/>
          <a:srcRect l="5469"/>
          <a:stretch>
            <a:fillRect/>
          </a:stretch>
        </p:blipFill>
        <p:spPr>
          <a:xfrm>
            <a:off x="0" y="2226"/>
            <a:ext cx="9144000" cy="6855774"/>
          </a:xfrm>
          <a:prstGeom prst="rect">
            <a:avLst/>
          </a:prstGeom>
        </p:spPr>
      </p:pic>
      <p:pic>
        <p:nvPicPr>
          <p:cNvPr id="5" name="4 Imagen" descr="MEZQUITA_CATEDRAL_BOVEDA_CORO_06 organo.jpg"/>
          <p:cNvPicPr>
            <a:picLocks noChangeAspect="1"/>
          </p:cNvPicPr>
          <p:nvPr/>
        </p:nvPicPr>
        <p:blipFill>
          <a:blip r:embed="rId2"/>
          <a:srcRect l="5469"/>
          <a:stretch>
            <a:fillRect/>
          </a:stretch>
        </p:blipFill>
        <p:spPr>
          <a:xfrm>
            <a:off x="0" y="0"/>
            <a:ext cx="9144000" cy="6855774"/>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ORO_01 silleria.jpg"/>
          <p:cNvPicPr>
            <a:picLocks noChangeAspect="1"/>
          </p:cNvPicPr>
          <p:nvPr/>
        </p:nvPicPr>
        <p:blipFill>
          <a:blip r:embed="rId2"/>
          <a:srcRect t="6250"/>
          <a:stretch>
            <a:fillRect/>
          </a:stretch>
        </p:blipFill>
        <p:spPr>
          <a:xfrm>
            <a:off x="0" y="0"/>
            <a:ext cx="9144000" cy="6858000"/>
          </a:xfrm>
          <a:prstGeom prst="rect">
            <a:avLst/>
          </a:prstGeom>
        </p:spPr>
      </p:pic>
      <p:pic>
        <p:nvPicPr>
          <p:cNvPr id="5" name="4 Imagen" descr="MEZQUITA_CATEDRAL_CORO_01 silleria.jpg"/>
          <p:cNvPicPr>
            <a:picLocks noChangeAspect="1"/>
          </p:cNvPicPr>
          <p:nvPr/>
        </p:nvPicPr>
        <p:blipFill>
          <a:blip r:embed="rId2"/>
          <a:srcRect t="6250"/>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ORO_02 el facistol del.jpg"/>
          <p:cNvPicPr>
            <a:picLocks noChangeAspect="1"/>
          </p:cNvPicPr>
          <p:nvPr/>
        </p:nvPicPr>
        <p:blipFill>
          <a:blip r:embed="rId2"/>
          <a:stretch>
            <a:fillRect/>
          </a:stretch>
        </p:blipFill>
        <p:spPr>
          <a:xfrm>
            <a:off x="0" y="0"/>
            <a:ext cx="9144000" cy="6858000"/>
          </a:xfrm>
          <a:prstGeom prst="rect">
            <a:avLst/>
          </a:prstGeom>
        </p:spPr>
      </p:pic>
      <p:pic>
        <p:nvPicPr>
          <p:cNvPr id="5" name="4 Imagen" descr="MEZQUITA_CATEDRAL_CORO_02 el facistol de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ZQUITA_CATEDRAL_CORO_06.jpg"/>
          <p:cNvPicPr>
            <a:picLocks noGrp="1" noChangeAspect="1"/>
          </p:cNvPicPr>
          <p:nvPr>
            <p:ph idx="1"/>
          </p:nvPr>
        </p:nvPicPr>
        <p:blipFill>
          <a:blip r:embed="rId2"/>
          <a:stretch>
            <a:fillRect/>
          </a:stretch>
        </p:blipFill>
        <p:spPr>
          <a:xfrm>
            <a:off x="0" y="0"/>
            <a:ext cx="9144000" cy="6858000"/>
          </a:xfrm>
        </p:spPr>
      </p:pic>
      <p:pic>
        <p:nvPicPr>
          <p:cNvPr id="5" name="3 Marcador de contenido" descr="MEZQUITA_CATEDRAL_CORO_0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ORO_07.jpg"/>
          <p:cNvPicPr>
            <a:picLocks noChangeAspect="1"/>
          </p:cNvPicPr>
          <p:nvPr/>
        </p:nvPicPr>
        <p:blipFill>
          <a:blip r:embed="rId2"/>
          <a:srcRect t="6250"/>
          <a:stretch>
            <a:fillRect/>
          </a:stretch>
        </p:blipFill>
        <p:spPr>
          <a:xfrm>
            <a:off x="0" y="0"/>
            <a:ext cx="9144000" cy="6858000"/>
          </a:xfrm>
          <a:prstGeom prst="rect">
            <a:avLst/>
          </a:prstGeom>
        </p:spPr>
      </p:pic>
      <p:pic>
        <p:nvPicPr>
          <p:cNvPr id="5" name="4 Imagen" descr="MEZQUITA_CATEDRAL_CORO_07.jpg"/>
          <p:cNvPicPr>
            <a:picLocks noChangeAspect="1"/>
          </p:cNvPicPr>
          <p:nvPr/>
        </p:nvPicPr>
        <p:blipFill>
          <a:blip r:embed="rId2"/>
          <a:srcRect t="6250"/>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ORO_08 la ascension de cristo, preside el asiento episcopal.jpg"/>
          <p:cNvPicPr>
            <a:picLocks noChangeAspect="1"/>
          </p:cNvPicPr>
          <p:nvPr/>
        </p:nvPicPr>
        <p:blipFill>
          <a:blip r:embed="rId2"/>
          <a:srcRect r="5583"/>
          <a:stretch>
            <a:fillRect/>
          </a:stretch>
        </p:blipFill>
        <p:spPr>
          <a:xfrm>
            <a:off x="1998641" y="0"/>
            <a:ext cx="5145127" cy="6858000"/>
          </a:xfrm>
          <a:prstGeom prst="rect">
            <a:avLst/>
          </a:prstGeom>
        </p:spPr>
      </p:pic>
      <p:sp>
        <p:nvSpPr>
          <p:cNvPr id="5" name="4 Rectángulo"/>
          <p:cNvSpPr/>
          <p:nvPr/>
        </p:nvSpPr>
        <p:spPr>
          <a:xfrm>
            <a:off x="0" y="0"/>
            <a:ext cx="2000232"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08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768" y="0"/>
            <a:ext cx="2000232"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5000"/>
                                        <p:tgtEl>
                                          <p:spTgt spid="5"/>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5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ZQUITA_CATEDRAL_TRASCORO_04.jpg"/>
          <p:cNvPicPr>
            <a:picLocks noGrp="1" noChangeAspect="1"/>
          </p:cNvPicPr>
          <p:nvPr>
            <p:ph idx="1"/>
          </p:nvPr>
        </p:nvPicPr>
        <p:blipFill>
          <a:blip r:embed="rId2"/>
          <a:stretch>
            <a:fillRect/>
          </a:stretch>
        </p:blipFill>
        <p:spPr>
          <a:xfrm>
            <a:off x="0" y="0"/>
            <a:ext cx="9143999" cy="6858000"/>
          </a:xfrm>
        </p:spPr>
      </p:pic>
    </p:spTree>
  </p:cSld>
  <p:clrMapOvr>
    <a:masterClrMapping/>
  </p:clrMapOvr>
  <p:transition spd="slow" advTm="12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lum bright="-20000"/>
            </a:blip>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p:cNvSpPr/>
          <p:nvPr/>
        </p:nvSpPr>
        <p:spPr>
          <a:xfrm>
            <a:off x="428596" y="500042"/>
            <a:ext cx="8143932" cy="6000792"/>
          </a:xfrm>
          <a:prstGeom prst="rect">
            <a:avLst/>
          </a:prstGeom>
          <a:solidFill>
            <a:srgbClr val="D5BF87"/>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785786" y="857232"/>
            <a:ext cx="7358114" cy="5755422"/>
          </a:xfrm>
          <a:prstGeom prst="rect">
            <a:avLst/>
          </a:prstGeom>
          <a:noFill/>
        </p:spPr>
        <p:txBody>
          <a:bodyPr wrap="square" rtlCol="0">
            <a:spAutoFit/>
          </a:bodyPr>
          <a:lstStyle/>
          <a:p>
            <a:r>
              <a:rPr lang="es-ES" sz="1600" dirty="0" smtClean="0">
                <a:solidFill>
                  <a:schemeClr val="bg1"/>
                </a:solidFill>
                <a:latin typeface="Script MT Bold" pitchFamily="66" charset="0"/>
              </a:rPr>
              <a:t>Capilla Real de la Mezquita-Catedral de Córdoba. Capilla situada en la  Mezquita Catedral de Córdoba  </a:t>
            </a:r>
            <a:br>
              <a:rPr lang="es-ES" sz="1600" dirty="0" smtClean="0">
                <a:solidFill>
                  <a:schemeClr val="bg1"/>
                </a:solidFill>
                <a:latin typeface="Script MT Bold" pitchFamily="66" charset="0"/>
              </a:rPr>
            </a:br>
            <a:r>
              <a:rPr lang="es-ES" sz="1600" dirty="0" smtClean="0">
                <a:solidFill>
                  <a:schemeClr val="bg1"/>
                </a:solidFill>
                <a:latin typeface="Script MT Bold" pitchFamily="66" charset="0"/>
              </a:rPr>
              <a:t> </a:t>
            </a:r>
            <a:br>
              <a:rPr lang="es-ES" sz="1600" dirty="0" smtClean="0">
                <a:solidFill>
                  <a:schemeClr val="bg1"/>
                </a:solidFill>
                <a:latin typeface="Script MT Bold" pitchFamily="66" charset="0"/>
              </a:rPr>
            </a:br>
            <a:r>
              <a:rPr lang="es-ES" sz="1600" dirty="0" smtClean="0">
                <a:solidFill>
                  <a:schemeClr val="bg1"/>
                </a:solidFill>
                <a:latin typeface="Script MT Bold" pitchFamily="66" charset="0"/>
              </a:rPr>
              <a:t>En 1371, por deseo de Enrique </a:t>
            </a:r>
            <a:r>
              <a:rPr lang="es-ES" sz="1600" dirty="0" smtClean="0">
                <a:solidFill>
                  <a:schemeClr val="bg1"/>
                </a:solidFill>
                <a:latin typeface="Perpetua" pitchFamily="18" charset="0"/>
              </a:rPr>
              <a:t>II </a:t>
            </a:r>
            <a:r>
              <a:rPr lang="es-ES" sz="1600" dirty="0" smtClean="0">
                <a:solidFill>
                  <a:schemeClr val="bg1"/>
                </a:solidFill>
                <a:latin typeface="Script MT Bold" pitchFamily="66" charset="0"/>
              </a:rPr>
              <a:t> de Castilla , se terminó de edificar la Capilla Real de la Mezquita-Catedral de Córdoba, y a ella fueron trasladados los restos mortales de Fernando </a:t>
            </a:r>
            <a:r>
              <a:rPr lang="es-ES" sz="1600" dirty="0" smtClean="0">
                <a:solidFill>
                  <a:schemeClr val="bg1"/>
                </a:solidFill>
                <a:latin typeface="Perpetua" pitchFamily="18" charset="0"/>
              </a:rPr>
              <a:t>IV</a:t>
            </a:r>
            <a:r>
              <a:rPr lang="es-ES" sz="1600" dirty="0" smtClean="0">
                <a:solidFill>
                  <a:schemeClr val="bg1"/>
                </a:solidFill>
                <a:latin typeface="Script MT Bold" pitchFamily="66" charset="0"/>
              </a:rPr>
              <a:t> y Alfonso </a:t>
            </a:r>
            <a:r>
              <a:rPr lang="es-ES" sz="1600" dirty="0" smtClean="0">
                <a:solidFill>
                  <a:schemeClr val="bg1"/>
                </a:solidFill>
                <a:latin typeface="Perpetua" pitchFamily="18" charset="0"/>
              </a:rPr>
              <a:t>XI</a:t>
            </a:r>
            <a:r>
              <a:rPr lang="es-ES" sz="1600" dirty="0" smtClean="0">
                <a:solidFill>
                  <a:schemeClr val="bg1"/>
                </a:solidFill>
              </a:rPr>
              <a:t> </a:t>
            </a:r>
            <a:r>
              <a:rPr lang="es-ES" sz="1600" dirty="0" smtClean="0">
                <a:solidFill>
                  <a:schemeClr val="bg1"/>
                </a:solidFill>
                <a:latin typeface="Script MT Bold" pitchFamily="66" charset="0"/>
              </a:rPr>
              <a:t>En esos momentos se colocó el suelo elevado que en la actualidad cubre la Capilla Real y se  </a:t>
            </a:r>
            <a:r>
              <a:rPr lang="es-ES" sz="1600" dirty="0" err="1" smtClean="0">
                <a:solidFill>
                  <a:schemeClr val="bg1"/>
                </a:solidFill>
                <a:latin typeface="Script MT Bold" pitchFamily="66" charset="0"/>
              </a:rPr>
              <a:t>redecoró</a:t>
            </a:r>
            <a:r>
              <a:rPr lang="es-ES" sz="1600" dirty="0" smtClean="0">
                <a:solidFill>
                  <a:schemeClr val="bg1"/>
                </a:solidFill>
                <a:latin typeface="Script MT Bold" pitchFamily="66" charset="0"/>
              </a:rPr>
              <a:t>  con   </a:t>
            </a:r>
            <a:r>
              <a:rPr lang="es-ES" sz="1600" dirty="0" err="1" smtClean="0">
                <a:solidFill>
                  <a:schemeClr val="bg1"/>
                </a:solidFill>
                <a:latin typeface="Script MT Bold" pitchFamily="66" charset="0"/>
              </a:rPr>
              <a:t>veserías</a:t>
            </a:r>
            <a:r>
              <a:rPr lang="es-ES" sz="1600" dirty="0" smtClean="0">
                <a:solidFill>
                  <a:schemeClr val="bg1"/>
                </a:solidFill>
                <a:latin typeface="Script MT Bold" pitchFamily="66" charset="0"/>
              </a:rPr>
              <a:t>   mudéjares  todo el espacio superior de la capilla, que estaba concebida como un túmulo elevado. En el piso superior de la capilla estaban sepultados los monarcas Fernando </a:t>
            </a:r>
            <a:r>
              <a:rPr lang="es-ES" sz="1600" dirty="0" smtClean="0">
                <a:solidFill>
                  <a:schemeClr val="bg1"/>
                </a:solidFill>
                <a:latin typeface="Perpetua" pitchFamily="18" charset="0"/>
              </a:rPr>
              <a:t>IV</a:t>
            </a:r>
            <a:r>
              <a:rPr lang="es-ES" sz="1600" dirty="0" smtClean="0">
                <a:solidFill>
                  <a:schemeClr val="bg1"/>
                </a:solidFill>
              </a:rPr>
              <a:t> </a:t>
            </a:r>
            <a:r>
              <a:rPr lang="es-ES" sz="1600" dirty="0" smtClean="0">
                <a:solidFill>
                  <a:schemeClr val="bg1"/>
                </a:solidFill>
                <a:latin typeface="Script MT Bold" pitchFamily="66" charset="0"/>
              </a:rPr>
              <a:t>y Alfonso </a:t>
            </a:r>
            <a:r>
              <a:rPr lang="es-ES" sz="1600" dirty="0" smtClean="0">
                <a:solidFill>
                  <a:schemeClr val="bg1"/>
                </a:solidFill>
                <a:latin typeface="Perpetua" pitchFamily="18" charset="0"/>
              </a:rPr>
              <a:t>XI</a:t>
            </a:r>
            <a:r>
              <a:rPr lang="es-ES" sz="1600" dirty="0" smtClean="0">
                <a:solidFill>
                  <a:schemeClr val="bg1"/>
                </a:solidFill>
                <a:latin typeface="Script MT Bold" pitchFamily="66" charset="0"/>
              </a:rPr>
              <a:t>, en ataúdes de madera, estando el de Fernando  </a:t>
            </a:r>
            <a:r>
              <a:rPr lang="es-ES" sz="1600" dirty="0" smtClean="0">
                <a:solidFill>
                  <a:schemeClr val="bg1"/>
                </a:solidFill>
                <a:latin typeface="Perpetua" pitchFamily="18" charset="0"/>
              </a:rPr>
              <a:t>IV </a:t>
            </a:r>
            <a:r>
              <a:rPr lang="es-ES" sz="1600" dirty="0" smtClean="0">
                <a:solidFill>
                  <a:schemeClr val="bg1"/>
                </a:solidFill>
                <a:latin typeface="Script MT Bold" pitchFamily="66" charset="0"/>
              </a:rPr>
              <a:t>colocado en el  lado del evangelio y el de Alfonso </a:t>
            </a:r>
            <a:r>
              <a:rPr lang="es-ES" sz="1600" dirty="0" smtClean="0">
                <a:solidFill>
                  <a:schemeClr val="bg1"/>
                </a:solidFill>
                <a:latin typeface="Perpetua" pitchFamily="18" charset="0"/>
              </a:rPr>
              <a:t>XI </a:t>
            </a:r>
            <a:r>
              <a:rPr lang="es-ES" sz="1600" dirty="0" smtClean="0">
                <a:solidFill>
                  <a:schemeClr val="bg1"/>
                </a:solidFill>
                <a:latin typeface="Script MT Bold" pitchFamily="66" charset="0"/>
              </a:rPr>
              <a:t>en el lado de la epístola , según se deduce de un informe elaborado por Bernardo José  </a:t>
            </a:r>
            <a:r>
              <a:rPr lang="es-ES" sz="1600" dirty="0" err="1" smtClean="0">
                <a:solidFill>
                  <a:schemeClr val="bg1"/>
                </a:solidFill>
                <a:latin typeface="Script MT Bold" pitchFamily="66" charset="0"/>
              </a:rPr>
              <a:t>Aldrete</a:t>
            </a:r>
            <a:r>
              <a:rPr lang="es-ES" sz="1600" dirty="0" smtClean="0">
                <a:solidFill>
                  <a:schemeClr val="bg1"/>
                </a:solidFill>
                <a:latin typeface="Script MT Bold" pitchFamily="66" charset="0"/>
              </a:rPr>
              <a:t>  en 1637 con el fin de que la nueva Capilla Real de la Mezquita-catedral no fuera </a:t>
            </a:r>
            <a:r>
              <a:rPr lang="es-ES" sz="1600" dirty="0" err="1" smtClean="0">
                <a:solidFill>
                  <a:schemeClr val="bg1"/>
                </a:solidFill>
                <a:latin typeface="Script MT Bold" pitchFamily="66" charset="0"/>
              </a:rPr>
              <a:t>construída</a:t>
            </a:r>
            <a:r>
              <a:rPr lang="es-ES" sz="1600" dirty="0" smtClean="0">
                <a:solidFill>
                  <a:schemeClr val="bg1"/>
                </a:solidFill>
                <a:latin typeface="Script MT Bold" pitchFamily="66" charset="0"/>
              </a:rPr>
              <a:t>  aquí. </a:t>
            </a:r>
            <a:br>
              <a:rPr lang="es-ES" sz="1600" dirty="0" smtClean="0">
                <a:solidFill>
                  <a:schemeClr val="bg1"/>
                </a:solidFill>
                <a:latin typeface="Script MT Bold" pitchFamily="66" charset="0"/>
              </a:rPr>
            </a:br>
            <a:r>
              <a:rPr lang="es-ES" sz="1600" dirty="0" smtClean="0">
                <a:solidFill>
                  <a:schemeClr val="bg1"/>
                </a:solidFill>
                <a:latin typeface="Script MT Bold" pitchFamily="66" charset="0"/>
              </a:rPr>
              <a:t>En 1362  Pedro de </a:t>
            </a:r>
            <a:r>
              <a:rPr lang="es-ES" sz="1600" dirty="0" err="1" smtClean="0">
                <a:solidFill>
                  <a:schemeClr val="bg1"/>
                </a:solidFill>
                <a:latin typeface="Script MT Bold" pitchFamily="66" charset="0"/>
              </a:rPr>
              <a:t>Jérica</a:t>
            </a:r>
            <a:r>
              <a:rPr lang="es-ES" sz="1600" dirty="0" smtClean="0">
                <a:solidFill>
                  <a:schemeClr val="bg1"/>
                </a:solidFill>
                <a:latin typeface="Script MT Bold" pitchFamily="66" charset="0"/>
              </a:rPr>
              <a:t>, descendiente de  Jaime I el conquistador , y que había acudido </a:t>
            </a:r>
            <a:r>
              <a:rPr lang="es-ES" sz="1600" dirty="0" err="1" smtClean="0">
                <a:solidFill>
                  <a:schemeClr val="bg1"/>
                </a:solidFill>
                <a:latin typeface="Script MT Bold" pitchFamily="66" charset="0"/>
              </a:rPr>
              <a:t>alreino</a:t>
            </a:r>
            <a:r>
              <a:rPr lang="es-ES" sz="1600" dirty="0" smtClean="0">
                <a:solidFill>
                  <a:schemeClr val="bg1"/>
                </a:solidFill>
                <a:latin typeface="Script MT Bold" pitchFamily="66" charset="0"/>
              </a:rPr>
              <a:t>  de Catilla y León  para servir a Pedro </a:t>
            </a:r>
            <a:r>
              <a:rPr lang="es-ES" sz="1600" dirty="0" smtClean="0">
                <a:solidFill>
                  <a:schemeClr val="bg1"/>
                </a:solidFill>
                <a:latin typeface="+mj-lt"/>
              </a:rPr>
              <a:t>I </a:t>
            </a:r>
            <a:r>
              <a:rPr lang="es-ES" sz="1600" dirty="0" smtClean="0">
                <a:solidFill>
                  <a:schemeClr val="bg1"/>
                </a:solidFill>
                <a:latin typeface="Script MT Bold" pitchFamily="66" charset="0"/>
              </a:rPr>
              <a:t>de Castilla  en su lucha contra el rey de Granada, dispuso que su cadáver fuera sepultado en la Capilla Real de la Mezquita-catedral de Córdoba, a los pies de donde estaba enterrado Alfonso </a:t>
            </a:r>
            <a:r>
              <a:rPr lang="es-ES" sz="1600" dirty="0" smtClean="0">
                <a:solidFill>
                  <a:schemeClr val="bg1"/>
                </a:solidFill>
                <a:latin typeface="Perpetua" pitchFamily="18" charset="0"/>
              </a:rPr>
              <a:t>XI</a:t>
            </a:r>
            <a:r>
              <a:rPr lang="es-ES" sz="1600" dirty="0" smtClean="0">
                <a:solidFill>
                  <a:schemeClr val="bg1"/>
                </a:solidFill>
                <a:latin typeface="+mj-lt"/>
              </a:rPr>
              <a:t>. </a:t>
            </a:r>
            <a:r>
              <a:rPr lang="es-ES" sz="1600" dirty="0" smtClean="0">
                <a:solidFill>
                  <a:schemeClr val="bg1"/>
                </a:solidFill>
                <a:latin typeface="Script MT Bold" pitchFamily="66" charset="0"/>
              </a:rPr>
              <a:t/>
            </a:r>
            <a:br>
              <a:rPr lang="es-ES" sz="1600" dirty="0" smtClean="0">
                <a:solidFill>
                  <a:schemeClr val="bg1"/>
                </a:solidFill>
                <a:latin typeface="Script MT Bold" pitchFamily="66" charset="0"/>
              </a:rPr>
            </a:br>
            <a:r>
              <a:rPr lang="es-ES" sz="1600" dirty="0" smtClean="0">
                <a:solidFill>
                  <a:schemeClr val="bg1"/>
                </a:solidFill>
                <a:latin typeface="Script MT Bold" pitchFamily="66" charset="0"/>
              </a:rPr>
              <a:t>En el siglo </a:t>
            </a:r>
            <a:r>
              <a:rPr lang="es-ES" sz="1600" dirty="0" smtClean="0">
                <a:solidFill>
                  <a:schemeClr val="bg1"/>
                </a:solidFill>
                <a:latin typeface="Perpetua" pitchFamily="18" charset="0"/>
              </a:rPr>
              <a:t>XVI</a:t>
            </a:r>
            <a:r>
              <a:rPr lang="es-ES" sz="1600" dirty="0" smtClean="0">
                <a:solidFill>
                  <a:schemeClr val="bg1"/>
                </a:solidFill>
                <a:latin typeface="Script MT Bold" pitchFamily="66" charset="0"/>
              </a:rPr>
              <a:t> el cuerpo inferior de la Capilla Real, conocido como Capilla de los Santos Juanes, fue utilizado por el arcediano Francisco de  </a:t>
            </a:r>
            <a:r>
              <a:rPr lang="es-ES" sz="1600" dirty="0" err="1" smtClean="0">
                <a:solidFill>
                  <a:schemeClr val="bg1"/>
                </a:solidFill>
                <a:latin typeface="Script MT Bold" pitchFamily="66" charset="0"/>
              </a:rPr>
              <a:t>Simancas</a:t>
            </a:r>
            <a:r>
              <a:rPr lang="es-ES" sz="1600" dirty="0" smtClean="0">
                <a:solidFill>
                  <a:schemeClr val="bg1"/>
                </a:solidFill>
                <a:latin typeface="Script MT Bold" pitchFamily="66" charset="0"/>
              </a:rPr>
              <a:t>  para sepultar en él a varios de sus familiares, para lo cual había obtenido la correspondiente autorización en 1540</a:t>
            </a:r>
          </a:p>
          <a:p>
            <a:r>
              <a:rPr lang="es-ES" sz="1600" dirty="0" smtClean="0">
                <a:solidFill>
                  <a:schemeClr val="bg1"/>
                </a:solidFill>
                <a:latin typeface="Script MT Bold" pitchFamily="66" charset="0"/>
              </a:rPr>
              <a:t> </a:t>
            </a:r>
          </a:p>
          <a:p>
            <a:endParaRPr lang="es-ES" sz="1600" dirty="0">
              <a:solidFill>
                <a:schemeClr val="bg1"/>
              </a:solidFill>
              <a:latin typeface="Script MT Bold" pitchFamily="66" charset="0"/>
            </a:endParaRPr>
          </a:p>
        </p:txBody>
      </p:sp>
    </p:spTree>
  </p:cSld>
  <p:clrMapOvr>
    <a:masterClrMapping/>
  </p:clrMapOvr>
  <p:transition spd="slow" advTm="71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SAGRARIO_02.jpg"/>
          <p:cNvPicPr>
            <a:picLocks noChangeAspect="1"/>
          </p:cNvPicPr>
          <p:nvPr/>
        </p:nvPicPr>
        <p:blipFill>
          <a:blip r:embed="rId3">
            <a:lum bright="10000"/>
          </a:blip>
          <a:stretch>
            <a:fillRect/>
          </a:stretch>
        </p:blipFill>
        <p:spPr>
          <a:xfrm>
            <a:off x="1" y="0"/>
            <a:ext cx="9144000" cy="6858000"/>
          </a:xfrm>
          <a:prstGeom prst="rect">
            <a:avLst/>
          </a:prstGeom>
        </p:spPr>
      </p:pic>
      <p:pic>
        <p:nvPicPr>
          <p:cNvPr id="5" name="4 Imagen" descr="MEZQUITA_CATEDRAL_CAPILLA_SAGRARIO_02.jpg"/>
          <p:cNvPicPr>
            <a:picLocks noChangeAspect="1"/>
          </p:cNvPicPr>
          <p:nvPr/>
        </p:nvPicPr>
        <p:blipFill>
          <a:blip r:embed="rId3">
            <a:lum bright="10000"/>
          </a:blip>
          <a:stretch>
            <a:fillRect/>
          </a:stretch>
        </p:blipFill>
        <p:spPr>
          <a:xfrm>
            <a:off x="0" y="0"/>
            <a:ext cx="9144000" cy="6858000"/>
          </a:xfrm>
          <a:prstGeom prst="rect">
            <a:avLst/>
          </a:prstGeom>
        </p:spPr>
      </p:pic>
    </p:spTree>
  </p:cSld>
  <p:clrMapOvr>
    <a:masterClrMapping/>
  </p:clrMapOvr>
  <p:transition spd="slow" advTm="12000">
    <p:sndAc>
      <p:stSnd>
        <p:snd r:embed="rId2" name="capricho_Árabe_-_jose_luis_encinas(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SAGRARIO_NAVECENTRAL_01.jpg"/>
          <p:cNvPicPr>
            <a:picLocks noChangeAspect="1"/>
          </p:cNvPicPr>
          <p:nvPr/>
        </p:nvPicPr>
        <p:blipFill>
          <a:blip r:embed="rId2"/>
          <a:stretch>
            <a:fillRect/>
          </a:stretch>
        </p:blipFill>
        <p:spPr>
          <a:xfrm>
            <a:off x="1894246" y="0"/>
            <a:ext cx="5355508" cy="6858000"/>
          </a:xfrm>
          <a:prstGeom prst="rect">
            <a:avLst/>
          </a:prstGeom>
        </p:spPr>
      </p:pic>
      <p:sp>
        <p:nvSpPr>
          <p:cNvPr id="5" name="4 Rectángulo"/>
          <p:cNvSpPr/>
          <p:nvPr/>
        </p:nvSpPr>
        <p:spPr>
          <a:xfrm>
            <a:off x="0" y="0"/>
            <a:ext cx="1857356" cy="6858000"/>
          </a:xfrm>
          <a:prstGeom prst="rect">
            <a:avLst/>
          </a:prstGeom>
          <a:gradFill flip="none" rotWithShape="1">
            <a:gsLst>
              <a:gs pos="0">
                <a:srgbClr val="D5BF87">
                  <a:shade val="30000"/>
                  <a:satMod val="115000"/>
                </a:srgbClr>
              </a:gs>
              <a:gs pos="50000">
                <a:srgbClr val="D5BF87">
                  <a:shade val="67500"/>
                  <a:satMod val="115000"/>
                </a:srgbClr>
              </a:gs>
              <a:gs pos="100000">
                <a:srgbClr val="D5BF87">
                  <a:shade val="100000"/>
                  <a:satMod val="115000"/>
                </a:srgbClr>
              </a:gs>
            </a:gsLst>
            <a:lin ang="108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gradFill flip="none" rotWithShape="1">
            <a:gsLst>
              <a:gs pos="0">
                <a:srgbClr val="D5BF87">
                  <a:shade val="30000"/>
                  <a:satMod val="115000"/>
                </a:srgbClr>
              </a:gs>
              <a:gs pos="50000">
                <a:srgbClr val="D5BF87">
                  <a:shade val="67500"/>
                  <a:satMod val="115000"/>
                </a:srgbClr>
              </a:gs>
              <a:gs pos="100000">
                <a:srgbClr val="D5BF87">
                  <a:shade val="100000"/>
                  <a:satMod val="115000"/>
                </a:srgb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SAGRARIO_NAVEEPISTOLA_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SAGRARIO_NAVEEPISTOLA_0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b="1" dirty="0"/>
          </a:p>
        </p:txBody>
      </p:sp>
      <p:pic>
        <p:nvPicPr>
          <p:cNvPr id="4" name="3 Marcador de contenido" descr="MEZQUITA_CATEDRAL_CAPILLA_SAGRARIO_NAVEEVANGELIO_01.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2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24px-Capilla_Real_-_Mezquita_de_Córdoba.jpg"/>
          <p:cNvPicPr>
            <a:picLocks noGrp="1" noChangeAspect="1"/>
          </p:cNvPicPr>
          <p:nvPr>
            <p:ph idx="1"/>
          </p:nvPr>
        </p:nvPicPr>
        <p:blipFill>
          <a:blip r:embed="rId2">
            <a:lum contrast="10000"/>
          </a:blip>
          <a:stretch>
            <a:fillRect/>
          </a:stretch>
        </p:blipFill>
        <p:spPr>
          <a:xfrm>
            <a:off x="0" y="0"/>
            <a:ext cx="9144000" cy="6858000"/>
          </a:xfrm>
        </p:spPr>
      </p:pic>
    </p:spTree>
  </p:cSld>
  <p:clrMapOvr>
    <a:masterClrMapping/>
  </p:clrMapOvr>
  <p:transition spd="slow" advTm="12000">
    <p:pull dir="l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VILLAVICIOSA_02.jpg"/>
          <p:cNvPicPr>
            <a:picLocks noChangeAspect="1"/>
          </p:cNvPicPr>
          <p:nvPr/>
        </p:nvPicPr>
        <p:blipFill>
          <a:blip r:embed="rId2"/>
          <a:stretch>
            <a:fillRect/>
          </a:stretch>
        </p:blipFill>
        <p:spPr>
          <a:xfrm>
            <a:off x="1785918" y="0"/>
            <a:ext cx="5500726" cy="6858000"/>
          </a:xfrm>
          <a:prstGeom prst="rect">
            <a:avLst/>
          </a:prstGeom>
        </p:spPr>
      </p:pic>
      <p:sp>
        <p:nvSpPr>
          <p:cNvPr id="5" name="4 Rectángulo"/>
          <p:cNvSpPr/>
          <p:nvPr/>
        </p:nvSpPr>
        <p:spPr>
          <a:xfrm>
            <a:off x="0" y="0"/>
            <a:ext cx="1857356" cy="6858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5000"/>
                                        <p:tgtEl>
                                          <p:spTgt spid="5"/>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5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REAL_03 lado oeste.jpg"/>
          <p:cNvPicPr>
            <a:picLocks noChangeAspect="1"/>
          </p:cNvPicPr>
          <p:nvPr/>
        </p:nvPicPr>
        <p:blipFill>
          <a:blip r:embed="rId2"/>
          <a:stretch>
            <a:fillRect/>
          </a:stretch>
        </p:blipFill>
        <p:spPr>
          <a:xfrm>
            <a:off x="0" y="0"/>
            <a:ext cx="9144000" cy="6858000"/>
          </a:xfrm>
          <a:prstGeom prst="rect">
            <a:avLst/>
          </a:prstGeom>
        </p:spPr>
      </p:pic>
      <p:pic>
        <p:nvPicPr>
          <p:cNvPr id="5" name="4 Imagen" descr="MEZQUITA_CATEDRAL_CAPILLA_REAL_03 lado oest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chemeClr val="bg1"/>
          </a:solidFill>
          <a:ln>
            <a:noFill/>
          </a:ln>
        </p:spPr>
        <p:txBody>
          <a:bodyPr/>
          <a:lstStyle/>
          <a:p>
            <a:endParaRPr lang="es-ES" dirty="0"/>
          </a:p>
        </p:txBody>
      </p:sp>
      <p:pic>
        <p:nvPicPr>
          <p:cNvPr id="4" name="3 Imagen" descr="MEZQUITA_CATEDRAL_CAPILLA_REAL_09 lado sur.jpg"/>
          <p:cNvPicPr>
            <a:picLocks noChangeAspect="1"/>
          </p:cNvPicPr>
          <p:nvPr/>
        </p:nvPicPr>
        <p:blipFill>
          <a:blip r:embed="rId2"/>
          <a:stretch>
            <a:fillRect/>
          </a:stretch>
        </p:blipFill>
        <p:spPr>
          <a:xfrm>
            <a:off x="2000233" y="0"/>
            <a:ext cx="5143536" cy="6858000"/>
          </a:xfrm>
          <a:prstGeom prst="rect">
            <a:avLst/>
          </a:prstGeom>
        </p:spPr>
      </p:pic>
      <p:sp>
        <p:nvSpPr>
          <p:cNvPr id="5" name="4 Rectángulo"/>
          <p:cNvSpPr/>
          <p:nvPr/>
        </p:nvSpPr>
        <p:spPr>
          <a:xfrm>
            <a:off x="0" y="0"/>
            <a:ext cx="1857356"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2000232" cy="6858000"/>
          </a:xfrm>
          <a:prstGeom prst="rect">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133350" h="165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143768" y="0"/>
            <a:ext cx="2000232" cy="6858000"/>
          </a:xfrm>
          <a:prstGeom prst="rect">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w="133350" h="165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5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VILLAVICIOSA_05 da acceso a la mezquita de akhakan II.jpg"/>
          <p:cNvPicPr>
            <a:picLocks noChangeAspect="1"/>
          </p:cNvPicPr>
          <p:nvPr/>
        </p:nvPicPr>
        <p:blipFill>
          <a:blip r:embed="rId2"/>
          <a:stretch>
            <a:fillRect/>
          </a:stretch>
        </p:blipFill>
        <p:spPr>
          <a:xfrm>
            <a:off x="1928795" y="0"/>
            <a:ext cx="5357850" cy="6858000"/>
          </a:xfrm>
          <a:prstGeom prst="rect">
            <a:avLst/>
          </a:prstGeom>
        </p:spPr>
      </p:pic>
      <p:sp>
        <p:nvSpPr>
          <p:cNvPr id="5" name="4 Rectángulo"/>
          <p:cNvSpPr/>
          <p:nvPr/>
        </p:nvSpPr>
        <p:spPr>
          <a:xfrm>
            <a:off x="0" y="0"/>
            <a:ext cx="1857356" cy="6858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scene3d>
            <a:camera prst="orthographicFront"/>
            <a:lightRig rig="threePt" dir="t"/>
          </a:scene3d>
          <a:sp3d>
            <a:bevelT w="215900" h="2032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0" scaled="1"/>
            <a:tileRect/>
          </a:gradFill>
          <a:ln>
            <a:noFill/>
          </a:ln>
          <a:scene3d>
            <a:camera prst="orthographicFront"/>
            <a:lightRig rig="threePt" dir="t"/>
          </a:scene3d>
          <a:sp3d>
            <a:bevelT w="215900" h="2032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ZQUITA_CATEDRAL_CAPILLA_REAL_02.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2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MAYOR_02.jpg"/>
          <p:cNvPicPr>
            <a:picLocks noChangeAspect="1"/>
          </p:cNvPicPr>
          <p:nvPr/>
        </p:nvPicPr>
        <p:blipFill>
          <a:blip r:embed="rId2"/>
          <a:stretch>
            <a:fillRect/>
          </a:stretch>
        </p:blipFill>
        <p:spPr>
          <a:xfrm>
            <a:off x="1885222" y="0"/>
            <a:ext cx="5373555" cy="6858000"/>
          </a:xfrm>
          <a:prstGeom prst="rect">
            <a:avLst/>
          </a:prstGeom>
        </p:spPr>
      </p:pic>
      <p:sp>
        <p:nvSpPr>
          <p:cNvPr id="5" name="4 Rectángulo"/>
          <p:cNvSpPr/>
          <p:nvPr/>
        </p:nvSpPr>
        <p:spPr>
          <a:xfrm>
            <a:off x="0" y="0"/>
            <a:ext cx="1928794" cy="6858000"/>
          </a:xfrm>
          <a:prstGeom prst="rect">
            <a:avLst/>
          </a:prstGeom>
          <a:gradFill flip="none" rotWithShape="1">
            <a:gsLst>
              <a:gs pos="0">
                <a:schemeClr val="accent2">
                  <a:lumMod val="50000"/>
                  <a:shade val="30000"/>
                  <a:satMod val="115000"/>
                </a:schemeClr>
              </a:gs>
              <a:gs pos="50000">
                <a:schemeClr val="accent2">
                  <a:lumMod val="50000"/>
                  <a:shade val="67500"/>
                  <a:satMod val="115000"/>
                </a:schemeClr>
              </a:gs>
              <a:gs pos="100000">
                <a:schemeClr val="accent2">
                  <a:lumMod val="50000"/>
                  <a:shade val="100000"/>
                  <a:satMod val="115000"/>
                </a:schemeClr>
              </a:gs>
            </a:gsLst>
            <a:lin ang="108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15206" y="0"/>
            <a:ext cx="1928794" cy="6858000"/>
          </a:xfrm>
          <a:prstGeom prst="rect">
            <a:avLst/>
          </a:prstGeom>
          <a:gradFill flip="none" rotWithShape="1">
            <a:gsLst>
              <a:gs pos="0">
                <a:schemeClr val="accent2">
                  <a:lumMod val="50000"/>
                  <a:shade val="30000"/>
                  <a:satMod val="115000"/>
                </a:schemeClr>
              </a:gs>
              <a:gs pos="50000">
                <a:schemeClr val="accent2">
                  <a:lumMod val="50000"/>
                  <a:shade val="67500"/>
                  <a:satMod val="115000"/>
                </a:schemeClr>
              </a:gs>
              <a:gs pos="100000">
                <a:schemeClr val="accent2">
                  <a:lumMod val="50000"/>
                  <a:shade val="100000"/>
                  <a:satMod val="115000"/>
                </a:scheme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EZQUITA_CATEDRAL_CAPILLA_MAYOR_02.jpg"/>
          <p:cNvPicPr>
            <a:picLocks noChangeAspect="1"/>
          </p:cNvPicPr>
          <p:nvPr/>
        </p:nvPicPr>
        <p:blipFill>
          <a:blip r:embed="rId2"/>
          <a:stretch>
            <a:fillRect/>
          </a:stretch>
        </p:blipFill>
        <p:spPr>
          <a:xfrm>
            <a:off x="1857356" y="0"/>
            <a:ext cx="5373555"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21" presetClass="exit" presetSubtype="2" fill="hold" nodeType="withEffect">
                                  <p:stCondLst>
                                    <p:cond delay="0"/>
                                  </p:stCondLst>
                                  <p:childTnLst>
                                    <p:animEffect transition="out" filter="wheel(2)">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SAGRARIO_01.jpg"/>
          <p:cNvPicPr>
            <a:picLocks noChangeAspect="1"/>
          </p:cNvPicPr>
          <p:nvPr/>
        </p:nvPicPr>
        <p:blipFill>
          <a:blip r:embed="rId2"/>
          <a:stretch>
            <a:fillRect/>
          </a:stretch>
        </p:blipFill>
        <p:spPr>
          <a:xfrm>
            <a:off x="1857764" y="0"/>
            <a:ext cx="5428471" cy="6858000"/>
          </a:xfrm>
          <a:prstGeom prst="rect">
            <a:avLst/>
          </a:prstGeom>
        </p:spPr>
      </p:pic>
      <p:sp>
        <p:nvSpPr>
          <p:cNvPr id="5" name="4 Rectángulo"/>
          <p:cNvSpPr/>
          <p:nvPr/>
        </p:nvSpPr>
        <p:spPr>
          <a:xfrm>
            <a:off x="0" y="0"/>
            <a:ext cx="1857356" cy="6858000"/>
          </a:xfrm>
          <a:prstGeom prst="rect">
            <a:avLst/>
          </a:prstGeom>
          <a:solidFill>
            <a:srgbClr val="604000"/>
          </a:solidFill>
          <a:ln>
            <a:noFill/>
          </a:ln>
          <a:scene3d>
            <a:camera prst="orthographicFront"/>
            <a:lightRig rig="threePt" dir="t"/>
          </a:scene3d>
          <a:sp3d>
            <a:bevelT w="152400" h="158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solidFill>
            <a:srgbClr val="604000"/>
          </a:solidFill>
          <a:ln>
            <a:noFill/>
          </a:ln>
          <a:scene3d>
            <a:camera prst="orthographicFront"/>
            <a:lightRig rig="threePt" dir="t"/>
          </a:scene3d>
          <a:sp3d>
            <a:bevelT w="152400" h="158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EZQUITA_CATEDRAL_CAPILLA_SAGRARIO_01.jpg"/>
          <p:cNvPicPr>
            <a:picLocks noChangeAspect="1"/>
          </p:cNvPicPr>
          <p:nvPr/>
        </p:nvPicPr>
        <p:blipFill>
          <a:blip r:embed="rId2"/>
          <a:stretch>
            <a:fillRect/>
          </a:stretch>
        </p:blipFill>
        <p:spPr>
          <a:xfrm>
            <a:off x="1857356" y="0"/>
            <a:ext cx="5428471"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1"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20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2000"/>
                                        <p:tgtEl>
                                          <p:spTgt spid="6"/>
                                        </p:tgtEl>
                                      </p:cBhvr>
                                    </p:animEffect>
                                  </p:childTnLst>
                                </p:cTn>
                              </p:par>
                              <p:par>
                                <p:cTn id="11" presetID="16" presetClass="exit" presetSubtype="21" fill="hold" nodeType="withEffect">
                                  <p:stCondLst>
                                    <p:cond delay="0"/>
                                  </p:stCondLst>
                                  <p:childTnLst>
                                    <p:animEffect transition="out" filter="barn(in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lum bright="-20000"/>
            </a:blip>
            <a:srcRect/>
            <a:tile tx="0" ty="0" sx="100000" sy="100000" flip="none" algn="tl"/>
          </a:blipFill>
          <a:scene3d>
            <a:camera prst="orthographicFront"/>
            <a:lightRig rig="threePt" dir="t"/>
          </a:scene3d>
          <a:sp3d>
            <a:bevelT w="228600" h="228600"/>
          </a:sp3d>
        </p:spPr>
        <p:txBody>
          <a:bodyPr/>
          <a:lstStyle/>
          <a:p>
            <a:endParaRPr lang="es-ES" dirty="0"/>
          </a:p>
        </p:txBody>
      </p:sp>
      <p:sp>
        <p:nvSpPr>
          <p:cNvPr id="4" name="3 Rectángulo"/>
          <p:cNvSpPr/>
          <p:nvPr/>
        </p:nvSpPr>
        <p:spPr>
          <a:xfrm>
            <a:off x="500034" y="428604"/>
            <a:ext cx="8143932" cy="6000792"/>
          </a:xfrm>
          <a:prstGeom prst="rect">
            <a:avLst/>
          </a:prstGeom>
          <a:solidFill>
            <a:srgbClr val="D5BF87"/>
          </a:solidFill>
          <a:ln>
            <a:noFill/>
          </a:ln>
          <a:scene3d>
            <a:camera prst="orthographicFront"/>
            <a:lightRig rig="threePt" dir="t"/>
          </a:scene3d>
          <a:sp3d>
            <a:bevelT w="381000" h="381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142976" y="1357298"/>
            <a:ext cx="6929486" cy="4031873"/>
          </a:xfrm>
          <a:prstGeom prst="rect">
            <a:avLst/>
          </a:prstGeom>
          <a:noFill/>
        </p:spPr>
        <p:txBody>
          <a:bodyPr wrap="square" rtlCol="0">
            <a:spAutoFit/>
          </a:bodyPr>
          <a:lstStyle/>
          <a:p>
            <a:r>
              <a:rPr lang="es-ES" sz="1600" dirty="0" smtClean="0">
                <a:solidFill>
                  <a:schemeClr val="bg1"/>
                </a:solidFill>
                <a:latin typeface="Script MT Bold" pitchFamily="66" charset="0"/>
              </a:rPr>
              <a:t>El Tesoro de la Catedral se encuentra en la "Capilla de Sta. Teresa" y estancias adjuntas. En esta capilla puede destacarse el "Sepulcro del Cardenal Salazar y Góngora", auténtica figura del siglo </a:t>
            </a:r>
            <a:r>
              <a:rPr lang="es-ES" sz="1600" dirty="0" smtClean="0">
                <a:solidFill>
                  <a:schemeClr val="bg1"/>
                </a:solidFill>
                <a:latin typeface="Perpetua" pitchFamily="18" charset="0"/>
              </a:rPr>
              <a:t>XVIII</a:t>
            </a:r>
            <a:r>
              <a:rPr lang="es-ES" sz="1600" dirty="0" smtClean="0">
                <a:solidFill>
                  <a:schemeClr val="bg1"/>
                </a:solidFill>
                <a:latin typeface="+mj-lt"/>
              </a:rPr>
              <a:t> </a:t>
            </a:r>
            <a:r>
              <a:rPr lang="es-ES" sz="1600" dirty="0" smtClean="0">
                <a:solidFill>
                  <a:schemeClr val="bg1"/>
                </a:solidFill>
                <a:latin typeface="Script MT Bold" pitchFamily="66" charset="0"/>
              </a:rPr>
              <a:t>cordobés, conocido por sus numerosas aportaciones a la ciudad, caso del hospital que lleva su nombre, hoy Facultad de Filosofía y Letras. Como uno de sus tesoros principales, guarda la catedral, la Custodia  labrada por Enrique de Arfe . Mide 2,63 metros de altura y pesa más de 200 kilos, esta custodia </a:t>
            </a:r>
            <a:r>
              <a:rPr lang="es-ES" sz="1600" dirty="0" err="1" smtClean="0">
                <a:solidFill>
                  <a:schemeClr val="bg1"/>
                </a:solidFill>
                <a:latin typeface="Script MT Bold" pitchFamily="66" charset="0"/>
              </a:rPr>
              <a:t>procesiona</a:t>
            </a:r>
            <a:r>
              <a:rPr lang="es-ES" sz="1600" dirty="0" smtClean="0">
                <a:solidFill>
                  <a:schemeClr val="bg1"/>
                </a:solidFill>
                <a:latin typeface="Script MT Bold" pitchFamily="66" charset="0"/>
              </a:rPr>
              <a:t>  todos los años por la calles de Córdoba el día del Corpus  Representa una catedral gótica de planta  </a:t>
            </a:r>
            <a:r>
              <a:rPr lang="es-ES" sz="1600" dirty="0" err="1" smtClean="0">
                <a:solidFill>
                  <a:schemeClr val="bg1"/>
                </a:solidFill>
                <a:latin typeface="Script MT Bold" pitchFamily="66" charset="0"/>
              </a:rPr>
              <a:t>dodecagonal</a:t>
            </a:r>
            <a:r>
              <a:rPr lang="es-ES" sz="1600" dirty="0" smtClean="0">
                <a:solidFill>
                  <a:schemeClr val="bg1"/>
                </a:solidFill>
                <a:latin typeface="Script MT Bold" pitchFamily="66" charset="0"/>
              </a:rPr>
              <a:t>, se compone de dos cuerpos que alojan en un interior al viril y una imagen de la Virgen de la Asunción. Sufrió una restauración en el año 1735 , donde Damián de Castro  le añadió un basamento y elementos decorativos barrocos y en el año 1966 fue aureolado con brillantes el viril.</a:t>
            </a:r>
          </a:p>
          <a:p>
            <a:r>
              <a:rPr lang="es-ES" sz="1600" dirty="0" smtClean="0">
                <a:solidFill>
                  <a:schemeClr val="bg1"/>
                </a:solidFill>
                <a:latin typeface="Script MT Bold" pitchFamily="66" charset="0"/>
              </a:rPr>
              <a:t>Hay una colección de portapaces, cálices y copones de oro y plata así como grandes cruces, de materiales preciosos una de ellas donada a la catedral por el obispo Diego de Mardones en el año 1620 </a:t>
            </a:r>
          </a:p>
          <a:p>
            <a:endParaRPr lang="es-ES" sz="1600" dirty="0">
              <a:solidFill>
                <a:schemeClr val="bg1"/>
              </a:solidFill>
              <a:latin typeface="Script MT Bold" pitchFamily="66" charset="0"/>
            </a:endParaRPr>
          </a:p>
        </p:txBody>
      </p:sp>
    </p:spTree>
  </p:cSld>
  <p:clrMapOvr>
    <a:masterClrMapping/>
  </p:clrMapOvr>
  <p:transition spd="slow" advTm="80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SANTATERESA_01.jpg"/>
          <p:cNvPicPr>
            <a:picLocks noChangeAspect="1"/>
          </p:cNvPicPr>
          <p:nvPr/>
        </p:nvPicPr>
        <p:blipFill>
          <a:blip r:embed="rId2"/>
          <a:stretch>
            <a:fillRect/>
          </a:stretch>
        </p:blipFill>
        <p:spPr>
          <a:xfrm>
            <a:off x="1764221" y="0"/>
            <a:ext cx="5615558" cy="6858000"/>
          </a:xfrm>
          <a:prstGeom prst="rect">
            <a:avLst/>
          </a:prstGeom>
        </p:spPr>
      </p:pic>
      <p:sp>
        <p:nvSpPr>
          <p:cNvPr id="6" name="5 Rectángulo"/>
          <p:cNvSpPr/>
          <p:nvPr/>
        </p:nvSpPr>
        <p:spPr>
          <a:xfrm>
            <a:off x="0" y="0"/>
            <a:ext cx="1785918" cy="6858000"/>
          </a:xfrm>
          <a:prstGeom prst="rect">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358082" y="0"/>
            <a:ext cx="1785918" cy="6858000"/>
          </a:xfrm>
          <a:prstGeom prst="rect">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MEZQUITA_CATEDRAL_CAPILLA_SANTATERESA_01.jpg"/>
          <p:cNvPicPr>
            <a:picLocks noChangeAspect="1"/>
          </p:cNvPicPr>
          <p:nvPr/>
        </p:nvPicPr>
        <p:blipFill>
          <a:blip r:embed="rId2"/>
          <a:stretch>
            <a:fillRect/>
          </a:stretch>
        </p:blipFill>
        <p:spPr>
          <a:xfrm>
            <a:off x="1714480" y="0"/>
            <a:ext cx="5615558"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5000"/>
                                        <p:tgtEl>
                                          <p:spTgt spid="7"/>
                                        </p:tgtEl>
                                      </p:cBhvr>
                                    </p:animEffect>
                                  </p:childTnLst>
                                </p:cTn>
                              </p:par>
                              <p:par>
                                <p:cTn id="11" presetID="8" presetClass="exit" presetSubtype="32" fill="hold" nodeType="withEffect">
                                  <p:stCondLst>
                                    <p:cond delay="0"/>
                                  </p:stCondLst>
                                  <p:childTnLst>
                                    <p:animEffect transition="out" filter="diamond(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CAPILLA_SANTATERESA_07.jpg"/>
          <p:cNvPicPr>
            <a:picLocks noChangeAspect="1"/>
          </p:cNvPicPr>
          <p:nvPr/>
        </p:nvPicPr>
        <p:blipFill>
          <a:blip r:embed="rId2"/>
          <a:stretch>
            <a:fillRect/>
          </a:stretch>
        </p:blipFill>
        <p:spPr>
          <a:xfrm>
            <a:off x="1785918" y="0"/>
            <a:ext cx="5572164" cy="6858000"/>
          </a:xfrm>
          <a:prstGeom prst="rect">
            <a:avLst/>
          </a:prstGeom>
        </p:spPr>
      </p:pic>
      <p:sp>
        <p:nvSpPr>
          <p:cNvPr id="5" name="4 Rectángulo"/>
          <p:cNvSpPr/>
          <p:nvPr/>
        </p:nvSpPr>
        <p:spPr>
          <a:xfrm>
            <a:off x="0" y="0"/>
            <a:ext cx="1785918" cy="6858000"/>
          </a:xfrm>
          <a:prstGeom prst="rect">
            <a:avLst/>
          </a:prstGeom>
          <a:gradFill flip="none" rotWithShape="1">
            <a:gsLst>
              <a:gs pos="0">
                <a:srgbClr val="D5BF87">
                  <a:shade val="30000"/>
                  <a:satMod val="115000"/>
                </a:srgbClr>
              </a:gs>
              <a:gs pos="50000">
                <a:srgbClr val="D5BF87">
                  <a:shade val="67500"/>
                  <a:satMod val="115000"/>
                </a:srgbClr>
              </a:gs>
              <a:gs pos="100000">
                <a:srgbClr val="D5BF87">
                  <a:shade val="100000"/>
                  <a:satMod val="115000"/>
                </a:srgbClr>
              </a:gs>
            </a:gsLst>
            <a:lin ang="108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358082" y="0"/>
            <a:ext cx="1785918" cy="6858000"/>
          </a:xfrm>
          <a:prstGeom prst="rect">
            <a:avLst/>
          </a:prstGeom>
          <a:gradFill flip="none" rotWithShape="1">
            <a:gsLst>
              <a:gs pos="0">
                <a:srgbClr val="D5BF87">
                  <a:shade val="30000"/>
                  <a:satMod val="115000"/>
                </a:srgbClr>
              </a:gs>
              <a:gs pos="50000">
                <a:srgbClr val="D5BF87">
                  <a:shade val="67500"/>
                  <a:satMod val="115000"/>
                </a:srgbClr>
              </a:gs>
              <a:gs pos="100000">
                <a:srgbClr val="D5BF87">
                  <a:shade val="100000"/>
                  <a:satMod val="115000"/>
                </a:srgb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30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rgbClr val="D5BF87"/>
          </a:solidFill>
        </p:spPr>
        <p:txBody>
          <a:bodyPr/>
          <a:lstStyle/>
          <a:p>
            <a:endParaRPr lang="es-ES" dirty="0"/>
          </a:p>
        </p:txBody>
      </p:sp>
      <p:pic>
        <p:nvPicPr>
          <p:cNvPr id="4" name="3 Imagen" descr="MEZQUITA_CATEDRAL_CAPILLA_SANTATERESA_13 entrada.jpg"/>
          <p:cNvPicPr>
            <a:picLocks noChangeAspect="1"/>
          </p:cNvPicPr>
          <p:nvPr/>
        </p:nvPicPr>
        <p:blipFill>
          <a:blip r:embed="rId3"/>
          <a:stretch>
            <a:fillRect/>
          </a:stretch>
        </p:blipFill>
        <p:spPr>
          <a:xfrm>
            <a:off x="1785918" y="0"/>
            <a:ext cx="5572164" cy="6858000"/>
          </a:xfrm>
          <a:prstGeom prst="rect">
            <a:avLst/>
          </a:prstGeom>
        </p:spPr>
      </p:pic>
      <p:sp>
        <p:nvSpPr>
          <p:cNvPr id="5" name="4 Rectángulo"/>
          <p:cNvSpPr/>
          <p:nvPr/>
        </p:nvSpPr>
        <p:spPr>
          <a:xfrm>
            <a:off x="0" y="0"/>
            <a:ext cx="785786" cy="6858000"/>
          </a:xfrm>
          <a:prstGeom prst="rect">
            <a:avLst/>
          </a:prstGeom>
          <a:solidFill>
            <a:srgbClr val="4C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00100" y="0"/>
            <a:ext cx="785786" cy="6858000"/>
          </a:xfrm>
          <a:prstGeom prst="rect">
            <a:avLst/>
          </a:prstGeom>
          <a:solidFill>
            <a:srgbClr val="4C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20" y="0"/>
            <a:ext cx="785786" cy="6858000"/>
          </a:xfrm>
          <a:prstGeom prst="rect">
            <a:avLst/>
          </a:prstGeom>
          <a:solidFill>
            <a:srgbClr val="4C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358214" y="0"/>
            <a:ext cx="785786" cy="6858000"/>
          </a:xfrm>
          <a:prstGeom prst="rect">
            <a:avLst/>
          </a:prstGeom>
          <a:solidFill>
            <a:srgbClr val="4C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MEZQUITA_CATEDRAL_CAPILLA_SANTATERESA_13 entrada.jpg"/>
          <p:cNvPicPr>
            <a:picLocks noChangeAspect="1"/>
          </p:cNvPicPr>
          <p:nvPr/>
        </p:nvPicPr>
        <p:blipFill>
          <a:blip r:embed="rId3"/>
          <a:stretch>
            <a:fillRect/>
          </a:stretch>
        </p:blipFill>
        <p:spPr>
          <a:xfrm>
            <a:off x="1785918" y="0"/>
            <a:ext cx="5572164" cy="6858000"/>
          </a:xfrm>
          <a:prstGeom prst="rect">
            <a:avLst/>
          </a:prstGeom>
        </p:spPr>
      </p:pic>
    </p:spTree>
  </p:cSld>
  <p:clrMapOvr>
    <a:masterClrMapping/>
  </p:clrMapOvr>
  <p:transition spd="slow" advTm="12000">
    <p:sndAc>
      <p:stSnd>
        <p:snd r:embed="rId2" name="capricho_Árabe_-_jose_luis_encinas(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2000"/>
                                        <p:tgtEl>
                                          <p:spTgt spid="8"/>
                                        </p:tgtEl>
                                      </p:cBhvr>
                                    </p:animEffect>
                                  </p:childTnLst>
                                </p:cTn>
                              </p:par>
                              <p:par>
                                <p:cTn id="17" presetID="8" presetClass="exit" presetSubtype="32" fill="hold" nodeType="withEffect">
                                  <p:stCondLst>
                                    <p:cond delay="0"/>
                                  </p:stCondLst>
                                  <p:childTnLst>
                                    <p:animEffect transition="out" filter="diamond(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rdoba25custodia procesional-mezquita-catedral.jpg"/>
          <p:cNvPicPr>
            <a:picLocks noGrp="1" noChangeAspect="1"/>
          </p:cNvPicPr>
          <p:nvPr>
            <p:ph idx="1"/>
          </p:nvPr>
        </p:nvPicPr>
        <p:blipFill>
          <a:blip r:embed="rId2">
            <a:lum bright="10000"/>
          </a:blip>
          <a:stretch>
            <a:fillRect/>
          </a:stretch>
        </p:blipFill>
        <p:spPr>
          <a:xfrm>
            <a:off x="0" y="0"/>
            <a:ext cx="9069680" cy="6858000"/>
          </a:xfrm>
        </p:spPr>
      </p:pic>
    </p:spTree>
  </p:cSld>
  <p:clrMapOvr>
    <a:masterClrMapping/>
  </p:clrMapOvr>
  <p:transition spd="slow" advTm="12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22 arco mudejar.jpg"/>
          <p:cNvPicPr>
            <a:picLocks noChangeAspect="1"/>
          </p:cNvPicPr>
          <p:nvPr/>
        </p:nvPicPr>
        <p:blipFill>
          <a:blip r:embed="rId2"/>
          <a:stretch>
            <a:fillRect/>
          </a:stretch>
        </p:blipFill>
        <p:spPr>
          <a:xfrm>
            <a:off x="0" y="0"/>
            <a:ext cx="9144000" cy="6858000"/>
          </a:xfrm>
          <a:prstGeom prst="rect">
            <a:avLst/>
          </a:prstGeom>
        </p:spPr>
      </p:pic>
      <p:pic>
        <p:nvPicPr>
          <p:cNvPr id="5" name="4 Imagen" descr="cordoba22 arco mudejar.jpg"/>
          <p:cNvPicPr>
            <a:picLocks noChangeAspect="1"/>
          </p:cNvPicPr>
          <p:nvPr/>
        </p:nvPicPr>
        <p:blipFill>
          <a:blip r:embed="rId2">
            <a:lum bright="10000"/>
          </a:blip>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13"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out)">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óculo es un agujero que hay en el centro del altar mayor.JPG"/>
          <p:cNvPicPr>
            <a:picLocks noChangeAspect="1"/>
          </p:cNvPicPr>
          <p:nvPr/>
        </p:nvPicPr>
        <p:blipFill>
          <a:blip r:embed="rId2"/>
          <a:stretch>
            <a:fillRect/>
          </a:stretch>
        </p:blipFill>
        <p:spPr>
          <a:xfrm>
            <a:off x="0" y="0"/>
            <a:ext cx="9144000" cy="6858000"/>
          </a:xfrm>
          <a:prstGeom prst="rect">
            <a:avLst/>
          </a:prstGeom>
        </p:spPr>
      </p:pic>
      <p:pic>
        <p:nvPicPr>
          <p:cNvPr id="5" name="4 Imagen" descr="el óculo es un agujero que hay en el centro del altar mayo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
                                          </p:val>
                                        </p:tav>
                                        <p:tav tm="100000">
                                          <p:val>
                                            <p:strVal val="#ppt_x"/>
                                          </p:val>
                                        </p:tav>
                                      </p:tavLst>
                                    </p:anim>
                                    <p:anim calcmode="lin" valueType="num">
                                      <p:cBhvr>
                                        <p:cTn id="11" dur="5000" fill="hold"/>
                                        <p:tgtEl>
                                          <p:spTgt spid="4"/>
                                        </p:tgtEl>
                                        <p:attrNameLst>
                                          <p:attrName>ppt_y</p:attrName>
                                        </p:attrNameLst>
                                      </p:cBhvr>
                                      <p:tavLst>
                                        <p:tav tm="0">
                                          <p:val>
                                            <p:strVal val="#ppt_y+#ppt_h/2"/>
                                          </p:val>
                                        </p:tav>
                                        <p:tav tm="100000">
                                          <p:val>
                                            <p:strVal val="#ppt_y"/>
                                          </p:val>
                                        </p:tav>
                                      </p:tavLst>
                                    </p:anim>
                                    <p:anim calcmode="lin" valueType="num">
                                      <p:cBhvr>
                                        <p:cTn id="12" dur="5000" fill="hold"/>
                                        <p:tgtEl>
                                          <p:spTgt spid="4"/>
                                        </p:tgtEl>
                                        <p:attrNameLst>
                                          <p:attrName>ppt_w</p:attrName>
                                        </p:attrNameLst>
                                      </p:cBhvr>
                                      <p:tavLst>
                                        <p:tav tm="0">
                                          <p:val>
                                            <p:strVal val="#ppt_w"/>
                                          </p:val>
                                        </p:tav>
                                        <p:tav tm="100000">
                                          <p:val>
                                            <p:strVal val="#ppt_w"/>
                                          </p:val>
                                        </p:tav>
                                      </p:tavLst>
                                    </p:anim>
                                    <p:anim calcmode="lin" valueType="num">
                                      <p:cBhvr>
                                        <p:cTn id="13" dur="5000" fill="hold"/>
                                        <p:tgtEl>
                                          <p:spTgt spid="4"/>
                                        </p:tgtEl>
                                        <p:attrNameLst>
                                          <p:attrName>ppt_h</p:attrName>
                                        </p:attrNameLst>
                                      </p:cBhvr>
                                      <p:tavLst>
                                        <p:tav tm="0">
                                          <p:val>
                                            <p:fltVal val="0"/>
                                          </p:val>
                                        </p:tav>
                                        <p:tav tm="100000">
                                          <p:val>
                                            <p:strVal val="#ppt_h"/>
                                          </p:val>
                                        </p:tav>
                                      </p:tavLst>
                                    </p:anim>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a_del_rey_Fernando_IV_el_Emplazado.jpg"/>
          <p:cNvPicPr>
            <a:picLocks noChangeAspect="1"/>
          </p:cNvPicPr>
          <p:nvPr/>
        </p:nvPicPr>
        <p:blipFill>
          <a:blip r:embed="rId2" cstate="print"/>
          <a:stretch>
            <a:fillRect/>
          </a:stretch>
        </p:blipFill>
        <p:spPr>
          <a:xfrm>
            <a:off x="-1" y="0"/>
            <a:ext cx="9143997" cy="6858000"/>
          </a:xfrm>
          <a:prstGeom prst="rect">
            <a:avLst/>
          </a:prstGeom>
        </p:spPr>
      </p:pic>
      <p:pic>
        <p:nvPicPr>
          <p:cNvPr id="5" name="4 Imagen" descr="Tumba_del_rey_Fernando_IV_el_Emplazado.jpg"/>
          <p:cNvPicPr>
            <a:picLocks noChangeAspect="1"/>
          </p:cNvPicPr>
          <p:nvPr/>
        </p:nvPicPr>
        <p:blipFill>
          <a:blip r:embed="rId2" cstate="print"/>
          <a:stretch>
            <a:fillRect/>
          </a:stretch>
        </p:blipFill>
        <p:spPr>
          <a:xfrm>
            <a:off x="3" y="0"/>
            <a:ext cx="9143997"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24 alrrededores del mihrab.jpg"/>
          <p:cNvPicPr>
            <a:picLocks noChangeAspect="1"/>
          </p:cNvPicPr>
          <p:nvPr/>
        </p:nvPicPr>
        <p:blipFill>
          <a:blip r:embed="rId2"/>
          <a:srcRect t="4166"/>
          <a:stretch>
            <a:fillRect/>
          </a:stretch>
        </p:blipFill>
        <p:spPr>
          <a:xfrm>
            <a:off x="0" y="0"/>
            <a:ext cx="9144000" cy="6858000"/>
          </a:xfrm>
          <a:prstGeom prst="rect">
            <a:avLst/>
          </a:prstGeom>
        </p:spPr>
      </p:pic>
      <p:pic>
        <p:nvPicPr>
          <p:cNvPr id="5" name="4 Imagen" descr="cordoba24 alrrededores del mihrab.jpg"/>
          <p:cNvPicPr>
            <a:picLocks noChangeAspect="1"/>
          </p:cNvPicPr>
          <p:nvPr/>
        </p:nvPicPr>
        <p:blipFill>
          <a:blip r:embed="rId2">
            <a:lum bright="10000"/>
          </a:blip>
          <a:srcRect t="4166"/>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4)">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31mezquita arcos mudejares y arabes.jpg"/>
          <p:cNvPicPr>
            <a:picLocks noChangeAspect="1"/>
          </p:cNvPicPr>
          <p:nvPr/>
        </p:nvPicPr>
        <p:blipFill>
          <a:blip r:embed="rId2">
            <a:lum bright="10000"/>
          </a:blip>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33detalle del mihrab-mezquita.jpg"/>
          <p:cNvPicPr>
            <a:picLocks noChangeAspect="1"/>
          </p:cNvPicPr>
          <p:nvPr/>
        </p:nvPicPr>
        <p:blipFill>
          <a:blip r:embed="rId2">
            <a:lum bright="10000" contrast="10000"/>
          </a:blip>
          <a:srcRect t="4166"/>
          <a:stretch>
            <a:fillRect/>
          </a:stretch>
        </p:blipFill>
        <p:spPr>
          <a:xfrm>
            <a:off x="0" y="0"/>
            <a:ext cx="9144000" cy="6858000"/>
          </a:xfrm>
          <a:prstGeom prst="rect">
            <a:avLst/>
          </a:prstGeom>
        </p:spPr>
      </p:pic>
      <p:pic>
        <p:nvPicPr>
          <p:cNvPr id="5" name="4 Imagen" descr="cordoba33detalle del mihrab-mezquita.jpg"/>
          <p:cNvPicPr>
            <a:picLocks noChangeAspect="1"/>
          </p:cNvPicPr>
          <p:nvPr/>
        </p:nvPicPr>
        <p:blipFill>
          <a:blip r:embed="rId2">
            <a:lum bright="10000"/>
          </a:blip>
          <a:srcRect t="4166"/>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Horizontal)">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 arcos lobulados en antesala del mihrab.jpg"/>
          <p:cNvPicPr>
            <a:picLocks noChangeAspect="1"/>
          </p:cNvPicPr>
          <p:nvPr/>
        </p:nvPicPr>
        <p:blipFill>
          <a:blip r:embed="rId2"/>
          <a:srcRect t="4166"/>
          <a:stretch>
            <a:fillRect/>
          </a:stretch>
        </p:blipFill>
        <p:spPr>
          <a:xfrm>
            <a:off x="0" y="0"/>
            <a:ext cx="9144000" cy="6858000"/>
          </a:xfrm>
          <a:prstGeom prst="rect">
            <a:avLst/>
          </a:prstGeom>
        </p:spPr>
      </p:pic>
    </p:spTree>
  </p:cSld>
  <p:clrMapOvr>
    <a:masterClrMapping/>
  </p:clrMapOvr>
  <p:transition spd="slow" advTm="12000">
    <p:newsflash/>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rdoba23 arcos lobulados.jpg"/>
          <p:cNvPicPr>
            <a:picLocks noChangeAspect="1"/>
          </p:cNvPicPr>
          <p:nvPr/>
        </p:nvPicPr>
        <p:blipFill>
          <a:blip r:embed="rId2"/>
          <a:srcRect t="5208"/>
          <a:stretch>
            <a:fillRect/>
          </a:stretch>
        </p:blipFill>
        <p:spPr>
          <a:xfrm>
            <a:off x="0" y="0"/>
            <a:ext cx="9144000" cy="6858000"/>
          </a:xfrm>
          <a:prstGeom prst="rect">
            <a:avLst/>
          </a:prstGeom>
        </p:spPr>
      </p:pic>
      <p:pic>
        <p:nvPicPr>
          <p:cNvPr id="5" name="4 Imagen" descr="cordoba23 arcos lobulados.jpg"/>
          <p:cNvPicPr>
            <a:picLocks noChangeAspect="1"/>
          </p:cNvPicPr>
          <p:nvPr/>
        </p:nvPicPr>
        <p:blipFill>
          <a:blip r:embed="rId3" cstate="print"/>
          <a:srcRect t="4167"/>
          <a:stretch>
            <a:fillRect/>
          </a:stretch>
        </p:blipFill>
        <p:spPr>
          <a:xfrm flipH="1">
            <a:off x="-1238227" y="10644238"/>
            <a:ext cx="95187" cy="71390"/>
          </a:xfrm>
          <a:prstGeom prst="rect">
            <a:avLst/>
          </a:prstGeom>
        </p:spPr>
      </p:pic>
      <p:pic>
        <p:nvPicPr>
          <p:cNvPr id="6" name="5 Imagen" descr="cordoba23 arcos lobulados.jpg"/>
          <p:cNvPicPr>
            <a:picLocks noChangeAspect="1"/>
          </p:cNvPicPr>
          <p:nvPr/>
        </p:nvPicPr>
        <p:blipFill>
          <a:blip r:embed="rId2"/>
          <a:srcRect t="4167"/>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2)">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MIHRAB_04.jpg"/>
          <p:cNvPicPr>
            <a:picLocks noChangeAspect="1"/>
          </p:cNvPicPr>
          <p:nvPr/>
        </p:nvPicPr>
        <p:blipFill>
          <a:blip r:embed="rId2">
            <a:lum bright="20000" contrast="20000"/>
          </a:blip>
          <a:srcRect r="6250"/>
          <a:stretch>
            <a:fillRect/>
          </a:stretch>
        </p:blipFill>
        <p:spPr>
          <a:xfrm>
            <a:off x="0" y="0"/>
            <a:ext cx="9144000" cy="6858000"/>
          </a:xfrm>
          <a:prstGeom prst="rect">
            <a:avLst/>
          </a:prstGeom>
        </p:spPr>
      </p:pic>
    </p:spTree>
  </p:cSld>
  <p:clrMapOvr>
    <a:masterClrMapping/>
  </p:clrMapOvr>
  <p:transition spd="slow" advTm="12000">
    <p:checker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rhab-de-la-mezquita-de-cordoba-andalucia.jpg"/>
          <p:cNvPicPr>
            <a:picLocks noChangeAspect="1"/>
          </p:cNvPicPr>
          <p:nvPr/>
        </p:nvPicPr>
        <p:blipFill>
          <a:blip r:embed="rId2">
            <a:lum bright="20000" contrast="10000"/>
          </a:blip>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ZQUITA_CATEDRAL_MIHRAB_05.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2000">
    <p:newsflash/>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MIHRAB_08.jpg"/>
          <p:cNvPicPr>
            <a:picLocks noChangeAspect="1"/>
          </p:cNvPicPr>
          <p:nvPr/>
        </p:nvPicPr>
        <p:blipFill>
          <a:blip r:embed="rId2">
            <a:lum bright="10000" contrast="-10000"/>
          </a:blip>
          <a:stretch>
            <a:fillRect/>
          </a:stretch>
        </p:blipFill>
        <p:spPr>
          <a:xfrm>
            <a:off x="1785918" y="0"/>
            <a:ext cx="5512404" cy="6858000"/>
          </a:xfrm>
          <a:prstGeom prst="rect">
            <a:avLst/>
          </a:prstGeom>
        </p:spPr>
      </p:pic>
      <p:sp>
        <p:nvSpPr>
          <p:cNvPr id="5" name="4 Rectángulo"/>
          <p:cNvSpPr/>
          <p:nvPr/>
        </p:nvSpPr>
        <p:spPr>
          <a:xfrm>
            <a:off x="0" y="0"/>
            <a:ext cx="1857356" cy="6858000"/>
          </a:xfrm>
          <a:prstGeom prst="rect">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scene3d>
            <a:camera prst="orthographicFront"/>
            <a:lightRig rig="threePt" dir="t"/>
          </a:scene3d>
          <a:sp3d>
            <a:bevelT w="209550" h="2095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w="209550" h="2095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EZQUITA_CATEDRAL_MIHRAB_08.jpg"/>
          <p:cNvPicPr>
            <a:picLocks noChangeAspect="1"/>
          </p:cNvPicPr>
          <p:nvPr/>
        </p:nvPicPr>
        <p:blipFill>
          <a:blip r:embed="rId2">
            <a:lum bright="10000" contrast="-10000"/>
          </a:blip>
          <a:stretch>
            <a:fillRect/>
          </a:stretch>
        </p:blipFill>
        <p:spPr>
          <a:xfrm>
            <a:off x="1785918" y="0"/>
            <a:ext cx="5512404"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MIHRAB_10.jpg"/>
          <p:cNvPicPr>
            <a:picLocks noChangeAspect="1"/>
          </p:cNvPicPr>
          <p:nvPr/>
        </p:nvPicPr>
        <p:blipFill>
          <a:blip r:embed="rId2">
            <a:lum bright="10000"/>
          </a:blip>
          <a:stretch>
            <a:fillRect/>
          </a:stretch>
        </p:blipFill>
        <p:spPr>
          <a:xfrm>
            <a:off x="0" y="0"/>
            <a:ext cx="9144000" cy="6858000"/>
          </a:xfrm>
          <a:prstGeom prst="rect">
            <a:avLst/>
          </a:prstGeom>
        </p:spPr>
      </p:pic>
    </p:spTree>
  </p:cSld>
  <p:clrMapOvr>
    <a:masterClrMapping/>
  </p:clrMapOvr>
  <p:transition spd="slow" advTm="12000">
    <p:comb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MUSEO_SANCLEMENTE_01.jpg"/>
          <p:cNvPicPr>
            <a:picLocks noChangeAspect="1"/>
          </p:cNvPicPr>
          <p:nvPr/>
        </p:nvPicPr>
        <p:blipFill>
          <a:blip r:embed="rId2"/>
          <a:stretch>
            <a:fillRect/>
          </a:stretch>
        </p:blipFill>
        <p:spPr>
          <a:xfrm>
            <a:off x="0" y="0"/>
            <a:ext cx="9144000" cy="6858000"/>
          </a:xfrm>
          <a:prstGeom prst="rect">
            <a:avLst/>
          </a:prstGeom>
        </p:spPr>
      </p:pic>
      <p:pic>
        <p:nvPicPr>
          <p:cNvPr id="5" name="4 Imagen" descr="MEZQUITA_CATEDRAL_MUSEO_SANCLEMENTE_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ZQUITA_CATEDRAL_MUSEO_SANVICENTE_02.jpg"/>
          <p:cNvPicPr>
            <a:picLocks noChangeAspect="1"/>
          </p:cNvPicPr>
          <p:nvPr/>
        </p:nvPicPr>
        <p:blipFill>
          <a:blip r:embed="rId2"/>
          <a:stretch>
            <a:fillRect/>
          </a:stretch>
        </p:blipFill>
        <p:spPr>
          <a:xfrm>
            <a:off x="0" y="0"/>
            <a:ext cx="9144000" cy="6858000"/>
          </a:xfrm>
          <a:prstGeom prst="rect">
            <a:avLst/>
          </a:prstGeom>
        </p:spPr>
      </p:pic>
      <p:pic>
        <p:nvPicPr>
          <p:cNvPr id="5" name="4 Imagen" descr="MEZQUITA_CATEDRAL_MUSEO_SANVICENTE_0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ewerCAILR6MJ.jpg"/>
          <p:cNvPicPr>
            <a:picLocks noChangeAspect="1"/>
          </p:cNvPicPr>
          <p:nvPr/>
        </p:nvPicPr>
        <p:blipFill>
          <a:blip r:embed="rId2">
            <a:lum bright="10000" contrast="-10000"/>
          </a:blip>
          <a:stretch>
            <a:fillRect/>
          </a:stretch>
        </p:blipFill>
        <p:spPr>
          <a:xfrm>
            <a:off x="0" y="0"/>
            <a:ext cx="9198510" cy="6858000"/>
          </a:xfrm>
          <a:prstGeom prst="rect">
            <a:avLst/>
          </a:prstGeom>
        </p:spPr>
      </p:pic>
      <p:pic>
        <p:nvPicPr>
          <p:cNvPr id="5" name="4 Imagen" descr="viewerCAILR6MJ.jpg"/>
          <p:cNvPicPr>
            <a:picLocks noChangeAspect="1"/>
          </p:cNvPicPr>
          <p:nvPr/>
        </p:nvPicPr>
        <p:blipFill>
          <a:blip r:embed="rId2">
            <a:duotone>
              <a:prstClr val="black"/>
              <a:srgbClr val="D9C3A5">
                <a:tint val="50000"/>
                <a:satMod val="180000"/>
              </a:srgbClr>
            </a:duotone>
            <a:lum bright="10000"/>
          </a:blip>
          <a:stretch>
            <a:fillRect/>
          </a:stretch>
        </p:blipFill>
        <p:spPr>
          <a:xfrm>
            <a:off x="0" y="0"/>
            <a:ext cx="9198510" cy="6858000"/>
          </a:xfrm>
          <a:prstGeom prst="rect">
            <a:avLst/>
          </a:prstGeom>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D5BF87"/>
          </a:solidFill>
          <a:scene3d>
            <a:camera prst="orthographicFront"/>
            <a:lightRig rig="threePt" dir="t"/>
          </a:scene3d>
          <a:sp3d>
            <a:bevelT prst="angle"/>
          </a:sp3d>
        </p:spPr>
        <p:txBody>
          <a:bodyPr/>
          <a:lstStyle/>
          <a:p>
            <a:endParaRPr lang="es-ES" dirty="0"/>
          </a:p>
        </p:txBody>
      </p:sp>
      <p:pic>
        <p:nvPicPr>
          <p:cNvPr id="5" name="4 Marcador de contenido" descr="mirada-andaluza2.jpg"/>
          <p:cNvPicPr>
            <a:picLocks noGrp="1" noChangeAspect="1"/>
          </p:cNvPicPr>
          <p:nvPr>
            <p:ph idx="1"/>
          </p:nvPr>
        </p:nvPicPr>
        <p:blipFill>
          <a:blip r:embed="rId3" cstate="print"/>
          <a:stretch>
            <a:fillRect/>
          </a:stretch>
        </p:blipFill>
        <p:spPr>
          <a:xfrm>
            <a:off x="10929982" y="2836396"/>
            <a:ext cx="66461" cy="45719"/>
          </a:xfrm>
          <a:prstGeom prst="rect">
            <a:avLst/>
          </a:prstGeom>
          <a:effectLst/>
        </p:spPr>
      </p:pic>
      <p:sp>
        <p:nvSpPr>
          <p:cNvPr id="4" name="3 CuadroTexto">
            <a:hlinkClick r:id="rId4" action="ppaction://hlinksldjump" highlightClick="1"/>
          </p:cNvPr>
          <p:cNvSpPr txBox="1"/>
          <p:nvPr/>
        </p:nvSpPr>
        <p:spPr>
          <a:xfrm>
            <a:off x="642910" y="5643578"/>
            <a:ext cx="7786710" cy="461665"/>
          </a:xfrm>
          <a:prstGeom prst="rect">
            <a:avLst/>
          </a:prstGeom>
          <a:noFill/>
        </p:spPr>
        <p:txBody>
          <a:bodyPr wrap="square" rtlCol="0">
            <a:spAutoFit/>
          </a:bodyPr>
          <a:lstStyle/>
          <a:p>
            <a:r>
              <a:rPr lang="es-ES" sz="2400" dirty="0" smtClean="0">
                <a:solidFill>
                  <a:schemeClr val="bg1"/>
                </a:solidFill>
                <a:latin typeface="Dayton" pitchFamily="2" charset="0"/>
                <a:hlinkClick r:id="rId5"/>
              </a:rPr>
              <a:t>http://www.catedraldecordoba.es/visita/index.html</a:t>
            </a:r>
            <a:endParaRPr lang="es-ES" sz="2400" dirty="0">
              <a:solidFill>
                <a:schemeClr val="bg1"/>
              </a:solidFill>
              <a:latin typeface="Dayton" pitchFamily="2" charset="0"/>
            </a:endParaRPr>
          </a:p>
        </p:txBody>
      </p:sp>
      <p:pic>
        <p:nvPicPr>
          <p:cNvPr id="6" name="5 Imagen" descr="x_3b8ebda4.gif"/>
          <p:cNvPicPr>
            <a:picLocks noChangeAspect="1"/>
          </p:cNvPicPr>
          <p:nvPr/>
        </p:nvPicPr>
        <p:blipFill>
          <a:blip r:embed="rId6">
            <a:lum bright="-20000" contrast="30000"/>
          </a:blip>
          <a:stretch>
            <a:fillRect/>
          </a:stretch>
        </p:blipFill>
        <p:spPr>
          <a:xfrm>
            <a:off x="4714876" y="4500570"/>
            <a:ext cx="3071833" cy="1023945"/>
          </a:xfrm>
          <a:prstGeom prst="rect">
            <a:avLst/>
          </a:prstGeom>
        </p:spPr>
      </p:pic>
      <p:pic>
        <p:nvPicPr>
          <p:cNvPr id="8" name="7 Imagen" descr="2007102995116383_2.jpg"/>
          <p:cNvPicPr>
            <a:picLocks noChangeAspect="1"/>
          </p:cNvPicPr>
          <p:nvPr/>
        </p:nvPicPr>
        <p:blipFill>
          <a:blip r:embed="rId7" cstate="print"/>
          <a:stretch>
            <a:fillRect/>
          </a:stretch>
        </p:blipFill>
        <p:spPr>
          <a:xfrm flipH="1" flipV="1">
            <a:off x="-785850" y="232853"/>
            <a:ext cx="55018" cy="52875"/>
          </a:xfrm>
          <a:prstGeom prst="rect">
            <a:avLst/>
          </a:prstGeom>
        </p:spPr>
      </p:pic>
      <p:sp>
        <p:nvSpPr>
          <p:cNvPr id="9" name="8 CuadroTexto"/>
          <p:cNvSpPr txBox="1"/>
          <p:nvPr/>
        </p:nvSpPr>
        <p:spPr>
          <a:xfrm>
            <a:off x="4572000" y="571480"/>
            <a:ext cx="4286280" cy="3785652"/>
          </a:xfrm>
          <a:prstGeom prst="rect">
            <a:avLst/>
          </a:prstGeom>
          <a:noFill/>
        </p:spPr>
        <p:txBody>
          <a:bodyPr wrap="square" rtlCol="0">
            <a:spAutoFit/>
          </a:bodyPr>
          <a:lstStyle/>
          <a:p>
            <a:r>
              <a:rPr lang="es-ES" sz="2000" dirty="0" smtClean="0">
                <a:solidFill>
                  <a:schemeClr val="bg1"/>
                </a:solidFill>
                <a:latin typeface="Script MT Bold" pitchFamily="66" charset="0"/>
              </a:rPr>
              <a:t>Les  dejamos aquí un enlace  de fotografías virtuales e interactivas de la Mezquita Catedral de Córdoba (España) que de seguro que les va a encantar. Su manejo con el ratón o el cursor digital es sencillo y consta de un mapa que pulsando en diferentes sitios, se verán  diferentes panorámicas en todas direcciones, se encuentran en el  lado izquierdo  ,haz </a:t>
            </a:r>
            <a:r>
              <a:rPr lang="es-ES" sz="2000" dirty="0" err="1" smtClean="0">
                <a:solidFill>
                  <a:schemeClr val="bg1"/>
                </a:solidFill>
                <a:latin typeface="Script MT Bold" pitchFamily="66" charset="0"/>
              </a:rPr>
              <a:t>clik</a:t>
            </a:r>
            <a:r>
              <a:rPr lang="es-ES" sz="2000" dirty="0" smtClean="0">
                <a:solidFill>
                  <a:schemeClr val="bg1"/>
                </a:solidFill>
                <a:latin typeface="Script MT Bold" pitchFamily="66" charset="0"/>
              </a:rPr>
              <a:t> en cada una para verlas .</a:t>
            </a:r>
          </a:p>
          <a:p>
            <a:endParaRPr lang="es-ES" sz="2000" dirty="0">
              <a:solidFill>
                <a:schemeClr val="bg1"/>
              </a:solidFill>
            </a:endParaRPr>
          </a:p>
        </p:txBody>
      </p:sp>
      <p:pic>
        <p:nvPicPr>
          <p:cNvPr id="10" name="9 Imagen" descr="clavel.jpg"/>
          <p:cNvPicPr>
            <a:picLocks noChangeAspect="1"/>
          </p:cNvPicPr>
          <p:nvPr/>
        </p:nvPicPr>
        <p:blipFill>
          <a:blip r:embed="rId8" cstate="print"/>
          <a:stretch>
            <a:fillRect/>
          </a:stretch>
        </p:blipFill>
        <p:spPr>
          <a:xfrm flipH="1">
            <a:off x="-745553" y="0"/>
            <a:ext cx="45719" cy="77510"/>
          </a:xfrm>
          <a:prstGeom prst="rect">
            <a:avLst/>
          </a:prstGeom>
        </p:spPr>
      </p:pic>
      <p:pic>
        <p:nvPicPr>
          <p:cNvPr id="11" name="10 Imagen" descr="4472193-flor-de-clavel-rojo-sobre-blanco-aisladas.jpg"/>
          <p:cNvPicPr>
            <a:picLocks noChangeAspect="1"/>
          </p:cNvPicPr>
          <p:nvPr/>
        </p:nvPicPr>
        <p:blipFill>
          <a:blip r:embed="rId9">
            <a:lum bright="-20000" contrast="30000"/>
          </a:blip>
          <a:srcRect l="14167" r="9672"/>
          <a:stretch>
            <a:fillRect/>
          </a:stretch>
        </p:blipFill>
        <p:spPr>
          <a:xfrm flipH="1">
            <a:off x="214282" y="571480"/>
            <a:ext cx="4357718" cy="4143404"/>
          </a:xfrm>
          <a:prstGeom prst="ellipse">
            <a:avLst/>
          </a:prstGeom>
          <a:ln w="190500" cap="rnd">
            <a:solidFill>
              <a:srgbClr val="9966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cSld>
  <p:clrMapOvr>
    <a:masterClrMapping/>
  </p:clrMapOvr>
  <p:transition spd="slow" advTm="25000"/>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MEZQUITA_CATEDRAL_MUSEO_SANCLEMENTE_02.jpg"/>
          <p:cNvPicPr>
            <a:picLocks noChangeAspect="1"/>
          </p:cNvPicPr>
          <p:nvPr/>
        </p:nvPicPr>
        <p:blipFill>
          <a:blip r:embed="rId2"/>
          <a:stretch>
            <a:fillRect/>
          </a:stretch>
        </p:blipFill>
        <p:spPr>
          <a:xfrm>
            <a:off x="0" y="0"/>
            <a:ext cx="9144000" cy="6858000"/>
          </a:xfrm>
          <a:prstGeom prst="rect">
            <a:avLst/>
          </a:prstGeom>
        </p:spPr>
      </p:pic>
      <p:pic>
        <p:nvPicPr>
          <p:cNvPr id="6" name="5 Imagen" descr="MEZQUITA_CATEDRAL_MUSEO_SANCLEMENTE_02.jpg"/>
          <p:cNvPicPr>
            <a:picLocks noChangeAspect="1"/>
          </p:cNvPicPr>
          <p:nvPr/>
        </p:nvPicPr>
        <p:blipFill>
          <a:blip r:embed="rId2"/>
          <a:stretch>
            <a:fillRect/>
          </a:stretch>
        </p:blipFill>
        <p:spPr>
          <a:xfrm>
            <a:off x="0" y="0"/>
            <a:ext cx="9144000" cy="6858000"/>
          </a:xfrm>
          <a:prstGeom prst="rect">
            <a:avLst/>
          </a:prstGeom>
        </p:spPr>
      </p:pic>
      <p:pic>
        <p:nvPicPr>
          <p:cNvPr id="7" name="6 Imagen" descr="MEZQUITA_CATEDRAL_MUSEO_SANCLEMENTE_02.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5429256" y="5715016"/>
            <a:ext cx="3357586" cy="1015663"/>
          </a:xfrm>
          <a:prstGeom prst="rect">
            <a:avLst/>
          </a:prstGeom>
          <a:noFill/>
        </p:spPr>
        <p:txBody>
          <a:bodyPr wrap="square" rtlCol="0">
            <a:spAutoFit/>
          </a:bodyPr>
          <a:lstStyle/>
          <a:p>
            <a:r>
              <a:rPr lang="es-ES" sz="2000" smtClean="0">
                <a:blipFill>
                  <a:blip r:embed="rId3"/>
                  <a:stretch>
                    <a:fillRect/>
                  </a:stretch>
                </a:blipFill>
                <a:effectLst>
                  <a:outerShdw blurRad="38100" dist="38100" dir="2700000" algn="tl">
                    <a:srgbClr val="000000">
                      <a:alpha val="43137"/>
                    </a:srgbClr>
                  </a:outerShdw>
                </a:effectLst>
                <a:latin typeface="Script MT Bold" pitchFamily="66" charset="0"/>
              </a:rPr>
              <a:t>Fotos  - Pacolmo</a:t>
            </a:r>
            <a:r>
              <a:rPr lang="es-ES" sz="2000" dirty="0" smtClean="0">
                <a:blipFill>
                  <a:blip r:embed="rId3"/>
                  <a:stretch>
                    <a:fillRect/>
                  </a:stretch>
                </a:blipFill>
                <a:effectLst>
                  <a:outerShdw blurRad="38100" dist="38100" dir="2700000" algn="tl">
                    <a:srgbClr val="000000">
                      <a:alpha val="43137"/>
                    </a:srgbClr>
                  </a:outerShdw>
                </a:effectLst>
                <a:latin typeface="Script MT Bold" pitchFamily="66" charset="0"/>
              </a:rPr>
              <a:t>   e  Internet  </a:t>
            </a:r>
          </a:p>
          <a:p>
            <a:r>
              <a:rPr lang="es-ES" sz="2000" dirty="0" smtClean="0">
                <a:blipFill>
                  <a:blip r:embed="rId3"/>
                  <a:stretch>
                    <a:fillRect/>
                  </a:stretch>
                </a:blipFill>
                <a:effectLst>
                  <a:outerShdw blurRad="38100" dist="38100" dir="2700000" algn="tl">
                    <a:srgbClr val="000000">
                      <a:alpha val="43137"/>
                    </a:srgbClr>
                  </a:outerShdw>
                </a:effectLst>
                <a:latin typeface="Script MT Bold" pitchFamily="66" charset="0"/>
              </a:rPr>
              <a:t>Diseño -  Jazmín </a:t>
            </a:r>
          </a:p>
          <a:p>
            <a:r>
              <a:rPr lang="es-ES" sz="2000" dirty="0" smtClean="0">
                <a:blipFill>
                  <a:blip r:embed="rId3"/>
                  <a:stretch>
                    <a:fillRect/>
                  </a:stretch>
                </a:blipFill>
                <a:effectLst>
                  <a:outerShdw blurRad="38100" dist="38100" dir="2700000" algn="tl">
                    <a:srgbClr val="000000">
                      <a:alpha val="43137"/>
                    </a:srgbClr>
                  </a:outerShdw>
                </a:effectLst>
                <a:latin typeface="Script MT Bold" pitchFamily="66" charset="0"/>
              </a:rPr>
              <a:t>Textos - Internet</a:t>
            </a:r>
            <a:endParaRPr lang="es-ES" sz="2000" dirty="0">
              <a:blipFill>
                <a:blip r:embed="rId3"/>
                <a:stretch>
                  <a:fillRect/>
                </a:stretch>
              </a:blip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fltVal val="0"/>
                                          </p:val>
                                        </p:tav>
                                        <p:tav tm="100000">
                                          <p:val>
                                            <p:strVal val="#ppt_w"/>
                                          </p:val>
                                        </p:tav>
                                      </p:tavLst>
                                    </p:anim>
                                    <p:anim calcmode="lin" valueType="num">
                                      <p:cBhvr>
                                        <p:cTn id="18" dur="5000" fill="hold"/>
                                        <p:tgtEl>
                                          <p:spTgt spid="5"/>
                                        </p:tgtEl>
                                        <p:attrNameLst>
                                          <p:attrName>ppt_h</p:attrName>
                                        </p:attrNameLst>
                                      </p:cBhvr>
                                      <p:tavLst>
                                        <p:tav tm="0">
                                          <p:val>
                                            <p:fltVal val="0"/>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par>
                          <p:cTn id="22" fill="hold">
                            <p:stCondLst>
                              <p:cond delay="5000"/>
                            </p:stCondLst>
                            <p:childTnLst>
                              <p:par>
                                <p:cTn id="23" presetID="17" presetClass="entr" presetSubtype="1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ZQUITA DE CORDOBA -ESPAÑ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MEZQUITA DE CORDOBA -ESPAÑA-</Template>
  <TotalTime>0</TotalTime>
  <Words>287</Words>
  <Application>Microsoft Office PowerPoint</Application>
  <PresentationFormat>Presentación en pantalla (4:3)</PresentationFormat>
  <Paragraphs>56</Paragraphs>
  <Slides>75</Slides>
  <Notes>1</Notes>
  <HiddenSlides>0</HiddenSlides>
  <MMClips>0</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MEZQUITA DE CORDOBA -ESPAÑA-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2012-05-16T15:52:05Z</dcterms:created>
  <dcterms:modified xsi:type="dcterms:W3CDTF">2012-05-16T15:53:57Z</dcterms:modified>
</cp:coreProperties>
</file>