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7"/>
  </p:notesMasterIdLst>
  <p:sldIdLst>
    <p:sldId id="377" r:id="rId3"/>
    <p:sldId id="446" r:id="rId4"/>
    <p:sldId id="452" r:id="rId5"/>
    <p:sldId id="447" r:id="rId6"/>
    <p:sldId id="448" r:id="rId7"/>
    <p:sldId id="464" r:id="rId8"/>
    <p:sldId id="449" r:id="rId9"/>
    <p:sldId id="451" r:id="rId10"/>
    <p:sldId id="454" r:id="rId11"/>
    <p:sldId id="455" r:id="rId12"/>
    <p:sldId id="456" r:id="rId13"/>
    <p:sldId id="457" r:id="rId14"/>
    <p:sldId id="450" r:id="rId15"/>
    <p:sldId id="453" r:id="rId16"/>
    <p:sldId id="458" r:id="rId17"/>
    <p:sldId id="459" r:id="rId18"/>
    <p:sldId id="460" r:id="rId19"/>
    <p:sldId id="462" r:id="rId20"/>
    <p:sldId id="461" r:id="rId21"/>
    <p:sldId id="463" r:id="rId22"/>
    <p:sldId id="465" r:id="rId23"/>
    <p:sldId id="466" r:id="rId24"/>
    <p:sldId id="467" r:id="rId25"/>
    <p:sldId id="468" r:id="rId26"/>
    <p:sldId id="469" r:id="rId27"/>
    <p:sldId id="470" r:id="rId28"/>
    <p:sldId id="471" r:id="rId29"/>
    <p:sldId id="473" r:id="rId30"/>
    <p:sldId id="475" r:id="rId31"/>
    <p:sldId id="474" r:id="rId32"/>
    <p:sldId id="476" r:id="rId33"/>
    <p:sldId id="477" r:id="rId34"/>
    <p:sldId id="478" r:id="rId35"/>
    <p:sldId id="491" r:id="rId36"/>
    <p:sldId id="486" r:id="rId37"/>
    <p:sldId id="479" r:id="rId38"/>
    <p:sldId id="480" r:id="rId39"/>
    <p:sldId id="481" r:id="rId40"/>
    <p:sldId id="482" r:id="rId41"/>
    <p:sldId id="483" r:id="rId42"/>
    <p:sldId id="484" r:id="rId43"/>
    <p:sldId id="485" r:id="rId44"/>
    <p:sldId id="487" r:id="rId45"/>
    <p:sldId id="505" r:id="rId46"/>
    <p:sldId id="506" r:id="rId47"/>
    <p:sldId id="507" r:id="rId48"/>
    <p:sldId id="488" r:id="rId49"/>
    <p:sldId id="489" r:id="rId50"/>
    <p:sldId id="490" r:id="rId51"/>
    <p:sldId id="492" r:id="rId52"/>
    <p:sldId id="493" r:id="rId53"/>
    <p:sldId id="494" r:id="rId54"/>
    <p:sldId id="496" r:id="rId55"/>
    <p:sldId id="497" r:id="rId56"/>
    <p:sldId id="498" r:id="rId57"/>
    <p:sldId id="499" r:id="rId58"/>
    <p:sldId id="500" r:id="rId59"/>
    <p:sldId id="501" r:id="rId60"/>
    <p:sldId id="504" r:id="rId61"/>
    <p:sldId id="508" r:id="rId62"/>
    <p:sldId id="509" r:id="rId63"/>
    <p:sldId id="503" r:id="rId64"/>
    <p:sldId id="378" r:id="rId65"/>
    <p:sldId id="511" r:id="rId66"/>
  </p:sldIdLst>
  <p:sldSz cx="11522075" cy="705643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L47pfeI+G+QMY5D+RH26RA" hashData="zN/VjL5Z0sYsXWNkYCvBUgeHZR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566" y="-852"/>
      </p:cViewPr>
      <p:guideLst>
        <p:guide orient="horz" pos="2223"/>
        <p:guide pos="3629"/>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9D31034-A80B-4FB2-83F0-FEE586C702FB}" type="datetimeFigureOut">
              <a:rPr lang="es-ES" smtClean="0"/>
              <a:pPr/>
              <a:t>10/05/2016</a:t>
            </a:fld>
            <a:endParaRPr lang="es-ES"/>
          </a:p>
        </p:txBody>
      </p:sp>
      <p:sp>
        <p:nvSpPr>
          <p:cNvPr id="4" name="3 Marcador de imagen de diapositiva"/>
          <p:cNvSpPr>
            <a:spLocks noGrp="1" noRot="1" noChangeAspect="1"/>
          </p:cNvSpPr>
          <p:nvPr>
            <p:ph type="sldImg" idx="2"/>
          </p:nvPr>
        </p:nvSpPr>
        <p:spPr>
          <a:xfrm>
            <a:off x="630238" y="685800"/>
            <a:ext cx="55975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5758C-22A8-464F-A0C0-3A195D2697B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FE07D29-5B07-44EA-A12C-F00DE34E65B7}" type="slidenum">
              <a:rPr lang="es-ES" smtClean="0"/>
              <a:pPr/>
              <a:t>25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64157" y="2192070"/>
            <a:ext cx="9793764" cy="151256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28311" y="3998650"/>
            <a:ext cx="8065453" cy="180331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10165" y="4534417"/>
            <a:ext cx="9793764" cy="14014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10165" y="2990821"/>
            <a:ext cx="9793764" cy="154359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10/05/2016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76104" y="1646504"/>
            <a:ext cx="5088917" cy="465692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857055" y="1646504"/>
            <a:ext cx="5088917" cy="465692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10/05/2016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76108" y="1579532"/>
            <a:ext cx="5090918" cy="65827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76108" y="2237805"/>
            <a:ext cx="5090918" cy="406562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853058" y="1579532"/>
            <a:ext cx="5092917" cy="65827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853058" y="2237805"/>
            <a:ext cx="5092917" cy="406562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10/05/2016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10/05/2016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10/05/2016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76108" y="280951"/>
            <a:ext cx="3790684" cy="1195674"/>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504815" y="280952"/>
            <a:ext cx="6441160" cy="602247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76108" y="1476627"/>
            <a:ext cx="3790684" cy="48267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10/05/2016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58407" y="4939507"/>
            <a:ext cx="6913245" cy="583137"/>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58407" y="630507"/>
            <a:ext cx="6913245" cy="42338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58407" y="5522644"/>
            <a:ext cx="6913245" cy="8281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10/05/2016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353509" y="282585"/>
            <a:ext cx="2592467" cy="602084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76104" y="282585"/>
            <a:ext cx="7585365" cy="602084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10/05/2016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pull dir="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64156" y="2192071"/>
            <a:ext cx="9793764" cy="1512561"/>
          </a:xfrm>
          <a:prstGeom prst="rect">
            <a:avLst/>
          </a:prstGeom>
        </p:spPr>
        <p:txBody>
          <a:bodyPr lIns="106158" tIns="53080" rIns="106158" bIns="53080"/>
          <a:lstStyle/>
          <a:p>
            <a:r>
              <a:rPr lang="es-ES" smtClean="0"/>
              <a:t>Haga clic para modificar el estilo de título del patrón</a:t>
            </a:r>
            <a:endParaRPr lang="es-ES"/>
          </a:p>
        </p:txBody>
      </p:sp>
      <p:sp>
        <p:nvSpPr>
          <p:cNvPr id="3" name="2 Subtítulo"/>
          <p:cNvSpPr>
            <a:spLocks noGrp="1"/>
          </p:cNvSpPr>
          <p:nvPr>
            <p:ph type="subTitle" idx="1"/>
          </p:nvPr>
        </p:nvSpPr>
        <p:spPr>
          <a:xfrm>
            <a:off x="1728311" y="3998648"/>
            <a:ext cx="8065453" cy="1803312"/>
          </a:xfrm>
          <a:prstGeom prst="rect">
            <a:avLst/>
          </a:prstGeom>
        </p:spPr>
        <p:txBody>
          <a:bodyPr lIns="106158" tIns="53080" rIns="106158" bIns="53080"/>
          <a:lstStyle>
            <a:lvl1pPr marL="0" indent="0" algn="ctr">
              <a:buNone/>
              <a:defRPr/>
            </a:lvl1pPr>
            <a:lvl2pPr marL="530793" indent="0" algn="ctr">
              <a:buNone/>
              <a:defRPr/>
            </a:lvl2pPr>
            <a:lvl3pPr marL="1061586" indent="0" algn="ctr">
              <a:buNone/>
              <a:defRPr/>
            </a:lvl3pPr>
            <a:lvl4pPr marL="1592379" indent="0" algn="ctr">
              <a:buNone/>
              <a:defRPr/>
            </a:lvl4pPr>
            <a:lvl5pPr marL="2123172" indent="0" algn="ctr">
              <a:buNone/>
              <a:defRPr/>
            </a:lvl5pPr>
            <a:lvl6pPr marL="2653965" indent="0" algn="ctr">
              <a:buNone/>
              <a:defRPr/>
            </a:lvl6pPr>
            <a:lvl7pPr marL="3184758" indent="0" algn="ctr">
              <a:buNone/>
              <a:defRPr/>
            </a:lvl7pPr>
            <a:lvl8pPr marL="3715549" indent="0" algn="ctr">
              <a:buNone/>
              <a:defRPr/>
            </a:lvl8pPr>
            <a:lvl9pPr marL="4246344"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76104" y="282586"/>
            <a:ext cx="10369868" cy="117607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76104" y="1646504"/>
            <a:ext cx="10369868" cy="465692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76108" y="6540275"/>
            <a:ext cx="2688484" cy="37569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10/05/2016</a:t>
            </a:fld>
            <a:endParaRPr lang="es-ES"/>
          </a:p>
        </p:txBody>
      </p:sp>
      <p:sp>
        <p:nvSpPr>
          <p:cNvPr id="5" name="4 Marcador de pie de página"/>
          <p:cNvSpPr>
            <a:spLocks noGrp="1"/>
          </p:cNvSpPr>
          <p:nvPr>
            <p:ph type="ftr" sz="quarter" idx="3"/>
          </p:nvPr>
        </p:nvSpPr>
        <p:spPr>
          <a:xfrm>
            <a:off x="3936714" y="6540275"/>
            <a:ext cx="3648657" cy="37569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257492" y="6540275"/>
            <a:ext cx="2688484" cy="37569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pull dir="r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76104" y="6425932"/>
            <a:ext cx="2688484" cy="490030"/>
          </a:xfrm>
          <a:prstGeom prst="rect">
            <a:avLst/>
          </a:prstGeom>
          <a:noFill/>
          <a:ln w="9525">
            <a:noFill/>
            <a:miter lim="800000"/>
            <a:headEnd/>
            <a:tailEnd/>
          </a:ln>
          <a:effectLst/>
        </p:spPr>
        <p:txBody>
          <a:bodyPr vert="horz" wrap="square" lIns="106162" tIns="53081" rIns="106162" bIns="53081" numCol="1" anchor="t" anchorCtr="0" compatLnSpc="1">
            <a:prstTxWarp prst="textNoShape">
              <a:avLst/>
            </a:prstTxWarp>
          </a:bodyPr>
          <a:lstStyle>
            <a:lvl1pPr>
              <a:defRPr sz="16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100">
          <a:solidFill>
            <a:schemeClr val="tx2"/>
          </a:solidFill>
          <a:latin typeface="+mj-lt"/>
          <a:ea typeface="+mj-ea"/>
          <a:cs typeface="+mj-cs"/>
        </a:defRPr>
      </a:lvl1pPr>
      <a:lvl2pPr algn="ctr" rtl="0" fontAlgn="base">
        <a:spcBef>
          <a:spcPct val="0"/>
        </a:spcBef>
        <a:spcAft>
          <a:spcPct val="0"/>
        </a:spcAft>
        <a:defRPr sz="5100">
          <a:solidFill>
            <a:schemeClr val="tx2"/>
          </a:solidFill>
          <a:latin typeface="Arial" charset="0"/>
          <a:cs typeface="Arial" charset="0"/>
        </a:defRPr>
      </a:lvl2pPr>
      <a:lvl3pPr algn="ctr" rtl="0" fontAlgn="base">
        <a:spcBef>
          <a:spcPct val="0"/>
        </a:spcBef>
        <a:spcAft>
          <a:spcPct val="0"/>
        </a:spcAft>
        <a:defRPr sz="5100">
          <a:solidFill>
            <a:schemeClr val="tx2"/>
          </a:solidFill>
          <a:latin typeface="Arial" charset="0"/>
          <a:cs typeface="Arial" charset="0"/>
        </a:defRPr>
      </a:lvl3pPr>
      <a:lvl4pPr algn="ctr" rtl="0" fontAlgn="base">
        <a:spcBef>
          <a:spcPct val="0"/>
        </a:spcBef>
        <a:spcAft>
          <a:spcPct val="0"/>
        </a:spcAft>
        <a:defRPr sz="5100">
          <a:solidFill>
            <a:schemeClr val="tx2"/>
          </a:solidFill>
          <a:latin typeface="Arial" charset="0"/>
          <a:cs typeface="Arial" charset="0"/>
        </a:defRPr>
      </a:lvl4pPr>
      <a:lvl5pPr algn="ctr" rtl="0" fontAlgn="base">
        <a:spcBef>
          <a:spcPct val="0"/>
        </a:spcBef>
        <a:spcAft>
          <a:spcPct val="0"/>
        </a:spcAft>
        <a:defRPr sz="5100">
          <a:solidFill>
            <a:schemeClr val="tx2"/>
          </a:solidFill>
          <a:latin typeface="Arial" charset="0"/>
          <a:cs typeface="Arial" charset="0"/>
        </a:defRPr>
      </a:lvl5pPr>
      <a:lvl6pPr marL="530809" algn="ctr" rtl="0" fontAlgn="base">
        <a:spcBef>
          <a:spcPct val="0"/>
        </a:spcBef>
        <a:spcAft>
          <a:spcPct val="0"/>
        </a:spcAft>
        <a:defRPr sz="5100">
          <a:solidFill>
            <a:schemeClr val="tx2"/>
          </a:solidFill>
          <a:latin typeface="Arial" charset="0"/>
          <a:cs typeface="Arial" charset="0"/>
        </a:defRPr>
      </a:lvl6pPr>
      <a:lvl7pPr marL="1061618" algn="ctr" rtl="0" fontAlgn="base">
        <a:spcBef>
          <a:spcPct val="0"/>
        </a:spcBef>
        <a:spcAft>
          <a:spcPct val="0"/>
        </a:spcAft>
        <a:defRPr sz="5100">
          <a:solidFill>
            <a:schemeClr val="tx2"/>
          </a:solidFill>
          <a:latin typeface="Arial" charset="0"/>
          <a:cs typeface="Arial" charset="0"/>
        </a:defRPr>
      </a:lvl7pPr>
      <a:lvl8pPr marL="1592428" algn="ctr" rtl="0" fontAlgn="base">
        <a:spcBef>
          <a:spcPct val="0"/>
        </a:spcBef>
        <a:spcAft>
          <a:spcPct val="0"/>
        </a:spcAft>
        <a:defRPr sz="5100">
          <a:solidFill>
            <a:schemeClr val="tx2"/>
          </a:solidFill>
          <a:latin typeface="Arial" charset="0"/>
          <a:cs typeface="Arial" charset="0"/>
        </a:defRPr>
      </a:lvl8pPr>
      <a:lvl9pPr marL="2123237" algn="ctr" rtl="0" fontAlgn="base">
        <a:spcBef>
          <a:spcPct val="0"/>
        </a:spcBef>
        <a:spcAft>
          <a:spcPct val="0"/>
        </a:spcAft>
        <a:defRPr sz="5100">
          <a:solidFill>
            <a:schemeClr val="tx2"/>
          </a:solidFill>
          <a:latin typeface="Arial" charset="0"/>
          <a:cs typeface="Arial" charset="0"/>
        </a:defRPr>
      </a:lvl9pPr>
    </p:titleStyle>
    <p:bodyStyle>
      <a:lvl1pPr marL="398107" indent="-398107" algn="l" rtl="0" fontAlgn="base">
        <a:spcBef>
          <a:spcPct val="20000"/>
        </a:spcBef>
        <a:spcAft>
          <a:spcPct val="0"/>
        </a:spcAft>
        <a:buChar char="•"/>
        <a:defRPr sz="3700">
          <a:solidFill>
            <a:schemeClr val="tx1"/>
          </a:solidFill>
          <a:latin typeface="+mn-lt"/>
          <a:ea typeface="+mn-ea"/>
          <a:cs typeface="+mn-cs"/>
        </a:defRPr>
      </a:lvl1pPr>
      <a:lvl2pPr marL="862565" indent="-331756" algn="l" rtl="0" fontAlgn="base">
        <a:spcBef>
          <a:spcPct val="20000"/>
        </a:spcBef>
        <a:spcAft>
          <a:spcPct val="0"/>
        </a:spcAft>
        <a:buChar char="–"/>
        <a:defRPr sz="3300">
          <a:solidFill>
            <a:schemeClr val="tx1"/>
          </a:solidFill>
          <a:latin typeface="+mn-lt"/>
          <a:cs typeface="+mn-cs"/>
        </a:defRPr>
      </a:lvl2pPr>
      <a:lvl3pPr marL="1327023" indent="-265405" algn="l" rtl="0" fontAlgn="base">
        <a:spcBef>
          <a:spcPct val="20000"/>
        </a:spcBef>
        <a:spcAft>
          <a:spcPct val="0"/>
        </a:spcAft>
        <a:buChar char="•"/>
        <a:defRPr sz="2800">
          <a:solidFill>
            <a:schemeClr val="tx1"/>
          </a:solidFill>
          <a:latin typeface="+mn-lt"/>
          <a:cs typeface="+mn-cs"/>
        </a:defRPr>
      </a:lvl3pPr>
      <a:lvl4pPr marL="1857832" indent="-265405" algn="l" rtl="0" fontAlgn="base">
        <a:spcBef>
          <a:spcPct val="20000"/>
        </a:spcBef>
        <a:spcAft>
          <a:spcPct val="0"/>
        </a:spcAft>
        <a:buChar char="–"/>
        <a:defRPr sz="2300">
          <a:solidFill>
            <a:schemeClr val="tx1"/>
          </a:solidFill>
          <a:latin typeface="+mn-lt"/>
          <a:cs typeface="+mn-cs"/>
        </a:defRPr>
      </a:lvl4pPr>
      <a:lvl5pPr marL="2388641" indent="-265405" algn="l" rtl="0" fontAlgn="base">
        <a:spcBef>
          <a:spcPct val="20000"/>
        </a:spcBef>
        <a:spcAft>
          <a:spcPct val="0"/>
        </a:spcAft>
        <a:buChar char="»"/>
        <a:defRPr sz="2300">
          <a:solidFill>
            <a:schemeClr val="tx1"/>
          </a:solidFill>
          <a:latin typeface="+mn-lt"/>
          <a:cs typeface="+mn-cs"/>
        </a:defRPr>
      </a:lvl5pPr>
      <a:lvl6pPr marL="2919451" indent="-265405" algn="l" rtl="0" fontAlgn="base">
        <a:spcBef>
          <a:spcPct val="20000"/>
        </a:spcBef>
        <a:spcAft>
          <a:spcPct val="0"/>
        </a:spcAft>
        <a:buChar char="»"/>
        <a:defRPr sz="2300">
          <a:solidFill>
            <a:schemeClr val="tx1"/>
          </a:solidFill>
          <a:latin typeface="+mn-lt"/>
          <a:cs typeface="+mn-cs"/>
        </a:defRPr>
      </a:lvl6pPr>
      <a:lvl7pPr marL="3450260" indent="-265405" algn="l" rtl="0" fontAlgn="base">
        <a:spcBef>
          <a:spcPct val="20000"/>
        </a:spcBef>
        <a:spcAft>
          <a:spcPct val="0"/>
        </a:spcAft>
        <a:buChar char="»"/>
        <a:defRPr sz="2300">
          <a:solidFill>
            <a:schemeClr val="tx1"/>
          </a:solidFill>
          <a:latin typeface="+mn-lt"/>
          <a:cs typeface="+mn-cs"/>
        </a:defRPr>
      </a:lvl7pPr>
      <a:lvl8pPr marL="3981069" indent="-265405" algn="l" rtl="0" fontAlgn="base">
        <a:spcBef>
          <a:spcPct val="20000"/>
        </a:spcBef>
        <a:spcAft>
          <a:spcPct val="0"/>
        </a:spcAft>
        <a:buChar char="»"/>
        <a:defRPr sz="2300">
          <a:solidFill>
            <a:schemeClr val="tx1"/>
          </a:solidFill>
          <a:latin typeface="+mn-lt"/>
          <a:cs typeface="+mn-cs"/>
        </a:defRPr>
      </a:lvl8pPr>
      <a:lvl9pPr marL="4511878" indent="-265405" algn="l" rtl="0" fontAlgn="base">
        <a:spcBef>
          <a:spcPct val="20000"/>
        </a:spcBef>
        <a:spcAft>
          <a:spcPct val="0"/>
        </a:spcAft>
        <a:buChar char="»"/>
        <a:defRPr sz="2300">
          <a:solidFill>
            <a:schemeClr val="tx1"/>
          </a:solidFill>
          <a:latin typeface="+mn-lt"/>
          <a:cs typeface="+mn-cs"/>
        </a:defRPr>
      </a:lvl9pPr>
    </p:bodyStyle>
    <p:otherStyle>
      <a:defPPr>
        <a:defRPr lang="es-ES"/>
      </a:defPPr>
      <a:lvl1pPr marL="0" algn="l" defTabSz="1061618" rtl="0" eaLnBrk="1" latinLnBrk="0" hangingPunct="1">
        <a:defRPr sz="2100" kern="1200">
          <a:solidFill>
            <a:schemeClr val="tx1"/>
          </a:solidFill>
          <a:latin typeface="+mn-lt"/>
          <a:ea typeface="+mn-ea"/>
          <a:cs typeface="+mn-cs"/>
        </a:defRPr>
      </a:lvl1pPr>
      <a:lvl2pPr marL="530809" algn="l" defTabSz="1061618" rtl="0" eaLnBrk="1" latinLnBrk="0" hangingPunct="1">
        <a:defRPr sz="2100" kern="1200">
          <a:solidFill>
            <a:schemeClr val="tx1"/>
          </a:solidFill>
          <a:latin typeface="+mn-lt"/>
          <a:ea typeface="+mn-ea"/>
          <a:cs typeface="+mn-cs"/>
        </a:defRPr>
      </a:lvl2pPr>
      <a:lvl3pPr marL="1061618" algn="l" defTabSz="1061618" rtl="0" eaLnBrk="1" latinLnBrk="0" hangingPunct="1">
        <a:defRPr sz="2100" kern="1200">
          <a:solidFill>
            <a:schemeClr val="tx1"/>
          </a:solidFill>
          <a:latin typeface="+mn-lt"/>
          <a:ea typeface="+mn-ea"/>
          <a:cs typeface="+mn-cs"/>
        </a:defRPr>
      </a:lvl3pPr>
      <a:lvl4pPr marL="1592428" algn="l" defTabSz="1061618" rtl="0" eaLnBrk="1" latinLnBrk="0" hangingPunct="1">
        <a:defRPr sz="2100" kern="1200">
          <a:solidFill>
            <a:schemeClr val="tx1"/>
          </a:solidFill>
          <a:latin typeface="+mn-lt"/>
          <a:ea typeface="+mn-ea"/>
          <a:cs typeface="+mn-cs"/>
        </a:defRPr>
      </a:lvl4pPr>
      <a:lvl5pPr marL="2123237" algn="l" defTabSz="1061618" rtl="0" eaLnBrk="1" latinLnBrk="0" hangingPunct="1">
        <a:defRPr sz="2100" kern="1200">
          <a:solidFill>
            <a:schemeClr val="tx1"/>
          </a:solidFill>
          <a:latin typeface="+mn-lt"/>
          <a:ea typeface="+mn-ea"/>
          <a:cs typeface="+mn-cs"/>
        </a:defRPr>
      </a:lvl5pPr>
      <a:lvl6pPr marL="2654046" algn="l" defTabSz="1061618" rtl="0" eaLnBrk="1" latinLnBrk="0" hangingPunct="1">
        <a:defRPr sz="2100" kern="1200">
          <a:solidFill>
            <a:schemeClr val="tx1"/>
          </a:solidFill>
          <a:latin typeface="+mn-lt"/>
          <a:ea typeface="+mn-ea"/>
          <a:cs typeface="+mn-cs"/>
        </a:defRPr>
      </a:lvl6pPr>
      <a:lvl7pPr marL="3184855" algn="l" defTabSz="1061618" rtl="0" eaLnBrk="1" latinLnBrk="0" hangingPunct="1">
        <a:defRPr sz="2100" kern="1200">
          <a:solidFill>
            <a:schemeClr val="tx1"/>
          </a:solidFill>
          <a:latin typeface="+mn-lt"/>
          <a:ea typeface="+mn-ea"/>
          <a:cs typeface="+mn-cs"/>
        </a:defRPr>
      </a:lvl7pPr>
      <a:lvl8pPr marL="3715664" algn="l" defTabSz="1061618" rtl="0" eaLnBrk="1" latinLnBrk="0" hangingPunct="1">
        <a:defRPr sz="2100" kern="1200">
          <a:solidFill>
            <a:schemeClr val="tx1"/>
          </a:solidFill>
          <a:latin typeface="+mn-lt"/>
          <a:ea typeface="+mn-ea"/>
          <a:cs typeface="+mn-cs"/>
        </a:defRPr>
      </a:lvl8pPr>
      <a:lvl9pPr marL="4246474" algn="l" defTabSz="1061618"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64.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http://www.mekongeyes.com/assets/images/tours/round-trips-from-saigon/tour2/tour2_big_3.jpg"/>
          <p:cNvPicPr>
            <a:picLocks noChangeAspect="1" noChangeArrowheads="1"/>
          </p:cNvPicPr>
          <p:nvPr/>
        </p:nvPicPr>
        <p:blipFill>
          <a:blip r:embed="rId3"/>
          <a:srcRect/>
          <a:stretch>
            <a:fillRect/>
          </a:stretch>
        </p:blipFill>
        <p:spPr bwMode="auto">
          <a:xfrm>
            <a:off x="0" y="0"/>
            <a:ext cx="11522075" cy="7056438"/>
          </a:xfrm>
          <a:prstGeom prst="rect">
            <a:avLst/>
          </a:prstGeom>
          <a:noFill/>
        </p:spPr>
      </p:pic>
      <p:pic>
        <p:nvPicPr>
          <p:cNvPr id="13" name="Picture 2" descr="http://viajeindochina.com/images/content/deltademekong,vietnam.jpg"/>
          <p:cNvPicPr>
            <a:picLocks noChangeAspect="1" noChangeArrowheads="1"/>
          </p:cNvPicPr>
          <p:nvPr/>
        </p:nvPicPr>
        <p:blipFill>
          <a:blip r:embed="rId4"/>
          <a:srcRect t="15094"/>
          <a:stretch>
            <a:fillRect/>
          </a:stretch>
        </p:blipFill>
        <p:spPr bwMode="auto">
          <a:xfrm>
            <a:off x="-2173" y="1"/>
            <a:ext cx="11524248" cy="7056438"/>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484365" y="3484371"/>
            <a:ext cx="7056438" cy="87710"/>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950005" y="3484372"/>
            <a:ext cx="7056438" cy="8770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1"/>
            <a:ext cx="11522075" cy="71523"/>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979590"/>
            <a:ext cx="11522075" cy="76849"/>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693908" y="5904268"/>
            <a:ext cx="780849" cy="789179"/>
          </a:xfrm>
          <a:prstGeom prst="rect">
            <a:avLst/>
          </a:prstGeom>
          <a:noFill/>
          <a:ln w="38100">
            <a:solidFill>
              <a:srgbClr val="1CDEF8"/>
            </a:solidFill>
            <a:miter lim="800000"/>
            <a:headEnd/>
            <a:tailEnd/>
          </a:ln>
        </p:spPr>
      </p:pic>
      <p:sp>
        <p:nvSpPr>
          <p:cNvPr id="19" name="18 Rectángulo"/>
          <p:cNvSpPr/>
          <p:nvPr/>
        </p:nvSpPr>
        <p:spPr>
          <a:xfrm>
            <a:off x="2495387" y="4704308"/>
            <a:ext cx="3392389"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74757" y="384947"/>
            <a:ext cx="8484496" cy="3620466"/>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Los  5  mejores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mercados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Flotantes de Asia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4">
                <a:tint val="45000"/>
                <a:satMod val="400000"/>
              </a:schemeClr>
            </a:duotone>
            <a:lum bright="-23000" contrast="90000"/>
          </a:blip>
          <a:srcRect/>
          <a:stretch>
            <a:fillRect/>
          </a:stretch>
        </p:blipFill>
        <p:spPr bwMode="auto">
          <a:xfrm>
            <a:off x="1546195" y="5742797"/>
            <a:ext cx="2531274" cy="961092"/>
          </a:xfrm>
          <a:prstGeom prst="rect">
            <a:avLst/>
          </a:prstGeom>
          <a:noFill/>
        </p:spPr>
      </p:pic>
    </p:spTree>
  </p:cSld>
  <p:clrMapOvr>
    <a:masterClrMapping/>
  </p:clrMapOvr>
  <p:transition spd="slow" advTm="10000">
    <p:split orient="vert"/>
    <p:sndAc>
      <p:stSnd loop="1">
        <p:snd r:embed="rId2" name="titanic(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10" presetClass="exit" presetSubtype="0" fill="hold" nodeType="withEffect">
                                  <p:stCondLst>
                                    <p:cond delay="0"/>
                                  </p:stCondLst>
                                  <p:childTnLst>
                                    <p:animEffect transition="out" filter="fade">
                                      <p:cBhvr>
                                        <p:cTn id="17" dur="5000"/>
                                        <p:tgtEl>
                                          <p:spTgt spid="13"/>
                                        </p:tgtEl>
                                      </p:cBhvr>
                                    </p:animEffect>
                                    <p:set>
                                      <p:cBhvr>
                                        <p:cTn id="18"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4000" contrast="26000"/>
          </a:blip>
          <a:srcRect/>
          <a:stretch>
            <a:fillRect/>
          </a:stretch>
        </p:blipFill>
        <p:spPr bwMode="auto">
          <a:xfrm>
            <a:off x="0" y="0"/>
            <a:ext cx="11522077" cy="7056438"/>
          </a:xfrm>
          <a:prstGeom prst="rect">
            <a:avLst/>
          </a:prstGeom>
          <a:noFill/>
        </p:spPr>
      </p:pic>
      <p:sp>
        <p:nvSpPr>
          <p:cNvPr id="2" name="1 Rectángulo"/>
          <p:cNvSpPr/>
          <p:nvPr/>
        </p:nvSpPr>
        <p:spPr>
          <a:xfrm>
            <a:off x="992604" y="882036"/>
            <a:ext cx="5759479" cy="1877437"/>
          </a:xfrm>
          <a:prstGeom prst="rect">
            <a:avLst/>
          </a:prstGeom>
        </p:spPr>
        <p:txBody>
          <a:bodyPr>
            <a:spAutoFit/>
          </a:bodyPr>
          <a:lstStyle/>
          <a:p>
            <a:r>
              <a:rPr lang="es-ES" sz="4000" b="1" dirty="0"/>
              <a:t>Mercado flotante </a:t>
            </a:r>
            <a:r>
              <a:rPr lang="es-ES" sz="4000" b="1" dirty="0" err="1"/>
              <a:t>Damnoen</a:t>
            </a:r>
            <a:r>
              <a:rPr lang="es-ES" sz="4000" b="1" dirty="0"/>
              <a:t> </a:t>
            </a:r>
            <a:r>
              <a:rPr lang="es-ES" sz="4000" b="1" dirty="0" err="1"/>
              <a:t>Saduak</a:t>
            </a:r>
            <a:r>
              <a:rPr lang="es-ES" dirty="0" smtClean="0"/>
              <a:t/>
            </a:r>
            <a:br>
              <a:rPr lang="es-ES" dirty="0" smtClean="0"/>
            </a:br>
            <a:r>
              <a:rPr lang="es-ES" dirty="0" smtClean="0"/>
              <a:t/>
            </a:r>
            <a:br>
              <a:rPr lang="es-ES" dirty="0" smtClean="0"/>
            </a:br>
            <a:endParaRPr lang="es-ES" dirty="0"/>
          </a:p>
        </p:txBody>
      </p:sp>
      <p:sp>
        <p:nvSpPr>
          <p:cNvPr id="3" name="2 Rectángulo"/>
          <p:cNvSpPr/>
          <p:nvPr/>
        </p:nvSpPr>
        <p:spPr>
          <a:xfrm>
            <a:off x="3046393" y="3671095"/>
            <a:ext cx="7666085" cy="2677656"/>
          </a:xfrm>
          <a:prstGeom prst="rect">
            <a:avLst/>
          </a:prstGeom>
        </p:spPr>
        <p:txBody>
          <a:bodyPr wrap="square">
            <a:spAutoFit/>
          </a:bodyPr>
          <a:lstStyle/>
          <a:p>
            <a:r>
              <a:rPr lang="es-ES" sz="2800" b="1" dirty="0">
                <a:latin typeface="Agency FB" pitchFamily="34" charset="0"/>
              </a:rPr>
              <a:t>En Tailandia podemos encontrar cientos de diferentes mercados flotantes</a:t>
            </a:r>
            <a:r>
              <a:rPr lang="es-ES" sz="2800" dirty="0">
                <a:latin typeface="Agency FB" pitchFamily="34" charset="0"/>
              </a:rPr>
              <a:t>, pero entre todos ellos, se recomienda especialmente el de </a:t>
            </a:r>
            <a:r>
              <a:rPr lang="es-ES" sz="2800" dirty="0" err="1">
                <a:latin typeface="Agency FB" pitchFamily="34" charset="0"/>
              </a:rPr>
              <a:t>Damnoen</a:t>
            </a:r>
            <a:r>
              <a:rPr lang="es-ES" sz="2800" dirty="0">
                <a:latin typeface="Agency FB" pitchFamily="34" charset="0"/>
              </a:rPr>
              <a:t> </a:t>
            </a:r>
            <a:r>
              <a:rPr lang="es-ES" sz="2800" dirty="0" err="1">
                <a:latin typeface="Agency FB" pitchFamily="34" charset="0"/>
              </a:rPr>
              <a:t>Saduak</a:t>
            </a:r>
            <a:r>
              <a:rPr lang="es-ES" sz="2800" dirty="0">
                <a:latin typeface="Agency FB" pitchFamily="34" charset="0"/>
              </a:rPr>
              <a:t>, situado a 95 kilómetros al suroeste de Bangkok. Si vas a visitar este lugar, es mejor ir temprano ya que el calor puede llegar a ser insoportable al mediodía.</a:t>
            </a:r>
          </a:p>
        </p:txBody>
      </p:sp>
    </p:spTree>
  </p:cSld>
  <p:clrMapOvr>
    <a:masterClrMapping/>
  </p:clrMapOvr>
  <p:transition spd="slow" advTm="27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vietnamholiday.com/wp-content/uploads/2013/12/southern-vietnam-impression-4D3N.jpg"/>
          <p:cNvPicPr>
            <a:picLocks noChangeAspect="1" noChangeArrowheads="1"/>
          </p:cNvPicPr>
          <p:nvPr/>
        </p:nvPicPr>
        <p:blipFill>
          <a:blip r:embed="rId2"/>
          <a:srcRect/>
          <a:stretch>
            <a:fillRect/>
          </a:stretch>
        </p:blipFill>
        <p:spPr bwMode="auto">
          <a:xfrm>
            <a:off x="-506685" y="0"/>
            <a:ext cx="12028761"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4000" contrast="26000"/>
          </a:blip>
          <a:srcRect/>
          <a:stretch>
            <a:fillRect/>
          </a:stretch>
        </p:blipFill>
        <p:spPr bwMode="auto">
          <a:xfrm>
            <a:off x="0" y="0"/>
            <a:ext cx="11522077" cy="7056438"/>
          </a:xfrm>
          <a:prstGeom prst="rect">
            <a:avLst/>
          </a:prstGeom>
          <a:noFill/>
        </p:spPr>
      </p:pic>
      <p:sp>
        <p:nvSpPr>
          <p:cNvPr id="2" name="1 Rectángulo"/>
          <p:cNvSpPr/>
          <p:nvPr/>
        </p:nvSpPr>
        <p:spPr>
          <a:xfrm>
            <a:off x="3260707" y="3742533"/>
            <a:ext cx="7688305" cy="2677656"/>
          </a:xfrm>
          <a:prstGeom prst="rect">
            <a:avLst/>
          </a:prstGeom>
        </p:spPr>
        <p:txBody>
          <a:bodyPr wrap="square">
            <a:spAutoFit/>
          </a:bodyPr>
          <a:lstStyle/>
          <a:p>
            <a:r>
              <a:rPr lang="es-ES" sz="2800" dirty="0" err="1">
                <a:latin typeface="Agency FB" pitchFamily="34" charset="0"/>
              </a:rPr>
              <a:t>Damnoen</a:t>
            </a:r>
            <a:r>
              <a:rPr lang="es-ES" sz="2800" dirty="0">
                <a:latin typeface="Agency FB" pitchFamily="34" charset="0"/>
              </a:rPr>
              <a:t> </a:t>
            </a:r>
            <a:r>
              <a:rPr lang="es-ES" sz="2800" dirty="0" err="1">
                <a:latin typeface="Agency FB" pitchFamily="34" charset="0"/>
              </a:rPr>
              <a:t>Saduak</a:t>
            </a:r>
            <a:r>
              <a:rPr lang="es-ES" sz="2800" dirty="0">
                <a:latin typeface="Agency FB" pitchFamily="34" charset="0"/>
              </a:rPr>
              <a:t> es un mercado muy colorido, donde la vida no para en ningún momento. Los vendedores se mueven incansablemente de arriba a abajo del canal ofreciendo sus verduras y frutas frescas. Además, con el paso del tiempo, han ido apareciendo cientos de puestos ofreciendo </a:t>
            </a:r>
            <a:r>
              <a:rPr lang="es-ES" sz="2800" b="1" dirty="0" err="1">
                <a:latin typeface="Agency FB" pitchFamily="34" charset="0"/>
              </a:rPr>
              <a:t>souvenirs</a:t>
            </a:r>
            <a:r>
              <a:rPr lang="es-ES" sz="2800" b="1" dirty="0">
                <a:latin typeface="Agency FB" pitchFamily="34" charset="0"/>
              </a:rPr>
              <a:t> y artesanías a los turistas</a:t>
            </a:r>
            <a:r>
              <a:rPr lang="es-ES" sz="2800" dirty="0">
                <a:latin typeface="Agency FB" pitchFamily="34" charset="0"/>
              </a:rPr>
              <a:t>.</a:t>
            </a:r>
          </a:p>
        </p:txBody>
      </p:sp>
      <p:sp>
        <p:nvSpPr>
          <p:cNvPr id="3" name="2 Rectángulo"/>
          <p:cNvSpPr/>
          <p:nvPr/>
        </p:nvSpPr>
        <p:spPr>
          <a:xfrm>
            <a:off x="546063" y="527823"/>
            <a:ext cx="5759479" cy="2246769"/>
          </a:xfrm>
          <a:prstGeom prst="rect">
            <a:avLst/>
          </a:prstGeom>
        </p:spPr>
        <p:txBody>
          <a:bodyPr>
            <a:spAutoFit/>
          </a:bodyPr>
          <a:lstStyle/>
          <a:p>
            <a:r>
              <a:rPr lang="es-ES" sz="2800" b="1" dirty="0"/>
              <a:t>El canal sobre el que se ubica el mercado fue construido por los militares y la población local por orden del rey Rama IV en la </a:t>
            </a:r>
            <a:endParaRPr lang="es-ES" sz="2800" b="1" dirty="0" smtClean="0"/>
          </a:p>
          <a:p>
            <a:r>
              <a:rPr lang="es-ES" sz="2800" b="1" dirty="0" smtClean="0"/>
              <a:t>primera </a:t>
            </a:r>
            <a:r>
              <a:rPr lang="es-ES" sz="2800" b="1" dirty="0"/>
              <a:t>mitad del siglo XIX.</a:t>
            </a:r>
          </a:p>
        </p:txBody>
      </p:sp>
    </p:spTree>
  </p:cSld>
  <p:clrMapOvr>
    <a:masterClrMapping/>
  </p:clrMapOvr>
  <p:transition spd="slow" advTm="39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Damnoen-Saduak-Thai-floating-market-Ratchaburi-Thailand (51)"/>
          <p:cNvPicPr>
            <a:picLocks noChangeAspect="1" noChangeArrowheads="1"/>
          </p:cNvPicPr>
          <p:nvPr/>
        </p:nvPicPr>
        <p:blipFill>
          <a:blip r:embed="rId2"/>
          <a:srcRect/>
          <a:stretch>
            <a:fillRect/>
          </a:stretch>
        </p:blipFill>
        <p:spPr bwMode="auto">
          <a:xfrm>
            <a:off x="-1" y="0"/>
            <a:ext cx="11522076"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1.bp.blogspot.com/-b-4Ejfl5cdg/TtkRb3-mcyI/AAAAAAAAC7U/lctw68T0zqU/s1600/Mercado_flotante_Can_Tho.jpg"/>
          <p:cNvPicPr>
            <a:picLocks noChangeAspect="1" noChangeArrowheads="1"/>
          </p:cNvPicPr>
          <p:nvPr/>
        </p:nvPicPr>
        <p:blipFill>
          <a:blip r:embed="rId2"/>
          <a:srcRect/>
          <a:stretch>
            <a:fillRect/>
          </a:stretch>
        </p:blipFill>
        <p:spPr bwMode="auto">
          <a:xfrm>
            <a:off x="-1" y="-1"/>
            <a:ext cx="11522076" cy="706503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Damnoen Saduak Floating Market"/>
          <p:cNvPicPr>
            <a:picLocks noChangeAspect="1" noChangeArrowheads="1"/>
          </p:cNvPicPr>
          <p:nvPr/>
        </p:nvPicPr>
        <p:blipFill>
          <a:blip r:embed="rId2"/>
          <a:srcRect/>
          <a:stretch>
            <a:fillRect/>
          </a:stretch>
        </p:blipFill>
        <p:spPr bwMode="auto">
          <a:xfrm>
            <a:off x="-1" y="0"/>
            <a:ext cx="11522076"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es.vietnamimpressive.com/wp-content/uploads/2015/07/Mekong_delta2.jpg"/>
          <p:cNvPicPr>
            <a:picLocks noChangeAspect="1" noChangeArrowheads="1"/>
          </p:cNvPicPr>
          <p:nvPr/>
        </p:nvPicPr>
        <p:blipFill>
          <a:blip r:embed="rId2"/>
          <a:srcRect/>
          <a:stretch>
            <a:fillRect/>
          </a:stretch>
        </p:blipFill>
        <p:spPr bwMode="auto">
          <a:xfrm>
            <a:off x="0" y="0"/>
            <a:ext cx="11522075" cy="715431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vovworld.vn/Uploaded/huonggiang/2015_11_17/cuulong.jpg"/>
          <p:cNvPicPr>
            <a:picLocks noChangeAspect="1" noChangeArrowheads="1"/>
          </p:cNvPicPr>
          <p:nvPr/>
        </p:nvPicPr>
        <p:blipFill>
          <a:blip r:embed="rId2"/>
          <a:srcRect/>
          <a:stretch>
            <a:fillRect/>
          </a:stretch>
        </p:blipFill>
        <p:spPr bwMode="auto">
          <a:xfrm>
            <a:off x="0" y="0"/>
            <a:ext cx="11522075" cy="7251812"/>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farm9.staticflickr.com/8246/8536692594_748fbf54a5.jpg"/>
          <p:cNvPicPr>
            <a:picLocks noChangeAspect="1" noChangeArrowheads="1"/>
          </p:cNvPicPr>
          <p:nvPr/>
        </p:nvPicPr>
        <p:blipFill>
          <a:blip r:embed="rId2"/>
          <a:srcRect/>
          <a:stretch>
            <a:fillRect/>
          </a:stretch>
        </p:blipFill>
        <p:spPr bwMode="auto">
          <a:xfrm>
            <a:off x="-1" y="0"/>
            <a:ext cx="11522076" cy="757099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touristforum.net/media/touristforum/Products/201300000055-halongbay5fruitsaleswomanflickr.jpg"/>
          <p:cNvPicPr>
            <a:picLocks noChangeAspect="1" noChangeArrowheads="1"/>
          </p:cNvPicPr>
          <p:nvPr/>
        </p:nvPicPr>
        <p:blipFill>
          <a:blip r:embed="rId2"/>
          <a:srcRect/>
          <a:stretch>
            <a:fillRect/>
          </a:stretch>
        </p:blipFill>
        <p:spPr bwMode="auto">
          <a:xfrm>
            <a:off x="0" y="0"/>
            <a:ext cx="11522075"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www.happytrips.com/photo/msid-40124286,width-96,height-65.cms"/>
          <p:cNvPicPr>
            <a:picLocks noChangeAspect="1" noChangeArrowheads="1"/>
          </p:cNvPicPr>
          <p:nvPr/>
        </p:nvPicPr>
        <p:blipFill>
          <a:blip r:embed="rId2"/>
          <a:srcRect/>
          <a:stretch>
            <a:fillRect/>
          </a:stretch>
        </p:blipFill>
        <p:spPr bwMode="auto">
          <a:xfrm>
            <a:off x="0" y="0"/>
            <a:ext cx="11522075"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Damnoen Saduak Floating Market"/>
          <p:cNvPicPr>
            <a:picLocks noChangeAspect="1" noChangeArrowheads="1"/>
          </p:cNvPicPr>
          <p:nvPr/>
        </p:nvPicPr>
        <p:blipFill>
          <a:blip r:embed="rId2"/>
          <a:srcRect/>
          <a:stretch>
            <a:fillRect/>
          </a:stretch>
        </p:blipFill>
        <p:spPr bwMode="auto">
          <a:xfrm>
            <a:off x="0" y="-436460"/>
            <a:ext cx="11522075" cy="749289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farm9.staticflickr.com/8245/8536688026_dcd6bf53fb.jpg"/>
          <p:cNvPicPr>
            <a:picLocks noChangeAspect="1" noChangeArrowheads="1"/>
          </p:cNvPicPr>
          <p:nvPr/>
        </p:nvPicPr>
        <p:blipFill>
          <a:blip r:embed="rId2"/>
          <a:srcRect/>
          <a:stretch>
            <a:fillRect/>
          </a:stretch>
        </p:blipFill>
        <p:spPr bwMode="auto">
          <a:xfrm>
            <a:off x="0" y="0"/>
            <a:ext cx="11522075" cy="8045037"/>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ai Rang Floating Market 15"/>
          <p:cNvPicPr>
            <a:picLocks noChangeAspect="1" noChangeArrowheads="1"/>
          </p:cNvPicPr>
          <p:nvPr/>
        </p:nvPicPr>
        <p:blipFill>
          <a:blip r:embed="rId2"/>
          <a:srcRect/>
          <a:stretch>
            <a:fillRect/>
          </a:stretch>
        </p:blipFill>
        <p:spPr bwMode="auto">
          <a:xfrm>
            <a:off x="-1" y="0"/>
            <a:ext cx="11522076"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ai Rang Floating Market"/>
          <p:cNvPicPr>
            <a:picLocks noChangeAspect="1" noChangeArrowheads="1"/>
          </p:cNvPicPr>
          <p:nvPr/>
        </p:nvPicPr>
        <p:blipFill>
          <a:blip r:embed="rId2"/>
          <a:srcRect/>
          <a:stretch>
            <a:fillRect/>
          </a:stretch>
        </p:blipFill>
        <p:spPr bwMode="auto">
          <a:xfrm>
            <a:off x="-1" y="-1"/>
            <a:ext cx="11522076" cy="7078800"/>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4000" contrast="26000"/>
          </a:blip>
          <a:srcRect/>
          <a:stretch>
            <a:fillRect/>
          </a:stretch>
        </p:blipFill>
        <p:spPr bwMode="auto">
          <a:xfrm>
            <a:off x="0" y="0"/>
            <a:ext cx="11522077" cy="7056438"/>
          </a:xfrm>
          <a:prstGeom prst="rect">
            <a:avLst/>
          </a:prstGeom>
          <a:noFill/>
        </p:spPr>
      </p:pic>
      <p:sp>
        <p:nvSpPr>
          <p:cNvPr id="2" name="1 Rectángulo"/>
          <p:cNvSpPr/>
          <p:nvPr/>
        </p:nvSpPr>
        <p:spPr>
          <a:xfrm>
            <a:off x="2260575" y="2885277"/>
            <a:ext cx="8640777" cy="3539430"/>
          </a:xfrm>
          <a:prstGeom prst="rect">
            <a:avLst/>
          </a:prstGeom>
        </p:spPr>
        <p:txBody>
          <a:bodyPr wrap="square">
            <a:spAutoFit/>
          </a:bodyPr>
          <a:lstStyle/>
          <a:p>
            <a:r>
              <a:rPr lang="es-ES" sz="2800" dirty="0">
                <a:latin typeface="Agency FB" pitchFamily="34" charset="0"/>
              </a:rPr>
              <a:t>El </a:t>
            </a:r>
            <a:r>
              <a:rPr lang="es-ES" sz="2800" b="1" dirty="0">
                <a:latin typeface="Agency FB" pitchFamily="34" charset="0"/>
              </a:rPr>
              <a:t>Mercado flotante de </a:t>
            </a:r>
            <a:r>
              <a:rPr lang="es-ES" sz="2800" b="1" dirty="0" err="1">
                <a:latin typeface="Agency FB" pitchFamily="34" charset="0"/>
              </a:rPr>
              <a:t>Cai</a:t>
            </a:r>
            <a:r>
              <a:rPr lang="es-ES" sz="2800" b="1" dirty="0">
                <a:latin typeface="Agency FB" pitchFamily="34" charset="0"/>
              </a:rPr>
              <a:t> </a:t>
            </a:r>
            <a:r>
              <a:rPr lang="es-ES" sz="2800" b="1" dirty="0" err="1">
                <a:latin typeface="Agency FB" pitchFamily="34" charset="0"/>
              </a:rPr>
              <a:t>Rang</a:t>
            </a:r>
            <a:r>
              <a:rPr lang="es-ES" sz="2800" dirty="0">
                <a:latin typeface="Agency FB" pitchFamily="34" charset="0"/>
              </a:rPr>
              <a:t> es el mercado flotante más recomendable de visitar en Can </a:t>
            </a:r>
            <a:r>
              <a:rPr lang="es-ES" sz="2800" dirty="0" err="1">
                <a:latin typeface="Agency FB" pitchFamily="34" charset="0"/>
              </a:rPr>
              <a:t>Tho</a:t>
            </a:r>
            <a:r>
              <a:rPr lang="es-ES" sz="2800" dirty="0">
                <a:latin typeface="Agency FB" pitchFamily="34" charset="0"/>
              </a:rPr>
              <a:t>. Los Vietnamitas de la zona utilizan sus barcos y embarcaciones (incluso pequeñas canoas), para transportar frutas, vegetales, arroz y demás artículos que venderán a barcos más grandes.</a:t>
            </a:r>
            <a:r>
              <a:rPr lang="es-ES" sz="2800" dirty="0" smtClean="0">
                <a:latin typeface="Agency FB" pitchFamily="34" charset="0"/>
              </a:rPr>
              <a:t/>
            </a:r>
            <a:br>
              <a:rPr lang="es-ES" sz="2800" dirty="0" smtClean="0">
                <a:latin typeface="Agency FB" pitchFamily="34" charset="0"/>
              </a:rPr>
            </a:br>
            <a:r>
              <a:rPr lang="es-ES" sz="2800" dirty="0">
                <a:latin typeface="Agency FB" pitchFamily="34" charset="0"/>
              </a:rPr>
              <a:t>Estos barcos grandes, después de comprar a los pequeños comerciantes las mercancías, parten con dirección a Camboya, Tailandia y China para, a su vez, revender dichos productos.</a:t>
            </a:r>
          </a:p>
        </p:txBody>
      </p:sp>
    </p:spTree>
  </p:cSld>
  <p:clrMapOvr>
    <a:masterClrMapping/>
  </p:clrMapOvr>
  <p:transition spd="slow" advTm="26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www.vietnamparadisetravel.com/Media/2013/8/Cai-Be-floating-market.jpg"/>
          <p:cNvPicPr>
            <a:picLocks noChangeAspect="1" noChangeArrowheads="1"/>
          </p:cNvPicPr>
          <p:nvPr/>
        </p:nvPicPr>
        <p:blipFill>
          <a:blip r:embed="rId2"/>
          <a:srcRect/>
          <a:stretch>
            <a:fillRect/>
          </a:stretch>
        </p:blipFill>
        <p:spPr bwMode="auto">
          <a:xfrm>
            <a:off x="-1" y="0"/>
            <a:ext cx="11522076" cy="716209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4000" contrast="26000"/>
          </a:blip>
          <a:srcRect/>
          <a:stretch>
            <a:fillRect/>
          </a:stretch>
        </p:blipFill>
        <p:spPr bwMode="auto">
          <a:xfrm>
            <a:off x="0" y="0"/>
            <a:ext cx="11522077" cy="7056438"/>
          </a:xfrm>
          <a:prstGeom prst="rect">
            <a:avLst/>
          </a:prstGeom>
          <a:noFill/>
        </p:spPr>
      </p:pic>
      <p:sp>
        <p:nvSpPr>
          <p:cNvPr id="2" name="1 Rectángulo"/>
          <p:cNvSpPr/>
          <p:nvPr/>
        </p:nvSpPr>
        <p:spPr>
          <a:xfrm>
            <a:off x="2046261" y="2885277"/>
            <a:ext cx="9116123" cy="3539430"/>
          </a:xfrm>
          <a:prstGeom prst="rect">
            <a:avLst/>
          </a:prstGeom>
        </p:spPr>
        <p:txBody>
          <a:bodyPr wrap="square">
            <a:spAutoFit/>
          </a:bodyPr>
          <a:lstStyle/>
          <a:p>
            <a:r>
              <a:rPr lang="es-ES" sz="2800" dirty="0">
                <a:latin typeface="Agency FB" pitchFamily="34" charset="0"/>
              </a:rPr>
              <a:t>Uno de los mercados flotantes más populares del Delta del Mekong es el </a:t>
            </a:r>
            <a:r>
              <a:rPr lang="es-ES" sz="2800" b="1" dirty="0">
                <a:latin typeface="Agency FB" pitchFamily="34" charset="0"/>
              </a:rPr>
              <a:t>Mercado flotante </a:t>
            </a:r>
            <a:r>
              <a:rPr lang="es-ES" sz="2800" b="1" dirty="0" err="1">
                <a:latin typeface="Agency FB" pitchFamily="34" charset="0"/>
              </a:rPr>
              <a:t>Cai</a:t>
            </a:r>
            <a:r>
              <a:rPr lang="es-ES" sz="2800" b="1" dirty="0">
                <a:latin typeface="Agency FB" pitchFamily="34" charset="0"/>
              </a:rPr>
              <a:t> </a:t>
            </a:r>
            <a:r>
              <a:rPr lang="es-ES" sz="2800" b="1" dirty="0" err="1">
                <a:latin typeface="Agency FB" pitchFamily="34" charset="0"/>
              </a:rPr>
              <a:t>Rang</a:t>
            </a:r>
            <a:r>
              <a:rPr lang="es-ES" sz="2800" dirty="0">
                <a:latin typeface="Agency FB" pitchFamily="34" charset="0"/>
              </a:rPr>
              <a:t>, en la ciudad de Can </a:t>
            </a:r>
            <a:r>
              <a:rPr lang="es-ES" sz="2800" dirty="0" err="1">
                <a:latin typeface="Agency FB" pitchFamily="34" charset="0"/>
              </a:rPr>
              <a:t>Tho</a:t>
            </a:r>
            <a:r>
              <a:rPr lang="es-ES" sz="2800" dirty="0">
                <a:latin typeface="Agency FB" pitchFamily="34" charset="0"/>
              </a:rPr>
              <a:t>. Este mercado flotante, pese a no ser el más grande de todos, es </a:t>
            </a:r>
            <a:r>
              <a:rPr lang="es-ES" sz="2800" b="1" dirty="0">
                <a:latin typeface="Agency FB" pitchFamily="34" charset="0"/>
              </a:rPr>
              <a:t>el que más actividad comercial tiene</a:t>
            </a:r>
            <a:r>
              <a:rPr lang="es-ES" sz="2800" dirty="0">
                <a:latin typeface="Agency FB" pitchFamily="34" charset="0"/>
              </a:rPr>
              <a:t>, brindando así la oportunidad de contemplar el bullicio y actividad comercial de cientos de pequeños botes, barcos, embarcaciones e incluso canoas llenos hasta los topes de frutas, vegetales, arroz (excelente el arroz de esta zona del </a:t>
            </a:r>
            <a:r>
              <a:rPr lang="es-ES" sz="2800" dirty="0" err="1">
                <a:latin typeface="Agency FB" pitchFamily="34" charset="0"/>
              </a:rPr>
              <a:t>mekong</a:t>
            </a:r>
            <a:r>
              <a:rPr lang="es-ES" sz="2800" dirty="0">
                <a:latin typeface="Agency FB" pitchFamily="34" charset="0"/>
              </a:rPr>
              <a:t>), toda clase de comida y comestibles, ropa e incluso maquillaje.</a:t>
            </a:r>
          </a:p>
        </p:txBody>
      </p:sp>
    </p:spTree>
  </p:cSld>
  <p:clrMapOvr>
    <a:masterClrMapping/>
  </p:clrMapOvr>
  <p:transition spd="slow" advTm="24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que-mercado-flotante-visitar-mekong-vietnam."/>
          <p:cNvPicPr>
            <a:picLocks noChangeAspect="1" noChangeArrowheads="1"/>
          </p:cNvPicPr>
          <p:nvPr/>
        </p:nvPicPr>
        <p:blipFill>
          <a:blip r:embed="rId2"/>
          <a:srcRect b="5607"/>
          <a:stretch>
            <a:fillRect/>
          </a:stretch>
        </p:blipFill>
        <p:spPr bwMode="auto">
          <a:xfrm>
            <a:off x="0" y="0"/>
            <a:ext cx="11522075"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i.ytimg.com/vi/00EQX17Pnl4/maxresdefault.jpg"/>
          <p:cNvPicPr>
            <a:picLocks noChangeAspect="1" noChangeArrowheads="1"/>
          </p:cNvPicPr>
          <p:nvPr/>
        </p:nvPicPr>
        <p:blipFill>
          <a:blip r:embed="rId2"/>
          <a:srcRect/>
          <a:stretch>
            <a:fillRect/>
          </a:stretch>
        </p:blipFill>
        <p:spPr bwMode="auto">
          <a:xfrm>
            <a:off x="0" y="0"/>
            <a:ext cx="11522076"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http://edgblogs.s3.amazonaws.com/viajologia/files/2011/04/Vietnan02-web61.jpg"/>
          <p:cNvPicPr>
            <a:picLocks noChangeAspect="1" noChangeArrowheads="1"/>
          </p:cNvPicPr>
          <p:nvPr/>
        </p:nvPicPr>
        <p:blipFill>
          <a:blip r:embed="rId2"/>
          <a:srcRect/>
          <a:stretch>
            <a:fillRect/>
          </a:stretch>
        </p:blipFill>
        <p:spPr bwMode="auto">
          <a:xfrm>
            <a:off x="-1" y="0"/>
            <a:ext cx="11522076" cy="7265055"/>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Vendedores en el mercado flotante Cai Rang"/>
          <p:cNvPicPr>
            <a:picLocks noChangeAspect="1" noChangeArrowheads="1"/>
          </p:cNvPicPr>
          <p:nvPr/>
        </p:nvPicPr>
        <p:blipFill>
          <a:blip r:embed="rId2"/>
          <a:srcRect/>
          <a:stretch>
            <a:fillRect/>
          </a:stretch>
        </p:blipFill>
        <p:spPr bwMode="auto">
          <a:xfrm>
            <a:off x="-1" y="1"/>
            <a:ext cx="11522076" cy="712016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El Mercado flotante Cai Rang - Can Tho - Vietnam"/>
          <p:cNvPicPr>
            <a:picLocks noChangeAspect="1" noChangeArrowheads="1"/>
          </p:cNvPicPr>
          <p:nvPr/>
        </p:nvPicPr>
        <p:blipFill>
          <a:blip r:embed="rId2"/>
          <a:srcRect/>
          <a:stretch>
            <a:fillRect/>
          </a:stretch>
        </p:blipFill>
        <p:spPr bwMode="auto">
          <a:xfrm>
            <a:off x="-1" y="1"/>
            <a:ext cx="11522076" cy="712016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mercado-flotante-local-mekong-vietnam"/>
          <p:cNvPicPr>
            <a:picLocks noChangeAspect="1" noChangeArrowheads="1"/>
          </p:cNvPicPr>
          <p:nvPr/>
        </p:nvPicPr>
        <p:blipFill>
          <a:blip r:embed="rId3"/>
          <a:srcRect b="6309"/>
          <a:stretch>
            <a:fillRect/>
          </a:stretch>
        </p:blipFill>
        <p:spPr bwMode="auto">
          <a:xfrm>
            <a:off x="0" y="0"/>
            <a:ext cx="11522075"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nga-nam-delta-mekong-mercado-flotante"/>
          <p:cNvPicPr>
            <a:picLocks noChangeAspect="1" noChangeArrowheads="1"/>
          </p:cNvPicPr>
          <p:nvPr/>
        </p:nvPicPr>
        <p:blipFill>
          <a:blip r:embed="rId2"/>
          <a:srcRect b="6534"/>
          <a:stretch>
            <a:fillRect/>
          </a:stretch>
        </p:blipFill>
        <p:spPr bwMode="auto">
          <a:xfrm>
            <a:off x="0" y="0"/>
            <a:ext cx="11522075"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asiatica.com/DataUpload/Attractions/201211161014262011102593023mekongdelta_marcheflottantcaibecusatdest01.jpg"/>
          <p:cNvPicPr>
            <a:picLocks noChangeAspect="1" noChangeArrowheads="1"/>
          </p:cNvPicPr>
          <p:nvPr/>
        </p:nvPicPr>
        <p:blipFill>
          <a:blip r:embed="rId2"/>
          <a:srcRect/>
          <a:stretch>
            <a:fillRect/>
          </a:stretch>
        </p:blipFill>
        <p:spPr bwMode="auto">
          <a:xfrm>
            <a:off x="0" y="0"/>
            <a:ext cx="11668591"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3" cstate="print">
            <a:duotone>
              <a:schemeClr val="accent5">
                <a:shade val="45000"/>
                <a:satMod val="135000"/>
              </a:schemeClr>
              <a:prstClr val="white"/>
            </a:duotone>
            <a:lum bright="34000" contrast="26000"/>
          </a:blip>
          <a:srcRect/>
          <a:stretch>
            <a:fillRect/>
          </a:stretch>
        </p:blipFill>
        <p:spPr bwMode="auto">
          <a:xfrm>
            <a:off x="0" y="0"/>
            <a:ext cx="11522077" cy="7056438"/>
          </a:xfrm>
          <a:prstGeom prst="rect">
            <a:avLst/>
          </a:prstGeom>
          <a:noFill/>
        </p:spPr>
      </p:pic>
      <p:sp>
        <p:nvSpPr>
          <p:cNvPr id="2" name="1 Rectángulo"/>
          <p:cNvSpPr/>
          <p:nvPr/>
        </p:nvSpPr>
        <p:spPr>
          <a:xfrm>
            <a:off x="2403451" y="3528219"/>
            <a:ext cx="8640777" cy="2677656"/>
          </a:xfrm>
          <a:prstGeom prst="rect">
            <a:avLst/>
          </a:prstGeom>
        </p:spPr>
        <p:txBody>
          <a:bodyPr wrap="square">
            <a:spAutoFit/>
          </a:bodyPr>
          <a:lstStyle/>
          <a:p>
            <a:r>
              <a:rPr lang="es-ES" sz="2800" dirty="0">
                <a:latin typeface="Agency FB" pitchFamily="34" charset="0"/>
              </a:rPr>
              <a:t>Si ubica en Hong Kong y como su nombre indica, este no es solo un mercado, sino una verdadera ciudad. Alrededor de 600 barcos se han convertido en una residencia permanente para cerca de 6.000 personas. Los primeros locales de la zona se asentaron en este lugar sobre los siglos VIII y IX, desde entonces las embarcaciones están involucradas a diario en actividades de pesca</a:t>
            </a:r>
            <a:r>
              <a:rPr lang="es-ES" sz="2800" dirty="0" smtClean="0">
                <a:latin typeface="Agency FB" pitchFamily="34" charset="0"/>
              </a:rPr>
              <a:t>..</a:t>
            </a:r>
            <a:endParaRPr lang="es-ES" sz="2800" dirty="0">
              <a:latin typeface="Agency FB" pitchFamily="34" charset="0"/>
            </a:endParaRPr>
          </a:p>
        </p:txBody>
      </p:sp>
      <p:sp>
        <p:nvSpPr>
          <p:cNvPr id="3" name="2 Rectángulo"/>
          <p:cNvSpPr/>
          <p:nvPr/>
        </p:nvSpPr>
        <p:spPr>
          <a:xfrm>
            <a:off x="474625" y="456385"/>
            <a:ext cx="6217921" cy="769441"/>
          </a:xfrm>
          <a:prstGeom prst="rect">
            <a:avLst/>
          </a:prstGeom>
        </p:spPr>
        <p:txBody>
          <a:bodyPr wrap="none">
            <a:spAutoFit/>
          </a:bodyPr>
          <a:lstStyle/>
          <a:p>
            <a:r>
              <a:rPr lang="es-ES" sz="4400" b="1" dirty="0" smtClean="0"/>
              <a:t>Ciudad flotante Aberdeen</a:t>
            </a:r>
            <a:endParaRPr lang="es-ES" sz="4400" b="1" dirty="0"/>
          </a:p>
        </p:txBody>
      </p:sp>
    </p:spTree>
  </p:cSld>
  <p:clrMapOvr>
    <a:masterClrMapping/>
  </p:clrMapOvr>
  <p:transition spd="slow" advTm="27000">
    <p:pull dir="rd"/>
    <p:sndAc>
      <p:stSnd>
        <p:snd r:embed="rId2" name="La Vuelta al Mundo en 80 di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View of the Jumbo Kingdom floating restaurants from sightseeing sampan"/>
          <p:cNvPicPr>
            <a:picLocks noChangeAspect="1" noChangeArrowheads="1"/>
          </p:cNvPicPr>
          <p:nvPr/>
        </p:nvPicPr>
        <p:blipFill>
          <a:blip r:embed="rId2"/>
          <a:srcRect/>
          <a:stretch>
            <a:fillRect/>
          </a:stretch>
        </p:blipFill>
        <p:spPr bwMode="auto">
          <a:xfrm>
            <a:off x="-1" y="0"/>
            <a:ext cx="11522076" cy="7346126"/>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4000" contrast="26000"/>
          </a:blip>
          <a:srcRect/>
          <a:stretch>
            <a:fillRect/>
          </a:stretch>
        </p:blipFill>
        <p:spPr bwMode="auto">
          <a:xfrm>
            <a:off x="0" y="0"/>
            <a:ext cx="11522077" cy="7056438"/>
          </a:xfrm>
          <a:prstGeom prst="rect">
            <a:avLst/>
          </a:prstGeom>
          <a:noFill/>
        </p:spPr>
      </p:pic>
      <p:sp>
        <p:nvSpPr>
          <p:cNvPr id="2" name="1 Rectángulo"/>
          <p:cNvSpPr/>
          <p:nvPr/>
        </p:nvSpPr>
        <p:spPr>
          <a:xfrm>
            <a:off x="3546459" y="3242467"/>
            <a:ext cx="7143800" cy="3108543"/>
          </a:xfrm>
          <a:prstGeom prst="rect">
            <a:avLst/>
          </a:prstGeom>
        </p:spPr>
        <p:txBody>
          <a:bodyPr wrap="square">
            <a:spAutoFit/>
          </a:bodyPr>
          <a:lstStyle/>
          <a:p>
            <a:r>
              <a:rPr lang="es-ES" sz="2800" dirty="0" smtClean="0">
                <a:latin typeface="Agency FB" pitchFamily="34" charset="0"/>
              </a:rPr>
              <a:t>El mercado está especializado en la venta de pescados y mariscos, además, también hay muchos restaurantes de pescado. </a:t>
            </a:r>
          </a:p>
          <a:p>
            <a:r>
              <a:rPr lang="es-ES" sz="2800" dirty="0" smtClean="0">
                <a:latin typeface="Agency FB" pitchFamily="34" charset="0"/>
              </a:rPr>
              <a:t>El </a:t>
            </a:r>
            <a:r>
              <a:rPr lang="es-ES" sz="2800" dirty="0">
                <a:latin typeface="Agency FB" pitchFamily="34" charset="0"/>
              </a:rPr>
              <a:t>principal de ellos es “Jumbo </a:t>
            </a:r>
            <a:r>
              <a:rPr lang="es-ES" sz="2800" dirty="0" err="1">
                <a:latin typeface="Agency FB" pitchFamily="34" charset="0"/>
              </a:rPr>
              <a:t>Floating</a:t>
            </a:r>
            <a:r>
              <a:rPr lang="es-ES" sz="2800" dirty="0">
                <a:latin typeface="Agency FB" pitchFamily="34" charset="0"/>
              </a:rPr>
              <a:t> Restaurant” (en la foto) y se ha consolidado como la </a:t>
            </a:r>
            <a:r>
              <a:rPr lang="es-ES" sz="2800" b="1" dirty="0">
                <a:latin typeface="Agency FB" pitchFamily="34" charset="0"/>
              </a:rPr>
              <a:t>principal atracción turística de la localidad</a:t>
            </a:r>
            <a:r>
              <a:rPr lang="es-ES" sz="2800" dirty="0">
                <a:latin typeface="Agency FB" pitchFamily="34" charset="0"/>
              </a:rPr>
              <a:t>, ofreciendo un menú de pescado de alta calidad al estilo cantonés.</a:t>
            </a:r>
          </a:p>
        </p:txBody>
      </p:sp>
    </p:spTree>
  </p:cSld>
  <p:clrMapOvr>
    <a:masterClrMapping/>
  </p:clrMapOvr>
  <p:transition spd="slow" advTm="22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http://users.ece.gatech.edu/rincon-mora/arte/china/hnkng6.jpg"/>
          <p:cNvPicPr>
            <a:picLocks noChangeAspect="1" noChangeArrowheads="1"/>
          </p:cNvPicPr>
          <p:nvPr/>
        </p:nvPicPr>
        <p:blipFill>
          <a:blip r:embed="rId2"/>
          <a:srcRect/>
          <a:stretch>
            <a:fillRect/>
          </a:stretch>
        </p:blipFill>
        <p:spPr bwMode="auto">
          <a:xfrm>
            <a:off x="0" y="8182"/>
            <a:ext cx="11522075" cy="7048257"/>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s://lh4.googleusercontent.com/-Q1WwVgt4JBA/UvttFmNSD0I/AAAAAAAAV60/NAS1y1MhH40/s480/P1120220.JPG"/>
          <p:cNvPicPr>
            <a:picLocks noChangeAspect="1" noChangeArrowheads="1"/>
          </p:cNvPicPr>
          <p:nvPr/>
        </p:nvPicPr>
        <p:blipFill>
          <a:blip r:embed="rId2"/>
          <a:srcRect/>
          <a:stretch>
            <a:fillRect/>
          </a:stretch>
        </p:blipFill>
        <p:spPr bwMode="auto">
          <a:xfrm>
            <a:off x="0" y="-1"/>
            <a:ext cx="11522075" cy="7056439"/>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K Jumbo"/>
          <p:cNvPicPr>
            <a:picLocks noChangeAspect="1" noChangeArrowheads="1"/>
          </p:cNvPicPr>
          <p:nvPr/>
        </p:nvPicPr>
        <p:blipFill>
          <a:blip r:embed="rId2"/>
          <a:srcRect/>
          <a:stretch>
            <a:fillRect/>
          </a:stretch>
        </p:blipFill>
        <p:spPr bwMode="auto">
          <a:xfrm>
            <a:off x="-1" y="0"/>
            <a:ext cx="11601281"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thumbs.dreamstime.com/x/el-mercado-flotante-en-el-delta-del-mekong-vietnam-69660342.jpg"/>
          <p:cNvPicPr>
            <a:picLocks noChangeAspect="1" noChangeArrowheads="1"/>
          </p:cNvPicPr>
          <p:nvPr/>
        </p:nvPicPr>
        <p:blipFill>
          <a:blip r:embed="rId2"/>
          <a:srcRect/>
          <a:stretch>
            <a:fillRect/>
          </a:stretch>
        </p:blipFill>
        <p:spPr bwMode="auto">
          <a:xfrm>
            <a:off x="-1" y="0"/>
            <a:ext cx="11522076" cy="7414823"/>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viajeindochina.net/static/team/upload/images/viaje-a-vietnam/13082015/newtwo/Mercado-flotante-de-Cai-Rang-5.jpg"/>
          <p:cNvPicPr>
            <a:picLocks noChangeAspect="1" noChangeArrowheads="1"/>
          </p:cNvPicPr>
          <p:nvPr/>
        </p:nvPicPr>
        <p:blipFill>
          <a:blip r:embed="rId2"/>
          <a:srcRect/>
          <a:stretch>
            <a:fillRect/>
          </a:stretch>
        </p:blipFill>
        <p:spPr bwMode="auto">
          <a:xfrm>
            <a:off x="0" y="0"/>
            <a:ext cx="11573551"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viajeindochina.com/images/content/deltademekong,vietnam.jpg"/>
          <p:cNvPicPr>
            <a:picLocks noChangeAspect="1" noChangeArrowheads="1"/>
          </p:cNvPicPr>
          <p:nvPr/>
        </p:nvPicPr>
        <p:blipFill>
          <a:blip r:embed="rId2"/>
          <a:srcRect t="15094"/>
          <a:stretch>
            <a:fillRect/>
          </a:stretch>
        </p:blipFill>
        <p:spPr bwMode="auto">
          <a:xfrm>
            <a:off x="-2173" y="1"/>
            <a:ext cx="11524248"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thecrazytravel.com/wp-content/uploads/2012/02/mercados-flotantes-380x190.jpg"/>
          <p:cNvPicPr>
            <a:picLocks noChangeAspect="1" noChangeArrowheads="1"/>
          </p:cNvPicPr>
          <p:nvPr/>
        </p:nvPicPr>
        <p:blipFill>
          <a:blip r:embed="rId2"/>
          <a:srcRect/>
          <a:stretch>
            <a:fillRect/>
          </a:stretch>
        </p:blipFill>
        <p:spPr bwMode="auto">
          <a:xfrm>
            <a:off x="0" y="0"/>
            <a:ext cx="11640535"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viajeindochina.net/static/team/upload/images/viaje-a-vietnam/18082015/El-mercado-flotante-de-Cai-Rang-3.jpg"/>
          <p:cNvPicPr>
            <a:picLocks noChangeAspect="1" noChangeArrowheads="1"/>
          </p:cNvPicPr>
          <p:nvPr/>
        </p:nvPicPr>
        <p:blipFill>
          <a:blip r:embed="rId2"/>
          <a:srcRect/>
          <a:stretch>
            <a:fillRect/>
          </a:stretch>
        </p:blipFill>
        <p:spPr bwMode="auto">
          <a:xfrm>
            <a:off x="-1" y="-1"/>
            <a:ext cx="11522076" cy="7266659"/>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trajinandoporelmundo.com/wp-content/uploads/2014/11/mercado-flotante-local-mekong-vietnam.jpg"/>
          <p:cNvPicPr>
            <a:picLocks noChangeAspect="1" noChangeArrowheads="1"/>
          </p:cNvPicPr>
          <p:nvPr/>
        </p:nvPicPr>
        <p:blipFill>
          <a:blip r:embed="rId2"/>
          <a:srcRect/>
          <a:stretch>
            <a:fillRect/>
          </a:stretch>
        </p:blipFill>
        <p:spPr bwMode="auto">
          <a:xfrm>
            <a:off x="0" y="0"/>
            <a:ext cx="11522075" cy="7865019"/>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3" cstate="print">
            <a:duotone>
              <a:schemeClr val="accent5">
                <a:shade val="45000"/>
                <a:satMod val="135000"/>
              </a:schemeClr>
              <a:prstClr val="white"/>
            </a:duotone>
            <a:lum bright="34000" contrast="26000"/>
          </a:blip>
          <a:srcRect/>
          <a:stretch>
            <a:fillRect/>
          </a:stretch>
        </p:blipFill>
        <p:spPr bwMode="auto">
          <a:xfrm>
            <a:off x="0" y="0"/>
            <a:ext cx="11522077" cy="7056438"/>
          </a:xfrm>
          <a:prstGeom prst="rect">
            <a:avLst/>
          </a:prstGeom>
          <a:noFill/>
        </p:spPr>
      </p:pic>
      <p:sp>
        <p:nvSpPr>
          <p:cNvPr id="2" name="1 Rectángulo"/>
          <p:cNvSpPr/>
          <p:nvPr/>
        </p:nvSpPr>
        <p:spPr>
          <a:xfrm>
            <a:off x="617501" y="670699"/>
            <a:ext cx="7315785" cy="707886"/>
          </a:xfrm>
          <a:prstGeom prst="rect">
            <a:avLst/>
          </a:prstGeom>
        </p:spPr>
        <p:txBody>
          <a:bodyPr wrap="none">
            <a:spAutoFit/>
          </a:bodyPr>
          <a:lstStyle/>
          <a:p>
            <a:r>
              <a:rPr lang="es-ES" sz="4000" b="1" dirty="0"/>
              <a:t>Mercado flotante de Banjarmasin</a:t>
            </a:r>
          </a:p>
        </p:txBody>
      </p:sp>
      <p:sp>
        <p:nvSpPr>
          <p:cNvPr id="3" name="2 Rectángulo"/>
          <p:cNvSpPr/>
          <p:nvPr/>
        </p:nvSpPr>
        <p:spPr>
          <a:xfrm>
            <a:off x="2760641" y="3742533"/>
            <a:ext cx="8094713" cy="2677656"/>
          </a:xfrm>
          <a:prstGeom prst="rect">
            <a:avLst/>
          </a:prstGeom>
        </p:spPr>
        <p:txBody>
          <a:bodyPr wrap="square">
            <a:spAutoFit/>
          </a:bodyPr>
          <a:lstStyle/>
          <a:p>
            <a:r>
              <a:rPr lang="es-ES" sz="2800" dirty="0">
                <a:latin typeface="Agency FB" pitchFamily="34" charset="0"/>
              </a:rPr>
              <a:t>Este mercado se encuentra situado sobre el río </a:t>
            </a:r>
            <a:r>
              <a:rPr lang="es-ES" sz="2800" dirty="0" err="1">
                <a:latin typeface="Agency FB" pitchFamily="34" charset="0"/>
              </a:rPr>
              <a:t>Barito</a:t>
            </a:r>
            <a:r>
              <a:rPr lang="es-ES" sz="2800" dirty="0">
                <a:latin typeface="Agency FB" pitchFamily="34" charset="0"/>
              </a:rPr>
              <a:t>, a 20 minutos de Banjarmasin, Indonesia, y está abierto todos los días de 5 a.m. a 9 a.m. A diferencias de los mercados citados anteriormente, es quizás el que más mantiene sus tradiciones, la venta de verduras, mariscos y artesanía se realiza de barco a barco. El acceso al mercado </a:t>
            </a:r>
            <a:r>
              <a:rPr lang="es-ES" sz="2800" dirty="0" err="1">
                <a:latin typeface="Agency FB" pitchFamily="34" charset="0"/>
              </a:rPr>
              <a:t>tambiñen</a:t>
            </a:r>
            <a:r>
              <a:rPr lang="es-ES" sz="2800" dirty="0">
                <a:latin typeface="Agency FB" pitchFamily="34" charset="0"/>
              </a:rPr>
              <a:t> se realizado por medio de embarcaciones.</a:t>
            </a:r>
          </a:p>
        </p:txBody>
      </p:sp>
    </p:spTree>
  </p:cSld>
  <p:clrMapOvr>
    <a:masterClrMapping/>
  </p:clrMapOvr>
  <p:transition spd="slow" advTm="31000">
    <p:pull dir="rd"/>
    <p:sndAc>
      <p:stSnd>
        <p:snd r:embed="rId2" name="Los sonidos del silenci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v-thailand.com/wp-content/uploads/2014/04/plavuchie-ryinki-tailanda-31.jpg"/>
          <p:cNvPicPr>
            <a:picLocks noChangeAspect="1" noChangeArrowheads="1"/>
          </p:cNvPicPr>
          <p:nvPr/>
        </p:nvPicPr>
        <p:blipFill>
          <a:blip r:embed="rId2"/>
          <a:srcRect/>
          <a:stretch>
            <a:fillRect/>
          </a:stretch>
        </p:blipFill>
        <p:spPr bwMode="auto">
          <a:xfrm>
            <a:off x="0" y="0"/>
            <a:ext cx="11962393"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viajesviatica.es/imagenes/viajes/vietnam/aventura-vietnam/mercado-en-el-rio-mekong.jpg"/>
          <p:cNvPicPr>
            <a:picLocks noChangeAspect="1" noChangeArrowheads="1"/>
          </p:cNvPicPr>
          <p:nvPr/>
        </p:nvPicPr>
        <p:blipFill>
          <a:blip r:embed="rId2"/>
          <a:srcRect/>
          <a:stretch>
            <a:fillRect/>
          </a:stretch>
        </p:blipFill>
        <p:spPr bwMode="auto">
          <a:xfrm>
            <a:off x="0" y="0"/>
            <a:ext cx="11639584"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www.turistaloserastu.es/wp-content/uploads/2014/03/delta_mekong.jpg"/>
          <p:cNvPicPr>
            <a:picLocks noChangeAspect="1" noChangeArrowheads="1"/>
          </p:cNvPicPr>
          <p:nvPr/>
        </p:nvPicPr>
        <p:blipFill>
          <a:blip r:embed="rId2"/>
          <a:srcRect/>
          <a:stretch>
            <a:fillRect/>
          </a:stretch>
        </p:blipFill>
        <p:spPr bwMode="auto">
          <a:xfrm>
            <a:off x="0" y="0"/>
            <a:ext cx="11500355"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estaticos2.catai.es/content/media/fotos/samples/large/delta-del-mekong-en-cho-noi.jpg"/>
          <p:cNvPicPr>
            <a:picLocks noChangeAspect="1" noChangeArrowheads="1"/>
          </p:cNvPicPr>
          <p:nvPr/>
        </p:nvPicPr>
        <p:blipFill>
          <a:blip r:embed="rId2"/>
          <a:srcRect/>
          <a:stretch>
            <a:fillRect/>
          </a:stretch>
        </p:blipFill>
        <p:spPr bwMode="auto">
          <a:xfrm>
            <a:off x="0" y="0"/>
            <a:ext cx="11620105"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Mercado flotante Cai Rang"/>
          <p:cNvPicPr>
            <a:picLocks noChangeAspect="1" noChangeArrowheads="1"/>
          </p:cNvPicPr>
          <p:nvPr/>
        </p:nvPicPr>
        <p:blipFill>
          <a:blip r:embed="rId2"/>
          <a:srcRect/>
          <a:stretch>
            <a:fillRect/>
          </a:stretch>
        </p:blipFill>
        <p:spPr bwMode="auto">
          <a:xfrm>
            <a:off x="0" y="-955591"/>
            <a:ext cx="11522075" cy="8012029"/>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vietnam-mercados-flotantes-mekong"/>
          <p:cNvPicPr>
            <a:picLocks noChangeAspect="1" noChangeArrowheads="1"/>
          </p:cNvPicPr>
          <p:nvPr/>
        </p:nvPicPr>
        <p:blipFill>
          <a:blip r:embed="rId2"/>
          <a:srcRect b="8572"/>
          <a:stretch>
            <a:fillRect/>
          </a:stretch>
        </p:blipFill>
        <p:spPr bwMode="auto">
          <a:xfrm>
            <a:off x="-1" y="0"/>
            <a:ext cx="11522076"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mtprofi.ru/profi/tours_tp/sights/foto/Thailand/Damneonsaduak/1_1e9e61d5c48a262ba869ab6955b022c0.jpg"/>
          <p:cNvPicPr>
            <a:picLocks noChangeAspect="1" noChangeArrowheads="1"/>
          </p:cNvPicPr>
          <p:nvPr/>
        </p:nvPicPr>
        <p:blipFill>
          <a:blip r:embed="rId2"/>
          <a:srcRect/>
          <a:stretch>
            <a:fillRect/>
          </a:stretch>
        </p:blipFill>
        <p:spPr bwMode="auto">
          <a:xfrm>
            <a:off x="0" y="1"/>
            <a:ext cx="11522075" cy="7056439"/>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pics.livejournal.com/tairai_spa/pic/0002ed1q"/>
          <p:cNvPicPr>
            <a:picLocks noChangeAspect="1" noChangeArrowheads="1"/>
          </p:cNvPicPr>
          <p:nvPr/>
        </p:nvPicPr>
        <p:blipFill>
          <a:blip r:embed="rId2"/>
          <a:srcRect/>
          <a:stretch>
            <a:fillRect/>
          </a:stretch>
        </p:blipFill>
        <p:spPr bwMode="auto">
          <a:xfrm>
            <a:off x="0" y="0"/>
            <a:ext cx="11522075" cy="8114651"/>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s://transoceanservice.com/wp-content/uploads/2014/08/mekong-4.jpg"/>
          <p:cNvPicPr>
            <a:picLocks noChangeAspect="1" noChangeArrowheads="1"/>
          </p:cNvPicPr>
          <p:nvPr/>
        </p:nvPicPr>
        <p:blipFill>
          <a:blip r:embed="rId2"/>
          <a:srcRect/>
          <a:stretch>
            <a:fillRect/>
          </a:stretch>
        </p:blipFill>
        <p:spPr bwMode="auto">
          <a:xfrm>
            <a:off x="-1" y="0"/>
            <a:ext cx="11522076" cy="7157702"/>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s://encrypted-tbn0.gstatic.com/images?q=tbn:ANd9GcQu4nkofilp6rUdz0vy-AuTQqJsm90p74A65WFn6r8LmCaRqG3chw"/>
          <p:cNvPicPr>
            <a:picLocks noChangeAspect="1" noChangeArrowheads="1"/>
          </p:cNvPicPr>
          <p:nvPr/>
        </p:nvPicPr>
        <p:blipFill>
          <a:blip r:embed="rId2"/>
          <a:srcRect/>
          <a:stretch>
            <a:fillRect/>
          </a:stretch>
        </p:blipFill>
        <p:spPr bwMode="auto">
          <a:xfrm>
            <a:off x="0" y="0"/>
            <a:ext cx="11522075"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estaticos2.catai.es/content/media/fotos/samples/large/delta-del-mekong-en-cho-noi.jpg"/>
          <p:cNvPicPr>
            <a:picLocks noChangeAspect="1" noChangeArrowheads="1"/>
          </p:cNvPicPr>
          <p:nvPr/>
        </p:nvPicPr>
        <p:blipFill>
          <a:blip r:embed="rId2"/>
          <a:srcRect/>
          <a:stretch>
            <a:fillRect/>
          </a:stretch>
        </p:blipFill>
        <p:spPr bwMode="auto">
          <a:xfrm>
            <a:off x="0" y="0"/>
            <a:ext cx="12077744"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Banjarmasin floating markets"/>
          <p:cNvPicPr>
            <a:picLocks noChangeAspect="1" noChangeArrowheads="1"/>
          </p:cNvPicPr>
          <p:nvPr/>
        </p:nvPicPr>
        <p:blipFill>
          <a:blip r:embed="rId2"/>
          <a:srcRect/>
          <a:stretch>
            <a:fillRect/>
          </a:stretch>
        </p:blipFill>
        <p:spPr bwMode="auto">
          <a:xfrm>
            <a:off x="-1" y="0"/>
            <a:ext cx="11522076"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34000" contrast="26000"/>
          </a:blip>
          <a:srcRect/>
          <a:stretch>
            <a:fillRect/>
          </a:stretch>
        </p:blipFill>
        <p:spPr bwMode="auto">
          <a:xfrm>
            <a:off x="0" y="0"/>
            <a:ext cx="11522077" cy="7056438"/>
          </a:xfrm>
          <a:prstGeom prst="rect">
            <a:avLst/>
          </a:prstGeom>
          <a:noFill/>
        </p:spPr>
      </p:pic>
      <p:sp>
        <p:nvSpPr>
          <p:cNvPr id="2" name="1 Rectángulo"/>
          <p:cNvSpPr/>
          <p:nvPr/>
        </p:nvSpPr>
        <p:spPr>
          <a:xfrm>
            <a:off x="2903517" y="2313773"/>
            <a:ext cx="7998792" cy="4524315"/>
          </a:xfrm>
          <a:prstGeom prst="rect">
            <a:avLst/>
          </a:prstGeom>
        </p:spPr>
        <p:txBody>
          <a:bodyPr wrap="square">
            <a:spAutoFit/>
          </a:bodyPr>
          <a:lstStyle/>
          <a:p>
            <a:r>
              <a:rPr lang="es-ES" sz="2800" dirty="0">
                <a:latin typeface="Agency FB" pitchFamily="34" charset="0"/>
              </a:rPr>
              <a:t>Los vendedores del mercado flotante de </a:t>
            </a:r>
            <a:r>
              <a:rPr lang="es-ES" sz="2800" dirty="0" err="1">
                <a:latin typeface="Agency FB" pitchFamily="34" charset="0"/>
              </a:rPr>
              <a:t>Srinagar</a:t>
            </a:r>
            <a:r>
              <a:rPr lang="es-ES" sz="2800" dirty="0">
                <a:latin typeface="Agency FB" pitchFamily="34" charset="0"/>
              </a:rPr>
              <a:t> se </a:t>
            </a:r>
            <a:r>
              <a:rPr lang="es-ES" sz="2800" dirty="0" err="1">
                <a:latin typeface="Agency FB" pitchFamily="34" charset="0"/>
              </a:rPr>
              <a:t>reunen</a:t>
            </a:r>
            <a:r>
              <a:rPr lang="es-ES" sz="2800" dirty="0">
                <a:latin typeface="Agency FB" pitchFamily="34" charset="0"/>
              </a:rPr>
              <a:t> en el lago </a:t>
            </a:r>
            <a:r>
              <a:rPr lang="es-ES" sz="2800" dirty="0" err="1">
                <a:latin typeface="Agency FB" pitchFamily="34" charset="0"/>
              </a:rPr>
              <a:t>Dal</a:t>
            </a:r>
            <a:r>
              <a:rPr lang="es-ES" sz="2800" dirty="0">
                <a:latin typeface="Agency FB" pitchFamily="34" charset="0"/>
              </a:rPr>
              <a:t>, </a:t>
            </a:r>
            <a:r>
              <a:rPr lang="es-ES" sz="2800" dirty="0" err="1">
                <a:latin typeface="Agency FB" pitchFamily="34" charset="0"/>
              </a:rPr>
              <a:t>Srinagar</a:t>
            </a:r>
            <a:r>
              <a:rPr lang="es-ES" sz="2800" dirty="0">
                <a:latin typeface="Agency FB" pitchFamily="34" charset="0"/>
              </a:rPr>
              <a:t> (India), cada mañana de 05 a.m. a 07 a.m. Vende principalmente verduras que se recogen apenas unas horas antes de sacarlas a la venta. De hecho, estas verduras crecen cerca, un terreno de cerca de 1.250 hectáreas rodea el lago </a:t>
            </a:r>
            <a:r>
              <a:rPr lang="es-ES" sz="2800" dirty="0" err="1">
                <a:latin typeface="Agency FB" pitchFamily="34" charset="0"/>
              </a:rPr>
              <a:t>Dal</a:t>
            </a:r>
            <a:r>
              <a:rPr lang="es-ES" sz="2800" dirty="0">
                <a:latin typeface="Agency FB" pitchFamily="34" charset="0"/>
              </a:rPr>
              <a:t> y se utiliza para el cultivo de hortalizas. Acercarse a visitar este mercado no solo nos servirá para aprender más de la cultura de esta región de la India, sino que nos permitirá también admirar las hermosas vistas del lago con sus magníficas flores de loto.</a:t>
            </a:r>
          </a:p>
          <a:p>
            <a:r>
              <a:rPr lang="es-ES" dirty="0" smtClean="0"/>
              <a:t/>
            </a:r>
            <a:br>
              <a:rPr lang="es-ES" dirty="0" smtClean="0"/>
            </a:br>
            <a:endParaRPr lang="es-ES" dirty="0"/>
          </a:p>
        </p:txBody>
      </p:sp>
      <p:sp>
        <p:nvSpPr>
          <p:cNvPr id="3" name="2 Rectángulo"/>
          <p:cNvSpPr/>
          <p:nvPr/>
        </p:nvSpPr>
        <p:spPr>
          <a:xfrm>
            <a:off x="1189005" y="742137"/>
            <a:ext cx="6406113" cy="707886"/>
          </a:xfrm>
          <a:prstGeom prst="rect">
            <a:avLst/>
          </a:prstGeom>
        </p:spPr>
        <p:txBody>
          <a:bodyPr wrap="none">
            <a:spAutoFit/>
          </a:bodyPr>
          <a:lstStyle/>
          <a:p>
            <a:r>
              <a:rPr lang="es-ES" sz="4000" b="1" dirty="0" smtClean="0"/>
              <a:t>Mercado flotante de </a:t>
            </a:r>
            <a:r>
              <a:rPr lang="es-ES" sz="4000" b="1" dirty="0" err="1" smtClean="0"/>
              <a:t>Srinagar</a:t>
            </a:r>
            <a:endParaRPr lang="es-ES" sz="4000" b="1" dirty="0"/>
          </a:p>
        </p:txBody>
      </p:sp>
    </p:spTree>
  </p:cSld>
  <p:clrMapOvr>
    <a:masterClrMapping/>
  </p:clrMapOvr>
  <p:transition spd="slow" advTm="32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esphoto980x880noname.mnstatic.com/ef1a554c3b771ac8e9ad56e797abce99"/>
          <p:cNvPicPr>
            <a:picLocks noChangeAspect="1" noChangeArrowheads="1"/>
          </p:cNvPicPr>
          <p:nvPr/>
        </p:nvPicPr>
        <p:blipFill>
          <a:blip r:embed="rId2"/>
          <a:srcRect/>
          <a:stretch>
            <a:fillRect/>
          </a:stretch>
        </p:blipFill>
        <p:spPr bwMode="auto">
          <a:xfrm>
            <a:off x="0" y="-58804"/>
            <a:ext cx="11522075" cy="7115242"/>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elfanzine.tv/wp-content/uploads/2015/03/Damnoen-Saduak-Floating-Market-Ratchaburi.jpg"/>
          <p:cNvPicPr>
            <a:picLocks noChangeAspect="1" noChangeArrowheads="1"/>
          </p:cNvPicPr>
          <p:nvPr/>
        </p:nvPicPr>
        <p:blipFill>
          <a:blip r:embed="rId2"/>
          <a:srcRect/>
          <a:stretch>
            <a:fillRect/>
          </a:stretch>
        </p:blipFill>
        <p:spPr bwMode="auto">
          <a:xfrm>
            <a:off x="0" y="0"/>
            <a:ext cx="11522075"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www.zicasso.com/sites/default/files/styles/original_scaled_down/public/cleanup/sampletrip/Thailand_Bangkok_Tour_Floating_Market-Close_Up_View_-_Haivenu_0.jpg"/>
          <p:cNvPicPr>
            <a:picLocks noChangeAspect="1" noChangeArrowheads="1"/>
          </p:cNvPicPr>
          <p:nvPr/>
        </p:nvPicPr>
        <p:blipFill>
          <a:blip r:embed="rId2"/>
          <a:srcRect/>
          <a:stretch>
            <a:fillRect/>
          </a:stretch>
        </p:blipFill>
        <p:spPr bwMode="auto">
          <a:xfrm>
            <a:off x="-1" y="0"/>
            <a:ext cx="11522076"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previews.123rf.com/images/topten22photo/topten22photo1306/topten22photo130600019/20061448-RATCHABURI-THAILAND-JAN-2013-Local-peoples-sell-fruits-food-and-products-at-Damnoen-Saduak-floating--Stock-Photo.jpg"/>
          <p:cNvPicPr>
            <a:picLocks noChangeAspect="1" noChangeArrowheads="1"/>
          </p:cNvPicPr>
          <p:nvPr/>
        </p:nvPicPr>
        <p:blipFill>
          <a:blip r:embed="rId2"/>
          <a:srcRect/>
          <a:stretch>
            <a:fillRect/>
          </a:stretch>
        </p:blipFill>
        <p:spPr bwMode="auto">
          <a:xfrm>
            <a:off x="-1" y="-1"/>
            <a:ext cx="11522076" cy="7091252"/>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viajes.elpais.com.uy/wp-content/uploads/ratchaburitours-560x412.jpg"/>
          <p:cNvPicPr>
            <a:picLocks noChangeAspect="1" noChangeArrowheads="1"/>
          </p:cNvPicPr>
          <p:nvPr/>
        </p:nvPicPr>
        <p:blipFill>
          <a:blip r:embed="rId2"/>
          <a:srcRect/>
          <a:stretch>
            <a:fillRect/>
          </a:stretch>
        </p:blipFill>
        <p:spPr bwMode="auto">
          <a:xfrm>
            <a:off x="-1" y="-367550"/>
            <a:ext cx="11522076" cy="7632454"/>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ww.noticel.com/uploads/image/032b3dd75a62139152cd7974347a7b6b.jpg"/>
          <p:cNvPicPr>
            <a:picLocks noChangeAspect="1" noChangeArrowheads="1"/>
          </p:cNvPicPr>
          <p:nvPr/>
        </p:nvPicPr>
        <p:blipFill>
          <a:blip r:embed="rId2"/>
          <a:srcRect/>
          <a:stretch>
            <a:fillRect/>
          </a:stretch>
        </p:blipFill>
        <p:spPr bwMode="auto">
          <a:xfrm>
            <a:off x="0" y="0"/>
            <a:ext cx="11522096"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beautifulsaigonhotel.com/wp-content/uploads/2013/08/CaiRang_floating_market2.jpg"/>
          <p:cNvPicPr>
            <a:picLocks noChangeAspect="1" noChangeArrowheads="1"/>
          </p:cNvPicPr>
          <p:nvPr/>
        </p:nvPicPr>
        <p:blipFill>
          <a:blip r:embed="rId2"/>
          <a:srcRect/>
          <a:stretch>
            <a:fillRect/>
          </a:stretch>
        </p:blipFill>
        <p:spPr bwMode="auto">
          <a:xfrm>
            <a:off x="0" y="0"/>
            <a:ext cx="11522075"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www.mekongeyes.com/assets/images/tours/round-trips-from-saigon/tour2/tour2_big_3.jpg"/>
          <p:cNvPicPr>
            <a:picLocks noChangeAspect="1" noChangeArrowheads="1"/>
          </p:cNvPicPr>
          <p:nvPr/>
        </p:nvPicPr>
        <p:blipFill>
          <a:blip r:embed="rId2"/>
          <a:srcRect/>
          <a:stretch>
            <a:fillRect/>
          </a:stretch>
        </p:blipFill>
        <p:spPr bwMode="auto">
          <a:xfrm>
            <a:off x="0" y="0"/>
            <a:ext cx="11522075"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www.viajevietnamasia.com/wp-content/uploads/2015/12/mercado-flotante.jpg"/>
          <p:cNvPicPr>
            <a:picLocks noChangeAspect="1" noChangeArrowheads="1"/>
          </p:cNvPicPr>
          <p:nvPr/>
        </p:nvPicPr>
        <p:blipFill>
          <a:blip r:embed="rId2"/>
          <a:srcRect/>
          <a:stretch>
            <a:fillRect/>
          </a:stretch>
        </p:blipFill>
        <p:spPr bwMode="auto">
          <a:xfrm>
            <a:off x="0" y="0"/>
            <a:ext cx="11617113" cy="7056438"/>
          </a:xfrm>
          <a:prstGeom prst="rect">
            <a:avLst/>
          </a:prstGeom>
          <a:noFill/>
        </p:spPr>
      </p:pic>
    </p:spTree>
  </p:cSld>
  <p:clrMapOvr>
    <a:masterClrMapping/>
  </p:clrMapOvr>
  <p:transition spd="slow" advTm="6000">
    <p:pull dir="r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55652" name="Image 2" descr="swirlrainbw3.gif"/>
          <p:cNvPicPr>
            <a:picLocks noChangeAspect="1"/>
          </p:cNvPicPr>
          <p:nvPr/>
        </p:nvPicPr>
        <p:blipFill>
          <a:blip r:embed="rId2" cstate="print"/>
          <a:srcRect/>
          <a:stretch>
            <a:fillRect/>
          </a:stretch>
        </p:blipFill>
        <p:spPr bwMode="auto">
          <a:xfrm rot="5400000">
            <a:off x="-3484365" y="3484372"/>
            <a:ext cx="7056438" cy="87708"/>
          </a:xfrm>
          <a:prstGeom prst="rect">
            <a:avLst/>
          </a:prstGeom>
          <a:noFill/>
          <a:ln w="9525">
            <a:noFill/>
            <a:miter lim="800000"/>
            <a:headEnd/>
            <a:tailEnd/>
          </a:ln>
        </p:spPr>
      </p:pic>
      <p:pic>
        <p:nvPicPr>
          <p:cNvPr id="155653" name="Image 2" descr="swirlrainbw3.gif"/>
          <p:cNvPicPr>
            <a:picLocks noChangeAspect="1"/>
          </p:cNvPicPr>
          <p:nvPr/>
        </p:nvPicPr>
        <p:blipFill>
          <a:blip r:embed="rId2" cstate="print"/>
          <a:srcRect/>
          <a:stretch>
            <a:fillRect/>
          </a:stretch>
        </p:blipFill>
        <p:spPr bwMode="auto">
          <a:xfrm rot="5400000">
            <a:off x="7950005" y="3484372"/>
            <a:ext cx="7056438" cy="87708"/>
          </a:xfrm>
          <a:prstGeom prst="rect">
            <a:avLst/>
          </a:prstGeom>
          <a:noFill/>
          <a:ln w="9525">
            <a:noFill/>
            <a:miter lim="800000"/>
            <a:headEnd/>
            <a:tailEnd/>
          </a:ln>
        </p:spPr>
      </p:pic>
      <p:pic>
        <p:nvPicPr>
          <p:cNvPr id="155654" name="Image 2" descr="swirlrainbw3.gif"/>
          <p:cNvPicPr>
            <a:picLocks noChangeAspect="1"/>
          </p:cNvPicPr>
          <p:nvPr/>
        </p:nvPicPr>
        <p:blipFill>
          <a:blip r:embed="rId2" cstate="print"/>
          <a:srcRect/>
          <a:stretch>
            <a:fillRect/>
          </a:stretch>
        </p:blipFill>
        <p:spPr bwMode="auto">
          <a:xfrm rot="10800000">
            <a:off x="5" y="1"/>
            <a:ext cx="11522075" cy="71523"/>
          </a:xfrm>
          <a:prstGeom prst="rect">
            <a:avLst/>
          </a:prstGeom>
          <a:noFill/>
          <a:ln w="9525">
            <a:noFill/>
            <a:miter lim="800000"/>
            <a:headEnd/>
            <a:tailEnd/>
          </a:ln>
        </p:spPr>
      </p:pic>
      <p:pic>
        <p:nvPicPr>
          <p:cNvPr id="155655" name="Image 2" descr="swirlrainbw3.gif"/>
          <p:cNvPicPr>
            <a:picLocks noChangeAspect="1"/>
          </p:cNvPicPr>
          <p:nvPr/>
        </p:nvPicPr>
        <p:blipFill>
          <a:blip r:embed="rId2" cstate="print"/>
          <a:srcRect/>
          <a:stretch>
            <a:fillRect/>
          </a:stretch>
        </p:blipFill>
        <p:spPr bwMode="auto">
          <a:xfrm rot="10800000">
            <a:off x="5" y="6979590"/>
            <a:ext cx="11522075" cy="76849"/>
          </a:xfrm>
          <a:prstGeom prst="rect">
            <a:avLst/>
          </a:prstGeom>
          <a:noFill/>
          <a:ln w="9525">
            <a:noFill/>
            <a:miter lim="800000"/>
            <a:headEnd/>
            <a:tailEnd/>
          </a:ln>
        </p:spPr>
      </p:pic>
      <p:pic>
        <p:nvPicPr>
          <p:cNvPr id="155650" name="Picture 2" descr="CARA"/>
          <p:cNvPicPr>
            <a:picLocks noChangeAspect="1" noChangeArrowheads="1"/>
          </p:cNvPicPr>
          <p:nvPr/>
        </p:nvPicPr>
        <p:blipFill>
          <a:blip r:embed="rId3" cstate="email"/>
          <a:srcRect/>
          <a:stretch>
            <a:fillRect/>
          </a:stretch>
        </p:blipFill>
        <p:spPr bwMode="auto">
          <a:xfrm>
            <a:off x="617501" y="5885673"/>
            <a:ext cx="784519" cy="704320"/>
          </a:xfrm>
          <a:prstGeom prst="rect">
            <a:avLst/>
          </a:prstGeom>
          <a:noFill/>
          <a:ln w="38100">
            <a:solidFill>
              <a:srgbClr val="1CDEF8"/>
            </a:solidFill>
            <a:miter lim="800000"/>
            <a:headEnd/>
            <a:tailEnd/>
          </a:ln>
        </p:spPr>
      </p:pic>
      <p:sp>
        <p:nvSpPr>
          <p:cNvPr id="19" name="18 Rectángulo"/>
          <p:cNvSpPr/>
          <p:nvPr/>
        </p:nvSpPr>
        <p:spPr>
          <a:xfrm>
            <a:off x="2495387" y="4704308"/>
            <a:ext cx="3392389"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831947" y="527823"/>
            <a:ext cx="7500990" cy="3880794"/>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1403319" y="3242467"/>
            <a:ext cx="8366656" cy="2657259"/>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2800" dirty="0">
              <a:solidFill>
                <a:srgbClr val="FFFF00"/>
              </a:solidFill>
              <a:latin typeface="Comic Sans MS" pitchFamily="66" charset="0"/>
              <a:cs typeface="Arial" charset="0"/>
            </a:endParaRPr>
          </a:p>
          <a:p>
            <a:pPr algn="ctr" defTabSz="1017133" eaLnBrk="0" hangingPunct="0">
              <a:spcBef>
                <a:spcPct val="50000"/>
              </a:spcBef>
            </a:pPr>
            <a:r>
              <a:rPr lang="fr-FR" sz="2800" dirty="0" err="1">
                <a:solidFill>
                  <a:srgbClr val="FFFF00"/>
                </a:solidFill>
                <a:latin typeface="Comic Sans MS" pitchFamily="66" charset="0"/>
                <a:cs typeface="Arial" charset="0"/>
              </a:rPr>
              <a:t>Hoy</a:t>
            </a:r>
            <a:r>
              <a:rPr lang="fr-FR" sz="2800" dirty="0">
                <a:solidFill>
                  <a:srgbClr val="FFFF00"/>
                </a:solidFill>
                <a:latin typeface="Comic Sans MS" pitchFamily="66" charset="0"/>
                <a:cs typeface="Arial" charset="0"/>
              </a:rPr>
              <a:t> es </a:t>
            </a:r>
            <a:fld id="{547A8F08-4E97-4815-9C23-5989351D5EDB}" type="datetime2">
              <a:rPr lang="es-ES_tradnl" sz="2800">
                <a:solidFill>
                  <a:srgbClr val="FFFF00"/>
                </a:solidFill>
                <a:latin typeface="Comic Sans MS" pitchFamily="66" charset="0"/>
                <a:cs typeface="Arial" charset="0"/>
              </a:rPr>
              <a:pPr algn="ctr" defTabSz="1017133" eaLnBrk="0" hangingPunct="0">
                <a:spcBef>
                  <a:spcPct val="50000"/>
                </a:spcBef>
              </a:pPr>
              <a:t>martes, 10 de mayo de 2016</a:t>
            </a:fld>
            <a:endParaRPr lang="es-ES" sz="2800" dirty="0">
              <a:solidFill>
                <a:srgbClr val="FFFF00"/>
              </a:solidFill>
              <a:latin typeface="Comic Sans MS" pitchFamily="66" charset="0"/>
              <a:cs typeface="Arial" charset="0"/>
            </a:endParaRPr>
          </a:p>
          <a:p>
            <a:pPr algn="ctr" defTabSz="1017133" eaLnBrk="0" hangingPunct="0">
              <a:spcBef>
                <a:spcPct val="50000"/>
              </a:spcBef>
            </a:pPr>
            <a:r>
              <a:rPr lang="fr-FR" sz="2800" dirty="0" err="1">
                <a:solidFill>
                  <a:srgbClr val="FFFF00"/>
                </a:solidFill>
                <a:latin typeface="Comic Sans MS" pitchFamily="66" charset="0"/>
                <a:cs typeface="Arial" charset="0"/>
              </a:rPr>
              <a:t>Ahora</a:t>
            </a:r>
            <a:r>
              <a:rPr lang="fr-FR" sz="2800" dirty="0">
                <a:solidFill>
                  <a:srgbClr val="FFFF00"/>
                </a:solidFill>
                <a:latin typeface="Comic Sans MS" pitchFamily="66" charset="0"/>
                <a:cs typeface="Arial" charset="0"/>
              </a:rPr>
              <a:t> </a:t>
            </a:r>
            <a:r>
              <a:rPr lang="fr-FR" sz="2800" dirty="0" err="1">
                <a:solidFill>
                  <a:srgbClr val="FFFF00"/>
                </a:solidFill>
                <a:latin typeface="Comic Sans MS" pitchFamily="66" charset="0"/>
                <a:cs typeface="Arial" charset="0"/>
              </a:rPr>
              <a:t>mismo</a:t>
            </a:r>
            <a:r>
              <a:rPr lang="fr-FR" sz="2800" dirty="0">
                <a:solidFill>
                  <a:srgbClr val="FFFF00"/>
                </a:solidFill>
                <a:latin typeface="Comic Sans MS" pitchFamily="66" charset="0"/>
                <a:cs typeface="Arial" charset="0"/>
              </a:rPr>
              <a:t> son las </a:t>
            </a:r>
            <a:fld id="{D4F074C5-9B07-4D47-A00C-C4AC33E005FE}" type="datetime10">
              <a:rPr lang="fr-FR" sz="2800">
                <a:solidFill>
                  <a:srgbClr val="FFFF00"/>
                </a:solidFill>
                <a:latin typeface="Comic Sans MS" pitchFamily="66" charset="0"/>
                <a:cs typeface="Arial" charset="0"/>
              </a:rPr>
              <a:pPr algn="ctr" defTabSz="1017133" eaLnBrk="0" hangingPunct="0">
                <a:spcBef>
                  <a:spcPct val="50000"/>
                </a:spcBef>
              </a:pPr>
              <a:t>11:10</a:t>
            </a:fld>
            <a:r>
              <a:rPr lang="fr-FR" sz="28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4">
            <a:duotone>
              <a:schemeClr val="accent2">
                <a:shade val="45000"/>
                <a:satMod val="135000"/>
              </a:schemeClr>
              <a:prstClr val="white"/>
            </a:duotone>
            <a:lum bright="-29000" contrast="53000"/>
          </a:blip>
          <a:srcRect/>
          <a:stretch>
            <a:fillRect/>
          </a:stretch>
        </p:blipFill>
        <p:spPr bwMode="auto">
          <a:xfrm>
            <a:off x="1546195" y="5814235"/>
            <a:ext cx="2531274" cy="961092"/>
          </a:xfrm>
          <a:prstGeom prst="rect">
            <a:avLst/>
          </a:prstGeom>
          <a:noFill/>
        </p:spPr>
      </p:pic>
    </p:spTree>
  </p:cSld>
  <p:clrMapOvr>
    <a:masterClrMapping/>
  </p:clrMapOvr>
  <p:transition spd="slow" advTm="140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par>
                          <p:cTn id="16" fill="hold">
                            <p:stCondLst>
                              <p:cond delay="4000"/>
                            </p:stCondLst>
                            <p:childTnLst>
                              <p:par>
                                <p:cTn id="17" presetID="12" presetClass="entr" presetSubtype="1" fill="hold" grpId="0" nodeType="afterEffect">
                                  <p:stCondLst>
                                    <p:cond delay="0"/>
                                  </p:stCondLst>
                                  <p:iterate type="lt">
                                    <p:tmPct val="10000"/>
                                  </p:iterate>
                                  <p:childTnLst>
                                    <p:set>
                                      <p:cBhvr>
                                        <p:cTn id="18" dur="1" fill="hold">
                                          <p:stCondLst>
                                            <p:cond delay="0"/>
                                          </p:stCondLst>
                                        </p:cTn>
                                        <p:tgtEl>
                                          <p:spTgt spid="12"/>
                                        </p:tgtEl>
                                        <p:attrNameLst>
                                          <p:attrName>style.visibility</p:attrName>
                                        </p:attrNameLst>
                                      </p:cBhvr>
                                      <p:to>
                                        <p:strVal val="visible"/>
                                      </p:to>
                                    </p:set>
                                    <p:animEffect transition="in" filter="slide(fromTop)">
                                      <p:cBhvr>
                                        <p:cTn id="19"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46502"/>
            <a:ext cx="11522075" cy="235215"/>
          </a:xfrm>
          <a:prstGeom prst="rect">
            <a:avLst/>
          </a:prstGeom>
          <a:solidFill>
            <a:schemeClr val="bg1"/>
          </a:solidFill>
          <a:ln w="19050">
            <a:solidFill>
              <a:srgbClr val="C0C0C0"/>
            </a:solidFill>
            <a:miter lim="800000"/>
            <a:headEnd/>
            <a:tailEnd/>
          </a:ln>
          <a:effectLst/>
        </p:spPr>
        <p:txBody>
          <a:bodyPr wrap="none" lIns="106158" tIns="53080" rIns="106158" bIns="53080" anchor="ctr"/>
          <a:lstStyle/>
          <a:p>
            <a:endParaRPr lang="es-ES"/>
          </a:p>
        </p:txBody>
      </p:sp>
      <p:sp>
        <p:nvSpPr>
          <p:cNvPr id="4101" name="Rectangle 5"/>
          <p:cNvSpPr>
            <a:spLocks noChangeArrowheads="1"/>
          </p:cNvSpPr>
          <p:nvPr/>
        </p:nvSpPr>
        <p:spPr bwMode="auto">
          <a:xfrm>
            <a:off x="0" y="1881718"/>
            <a:ext cx="11522075" cy="5174721"/>
          </a:xfrm>
          <a:prstGeom prst="rect">
            <a:avLst/>
          </a:prstGeom>
          <a:solidFill>
            <a:srgbClr val="B6E8FC"/>
          </a:solidFill>
          <a:ln w="9525">
            <a:noFill/>
            <a:miter lim="800000"/>
            <a:headEnd/>
            <a:tailEnd/>
          </a:ln>
          <a:effectLst/>
        </p:spPr>
        <p:txBody>
          <a:bodyPr wrap="none" lIns="106158" tIns="53080" rIns="106158" bIns="53080"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96449" y="0"/>
            <a:ext cx="6145107" cy="1607300"/>
          </a:xfrm>
          <a:prstGeom prst="rect">
            <a:avLst/>
          </a:prstGeom>
          <a:noFill/>
        </p:spPr>
      </p:pic>
      <p:sp>
        <p:nvSpPr>
          <p:cNvPr id="4104" name="Text Box 8"/>
          <p:cNvSpPr txBox="1">
            <a:spLocks noChangeArrowheads="1"/>
          </p:cNvSpPr>
          <p:nvPr/>
        </p:nvSpPr>
        <p:spPr bwMode="auto">
          <a:xfrm>
            <a:off x="0" y="1960123"/>
            <a:ext cx="11522075" cy="2754075"/>
          </a:xfrm>
          <a:prstGeom prst="rect">
            <a:avLst/>
          </a:prstGeom>
          <a:noFill/>
          <a:ln w="9525">
            <a:noFill/>
            <a:miter lim="800000"/>
            <a:headEnd/>
            <a:tailEnd/>
          </a:ln>
          <a:effectLst/>
        </p:spPr>
        <p:txBody>
          <a:bodyPr lIns="106158" tIns="53080" rIns="106158" bIns="53080">
            <a:spAutoFit/>
          </a:bodyPr>
          <a:lstStyle/>
          <a:p>
            <a:pPr algn="ctr">
              <a:spcBef>
                <a:spcPct val="50000"/>
              </a:spcBef>
            </a:pPr>
            <a:r>
              <a:rPr lang="es-ES" sz="7000" b="1" dirty="0">
                <a:latin typeface="Kristen ITC" pitchFamily="66" charset="0"/>
              </a:rPr>
              <a:t>¿Te ha gustado?</a:t>
            </a:r>
            <a:r>
              <a:rPr lang="es-ES" sz="5600" dirty="0">
                <a:latin typeface="Kristen ITC" pitchFamily="66" charset="0"/>
              </a:rPr>
              <a:t> </a:t>
            </a:r>
            <a:br>
              <a:rPr lang="es-ES" sz="5600" dirty="0">
                <a:latin typeface="Kristen ITC" pitchFamily="66" charset="0"/>
              </a:rPr>
            </a:br>
            <a:r>
              <a:rPr lang="es-ES" sz="5100" dirty="0">
                <a:latin typeface="Kristen ITC" pitchFamily="66" charset="0"/>
              </a:rPr>
              <a:t>Puedes ver más entrando </a:t>
            </a:r>
            <a:br>
              <a:rPr lang="es-ES" sz="5100" dirty="0">
                <a:latin typeface="Kristen ITC" pitchFamily="66" charset="0"/>
              </a:rPr>
            </a:br>
            <a:r>
              <a:rPr lang="es-ES" sz="5100" b="1" dirty="0">
                <a:solidFill>
                  <a:srgbClr val="40F903"/>
                </a:solidFill>
                <a:latin typeface="Kristen ITC" pitchFamily="66" charset="0"/>
                <a:hlinkClick r:id="rId2"/>
              </a:rPr>
              <a:t>Aquí</a:t>
            </a:r>
            <a:endParaRPr lang="es-ES" sz="5100" b="1" dirty="0">
              <a:solidFill>
                <a:srgbClr val="40F903"/>
              </a:solidFill>
              <a:latin typeface="Kristen ITC" pitchFamily="66" charset="0"/>
            </a:endParaRPr>
          </a:p>
        </p:txBody>
      </p:sp>
      <p:sp>
        <p:nvSpPr>
          <p:cNvPr id="4107" name="Text Box 11"/>
          <p:cNvSpPr txBox="1">
            <a:spLocks noChangeArrowheads="1"/>
          </p:cNvSpPr>
          <p:nvPr/>
        </p:nvSpPr>
        <p:spPr bwMode="auto">
          <a:xfrm>
            <a:off x="1440259" y="4861103"/>
            <a:ext cx="3360605" cy="1630691"/>
          </a:xfrm>
          <a:prstGeom prst="rect">
            <a:avLst/>
          </a:prstGeom>
          <a:noFill/>
          <a:ln w="19050">
            <a:noFill/>
            <a:prstDash val="sysDot"/>
            <a:miter lim="800000"/>
            <a:headEnd/>
            <a:tailEnd/>
          </a:ln>
          <a:effectLst/>
        </p:spPr>
        <p:txBody>
          <a:bodyPr lIns="106158" tIns="53080" rIns="106158" bIns="53080">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7105280" y="4312269"/>
            <a:ext cx="2976536" cy="243055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5088916" y="5017913"/>
            <a:ext cx="1536277" cy="1019263"/>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057790"/>
            <a:ext cx="672121" cy="54883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606624"/>
            <a:ext cx="672121" cy="54883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155458"/>
            <a:ext cx="672121" cy="54883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704292"/>
            <a:ext cx="672121" cy="54883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ERCADOS FLOTAN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MERCADOS FLOTANTES</Template>
  <TotalTime>21</TotalTime>
  <Words>511</Words>
  <Application>Microsoft Office PowerPoint</Application>
  <PresentationFormat>Personalizado</PresentationFormat>
  <Paragraphs>29</Paragraphs>
  <Slides>64</Slides>
  <Notes>1</Notes>
  <HiddenSlides>0</HiddenSlides>
  <MMClips>0</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MERCADOS FLOTANTES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12</cp:revision>
  <dcterms:created xsi:type="dcterms:W3CDTF">2016-05-10T08:49:28Z</dcterms:created>
  <dcterms:modified xsi:type="dcterms:W3CDTF">2016-05-10T09:11:01Z</dcterms:modified>
</cp:coreProperties>
</file>