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  <p:sldMasterId id="2147483666" r:id="rId4"/>
  </p:sldMasterIdLst>
  <p:notesMasterIdLst>
    <p:notesMasterId r:id="rId65"/>
  </p:notesMasterIdLst>
  <p:sldIdLst>
    <p:sldId id="316" r:id="rId5"/>
    <p:sldId id="507" r:id="rId6"/>
    <p:sldId id="456" r:id="rId7"/>
    <p:sldId id="457" r:id="rId8"/>
    <p:sldId id="402" r:id="rId9"/>
    <p:sldId id="458" r:id="rId10"/>
    <p:sldId id="497" r:id="rId11"/>
    <p:sldId id="460" r:id="rId12"/>
    <p:sldId id="512" r:id="rId13"/>
    <p:sldId id="496" r:id="rId14"/>
    <p:sldId id="461" r:id="rId15"/>
    <p:sldId id="462" r:id="rId16"/>
    <p:sldId id="508" r:id="rId17"/>
    <p:sldId id="463" r:id="rId18"/>
    <p:sldId id="464" r:id="rId19"/>
    <p:sldId id="502" r:id="rId20"/>
    <p:sldId id="465" r:id="rId21"/>
    <p:sldId id="430" r:id="rId22"/>
    <p:sldId id="495" r:id="rId23"/>
    <p:sldId id="455" r:id="rId24"/>
    <p:sldId id="466" r:id="rId25"/>
    <p:sldId id="467" r:id="rId26"/>
    <p:sldId id="468" r:id="rId27"/>
    <p:sldId id="469" r:id="rId28"/>
    <p:sldId id="470" r:id="rId29"/>
    <p:sldId id="471" r:id="rId30"/>
    <p:sldId id="472" r:id="rId31"/>
    <p:sldId id="473" r:id="rId32"/>
    <p:sldId id="481" r:id="rId33"/>
    <p:sldId id="475" r:id="rId34"/>
    <p:sldId id="476" r:id="rId35"/>
    <p:sldId id="477" r:id="rId36"/>
    <p:sldId id="486" r:id="rId37"/>
    <p:sldId id="479" r:id="rId38"/>
    <p:sldId id="459" r:id="rId39"/>
    <p:sldId id="488" r:id="rId40"/>
    <p:sldId id="489" r:id="rId41"/>
    <p:sldId id="490" r:id="rId42"/>
    <p:sldId id="478" r:id="rId43"/>
    <p:sldId id="480" r:id="rId44"/>
    <p:sldId id="482" r:id="rId45"/>
    <p:sldId id="483" r:id="rId46"/>
    <p:sldId id="484" r:id="rId47"/>
    <p:sldId id="487" r:id="rId48"/>
    <p:sldId id="485" r:id="rId49"/>
    <p:sldId id="491" r:id="rId50"/>
    <p:sldId id="492" r:id="rId51"/>
    <p:sldId id="493" r:id="rId52"/>
    <p:sldId id="505" r:id="rId53"/>
    <p:sldId id="510" r:id="rId54"/>
    <p:sldId id="494" r:id="rId55"/>
    <p:sldId id="500" r:id="rId56"/>
    <p:sldId id="498" r:id="rId57"/>
    <p:sldId id="499" r:id="rId58"/>
    <p:sldId id="501" r:id="rId59"/>
    <p:sldId id="503" r:id="rId60"/>
    <p:sldId id="504" r:id="rId61"/>
    <p:sldId id="509" r:id="rId62"/>
    <p:sldId id="317" r:id="rId63"/>
    <p:sldId id="511" r:id="rId64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5V67A2YbyviQaTF2ylbWA==" hashData="EmULfj/cV+eVEc3lN2AEqtEbW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EFF7"/>
    <a:srgbClr val="6600FF"/>
    <a:srgbClr val="66FFFF"/>
    <a:srgbClr val="FF00FF"/>
    <a:srgbClr val="CCFF66"/>
    <a:srgbClr val="9933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092" y="-336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8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3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3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51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7" y="274651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12/02/2021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44217" y="6356365"/>
            <a:ext cx="31922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224452" y="6356365"/>
            <a:ext cx="2352146" cy="365125"/>
          </a:xfrm>
          <a:prstGeom prst="rect">
            <a:avLst/>
          </a:prstGeom>
        </p:spPr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844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44215" y="6356363"/>
            <a:ext cx="3192198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224449" y="6356363"/>
            <a:ext cx="2352146" cy="365125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52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692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FF66"/>
            </a:gs>
            <a:gs pos="50000">
              <a:srgbClr val="4BEFF7"/>
            </a:gs>
            <a:gs pos="96000">
              <a:srgbClr val="FF00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12/02/2021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3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FF66"/>
            </a:gs>
            <a:gs pos="50000">
              <a:srgbClr val="4BEFF7"/>
            </a:gs>
            <a:gs pos="96000">
              <a:srgbClr val="FF00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4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FF66"/>
            </a:gs>
            <a:gs pos="50000">
              <a:srgbClr val="4BEFF7"/>
            </a:gs>
            <a:gs pos="96000">
              <a:srgbClr val="FF00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10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5.jpeg"/><Relationship Id="rId4" Type="http://schemas.openxmlformats.org/officeDocument/2006/relationships/image" Target="../media/image3.gi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2448"/>
            <a:ext cx="1029689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1" y="585791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9" y="4572029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05830" y="1388024"/>
            <a:ext cx="8729121" cy="419932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Mercado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las especias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Estambul </a:t>
            </a:r>
          </a:p>
          <a:p>
            <a:pPr algn="ctr"/>
            <a:r>
              <a:rPr lang="es-ES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(</a:t>
            </a:r>
            <a:r>
              <a:rPr lang="es-ES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</a:t>
            </a:r>
            <a:r>
              <a:rPr lang="es-ES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URQUIA)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000">
        <p14:prism/>
        <p:sndAc>
          <p:stSnd>
            <p:snd r:embed="rId2" name="Los sonidos del silencio.wav"/>
          </p:stSnd>
        </p:sndAc>
      </p:transition>
    </mc:Choice>
    <mc:Fallback xmlns="">
      <p:transition spd="slow" advTm="13000">
        <p:fade/>
        <p:sndAc>
          <p:stSnd>
            <p:snd r:embed="rId9" name="Los sonidos del silenc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G_73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236" y="-603448"/>
            <a:ext cx="6286390" cy="760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7640" y="3575401"/>
            <a:ext cx="324166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rgbClr val="6600FF"/>
                </a:solidFill>
                <a:latin typeface="Ravie" pitchFamily="82" charset="0"/>
              </a:rPr>
              <a:t>E</a:t>
            </a:r>
            <a:r>
              <a:rPr lang="es-ES" sz="3600" dirty="0" smtClean="0">
                <a:solidFill>
                  <a:srgbClr val="6600FF"/>
                </a:solidFill>
                <a:latin typeface="Ravie" pitchFamily="82" charset="0"/>
              </a:rPr>
              <a:t>ntrada principal</a:t>
            </a:r>
            <a:br>
              <a:rPr lang="es-ES" sz="3600" dirty="0" smtClean="0">
                <a:solidFill>
                  <a:srgbClr val="6600FF"/>
                </a:solidFill>
                <a:latin typeface="Ravie" pitchFamily="82" charset="0"/>
              </a:rPr>
            </a:br>
            <a:r>
              <a:rPr lang="es-ES" sz="3600" dirty="0" smtClean="0">
                <a:solidFill>
                  <a:srgbClr val="6600FF"/>
                </a:solidFill>
                <a:latin typeface="Ravie" pitchFamily="82" charset="0"/>
              </a:rPr>
              <a:t>al mercado</a:t>
            </a:r>
            <a:r>
              <a:rPr lang="es-ES" sz="3600" dirty="0">
                <a:latin typeface="Ravie" pitchFamily="82" charset="0"/>
              </a:rPr>
              <a:t/>
            </a:r>
            <a:br>
              <a:rPr lang="es-ES" sz="3600" dirty="0">
                <a:latin typeface="Ravie" pitchFamily="82" charset="0"/>
              </a:rPr>
            </a:br>
            <a:endParaRPr lang="es-ES" sz="3600" dirty="0">
              <a:latin typeface="Ravie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61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mercado de las especias estamb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0"/>
            <a:ext cx="10080625" cy="686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1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mercado de las especias estambul"/>
          <p:cNvSpPr>
            <a:spLocks noChangeAspect="1" noChangeArrowheads="1"/>
          </p:cNvSpPr>
          <p:nvPr/>
        </p:nvSpPr>
        <p:spPr bwMode="auto">
          <a:xfrm>
            <a:off x="9910866" y="-1444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mercado de las especias estambul"/>
          <p:cNvSpPr>
            <a:spLocks noChangeAspect="1" noChangeArrowheads="1"/>
          </p:cNvSpPr>
          <p:nvPr/>
        </p:nvSpPr>
        <p:spPr bwMode="auto">
          <a:xfrm>
            <a:off x="10078875" y="794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Resultado de imagen de mercado de las especias estambul"/>
          <p:cNvSpPr>
            <a:spLocks noChangeAspect="1" noChangeArrowheads="1"/>
          </p:cNvSpPr>
          <p:nvPr/>
        </p:nvSpPr>
        <p:spPr bwMode="auto">
          <a:xfrm>
            <a:off x="10246888" y="16034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8" descr="Resultado de imagen de mercado de las especias estambul"/>
          <p:cNvSpPr>
            <a:spLocks noChangeAspect="1" noChangeArrowheads="1"/>
          </p:cNvSpPr>
          <p:nvPr/>
        </p:nvSpPr>
        <p:spPr bwMode="auto">
          <a:xfrm>
            <a:off x="10414897" y="312741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2474" name="Picture 10" descr="Resultado de imagen de mercado de las especias estamb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6"/>
            <a:ext cx="10253634" cy="685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56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87984" y="1268760"/>
            <a:ext cx="733763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C00000"/>
                </a:solidFill>
                <a:latin typeface="+mj-lt"/>
              </a:rPr>
              <a:t>El Gran Bazar </a:t>
            </a:r>
            <a:r>
              <a:rPr lang="es-ES" altLang="es-ES" b="1" i="1" dirty="0" smtClean="0">
                <a:solidFill>
                  <a:srgbClr val="C00000"/>
                </a:solidFill>
                <a:latin typeface="+mj-lt"/>
              </a:rPr>
              <a:t>de </a:t>
            </a:r>
            <a:r>
              <a:rPr lang="es-ES" altLang="es-ES" b="1" i="1" dirty="0">
                <a:solidFill>
                  <a:srgbClr val="C00000"/>
                </a:solidFill>
                <a:latin typeface="+mj-lt"/>
              </a:rPr>
              <a:t>Estambul (Turquía) es el mayor bazar de la ciudad y uno de los bazares más grandes del </a:t>
            </a:r>
            <a:r>
              <a:rPr lang="es-ES" altLang="es-ES" b="1" i="1" dirty="0" smtClean="0">
                <a:solidFill>
                  <a:srgbClr val="C00000"/>
                </a:solidFill>
                <a:latin typeface="+mj-lt"/>
              </a:rPr>
              <a:t>mundo. Situado </a:t>
            </a:r>
            <a:r>
              <a:rPr lang="es-ES" altLang="es-ES" b="1" i="1" dirty="0">
                <a:solidFill>
                  <a:srgbClr val="C00000"/>
                </a:solidFill>
                <a:latin typeface="+mj-lt"/>
              </a:rPr>
              <a:t>en el centro de la "ciudad vieja", en la parte europea de Estambul entre Nuruosmaniye, Mercan y Beyazıt, tiene más de 58 calles y 4.000 tiendas. Diariamente recibe entre 250.000 y 400.000 visitantes.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4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728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000">
        <p14:prism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esultado de imagen de eminönü istanbul turke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88"/>
          <a:stretch/>
        </p:blipFill>
        <p:spPr bwMode="auto">
          <a:xfrm>
            <a:off x="794" y="0"/>
            <a:ext cx="101902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9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4036" name="Picture 4" descr="IMG_74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03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8" name="Picture 4" descr="IMG_73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1800" y="404664"/>
            <a:ext cx="3700052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Molinos de café para todos los gustos</a:t>
            </a:r>
          </a:p>
        </p:txBody>
      </p:sp>
    </p:spTree>
    <p:extLst>
      <p:ext uri="{BB962C8B-B14F-4D97-AF65-F5344CB8AC3E}">
        <p14:creationId xmlns:p14="http://schemas.microsoft.com/office/powerpoint/2010/main" val="307704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15976" y="671375"/>
            <a:ext cx="7553658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 smtClean="0">
                <a:solidFill>
                  <a:srgbClr val="C00000"/>
                </a:solidFill>
                <a:latin typeface="+mj-lt"/>
              </a:rPr>
              <a:t>Con </a:t>
            </a:r>
            <a:r>
              <a:rPr lang="es-ES" altLang="es-ES" b="1" i="1" dirty="0">
                <a:solidFill>
                  <a:srgbClr val="C00000"/>
                </a:solidFill>
                <a:latin typeface="+mj-lt"/>
              </a:rPr>
              <a:t>muchas áreas de negocio entre las que destaca la joyería, orfebrería, tiendas de especias y tiendas de alfombras. Comercios que se agrupan por tipo de actividad, en plan gremial. El bazar contiene dos </a:t>
            </a:r>
            <a:r>
              <a:rPr lang="es-ES" altLang="es-ES" b="1" i="1" dirty="0" smtClean="0">
                <a:solidFill>
                  <a:srgbClr val="C00000"/>
                </a:solidFill>
                <a:latin typeface="+mj-lt"/>
              </a:rPr>
              <a:t>estructuras </a:t>
            </a:r>
            <a:r>
              <a:rPr lang="es-ES" altLang="es-ES" b="1" i="1" dirty="0">
                <a:solidFill>
                  <a:srgbClr val="C00000"/>
                </a:solidFill>
                <a:latin typeface="+mj-lt"/>
              </a:rPr>
              <a:t>de mampostería con domo para el almacenamiento de mercancía; el primero de ellos fue construido en 1464 por orden de Mehmed II. En 1864 fue reconstruido en su mayoría luego de un terremoto.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4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2193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6000">
        <p14:prism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3012" name="Picture 4" descr="IMG_74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404666"/>
            <a:ext cx="1728192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Nargilas para todos los gustos</a:t>
            </a:r>
          </a:p>
        </p:txBody>
      </p:sp>
    </p:spTree>
    <p:extLst>
      <p:ext uri="{BB962C8B-B14F-4D97-AF65-F5344CB8AC3E}">
        <p14:creationId xmlns:p14="http://schemas.microsoft.com/office/powerpoint/2010/main" val="418754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2" name="Picture 4" descr="IMG_73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404664"/>
            <a:ext cx="3286284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Como mercado </a:t>
            </a:r>
            <a:r>
              <a:rPr lang="es-ES" dirty="0" smtClean="0"/>
              <a:t>se </a:t>
            </a:r>
            <a:r>
              <a:rPr lang="es-ES" dirty="0"/>
              <a:t>vende de todo</a:t>
            </a:r>
          </a:p>
        </p:txBody>
      </p:sp>
    </p:spTree>
    <p:extLst>
      <p:ext uri="{BB962C8B-B14F-4D97-AF65-F5344CB8AC3E}">
        <p14:creationId xmlns:p14="http://schemas.microsoft.com/office/powerpoint/2010/main" val="294939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6" name="Picture 4" descr="IMG_73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56686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IMG_73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025" y="0"/>
            <a:ext cx="5668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6162" y="404664"/>
            <a:ext cx="3310393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platos de cerámica y </a:t>
            </a:r>
            <a:r>
              <a:rPr lang="es-ES" dirty="0" smtClean="0"/>
              <a:t>cosas </a:t>
            </a:r>
            <a:r>
              <a:rPr lang="es-ES" dirty="0"/>
              <a:t>dulces</a:t>
            </a:r>
          </a:p>
        </p:txBody>
      </p:sp>
    </p:spTree>
    <p:extLst>
      <p:ext uri="{BB962C8B-B14F-4D97-AF65-F5344CB8AC3E}">
        <p14:creationId xmlns:p14="http://schemas.microsoft.com/office/powerpoint/2010/main" val="351073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n de mercado de las especias estambu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4" descr="Resultado de imagen de mercado de las especias estambul"/>
          <p:cNvSpPr>
            <a:spLocks noChangeAspect="1" noChangeArrowheads="1"/>
          </p:cNvSpPr>
          <p:nvPr/>
        </p:nvSpPr>
        <p:spPr bwMode="auto">
          <a:xfrm>
            <a:off x="307975" y="79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9" name="Picture 5" descr="C:\Users\Jose Luis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9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21" name="Picture 5" descr="IMG_73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0622" y="332658"/>
            <a:ext cx="2617613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Uno de los locales mejor surtidos del mercado</a:t>
            </a:r>
          </a:p>
        </p:txBody>
      </p:sp>
    </p:spTree>
    <p:extLst>
      <p:ext uri="{BB962C8B-B14F-4D97-AF65-F5344CB8AC3E}">
        <p14:creationId xmlns:p14="http://schemas.microsoft.com/office/powerpoint/2010/main" val="315537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4" name="Picture 4" descr="IMG_73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260650"/>
            <a:ext cx="2304256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Estos son turrones que se venden por kilo</a:t>
            </a:r>
          </a:p>
        </p:txBody>
      </p:sp>
    </p:spTree>
    <p:extLst>
      <p:ext uri="{BB962C8B-B14F-4D97-AF65-F5344CB8AC3E}">
        <p14:creationId xmlns:p14="http://schemas.microsoft.com/office/powerpoint/2010/main" val="53101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9156" name="Picture 4" descr="IMG_74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8" name="Picture 4" descr="IMG_73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188642"/>
            <a:ext cx="1656184" cy="1477328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Para darle color al mercado lo mejor son las especias, y que decir del aroma</a:t>
            </a:r>
          </a:p>
        </p:txBody>
      </p:sp>
    </p:spTree>
    <p:extLst>
      <p:ext uri="{BB962C8B-B14F-4D97-AF65-F5344CB8AC3E}">
        <p14:creationId xmlns:p14="http://schemas.microsoft.com/office/powerpoint/2010/main" val="201464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59792" y="977306"/>
            <a:ext cx="367240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dirty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El buen humor aquí es un cartel en español que lo atestigua con refranes clásicos, lo principal es traer </a:t>
            </a:r>
            <a:r>
              <a:rPr lang="es-ES" altLang="es-ES" b="1" dirty="0" smtClean="0">
                <a:solidFill>
                  <a:srgbClr val="C00000"/>
                </a:solidFill>
                <a:latin typeface="Arial Black" pitchFamily="34" charset="0"/>
                <a:cs typeface="Microsoft Sans Serif" pitchFamily="34" charset="0"/>
              </a:rPr>
              <a:t>clientes.</a:t>
            </a:r>
            <a:endParaRPr lang="es-ES" altLang="es-ES" b="1" dirty="0">
              <a:solidFill>
                <a:srgbClr val="C00000"/>
              </a:solidFill>
              <a:latin typeface="Arial Black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4264" y="5501621"/>
            <a:ext cx="1588311" cy="1366752"/>
          </a:xfrm>
          <a:prstGeom prst="rect">
            <a:avLst/>
          </a:prstGeom>
          <a:noFill/>
        </p:spPr>
      </p:pic>
      <p:pic>
        <p:nvPicPr>
          <p:cNvPr id="4" name="Picture 4" descr="IMG_740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1" t="-4254" r="-121" b="4254"/>
          <a:stretch/>
        </p:blipFill>
        <p:spPr bwMode="auto">
          <a:xfrm>
            <a:off x="4231140" y="-342800"/>
            <a:ext cx="5849487" cy="7200800"/>
          </a:xfrm>
          <a:prstGeom prst="rect">
            <a:avLst/>
          </a:prstGeom>
          <a:noFill/>
          <a:ln w="73025" cmpd="tri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6000">
        <p14:prism/>
        <p:sndAc>
          <p:stSnd>
            <p:snd r:embed="rId3" name="serenadeosaacsrern.wav"/>
          </p:stSnd>
        </p:sndAc>
      </p:transition>
    </mc:Choice>
    <mc:Fallback>
      <p:transition spd="slow" advTm="26000">
        <p:fade/>
        <p:sndAc>
          <p:stSnd>
            <p:snd r:embed="rId3" name="serenadeosaacsrer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988" name="Picture 4" descr="IMG_74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12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stanbul_spice_bazaar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07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83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2" name="Picture 4" descr="IMG_73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476672"/>
            <a:ext cx="3414268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En este </a:t>
            </a:r>
            <a:r>
              <a:rPr lang="es-ES" dirty="0"/>
              <a:t>mercado se vende de todo</a:t>
            </a:r>
          </a:p>
        </p:txBody>
      </p:sp>
    </p:spTree>
    <p:extLst>
      <p:ext uri="{BB962C8B-B14F-4D97-AF65-F5344CB8AC3E}">
        <p14:creationId xmlns:p14="http://schemas.microsoft.com/office/powerpoint/2010/main" val="208119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6" name="Picture 4" descr="IMG_73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332658"/>
            <a:ext cx="3311450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En este puesto se puede </a:t>
            </a:r>
            <a:r>
              <a:rPr lang="es-ES" dirty="0" err="1"/>
              <a:t>consegir</a:t>
            </a:r>
            <a:r>
              <a:rPr lang="es-ES" dirty="0"/>
              <a:t> </a:t>
            </a:r>
            <a:br>
              <a:rPr lang="es-ES" dirty="0"/>
            </a:br>
            <a:r>
              <a:rPr lang="es-ES" dirty="0" err="1"/>
              <a:t>azafran</a:t>
            </a:r>
            <a:r>
              <a:rPr lang="es-ES" dirty="0"/>
              <a:t> de todo el mundo</a:t>
            </a:r>
          </a:p>
        </p:txBody>
      </p:sp>
    </p:spTree>
    <p:extLst>
      <p:ext uri="{BB962C8B-B14F-4D97-AF65-F5344CB8AC3E}">
        <p14:creationId xmlns:p14="http://schemas.microsoft.com/office/powerpoint/2010/main" val="360752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40" name="Picture 4" descr="IMG_73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1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4" name="Picture 4" descr="IMG_73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5" y="332658"/>
            <a:ext cx="2951411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Luces para adorno</a:t>
            </a:r>
            <a:r>
              <a:rPr lang="es-ES" dirty="0" smtClean="0"/>
              <a:t>, el </a:t>
            </a:r>
            <a:r>
              <a:rPr lang="es-ES" dirty="0"/>
              <a:t>precio va </a:t>
            </a:r>
            <a:r>
              <a:rPr lang="es-ES" dirty="0" smtClean="0"/>
              <a:t>entre </a:t>
            </a:r>
            <a:r>
              <a:rPr lang="es-ES" dirty="0"/>
              <a:t>4 y 7 </a:t>
            </a:r>
            <a:r>
              <a:rPr lang="es-ES" dirty="0" smtClean="0"/>
              <a:t>EUROS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1476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8" name="Picture 4" descr="IMG_73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95896" y="260648"/>
            <a:ext cx="2383538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 cosas dulces orientales</a:t>
            </a:r>
          </a:p>
        </p:txBody>
      </p:sp>
    </p:spTree>
    <p:extLst>
      <p:ext uri="{BB962C8B-B14F-4D97-AF65-F5344CB8AC3E}">
        <p14:creationId xmlns:p14="http://schemas.microsoft.com/office/powerpoint/2010/main" val="30330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2" name="Picture 4" descr="IMG_73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3768" y="332658"/>
            <a:ext cx="4392488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r>
              <a:rPr lang="es-ES" dirty="0"/>
              <a:t>Este dulce esta hecho en base a damascos y tiene dentro </a:t>
            </a:r>
            <a:r>
              <a:rPr lang="es-ES" dirty="0" smtClean="0"/>
              <a:t>Manises, </a:t>
            </a:r>
            <a:r>
              <a:rPr lang="es-ES" dirty="0"/>
              <a:t>almendras o castañas</a:t>
            </a:r>
          </a:p>
        </p:txBody>
      </p:sp>
    </p:spTree>
    <p:extLst>
      <p:ext uri="{BB962C8B-B14F-4D97-AF65-F5344CB8AC3E}">
        <p14:creationId xmlns:p14="http://schemas.microsoft.com/office/powerpoint/2010/main" val="278383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6" name="Picture 4" descr="IMG_7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41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60" name="Picture 4" descr="IMG_74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5778" y="260650"/>
            <a:ext cx="3671490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Cada negocio tiene su </a:t>
            </a:r>
            <a:r>
              <a:rPr lang="es-ES" dirty="0" smtClean="0"/>
              <a:t>característica,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>este vende en especial </a:t>
            </a:r>
            <a:r>
              <a:rPr lang="es-ES" dirty="0" smtClean="0"/>
              <a:t>lúcumo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531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7652" name="Picture 4" descr="IMG_74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28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8" name="Picture 4" descr="IMG_74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5186" y="332658"/>
            <a:ext cx="4031530" cy="369332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r>
              <a:rPr lang="es-ES" dirty="0"/>
              <a:t>En cada lugar se hablan muchos </a:t>
            </a:r>
            <a:r>
              <a:rPr lang="es-ES" dirty="0" smtClean="0"/>
              <a:t>idiomas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246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2" name="Picture 4" descr="IMG_74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3808" y="332656"/>
            <a:ext cx="2947602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Aceites y esencias </a:t>
            </a:r>
            <a:r>
              <a:rPr lang="es-ES" dirty="0" smtClean="0"/>
              <a:t>aromáticas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8204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6" name="Picture 4" descr="IMG_74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51882" y="404666"/>
            <a:ext cx="3311449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De solo ver como esta arreglado dan </a:t>
            </a:r>
            <a:r>
              <a:rPr lang="es-ES" dirty="0" smtClean="0"/>
              <a:t>ganas </a:t>
            </a:r>
            <a:r>
              <a:rPr lang="es-ES" dirty="0"/>
              <a:t>de comprar</a:t>
            </a:r>
          </a:p>
        </p:txBody>
      </p:sp>
    </p:spTree>
    <p:extLst>
      <p:ext uri="{BB962C8B-B14F-4D97-AF65-F5344CB8AC3E}">
        <p14:creationId xmlns:p14="http://schemas.microsoft.com/office/powerpoint/2010/main" val="194964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4" name="Picture 6" descr="IMG_74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3768" y="1027301"/>
            <a:ext cx="2232248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Imposible resistirse delante de todo esto</a:t>
            </a:r>
          </a:p>
        </p:txBody>
      </p:sp>
    </p:spTree>
    <p:extLst>
      <p:ext uri="{BB962C8B-B14F-4D97-AF65-F5344CB8AC3E}">
        <p14:creationId xmlns:p14="http://schemas.microsoft.com/office/powerpoint/2010/main" val="255102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605" name="Picture 5" descr="IMG_74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3808" y="404664"/>
            <a:ext cx="956224" cy="369332"/>
          </a:xfrm>
          <a:prstGeom prst="rect">
            <a:avLst/>
          </a:prstGeom>
          <a:solidFill>
            <a:srgbClr val="4BEFF7"/>
          </a:solidFill>
        </p:spPr>
        <p:txBody>
          <a:bodyPr wrap="none">
            <a:spAutoFit/>
          </a:bodyPr>
          <a:lstStyle/>
          <a:p>
            <a:r>
              <a:rPr lang="es-ES" b="1" dirty="0"/>
              <a:t>Nargilas</a:t>
            </a:r>
          </a:p>
        </p:txBody>
      </p:sp>
    </p:spTree>
    <p:extLst>
      <p:ext uri="{BB962C8B-B14F-4D97-AF65-F5344CB8AC3E}">
        <p14:creationId xmlns:p14="http://schemas.microsoft.com/office/powerpoint/2010/main" val="87034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4" name="Picture 4" descr="IMG_73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723" y="-99391"/>
            <a:ext cx="11191944" cy="7186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3770" y="369334"/>
            <a:ext cx="3887513" cy="369332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También  </a:t>
            </a:r>
            <a:r>
              <a:rPr lang="es-ES" dirty="0"/>
              <a:t>abundan los negocios de </a:t>
            </a:r>
            <a:r>
              <a:rPr lang="es-ES" dirty="0" smtClean="0"/>
              <a:t>oro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670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20" name="Picture 4" descr="IMG_74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36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5844" name="Picture 4" descr="IMG_74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5818" y="692698"/>
            <a:ext cx="4175545" cy="369332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También </a:t>
            </a:r>
            <a:r>
              <a:rPr lang="es-ES" dirty="0"/>
              <a:t>la cantidad </a:t>
            </a:r>
            <a:r>
              <a:rPr lang="es-ES" dirty="0" smtClean="0"/>
              <a:t>impresiona </a:t>
            </a:r>
            <a:r>
              <a:rPr lang="es-ES" dirty="0"/>
              <a:t>para </a:t>
            </a:r>
            <a:r>
              <a:rPr lang="es-ES" dirty="0" smtClean="0"/>
              <a:t>bien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6023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8" name="Picture 4" descr="IMG_74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67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0">
        <p14:prism/>
        <p:sndAc>
          <p:stSnd>
            <p:snd r:embed="rId2" name="Mantovani-Magnifica..wav"/>
          </p:stSnd>
        </p:sndAc>
      </p:transition>
    </mc:Choice>
    <mc:Fallback>
      <p:transition spd="slow" advTm="9000">
        <p:fade/>
        <p:sndAc>
          <p:stSnd>
            <p:snd r:embed="rId2" name="Mantovani-Magnifica.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80" name="Picture 4" descr="IMG_74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3159" y="260650"/>
            <a:ext cx="4535585" cy="369332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r>
              <a:rPr lang="es-ES" dirty="0"/>
              <a:t>Imposible no parar a </a:t>
            </a:r>
            <a:r>
              <a:rPr lang="es-ES" dirty="0" smtClean="0"/>
              <a:t>deleitarse </a:t>
            </a:r>
            <a:r>
              <a:rPr lang="es-ES" dirty="0"/>
              <a:t>con el </a:t>
            </a:r>
            <a:r>
              <a:rPr lang="es-ES" dirty="0" smtClean="0"/>
              <a:t>aroma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142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628" name="Picture 4" descr="IMG_74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188640"/>
            <a:ext cx="2300630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Negocio de embutidos</a:t>
            </a:r>
          </a:p>
        </p:txBody>
      </p:sp>
    </p:spTree>
    <p:extLst>
      <p:ext uri="{BB962C8B-B14F-4D97-AF65-F5344CB8AC3E}">
        <p14:creationId xmlns:p14="http://schemas.microsoft.com/office/powerpoint/2010/main" val="298858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6" name="Picture 4" descr="IMG_74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9361" y="404666"/>
            <a:ext cx="2464493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El negocio mejor surtido de todo el mercado</a:t>
            </a:r>
          </a:p>
        </p:txBody>
      </p:sp>
    </p:spTree>
    <p:extLst>
      <p:ext uri="{BB962C8B-B14F-4D97-AF65-F5344CB8AC3E}">
        <p14:creationId xmlns:p14="http://schemas.microsoft.com/office/powerpoint/2010/main" val="387062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700" name="Picture 4" descr="IMG_7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91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24" name="Picture 4" descr="IMG_74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6" y="332658"/>
            <a:ext cx="3383457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De solo ver como esta arreglado dan </a:t>
            </a:r>
            <a:r>
              <a:rPr lang="es-ES" dirty="0" smtClean="0"/>
              <a:t>ganas </a:t>
            </a:r>
            <a:r>
              <a:rPr lang="es-ES" dirty="0"/>
              <a:t>de comprar</a:t>
            </a:r>
          </a:p>
        </p:txBody>
      </p:sp>
    </p:spTree>
    <p:extLst>
      <p:ext uri="{BB962C8B-B14F-4D97-AF65-F5344CB8AC3E}">
        <p14:creationId xmlns:p14="http://schemas.microsoft.com/office/powerpoint/2010/main" val="202312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7" name="Picture 5" descr="IMG_74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75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8" name="Picture 4" descr="IMG_74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2185" y="260648"/>
            <a:ext cx="4713085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Juegos de ajedrez hechos de diversos materiales</a:t>
            </a:r>
          </a:p>
        </p:txBody>
      </p:sp>
    </p:spTree>
    <p:extLst>
      <p:ext uri="{BB962C8B-B14F-4D97-AF65-F5344CB8AC3E}">
        <p14:creationId xmlns:p14="http://schemas.microsoft.com/office/powerpoint/2010/main" val="332211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7892" name="Picture 4" descr="IMG_74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4" y="332656"/>
            <a:ext cx="4182299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Higos , damascos y </a:t>
            </a:r>
            <a:r>
              <a:rPr lang="es-ES" dirty="0" smtClean="0"/>
              <a:t>demás </a:t>
            </a:r>
            <a:r>
              <a:rPr lang="es-ES" dirty="0"/>
              <a:t>frutas disecadas</a:t>
            </a:r>
          </a:p>
        </p:txBody>
      </p:sp>
    </p:spTree>
    <p:extLst>
      <p:ext uri="{BB962C8B-B14F-4D97-AF65-F5344CB8AC3E}">
        <p14:creationId xmlns:p14="http://schemas.microsoft.com/office/powerpoint/2010/main" val="347879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8916" name="Picture 4" descr="IMG_74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5" y="332658"/>
            <a:ext cx="3168351" cy="369332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r>
              <a:rPr lang="es-ES" dirty="0"/>
              <a:t>Jabones de tocador en </a:t>
            </a:r>
            <a:r>
              <a:rPr lang="es-ES" dirty="0" smtClean="0"/>
              <a:t>bloques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5862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0">
        <p14:prism/>
        <p:sndAc>
          <p:stSnd>
            <p:snd r:embed="rId2" name="Tema de Lara.wav"/>
          </p:stSnd>
        </p:sndAc>
      </p:transition>
    </mc:Choice>
    <mc:Fallback>
      <p:transition spd="slow" advTm="9000">
        <p:fade/>
        <p:sndAc>
          <p:stSnd>
            <p:snd r:embed="rId2" name="Tema de La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40" name="Picture 4" descr="IMG_74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28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2228" name="Picture 4" descr="IMG_74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1802" y="404666"/>
            <a:ext cx="2160240" cy="369332"/>
          </a:xfrm>
          <a:prstGeom prst="rect">
            <a:avLst/>
          </a:prstGeom>
          <a:solidFill>
            <a:srgbClr val="4BEFF7"/>
          </a:solidFill>
        </p:spPr>
        <p:txBody>
          <a:bodyPr wrap="square">
            <a:spAutoFit/>
          </a:bodyPr>
          <a:lstStyle/>
          <a:p>
            <a:r>
              <a:rPr lang="es-ES" dirty="0"/>
              <a:t>Un poco de humor</a:t>
            </a:r>
            <a:r>
              <a:rPr lang="es-ES" dirty="0" smtClean="0"/>
              <a:t>…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2135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Bazar-especias-estambu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10080625" cy="691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63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64" name="Picture 4" descr="IMG_74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5778" y="404666"/>
            <a:ext cx="3599481" cy="369332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r>
              <a:rPr lang="es-ES" dirty="0"/>
              <a:t>Pose para la foto </a:t>
            </a:r>
            <a:r>
              <a:rPr lang="es-ES" dirty="0" smtClean="0"/>
              <a:t>– cortando dulces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2593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7108" name="Picture 4" descr="IMG_74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14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5060" name="Picture 4" descr="IMG_74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14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6084" name="Picture 4" descr="IMG_74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54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8132" name="Picture 4" descr="IMG_74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1800" y="260648"/>
            <a:ext cx="3361754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Trabajos muy buenos en </a:t>
            </a:r>
            <a:r>
              <a:rPr lang="es-ES" dirty="0" smtClean="0"/>
              <a:t>cerámica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1323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0180" name="Picture 4" descr="IMG_74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04" name="Picture 4" descr="IMG_74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0806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4" y="332656"/>
            <a:ext cx="3437801" cy="369332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s-ES" dirty="0"/>
              <a:t>Juegos de te y café </a:t>
            </a:r>
            <a:r>
              <a:rPr lang="es-ES" dirty="0" smtClean="0"/>
              <a:t>exclusivamente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7945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stanbul_spice_bazaar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93" y="18094"/>
            <a:ext cx="10091020" cy="683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38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6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3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6" y="1067212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12 de febrero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19:15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RCADO DE LAS ESPECIA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MERCADO DE LAS ESPECIAS-</Template>
  <TotalTime>21</TotalTime>
  <Words>429</Words>
  <Application>Microsoft Office PowerPoint</Application>
  <PresentationFormat>Personalizado</PresentationFormat>
  <Paragraphs>50</Paragraphs>
  <Slides>60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60</vt:i4>
      </vt:variant>
    </vt:vector>
  </HeadingPairs>
  <TitlesOfParts>
    <vt:vector size="64" baseType="lpstr">
      <vt:lpstr>MERCADO DE LAS ESPECIAS-</vt:lpstr>
      <vt:lpstr>Diseño predeterminado</vt:lpstr>
      <vt:lpstr>1_Diseño predeterminado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2021-02-12T18:15:31Z</dcterms:created>
  <dcterms:modified xsi:type="dcterms:W3CDTF">2021-02-12T18:37:21Z</dcterms:modified>
</cp:coreProperties>
</file>