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73" r:id="rId2"/>
  </p:sldMasterIdLst>
  <p:notesMasterIdLst>
    <p:notesMasterId r:id="rId67"/>
  </p:notesMasterIdLst>
  <p:sldIdLst>
    <p:sldId id="319" r:id="rId3"/>
    <p:sldId id="347" r:id="rId4"/>
    <p:sldId id="341" r:id="rId5"/>
    <p:sldId id="353" r:id="rId6"/>
    <p:sldId id="403" r:id="rId7"/>
    <p:sldId id="351" r:id="rId8"/>
    <p:sldId id="350" r:id="rId9"/>
    <p:sldId id="352" r:id="rId10"/>
    <p:sldId id="354" r:id="rId11"/>
    <p:sldId id="356" r:id="rId12"/>
    <p:sldId id="363" r:id="rId13"/>
    <p:sldId id="357" r:id="rId14"/>
    <p:sldId id="358" r:id="rId15"/>
    <p:sldId id="405" r:id="rId16"/>
    <p:sldId id="411" r:id="rId17"/>
    <p:sldId id="412" r:id="rId18"/>
    <p:sldId id="413" r:id="rId19"/>
    <p:sldId id="355" r:id="rId20"/>
    <p:sldId id="407" r:id="rId21"/>
    <p:sldId id="414" r:id="rId22"/>
    <p:sldId id="415" r:id="rId23"/>
    <p:sldId id="359" r:id="rId24"/>
    <p:sldId id="360" r:id="rId25"/>
    <p:sldId id="361" r:id="rId26"/>
    <p:sldId id="362" r:id="rId27"/>
    <p:sldId id="364" r:id="rId28"/>
    <p:sldId id="365" r:id="rId29"/>
    <p:sldId id="366" r:id="rId30"/>
    <p:sldId id="367" r:id="rId31"/>
    <p:sldId id="368" r:id="rId32"/>
    <p:sldId id="369" r:id="rId33"/>
    <p:sldId id="377" r:id="rId34"/>
    <p:sldId id="408" r:id="rId35"/>
    <p:sldId id="371" r:id="rId36"/>
    <p:sldId id="372" r:id="rId37"/>
    <p:sldId id="373" r:id="rId38"/>
    <p:sldId id="374" r:id="rId39"/>
    <p:sldId id="375" r:id="rId40"/>
    <p:sldId id="376" r:id="rId41"/>
    <p:sldId id="383" r:id="rId42"/>
    <p:sldId id="378" r:id="rId43"/>
    <p:sldId id="379" r:id="rId44"/>
    <p:sldId id="380" r:id="rId45"/>
    <p:sldId id="381" r:id="rId46"/>
    <p:sldId id="382" r:id="rId47"/>
    <p:sldId id="384" r:id="rId48"/>
    <p:sldId id="385" r:id="rId49"/>
    <p:sldId id="409" r:id="rId50"/>
    <p:sldId id="388" r:id="rId51"/>
    <p:sldId id="389" r:id="rId52"/>
    <p:sldId id="390" r:id="rId53"/>
    <p:sldId id="406" r:id="rId54"/>
    <p:sldId id="397" r:id="rId55"/>
    <p:sldId id="394" r:id="rId56"/>
    <p:sldId id="395" r:id="rId57"/>
    <p:sldId id="396" r:id="rId58"/>
    <p:sldId id="416" r:id="rId59"/>
    <p:sldId id="398" r:id="rId60"/>
    <p:sldId id="399" r:id="rId61"/>
    <p:sldId id="400" r:id="rId62"/>
    <p:sldId id="401" r:id="rId63"/>
    <p:sldId id="402" r:id="rId64"/>
    <p:sldId id="320" r:id="rId65"/>
    <p:sldId id="417" r:id="rId6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KHP3pWRcdHJTqmEww4Tn7Q" hashData="aPrEATHvVBfeM4i1yPzbqYO2Z/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FFFF"/>
    <a:srgbClr val="FFFF66"/>
    <a:srgbClr val="CCFF99"/>
    <a:srgbClr val="CC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90" d="100"/>
          <a:sy n="90" d="100"/>
        </p:scale>
        <p:origin x="-798" y="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89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fld id="{B5796ADA-934D-441F-93A9-9C3D74A5D97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988BA-5472-4A4E-AC4A-02D7B4AA2F94}" type="datetime1">
              <a:rPr lang="es-ES" smtClean="0"/>
              <a:pPr/>
              <a:t>17/01/2017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F28B4-0B65-4E41-9D64-A70FEF7F6C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17B4E-7A15-4094-B97F-4E4251EB6D9E}" type="datetime1">
              <a:rPr lang="es-ES" smtClean="0"/>
              <a:pPr/>
              <a:t>17/01/2017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059E0-73EF-43E1-8348-9AABDB6B741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FE319-FCA6-41E0-9E56-ED65C33152D8}" type="datetime1">
              <a:rPr lang="es-ES" smtClean="0"/>
              <a:pPr/>
              <a:t>17/01/2017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EF8B0-8C33-4B43-AC4E-B4E1136FB1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FAB2C-0AA8-4CBE-B7C7-0E753423ECA4}" type="datetime1">
              <a:rPr lang="es-ES" smtClean="0"/>
              <a:pPr/>
              <a:t>17/01/2017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B5D24-73DF-431F-8954-796E1413D0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51608-16E3-4D89-9FE4-FBA061E0C5D2}" type="datetime1">
              <a:rPr lang="es-ES" smtClean="0"/>
              <a:pPr/>
              <a:t>17/01/2017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62EA-0A9B-45F7-9F40-1B09B7E73B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EA48A-E071-4401-99C6-3A29312AC32A}" type="datetime1">
              <a:rPr lang="es-ES" smtClean="0"/>
              <a:pPr/>
              <a:t>17/01/2017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AC6BD-B842-4ED3-816B-3D4FC52FA7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17/01/2017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91198-67A4-4509-BB79-E4A14F4B7A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FFE8A-132E-4811-A3B0-01B2F44BA2EC}" type="datetime1">
              <a:rPr lang="es-ES" smtClean="0"/>
              <a:pPr/>
              <a:t>17/01/2017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27BB3-92B8-4195-A74F-970BD5CC50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5B643-524F-4488-81FA-2BDB9928C939}" type="datetime1">
              <a:rPr lang="es-ES" smtClean="0"/>
              <a:pPr/>
              <a:t>17/01/2017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63C00-D429-42F3-9692-7C05804982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235E3-929E-4DD6-8DF5-B020421874B8}" type="datetime1">
              <a:rPr lang="es-ES" smtClean="0"/>
              <a:pPr/>
              <a:t>17/01/2017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38FF0-49F3-460A-95D2-D52BBA7DEC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3D34E-15A8-4CC6-8722-F9B380540D42}" type="datetime1">
              <a:rPr lang="es-ES" smtClean="0"/>
              <a:pPr/>
              <a:t>17/01/2017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EDC9A-4891-4E92-AC02-D400206032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74E897-1C79-4510-B0B2-9A465E8D5702}" type="datetime1">
              <a:rPr lang="es-ES" smtClean="0"/>
              <a:pPr/>
              <a:t>17/01/2017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520F95-7CC2-480E-95A3-0960308D8F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ransition advTm="15000"/>
  <p:hf sldNum="0"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71.jpeg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3.png"/><Relationship Id="rId10" Type="http://schemas.openxmlformats.org/officeDocument/2006/relationships/image" Target="../media/image7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Imagen relacionada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" name="Picture 2" descr="http://2.bp.blogspot.com/-Y1xC5iW_T6U/TzMsn3zHq3I/AAAAAAAACVE/KqVlWo5SXc8/s1600/0k0289_gif-sicodelicos-11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94198" y="3394201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680198" y="3394201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3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3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57160" y="5857896"/>
            <a:ext cx="125920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57160" y="5715019"/>
            <a:ext cx="699094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80354" y="4572013"/>
            <a:ext cx="2692225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071538" y="785794"/>
            <a:ext cx="7152685" cy="4429156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8136"/>
              </a:avLst>
            </a:prstTxWarp>
          </a:bodyPr>
          <a:lstStyle/>
          <a:p>
            <a:pPr algn="ctr"/>
            <a:r>
              <a:rPr lang="es-ES" sz="3200" kern="1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Mareny</a:t>
            </a:r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de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Barraquetes</a:t>
            </a: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 cstate="email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288335" y="5611366"/>
            <a:ext cx="2040922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random/>
    <p:sndAc>
      <p:stSnd>
        <p:snd r:embed="rId2" name="Morenito de Valencia - Vicente Portolés Tomás [Pasodoble]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2.bp.blogspot.com/-Y1xC5iW_T6U/TzMsn3zHq3I/AAAAAAAACVE/KqVlWo5SXc8/s1600/0k0289_gif-sicodelicos-1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25000" contrast="71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25602" name="Picture 2" descr="Escudo de El Mareny de Barraquetes.sv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071670" y="357166"/>
            <a:ext cx="4714908" cy="6143668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7" name="Rectangle 1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2700000" scaled="0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6398" name="Rectangle 14"/>
          <p:cNvSpPr>
            <a:spLocks noChangeArrowheads="1"/>
          </p:cNvSpPr>
          <p:nvPr/>
        </p:nvSpPr>
        <p:spPr bwMode="auto">
          <a:xfrm>
            <a:off x="357158" y="214290"/>
            <a:ext cx="8496300" cy="6264275"/>
          </a:xfrm>
          <a:prstGeom prst="rect">
            <a:avLst/>
          </a:prstGeom>
          <a:solidFill>
            <a:srgbClr val="00FFFF"/>
          </a:solidFill>
          <a:ln w="9525">
            <a:solidFill>
              <a:srgbClr val="FFCC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dirty="0"/>
          </a:p>
        </p:txBody>
      </p:sp>
      <p:sp>
        <p:nvSpPr>
          <p:cNvPr id="16444" name="WordArt 60"/>
          <p:cNvSpPr>
            <a:spLocks noChangeArrowheads="1" noChangeShapeType="1" noTextEdit="1"/>
          </p:cNvSpPr>
          <p:nvPr/>
        </p:nvSpPr>
        <p:spPr bwMode="auto">
          <a:xfrm>
            <a:off x="785786" y="1214422"/>
            <a:ext cx="7429551" cy="500066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b="1" dirty="0" err="1" smtClean="0">
                <a:solidFill>
                  <a:srgbClr val="0000FF"/>
                </a:solidFill>
                <a:latin typeface="Agency FB" pitchFamily="34" charset="0"/>
              </a:rPr>
              <a:t>Mareny</a:t>
            </a:r>
            <a:r>
              <a:rPr lang="es-ES" sz="3200" b="1" dirty="0" smtClean="0">
                <a:solidFill>
                  <a:srgbClr val="0000FF"/>
                </a:solidFill>
                <a:latin typeface="Agency FB" pitchFamily="34" charset="0"/>
              </a:rPr>
              <a:t> de Barraquetes</a:t>
            </a:r>
            <a:r>
              <a:rPr lang="es-ES" sz="3200" dirty="0" smtClean="0">
                <a:solidFill>
                  <a:srgbClr val="0000FF"/>
                </a:solidFill>
                <a:latin typeface="Agency FB" pitchFamily="34" charset="0"/>
              </a:rPr>
              <a:t> es una entidad de ámbito </a:t>
            </a:r>
          </a:p>
          <a:p>
            <a:pPr algn="ctr"/>
            <a:r>
              <a:rPr lang="es-ES" sz="3200" dirty="0" smtClean="0">
                <a:solidFill>
                  <a:srgbClr val="0000FF"/>
                </a:solidFill>
                <a:latin typeface="Agency FB" pitchFamily="34" charset="0"/>
              </a:rPr>
              <a:t>territorial inferior al municipio</a:t>
            </a:r>
            <a:r>
              <a:rPr lang="es-ES" sz="3200" baseline="30000" dirty="0" smtClean="0">
                <a:solidFill>
                  <a:srgbClr val="0000FF"/>
                </a:solidFill>
                <a:latin typeface="Agency FB" pitchFamily="34" charset="0"/>
              </a:rPr>
              <a:t> </a:t>
            </a:r>
            <a:r>
              <a:rPr lang="es-ES" sz="3200" dirty="0" smtClean="0">
                <a:solidFill>
                  <a:srgbClr val="0000FF"/>
                </a:solidFill>
                <a:latin typeface="Agency FB" pitchFamily="34" charset="0"/>
              </a:rPr>
              <a:t>de la Comunidad Valenciana, </a:t>
            </a:r>
          </a:p>
          <a:p>
            <a:pPr algn="ctr"/>
            <a:r>
              <a:rPr lang="es-ES" sz="3200" dirty="0" smtClean="0">
                <a:solidFill>
                  <a:srgbClr val="0000FF"/>
                </a:solidFill>
                <a:latin typeface="Agency FB" pitchFamily="34" charset="0"/>
              </a:rPr>
              <a:t>España, perteneciente a la provincia de Valencia. </a:t>
            </a:r>
          </a:p>
          <a:p>
            <a:pPr algn="ctr"/>
            <a:r>
              <a:rPr lang="es-ES" sz="3200" dirty="0" smtClean="0">
                <a:solidFill>
                  <a:srgbClr val="0000FF"/>
                </a:solidFill>
                <a:latin typeface="Agency FB" pitchFamily="34" charset="0"/>
              </a:rPr>
              <a:t>Antigua pedanía del municipio de Sueca y desde</a:t>
            </a:r>
          </a:p>
          <a:p>
            <a:pPr algn="ctr"/>
            <a:r>
              <a:rPr lang="es-ES" sz="3200" dirty="0" smtClean="0">
                <a:solidFill>
                  <a:srgbClr val="0000FF"/>
                </a:solidFill>
                <a:latin typeface="Agency FB" pitchFamily="34" charset="0"/>
              </a:rPr>
              <a:t> 1999, de dicho municipio. El </a:t>
            </a:r>
            <a:r>
              <a:rPr lang="es-ES" sz="3200" dirty="0" err="1" smtClean="0">
                <a:solidFill>
                  <a:srgbClr val="0000FF"/>
                </a:solidFill>
                <a:latin typeface="Agency FB" pitchFamily="34" charset="0"/>
              </a:rPr>
              <a:t>Mareny</a:t>
            </a:r>
            <a:r>
              <a:rPr lang="es-ES" sz="3200" dirty="0" smtClean="0">
                <a:solidFill>
                  <a:srgbClr val="0000FF"/>
                </a:solidFill>
                <a:latin typeface="Agency FB" pitchFamily="34" charset="0"/>
              </a:rPr>
              <a:t> de Barraquetes está</a:t>
            </a:r>
          </a:p>
          <a:p>
            <a:pPr algn="ctr"/>
            <a:r>
              <a:rPr lang="es-ES" sz="3200" dirty="0" smtClean="0">
                <a:solidFill>
                  <a:srgbClr val="0000FF"/>
                </a:solidFill>
                <a:latin typeface="Agency FB" pitchFamily="34" charset="0"/>
              </a:rPr>
              <a:t> enclavado en pleno Parque Natural de la Albufera y al lado del mar. </a:t>
            </a:r>
          </a:p>
          <a:p>
            <a:pPr algn="ctr"/>
            <a:r>
              <a:rPr lang="es-ES" sz="3200" dirty="0" smtClean="0">
                <a:solidFill>
                  <a:srgbClr val="0000FF"/>
                </a:solidFill>
                <a:latin typeface="Agency FB" pitchFamily="34" charset="0"/>
              </a:rPr>
              <a:t>Tiene como localidades más cercanas Sueca a 7 km, a 28 km</a:t>
            </a:r>
          </a:p>
          <a:p>
            <a:pPr algn="ctr"/>
            <a:r>
              <a:rPr lang="es-ES" sz="3200" dirty="0" smtClean="0">
                <a:solidFill>
                  <a:srgbClr val="0000FF"/>
                </a:solidFill>
                <a:latin typeface="Agency FB" pitchFamily="34" charset="0"/>
              </a:rPr>
              <a:t> de Valencia y a 9 km de </a:t>
            </a:r>
            <a:r>
              <a:rPr lang="es-ES" sz="3200" dirty="0" err="1" smtClean="0">
                <a:solidFill>
                  <a:srgbClr val="0000FF"/>
                </a:solidFill>
                <a:latin typeface="Agency FB" pitchFamily="34" charset="0"/>
              </a:rPr>
              <a:t>Cullera</a:t>
            </a:r>
            <a:r>
              <a:rPr lang="es-ES" sz="3200" dirty="0" smtClean="0">
                <a:solidFill>
                  <a:srgbClr val="0000FF"/>
                </a:solidFill>
                <a:latin typeface="Agency FB" pitchFamily="34" charset="0"/>
              </a:rPr>
              <a:t>.</a:t>
            </a:r>
          </a:p>
          <a:p>
            <a:pPr algn="ctr"/>
            <a:endParaRPr lang="es-ES" sz="32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0000"/>
              </a:solidFill>
              <a:latin typeface="Impact"/>
            </a:endParaRPr>
          </a:p>
        </p:txBody>
      </p:sp>
      <p:pic>
        <p:nvPicPr>
          <p:cNvPr id="8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5572140"/>
            <a:ext cx="1214414" cy="992350"/>
          </a:xfrm>
          <a:prstGeom prst="rect">
            <a:avLst/>
          </a:prstGeom>
          <a:noFill/>
        </p:spPr>
      </p:pic>
      <p:pic>
        <p:nvPicPr>
          <p:cNvPr id="6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29000" contrast="95000"/>
          </a:blip>
          <a:srcRect/>
          <a:stretch>
            <a:fillRect/>
          </a:stretch>
        </p:blipFill>
        <p:spPr bwMode="auto">
          <a:xfrm>
            <a:off x="357158" y="357166"/>
            <a:ext cx="8501122" cy="621510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3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6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6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64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64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4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17B4E-7A15-4094-B97F-4E4251EB6D9E}" type="datetime1">
              <a:rPr lang="es-ES" smtClean="0"/>
              <a:pPr/>
              <a:t>17/01/2017</a:t>
            </a:fld>
            <a:endParaRPr lang="es-ES"/>
          </a:p>
        </p:txBody>
      </p:sp>
      <p:pic>
        <p:nvPicPr>
          <p:cNvPr id="1026" name="Picture 2" descr="http://marenydebarraquetes.es/wp-content/gallery/ayuntamiento/IMG_8043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1" y="0"/>
            <a:ext cx="9219066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Resultado de imagen de mareny barraquetes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Núcleo Urbano de El Maren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8" name="Picture 4" descr="Resultado de imagen de mareny barraquetes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Resultado de imagen de mareny barraquet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29713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s://upload.wikimedia.org/wikipedia/commons/d/dc/Estapaplatj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8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99437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Resultado de imagen de mareny barraquet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17/01/2017</a:t>
            </a:fld>
            <a:endParaRPr lang="es-ES"/>
          </a:p>
        </p:txBody>
      </p:sp>
      <p:pic>
        <p:nvPicPr>
          <p:cNvPr id="1026" name="Picture 2" descr="Resultado de imagen de mareny de barraquetes ayuntamien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17/01/2017</a:t>
            </a:fld>
            <a:endParaRPr lang="es-ES"/>
          </a:p>
        </p:txBody>
      </p:sp>
      <p:pic>
        <p:nvPicPr>
          <p:cNvPr id="2050" name="Picture 2" descr="C:\Users\Jose Luis\Desktop\TORR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53387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17/01/2017</a:t>
            </a:fld>
            <a:endParaRPr lang="es-ES"/>
          </a:p>
        </p:txBody>
      </p:sp>
      <p:pic>
        <p:nvPicPr>
          <p:cNvPr id="3075" name="Picture 3" descr="C:\Users\Jose Luis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578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17/01/2017</a:t>
            </a:fld>
            <a:endParaRPr lang="es-ES"/>
          </a:p>
        </p:txBody>
      </p:sp>
      <p:pic>
        <p:nvPicPr>
          <p:cNvPr id="4098" name="Picture 2" descr="C:\Users\Jose Luis\Desktop\20140816_180606 - cop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8486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s://upload.wikimedia.org/wikipedia/commons/0/04/Lagoladelmareny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" y="0"/>
            <a:ext cx="9143998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7158" y="6072206"/>
            <a:ext cx="9348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La Gola.</a:t>
            </a:r>
          </a:p>
        </p:txBody>
      </p:sp>
    </p:spTree>
  </p:cSld>
  <p:clrMapOvr>
    <a:masterClrMapping/>
  </p:clrMapOvr>
  <p:transition advTm="7000">
    <p:sndAc>
      <p:stSnd>
        <p:snd r:embed="rId2" name="108695470.wav"/>
      </p:stSnd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7" name="Rectangle 1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2700000" scaled="0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6398" name="Rectangle 14"/>
          <p:cNvSpPr>
            <a:spLocks noChangeArrowheads="1"/>
          </p:cNvSpPr>
          <p:nvPr/>
        </p:nvSpPr>
        <p:spPr bwMode="auto">
          <a:xfrm>
            <a:off x="357158" y="214290"/>
            <a:ext cx="8496300" cy="6264275"/>
          </a:xfrm>
          <a:prstGeom prst="rect">
            <a:avLst/>
          </a:prstGeom>
          <a:solidFill>
            <a:srgbClr val="00FFFF"/>
          </a:solidFill>
          <a:ln w="9525">
            <a:solidFill>
              <a:srgbClr val="FFCC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dirty="0"/>
          </a:p>
        </p:txBody>
      </p:sp>
      <p:sp>
        <p:nvSpPr>
          <p:cNvPr id="16444" name="WordArt 60"/>
          <p:cNvSpPr>
            <a:spLocks noChangeArrowheads="1" noChangeShapeType="1" noTextEdit="1"/>
          </p:cNvSpPr>
          <p:nvPr/>
        </p:nvSpPr>
        <p:spPr bwMode="auto">
          <a:xfrm>
            <a:off x="714348" y="642918"/>
            <a:ext cx="7715304" cy="55721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3200" dirty="0" smtClean="0">
              <a:latin typeface="Agency FB" pitchFamily="34" charset="0"/>
            </a:endParaRPr>
          </a:p>
          <a:p>
            <a:pPr algn="ctr"/>
            <a:r>
              <a:rPr lang="es-ES" sz="3200" dirty="0" smtClean="0">
                <a:latin typeface="Arial" pitchFamily="34" charset="0"/>
                <a:cs typeface="Arial" pitchFamily="34" charset="0"/>
              </a:rPr>
              <a:t>Su topónimo </a:t>
            </a:r>
            <a:r>
              <a:rPr lang="es-ES" sz="3200" i="1" dirty="0" err="1" smtClean="0">
                <a:latin typeface="Arial" pitchFamily="34" charset="0"/>
                <a:cs typeface="Arial" pitchFamily="34" charset="0"/>
              </a:rPr>
              <a:t>mareny</a:t>
            </a:r>
            <a:r>
              <a:rPr lang="es-ES" sz="3200" dirty="0" smtClean="0">
                <a:latin typeface="Arial" pitchFamily="34" charset="0"/>
                <a:cs typeface="Arial" pitchFamily="34" charset="0"/>
              </a:rPr>
              <a:t> significa marisma, es decir, zona muy cercana al mar y fácilmente inundable. Por su parte, el término</a:t>
            </a:r>
          </a:p>
          <a:p>
            <a:pPr algn="ctr"/>
            <a:r>
              <a:rPr lang="es-ES" sz="3200" dirty="0" smtClean="0">
                <a:latin typeface="Arial" pitchFamily="34" charset="0"/>
                <a:cs typeface="Arial" pitchFamily="34" charset="0"/>
              </a:rPr>
              <a:t> </a:t>
            </a:r>
            <a:r>
              <a:rPr lang="es-ES" sz="3200" i="1" dirty="0" smtClean="0">
                <a:latin typeface="Arial" pitchFamily="34" charset="0"/>
                <a:cs typeface="Arial" pitchFamily="34" charset="0"/>
              </a:rPr>
              <a:t>barraquetes</a:t>
            </a:r>
            <a:r>
              <a:rPr lang="es-ES" sz="3200" dirty="0" smtClean="0">
                <a:latin typeface="Arial" pitchFamily="34" charset="0"/>
                <a:cs typeface="Arial" pitchFamily="34" charset="0"/>
              </a:rPr>
              <a:t> nos indica el tipo de hábitat que era frecuente en toda la zona, barracas construidas con cañas y barro, </a:t>
            </a:r>
          </a:p>
          <a:p>
            <a:pPr algn="ctr"/>
            <a:r>
              <a:rPr lang="es-ES" sz="3200" dirty="0" smtClean="0">
                <a:latin typeface="Arial" pitchFamily="34" charset="0"/>
                <a:cs typeface="Arial" pitchFamily="34" charset="0"/>
              </a:rPr>
              <a:t>materiales procedentes de las marismas y del cordón </a:t>
            </a:r>
            <a:r>
              <a:rPr lang="es-ES" sz="3200" dirty="0" err="1" smtClean="0">
                <a:latin typeface="Arial" pitchFamily="34" charset="0"/>
                <a:cs typeface="Arial" pitchFamily="34" charset="0"/>
              </a:rPr>
              <a:t>dunar</a:t>
            </a:r>
            <a:r>
              <a:rPr lang="es-ES" sz="32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ctr"/>
            <a:r>
              <a:rPr lang="es-ES" sz="3200" dirty="0" smtClean="0">
                <a:latin typeface="Arial" pitchFamily="34" charset="0"/>
                <a:cs typeface="Arial" pitchFamily="34" charset="0"/>
              </a:rPr>
              <a:t>El origen histórico de los primeros asentamientos humanos en esta zona, se remonta al período de la dominación romana,</a:t>
            </a:r>
          </a:p>
          <a:p>
            <a:pPr algn="ctr"/>
            <a:r>
              <a:rPr lang="es-ES" sz="3200" dirty="0" smtClean="0">
                <a:latin typeface="Arial" pitchFamily="34" charset="0"/>
                <a:cs typeface="Arial" pitchFamily="34" charset="0"/>
              </a:rPr>
              <a:t> cuando las colonias focenses se establecieron </a:t>
            </a:r>
          </a:p>
          <a:p>
            <a:pPr algn="ctr"/>
            <a:r>
              <a:rPr lang="es-ES" sz="3200" dirty="0" smtClean="0">
                <a:latin typeface="Arial" pitchFamily="34" charset="0"/>
                <a:cs typeface="Arial" pitchFamily="34" charset="0"/>
              </a:rPr>
              <a:t>cerca de </a:t>
            </a:r>
            <a:r>
              <a:rPr lang="es-ES" sz="3200" dirty="0" err="1" smtClean="0">
                <a:latin typeface="Arial" pitchFamily="34" charset="0"/>
                <a:cs typeface="Arial" pitchFamily="34" charset="0"/>
              </a:rPr>
              <a:t>Sicania</a:t>
            </a:r>
            <a:r>
              <a:rPr lang="es-ES" sz="3200" dirty="0" smtClean="0">
                <a:latin typeface="Arial" pitchFamily="34" charset="0"/>
                <a:cs typeface="Arial" pitchFamily="34" charset="0"/>
              </a:rPr>
              <a:t>, siendo El </a:t>
            </a:r>
            <a:r>
              <a:rPr lang="es-ES" sz="3200" dirty="0" err="1" smtClean="0">
                <a:latin typeface="Arial" pitchFamily="34" charset="0"/>
                <a:cs typeface="Arial" pitchFamily="34" charset="0"/>
              </a:rPr>
              <a:t>Mareny</a:t>
            </a:r>
            <a:r>
              <a:rPr lang="es-ES" sz="3200" dirty="0" smtClean="0">
                <a:latin typeface="Arial" pitchFamily="34" charset="0"/>
                <a:cs typeface="Arial" pitchFamily="34" charset="0"/>
              </a:rPr>
              <a:t> de Barraquetes una de ellas. Subsistió a través de los siglos, como alquería, llegando así a los </a:t>
            </a:r>
          </a:p>
          <a:p>
            <a:pPr algn="ctr"/>
            <a:r>
              <a:rPr lang="es-ES" sz="3200" dirty="0" smtClean="0">
                <a:latin typeface="Arial" pitchFamily="34" charset="0"/>
                <a:cs typeface="Arial" pitchFamily="34" charset="0"/>
              </a:rPr>
              <a:t>primeros antecedentes históricos, los cuales están en el primer padrón de habitantes de vecinos que se hizo en </a:t>
            </a:r>
          </a:p>
          <a:p>
            <a:pPr algn="ctr"/>
            <a:r>
              <a:rPr lang="es-ES" sz="3200" dirty="0" smtClean="0">
                <a:latin typeface="Arial" pitchFamily="34" charset="0"/>
                <a:cs typeface="Arial" pitchFamily="34" charset="0"/>
              </a:rPr>
              <a:t>Sueca el año 1795, por orden gubernativa para la confección de la quinta, ya </a:t>
            </a:r>
          </a:p>
          <a:p>
            <a:pPr algn="ctr"/>
            <a:r>
              <a:rPr lang="es-ES" sz="3200" dirty="0" smtClean="0">
                <a:latin typeface="Arial" pitchFamily="34" charset="0"/>
                <a:cs typeface="Arial" pitchFamily="34" charset="0"/>
              </a:rPr>
              <a:t>que España se encontraba en guerra contra la Francia Revolucionaria del Directorio (1793-1795).</a:t>
            </a:r>
          </a:p>
          <a:p>
            <a:pPr algn="ctr"/>
            <a:r>
              <a:rPr lang="es-ES" sz="3200" dirty="0" smtClean="0">
                <a:latin typeface="Arial" pitchFamily="34" charset="0"/>
                <a:cs typeface="Arial" pitchFamily="34" charset="0"/>
              </a:rPr>
              <a:t> Asimismo, hasta el padrón de 1845 no tenemos un listado de vecinos específicamente, de El </a:t>
            </a:r>
            <a:r>
              <a:rPr lang="es-ES" sz="3200" dirty="0" err="1" smtClean="0">
                <a:latin typeface="Arial" pitchFamily="34" charset="0"/>
                <a:cs typeface="Arial" pitchFamily="34" charset="0"/>
              </a:rPr>
              <a:t>Mareny</a:t>
            </a:r>
            <a:r>
              <a:rPr lang="es-ES" sz="3200" dirty="0" smtClean="0">
                <a:latin typeface="Arial" pitchFamily="34" charset="0"/>
                <a:cs typeface="Arial" pitchFamily="34" charset="0"/>
              </a:rPr>
              <a:t>, con nueve barracas.</a:t>
            </a:r>
          </a:p>
          <a:p>
            <a:pPr algn="ctr"/>
            <a:r>
              <a:rPr lang="es-ES" sz="3200" dirty="0" smtClean="0">
                <a:latin typeface="Arial" pitchFamily="34" charset="0"/>
                <a:cs typeface="Arial" pitchFamily="34" charset="0"/>
              </a:rPr>
              <a:t>Sus habitantes, se dedican principalmente a la agricultura. En el siglo pasado el núcleo de población </a:t>
            </a:r>
          </a:p>
          <a:p>
            <a:pPr algn="ctr"/>
            <a:r>
              <a:rPr lang="es-ES" sz="3200" dirty="0" smtClean="0">
                <a:latin typeface="Arial" pitchFamily="34" charset="0"/>
                <a:cs typeface="Arial" pitchFamily="34" charset="0"/>
              </a:rPr>
              <a:t>basaba su economía principalmente en la pesca. Existían tres pesqueras dónde vivían </a:t>
            </a:r>
          </a:p>
          <a:p>
            <a:pPr algn="ctr"/>
            <a:r>
              <a:rPr lang="es-ES" sz="3200" dirty="0" err="1" smtClean="0">
                <a:latin typeface="Arial" pitchFamily="34" charset="0"/>
                <a:cs typeface="Arial" pitchFamily="34" charset="0"/>
              </a:rPr>
              <a:t>amilias</a:t>
            </a:r>
            <a:r>
              <a:rPr lang="es-ES" sz="3200" dirty="0" smtClean="0">
                <a:latin typeface="Arial" pitchFamily="34" charset="0"/>
                <a:cs typeface="Arial" pitchFamily="34" charset="0"/>
              </a:rPr>
              <a:t> que se dedicaban a la pesca en agua dulce (en los canales provenientes del Júcar). </a:t>
            </a:r>
          </a:p>
          <a:p>
            <a:pPr algn="ctr"/>
            <a:r>
              <a:rPr lang="es-ES" sz="3200" dirty="0" smtClean="0">
                <a:latin typeface="Arial" pitchFamily="34" charset="0"/>
                <a:cs typeface="Arial" pitchFamily="34" charset="0"/>
              </a:rPr>
              <a:t>Actualmente existe una pesquera, dónde se continúa esta labor, </a:t>
            </a:r>
          </a:p>
          <a:p>
            <a:pPr algn="ctr"/>
            <a:r>
              <a:rPr lang="es-ES" sz="3200" dirty="0" smtClean="0">
                <a:latin typeface="Arial" pitchFamily="34" charset="0"/>
                <a:cs typeface="Arial" pitchFamily="34" charset="0"/>
              </a:rPr>
              <a:t>pero con modernas instalaciones y que han persistido hasta nuestros días.</a:t>
            </a:r>
          </a:p>
          <a:p>
            <a:pPr algn="ctr"/>
            <a:endParaRPr lang="es-ES" sz="32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0000"/>
              </a:solidFill>
              <a:latin typeface="Impact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5429264"/>
            <a:ext cx="1398756" cy="1142984"/>
          </a:xfrm>
          <a:prstGeom prst="rect">
            <a:avLst/>
          </a:prstGeom>
          <a:noFill/>
        </p:spPr>
      </p:pic>
      <p:pic>
        <p:nvPicPr>
          <p:cNvPr id="7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29000" contrast="95000"/>
          </a:blip>
          <a:srcRect/>
          <a:stretch>
            <a:fillRect/>
          </a:stretch>
        </p:blipFill>
        <p:spPr bwMode="auto">
          <a:xfrm>
            <a:off x="357158" y="214290"/>
            <a:ext cx="8501122" cy="621510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6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6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64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64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4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17/01/2017</a:t>
            </a:fld>
            <a:endParaRPr lang="es-ES"/>
          </a:p>
        </p:txBody>
      </p:sp>
      <p:pic>
        <p:nvPicPr>
          <p:cNvPr id="5122" name="Picture 2" descr="C:\Users\Jose Luis\Desktop\3ARROZAL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454112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17/01/2017</a:t>
            </a:fld>
            <a:endParaRPr lang="es-ES"/>
          </a:p>
        </p:txBody>
      </p:sp>
      <p:pic>
        <p:nvPicPr>
          <p:cNvPr id="6146" name="Picture 2" descr="C:\Users\Jose Luis\Desktop\albufer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4346" y="-142900"/>
            <a:ext cx="9770110" cy="7358114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s://upload.wikimedia.org/wikipedia/commons/6/6f/Camposarro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8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14282" y="42860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/>
              <a:t>Campos de Cultivo, conocidos como "La Partida" con vistas a </a:t>
            </a:r>
            <a:r>
              <a:rPr lang="es-ES" dirty="0" err="1"/>
              <a:t>Cullera</a:t>
            </a:r>
            <a:r>
              <a:rPr lang="es-ES" dirty="0"/>
              <a:t>.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Resultado de imagen de mareny barraquet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s://upload.wikimedia.org/wikipedia/commons/7/72/Capvesprest%C3%ADpic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14282" y="35716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/>
              <a:t>Atardeceres típicos visibles desde </a:t>
            </a:r>
            <a:endParaRPr lang="es-ES" dirty="0" smtClean="0"/>
          </a:p>
          <a:p>
            <a:r>
              <a:rPr lang="es-ES" dirty="0" smtClean="0"/>
              <a:t>"</a:t>
            </a:r>
            <a:r>
              <a:rPr lang="es-ES" dirty="0"/>
              <a:t>El mirador del </a:t>
            </a:r>
            <a:r>
              <a:rPr lang="es-ES" dirty="0" err="1"/>
              <a:t>Fabat</a:t>
            </a:r>
            <a:r>
              <a:rPr lang="es-ES" dirty="0"/>
              <a:t>".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s://upload.wikimedia.org/wikipedia/commons/f/f7/Platjare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8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14282" y="6286520"/>
            <a:ext cx="27777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Aguas en </a:t>
            </a:r>
            <a:r>
              <a:rPr lang="es-ES" dirty="0" smtClean="0"/>
              <a:t>muy buen </a:t>
            </a:r>
            <a:r>
              <a:rPr lang="es-ES" dirty="0"/>
              <a:t>estado.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0996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35249"/>
          </a:xfrm>
          <a:prstGeom prst="rect">
            <a:avLst/>
          </a:prstGeom>
          <a:noFill/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2" name="Picture 6" descr="Resultado de imagen de mareny barraquet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7778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57222" y="0"/>
            <a:ext cx="950122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marenydebarraquetes.es/wp-content/gallery/playa-del-rey/IMG_9194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32626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sndAc>
      <p:stSnd>
        <p:snd r:embed="rId2" name="26329915.wav"/>
      </p:stSnd>
    </p:sndAc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7" name="Rectangle 1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2700000" scaled="0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6398" name="Rectangle 14"/>
          <p:cNvSpPr>
            <a:spLocks noChangeArrowheads="1"/>
          </p:cNvSpPr>
          <p:nvPr/>
        </p:nvSpPr>
        <p:spPr bwMode="auto">
          <a:xfrm>
            <a:off x="357158" y="285728"/>
            <a:ext cx="8496300" cy="6264275"/>
          </a:xfrm>
          <a:prstGeom prst="rect">
            <a:avLst/>
          </a:prstGeom>
          <a:solidFill>
            <a:srgbClr val="00FFFF"/>
          </a:solidFill>
          <a:ln w="9525">
            <a:solidFill>
              <a:srgbClr val="FFCC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dirty="0"/>
          </a:p>
        </p:txBody>
      </p:sp>
      <p:sp>
        <p:nvSpPr>
          <p:cNvPr id="16444" name="WordArt 60"/>
          <p:cNvSpPr>
            <a:spLocks noChangeArrowheads="1" noChangeShapeType="1" noTextEdit="1"/>
          </p:cNvSpPr>
          <p:nvPr/>
        </p:nvSpPr>
        <p:spPr bwMode="auto">
          <a:xfrm>
            <a:off x="1214414" y="1000108"/>
            <a:ext cx="7143800" cy="4572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dirty="0" smtClean="0">
                <a:latin typeface="Arial" pitchFamily="34" charset="0"/>
                <a:cs typeface="Arial" pitchFamily="34" charset="0"/>
              </a:rPr>
              <a:t>La playa de El </a:t>
            </a:r>
            <a:r>
              <a:rPr lang="es-ES" sz="3200" dirty="0" err="1" smtClean="0">
                <a:latin typeface="Arial" pitchFamily="34" charset="0"/>
                <a:cs typeface="Arial" pitchFamily="34" charset="0"/>
              </a:rPr>
              <a:t>Mareny</a:t>
            </a:r>
            <a:r>
              <a:rPr lang="es-ES" sz="3200" dirty="0" smtClean="0">
                <a:latin typeface="Arial" pitchFamily="34" charset="0"/>
                <a:cs typeface="Arial" pitchFamily="34" charset="0"/>
              </a:rPr>
              <a:t> de Barraquetes, con 900 metros de costa, es una playa no urbanizada, </a:t>
            </a:r>
          </a:p>
          <a:p>
            <a:pPr algn="ctr"/>
            <a:r>
              <a:rPr lang="es-ES" sz="3200" dirty="0" smtClean="0">
                <a:latin typeface="Arial" pitchFamily="34" charset="0"/>
                <a:cs typeface="Arial" pitchFamily="34" charset="0"/>
              </a:rPr>
              <a:t>De arena muy fina </a:t>
            </a:r>
            <a:r>
              <a:rPr lang="es-ES" sz="3200" dirty="0" err="1" smtClean="0">
                <a:latin typeface="Arial" pitchFamily="34" charset="0"/>
                <a:cs typeface="Arial" pitchFamily="34" charset="0"/>
              </a:rPr>
              <a:t>siendouna</a:t>
            </a:r>
            <a:r>
              <a:rPr lang="es-ES" sz="3200" dirty="0" smtClean="0">
                <a:latin typeface="Arial" pitchFamily="34" charset="0"/>
                <a:cs typeface="Arial" pitchFamily="34" charset="0"/>
              </a:rPr>
              <a:t> de las pocas que quedan todavía con cordón </a:t>
            </a:r>
            <a:r>
              <a:rPr lang="es-ES" sz="3200" dirty="0" err="1" smtClean="0">
                <a:latin typeface="Arial" pitchFamily="34" charset="0"/>
                <a:cs typeface="Arial" pitchFamily="34" charset="0"/>
              </a:rPr>
              <a:t>dunar</a:t>
            </a:r>
            <a:r>
              <a:rPr lang="es-ES" sz="32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algn="ctr"/>
            <a:r>
              <a:rPr lang="es-ES" sz="3200" dirty="0" smtClean="0">
                <a:latin typeface="Arial" pitchFamily="34" charset="0"/>
                <a:cs typeface="Arial" pitchFamily="34" charset="0"/>
              </a:rPr>
              <a:t>Además, esta playa suele contar con la Bandera Q, de Calidad Turística.</a:t>
            </a:r>
          </a:p>
          <a:p>
            <a:pPr algn="ctr"/>
            <a:r>
              <a:rPr lang="es-ES" sz="3200" dirty="0" smtClean="0">
                <a:latin typeface="Arial" pitchFamily="34" charset="0"/>
                <a:cs typeface="Arial" pitchFamily="34" charset="0"/>
              </a:rPr>
              <a:t>Tiene un paseo marítimo por donde a la gente le encanta pasear, y en este mismo paseo, </a:t>
            </a:r>
          </a:p>
          <a:p>
            <a:pPr algn="ctr"/>
            <a:r>
              <a:rPr lang="es-ES" sz="3200" dirty="0" smtClean="0">
                <a:latin typeface="Arial" pitchFamily="34" charset="0"/>
                <a:cs typeface="Arial" pitchFamily="34" charset="0"/>
              </a:rPr>
              <a:t>tiene lugar en las tardes de </a:t>
            </a:r>
            <a:r>
              <a:rPr lang="es-ES" sz="3200" dirty="0" err="1" smtClean="0">
                <a:latin typeface="Arial" pitchFamily="34" charset="0"/>
                <a:cs typeface="Arial" pitchFamily="34" charset="0"/>
              </a:rPr>
              <a:t>domingode</a:t>
            </a:r>
            <a:r>
              <a:rPr lang="es-ES" sz="3200" dirty="0" smtClean="0">
                <a:latin typeface="Arial" pitchFamily="34" charset="0"/>
                <a:cs typeface="Arial" pitchFamily="34" charset="0"/>
              </a:rPr>
              <a:t> verano, un mercadillo que trae a más gente todavía.</a:t>
            </a:r>
          </a:p>
          <a:p>
            <a:pPr algn="ctr"/>
            <a:r>
              <a:rPr lang="es-ES" sz="3200" dirty="0" smtClean="0">
                <a:latin typeface="Arial" pitchFamily="34" charset="0"/>
                <a:cs typeface="Arial" pitchFamily="34" charset="0"/>
              </a:rPr>
              <a:t>Esta playa es conocida por los windsurfistas debido a sus fuertes rachas de viento térmico de origen SE en verano.</a:t>
            </a:r>
          </a:p>
          <a:p>
            <a:pPr algn="ctr"/>
            <a:r>
              <a:rPr lang="es-ES" sz="3200" dirty="0" smtClean="0">
                <a:latin typeface="Arial" pitchFamily="34" charset="0"/>
                <a:cs typeface="Arial" pitchFamily="34" charset="0"/>
              </a:rPr>
              <a:t> El </a:t>
            </a:r>
            <a:r>
              <a:rPr lang="es-ES" sz="3200" dirty="0" err="1" smtClean="0">
                <a:latin typeface="Arial" pitchFamily="34" charset="0"/>
                <a:cs typeface="Arial" pitchFamily="34" charset="0"/>
              </a:rPr>
              <a:t>kitesurf</a:t>
            </a:r>
            <a:r>
              <a:rPr lang="es-ES" sz="3200" dirty="0" smtClean="0">
                <a:latin typeface="Arial" pitchFamily="34" charset="0"/>
                <a:cs typeface="Arial" pitchFamily="34" charset="0"/>
              </a:rPr>
              <a:t> se ha puesto de moda en la zona en los últimos años, llegando a hacer</a:t>
            </a:r>
          </a:p>
          <a:p>
            <a:pPr algn="ctr"/>
            <a:r>
              <a:rPr lang="es-ES" sz="3200" dirty="0" smtClean="0">
                <a:latin typeface="Arial" pitchFamily="34" charset="0"/>
                <a:cs typeface="Arial" pitchFamily="34" charset="0"/>
              </a:rPr>
              <a:t> incluso exhibiciones de windsurfistas de ámbito autonómico. Los vientos dominantes son los de origen marítimo,</a:t>
            </a:r>
          </a:p>
          <a:p>
            <a:pPr algn="ctr"/>
            <a:r>
              <a:rPr lang="es-ES" sz="3200" dirty="0" smtClean="0">
                <a:latin typeface="Arial" pitchFamily="34" charset="0"/>
                <a:cs typeface="Arial" pitchFamily="34" charset="0"/>
              </a:rPr>
              <a:t> el Levante (E) y el Gregal (NE). Ambos suelen traer fuertes lluvias a esta región.</a:t>
            </a:r>
          </a:p>
          <a:p>
            <a:pPr algn="ctr"/>
            <a:r>
              <a:rPr lang="es-ES" sz="3200" dirty="0" smtClean="0">
                <a:latin typeface="Arial" pitchFamily="34" charset="0"/>
                <a:cs typeface="Arial" pitchFamily="34" charset="0"/>
              </a:rPr>
              <a:t> También el </a:t>
            </a:r>
            <a:r>
              <a:rPr lang="es-ES" sz="3200" dirty="0" err="1" smtClean="0">
                <a:latin typeface="Arial" pitchFamily="34" charset="0"/>
                <a:cs typeface="Arial" pitchFamily="34" charset="0"/>
              </a:rPr>
              <a:t>Mestral</a:t>
            </a:r>
            <a:r>
              <a:rPr lang="es-ES" sz="3200" dirty="0" smtClean="0">
                <a:latin typeface="Arial" pitchFamily="34" charset="0"/>
                <a:cs typeface="Arial" pitchFamily="34" charset="0"/>
              </a:rPr>
              <a:t>, componente NO asociada a los días más gélidos de invierno, se ensaña con fuerza durante </a:t>
            </a:r>
          </a:p>
          <a:p>
            <a:pPr algn="ctr"/>
            <a:r>
              <a:rPr lang="es-ES" sz="3200" dirty="0" smtClean="0">
                <a:latin typeface="Arial" pitchFamily="34" charset="0"/>
                <a:cs typeface="Arial" pitchFamily="34" charset="0"/>
              </a:rPr>
              <a:t>buena parte del invierno en esta peculiar zona de la costa valenciana.</a:t>
            </a:r>
          </a:p>
          <a:p>
            <a:pPr algn="ctr"/>
            <a:r>
              <a:rPr lang="es-ES" sz="3200" dirty="0" smtClean="0">
                <a:latin typeface="Arial" pitchFamily="34" charset="0"/>
                <a:cs typeface="Arial" pitchFamily="34" charset="0"/>
              </a:rPr>
              <a:t>A pesar de ser una zona de veraneo, algunas familias viven en la </a:t>
            </a:r>
            <a:r>
              <a:rPr lang="es-ES" sz="3200" dirty="0" err="1" smtClean="0">
                <a:latin typeface="Arial" pitchFamily="34" charset="0"/>
                <a:cs typeface="Arial" pitchFamily="34" charset="0"/>
              </a:rPr>
              <a:t>Plaja</a:t>
            </a:r>
            <a:r>
              <a:rPr lang="es-ES" sz="3200" dirty="0" smtClean="0">
                <a:latin typeface="Arial" pitchFamily="34" charset="0"/>
                <a:cs typeface="Arial" pitchFamily="34" charset="0"/>
              </a:rPr>
              <a:t> de </a:t>
            </a:r>
            <a:r>
              <a:rPr lang="es-ES" sz="3200" dirty="0" err="1" smtClean="0">
                <a:latin typeface="Arial" pitchFamily="34" charset="0"/>
                <a:cs typeface="Arial" pitchFamily="34" charset="0"/>
              </a:rPr>
              <a:t>Mareny</a:t>
            </a:r>
            <a:r>
              <a:rPr lang="es-ES" sz="3200" dirty="0" smtClean="0">
                <a:latin typeface="Arial" pitchFamily="34" charset="0"/>
                <a:cs typeface="Arial" pitchFamily="34" charset="0"/>
              </a:rPr>
              <a:t> de Barraquetes todo el año.</a:t>
            </a:r>
          </a:p>
          <a:p>
            <a:pPr algn="ctr"/>
            <a:r>
              <a:rPr lang="es-ES" sz="3200" dirty="0" smtClean="0">
                <a:latin typeface="Arial" pitchFamily="34" charset="0"/>
                <a:cs typeface="Arial" pitchFamily="34" charset="0"/>
              </a:rPr>
              <a:t>En la costa abunda la recolecta de tellinas y a pocos metros los mejillones, percebes, pulpos y congrios principalmente</a:t>
            </a:r>
            <a:r>
              <a:rPr lang="es-ES" sz="3200" dirty="0" smtClean="0">
                <a:latin typeface="Agency FB" pitchFamily="34" charset="0"/>
              </a:rPr>
              <a:t>.</a:t>
            </a:r>
            <a:endParaRPr lang="es-ES" sz="3200" dirty="0">
              <a:latin typeface="Agency FB" pitchFamily="34" charset="0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5429264"/>
            <a:ext cx="1398756" cy="1142984"/>
          </a:xfrm>
          <a:prstGeom prst="rect">
            <a:avLst/>
          </a:prstGeom>
          <a:noFill/>
        </p:spPr>
      </p:pic>
      <p:pic>
        <p:nvPicPr>
          <p:cNvPr id="8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29000" contrast="95000"/>
          </a:blip>
          <a:srcRect/>
          <a:stretch>
            <a:fillRect/>
          </a:stretch>
        </p:blipFill>
        <p:spPr bwMode="auto">
          <a:xfrm>
            <a:off x="357158" y="357166"/>
            <a:ext cx="8501122" cy="621510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6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6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64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64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4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1472" y="285728"/>
            <a:ext cx="14089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Playa del Rey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marenydebarraquetes.es/wp-content/uploads/2014/03/playa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marenydebarraquetes.es/wp-content/gallery/playa-del-rey/IMG_9197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219066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marenydebarraquetes.es/wp-content/gallery/playa-del-rey/IMG_9199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32626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marenydebarraquetes.es/wp-content/uploads/2014/03/playa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marenydebarraquetes.es/wp-content/gallery/playa-del-rey/IMG_920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219066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Resultado de imagen de mareny barraquet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6" name="Picture 4" descr="Resultado de imagen de mareny barraquet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7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marenydebarraquetes.es/wp-content/gallery/playa-del-rey/IMG_9187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219066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Resultado de imagen de mareny barraquet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52226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2.bp.blogspot.com/-Y1xC5iW_T6U/TzMsn3zHq3I/AAAAAAAACVE/KqVlWo5SXc8/s1600/0k0289_gif-sicodelicos-1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25000" contrast="71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45060" name="Picture 4" descr="Imagen relacio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357166"/>
            <a:ext cx="4286249" cy="2553891"/>
          </a:xfrm>
          <a:prstGeom prst="rect">
            <a:avLst/>
          </a:prstGeom>
          <a:noFill/>
        </p:spPr>
      </p:pic>
      <p:pic>
        <p:nvPicPr>
          <p:cNvPr id="4" name="Picture 2" descr="Imagen relacionad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3429000"/>
            <a:ext cx="4130757" cy="3071810"/>
          </a:xfrm>
          <a:prstGeom prst="rect">
            <a:avLst/>
          </a:prstGeom>
          <a:noFill/>
        </p:spPr>
      </p:pic>
      <p:pic>
        <p:nvPicPr>
          <p:cNvPr id="5" name="Picture 2" descr="Resultado de imagen de mareny barraquetes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86314" y="428604"/>
            <a:ext cx="4065707" cy="2561076"/>
          </a:xfrm>
          <a:prstGeom prst="rect">
            <a:avLst/>
          </a:prstGeom>
          <a:noFill/>
        </p:spPr>
      </p:pic>
      <p:pic>
        <p:nvPicPr>
          <p:cNvPr id="45062" name="Picture 6" descr="Imagen relacionada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00562" y="3571876"/>
            <a:ext cx="4381531" cy="2928982"/>
          </a:xfrm>
          <a:prstGeom prst="rect">
            <a:avLst/>
          </a:prstGeom>
          <a:noFill/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Imagen relacionada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219066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7" name="Rectangle 1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2700000" scaled="0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6398" name="Rectangle 14"/>
          <p:cNvSpPr>
            <a:spLocks noChangeArrowheads="1"/>
          </p:cNvSpPr>
          <p:nvPr/>
        </p:nvSpPr>
        <p:spPr bwMode="auto">
          <a:xfrm>
            <a:off x="357158" y="357166"/>
            <a:ext cx="8496300" cy="6264275"/>
          </a:xfrm>
          <a:prstGeom prst="rect">
            <a:avLst/>
          </a:prstGeom>
          <a:solidFill>
            <a:srgbClr val="00FFFF"/>
          </a:solidFill>
          <a:ln w="9525">
            <a:solidFill>
              <a:srgbClr val="FFCC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dirty="0"/>
          </a:p>
        </p:txBody>
      </p:sp>
      <p:sp>
        <p:nvSpPr>
          <p:cNvPr id="16444" name="WordArt 60"/>
          <p:cNvSpPr>
            <a:spLocks noChangeArrowheads="1" noChangeShapeType="1" noTextEdit="1"/>
          </p:cNvSpPr>
          <p:nvPr/>
        </p:nvSpPr>
        <p:spPr bwMode="auto">
          <a:xfrm>
            <a:off x="1500166" y="1214422"/>
            <a:ext cx="6286544" cy="464347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dirty="0" smtClean="0">
                <a:latin typeface="Agency FB" pitchFamily="34" charset="0"/>
              </a:rPr>
              <a:t>La riqueza gastronómica de El </a:t>
            </a:r>
            <a:r>
              <a:rPr lang="es-ES" sz="3200" dirty="0" err="1" smtClean="0">
                <a:latin typeface="Agency FB" pitchFamily="34" charset="0"/>
              </a:rPr>
              <a:t>Mareny</a:t>
            </a:r>
            <a:r>
              <a:rPr lang="es-ES" sz="3200" dirty="0" smtClean="0">
                <a:latin typeface="Agency FB" pitchFamily="34" charset="0"/>
              </a:rPr>
              <a:t> de Barraquetes, convierte en un verdadero </a:t>
            </a:r>
          </a:p>
          <a:p>
            <a:pPr algn="ctr"/>
            <a:r>
              <a:rPr lang="es-ES" sz="3200" dirty="0" smtClean="0">
                <a:latin typeface="Agency FB" pitchFamily="34" charset="0"/>
              </a:rPr>
              <a:t>placer degustar los auténticos platos de la Albufera de</a:t>
            </a:r>
          </a:p>
          <a:p>
            <a:pPr algn="ctr"/>
            <a:r>
              <a:rPr lang="es-ES" sz="3200" dirty="0" smtClean="0">
                <a:latin typeface="Agency FB" pitchFamily="34" charset="0"/>
              </a:rPr>
              <a:t> Valencia y el Mediterráneo. La cocina </a:t>
            </a:r>
            <a:r>
              <a:rPr lang="es-ES" sz="3200" dirty="0" err="1" smtClean="0">
                <a:latin typeface="Agency FB" pitchFamily="34" charset="0"/>
              </a:rPr>
              <a:t>mareñera</a:t>
            </a:r>
            <a:r>
              <a:rPr lang="es-ES" sz="3200" dirty="0" smtClean="0">
                <a:latin typeface="Agency FB" pitchFamily="34" charset="0"/>
              </a:rPr>
              <a:t> sabe sacar el máximo provecho a los</a:t>
            </a:r>
          </a:p>
          <a:p>
            <a:pPr algn="ctr"/>
            <a:r>
              <a:rPr lang="es-ES" sz="3200" dirty="0" smtClean="0">
                <a:latin typeface="Agency FB" pitchFamily="34" charset="0"/>
              </a:rPr>
              <a:t> productos de la tierra, ya que, aprovechar </a:t>
            </a:r>
            <a:r>
              <a:rPr lang="es-ES" sz="3200" dirty="0" err="1" smtClean="0">
                <a:latin typeface="Agency FB" pitchFamily="34" charset="0"/>
              </a:rPr>
              <a:t>losproductos</a:t>
            </a:r>
            <a:r>
              <a:rPr lang="es-ES" sz="3200" dirty="0" smtClean="0">
                <a:latin typeface="Agency FB" pitchFamily="34" charset="0"/>
              </a:rPr>
              <a:t> que se tienen más a</a:t>
            </a:r>
          </a:p>
          <a:p>
            <a:pPr algn="ctr"/>
            <a:r>
              <a:rPr lang="es-ES" sz="3200" dirty="0" smtClean="0">
                <a:latin typeface="Agency FB" pitchFamily="34" charset="0"/>
              </a:rPr>
              <a:t>mano se ha convertido en todo un arte. La anguila, el marisco, el arroz y las</a:t>
            </a:r>
          </a:p>
          <a:p>
            <a:pPr algn="ctr"/>
            <a:r>
              <a:rPr lang="es-ES" sz="3200" dirty="0" smtClean="0">
                <a:latin typeface="Agency FB" pitchFamily="34" charset="0"/>
              </a:rPr>
              <a:t>hortalizas son la </a:t>
            </a:r>
            <a:r>
              <a:rPr lang="es-ES" sz="3200" dirty="0" err="1" smtClean="0">
                <a:latin typeface="Agency FB" pitchFamily="34" charset="0"/>
              </a:rPr>
              <a:t>materiaprima</a:t>
            </a:r>
            <a:r>
              <a:rPr lang="es-ES" sz="3200" dirty="0" smtClean="0">
                <a:latin typeface="Agency FB" pitchFamily="34" charset="0"/>
              </a:rPr>
              <a:t> más usual en los platos locales.</a:t>
            </a:r>
          </a:p>
          <a:p>
            <a:pPr algn="ctr"/>
            <a:r>
              <a:rPr lang="es-ES" sz="3200" dirty="0" smtClean="0">
                <a:latin typeface="Agency FB" pitchFamily="34" charset="0"/>
              </a:rPr>
              <a:t>La paella tiene infinidad de variaciones y matices, pero aparte de los diferentes</a:t>
            </a:r>
          </a:p>
          <a:p>
            <a:pPr algn="ctr"/>
            <a:r>
              <a:rPr lang="es-ES" sz="3200" dirty="0" smtClean="0">
                <a:latin typeface="Agency FB" pitchFamily="34" charset="0"/>
              </a:rPr>
              <a:t> tipos de paella y arroces, también se ha desarrollado otro tipo de cocina muy</a:t>
            </a:r>
          </a:p>
          <a:p>
            <a:pPr algn="ctr"/>
            <a:r>
              <a:rPr lang="es-ES" sz="3200" dirty="0" smtClean="0">
                <a:latin typeface="Agency FB" pitchFamily="34" charset="0"/>
              </a:rPr>
              <a:t> tradicional: anguilas al horno, cebollada de anguila, </a:t>
            </a:r>
            <a:r>
              <a:rPr lang="es-ES" sz="3200" dirty="0" err="1" smtClean="0">
                <a:latin typeface="Agency FB" pitchFamily="34" charset="0"/>
              </a:rPr>
              <a:t>espardeñada</a:t>
            </a:r>
            <a:r>
              <a:rPr lang="es-ES" sz="3200" dirty="0" smtClean="0">
                <a:latin typeface="Agency FB" pitchFamily="34" charset="0"/>
              </a:rPr>
              <a:t>, </a:t>
            </a:r>
            <a:r>
              <a:rPr lang="es-ES" sz="3200" dirty="0" err="1" smtClean="0">
                <a:latin typeface="Agency FB" pitchFamily="34" charset="0"/>
              </a:rPr>
              <a:t>allipebre</a:t>
            </a:r>
            <a:r>
              <a:rPr lang="es-ES" sz="3200" dirty="0" smtClean="0">
                <a:latin typeface="Agency FB" pitchFamily="34" charset="0"/>
              </a:rPr>
              <a:t>, </a:t>
            </a:r>
          </a:p>
          <a:p>
            <a:pPr algn="ctr"/>
            <a:r>
              <a:rPr lang="es-ES" sz="3200" dirty="0" smtClean="0">
                <a:latin typeface="Agency FB" pitchFamily="34" charset="0"/>
              </a:rPr>
              <a:t>tortilla de angulas, caldereta de rape y langosta, </a:t>
            </a:r>
          </a:p>
          <a:p>
            <a:pPr algn="ctr"/>
            <a:r>
              <a:rPr lang="es-ES" sz="3200" dirty="0" smtClean="0">
                <a:latin typeface="Agency FB" pitchFamily="34" charset="0"/>
              </a:rPr>
              <a:t>revuelto de </a:t>
            </a:r>
            <a:r>
              <a:rPr lang="es-ES" sz="3200" dirty="0" err="1" smtClean="0">
                <a:latin typeface="Agency FB" pitchFamily="34" charset="0"/>
              </a:rPr>
              <a:t>angulo</a:t>
            </a:r>
            <a:r>
              <a:rPr lang="es-ES" sz="3200" dirty="0" smtClean="0">
                <a:latin typeface="Agency FB" pitchFamily="34" charset="0"/>
              </a:rPr>
              <a:t> y huevo, anguilas a la plancha con salsa verde.</a:t>
            </a:r>
          </a:p>
          <a:p>
            <a:pPr algn="ctr"/>
            <a:r>
              <a:rPr lang="es-ES" sz="3200" dirty="0" smtClean="0">
                <a:latin typeface="Agency FB" pitchFamily="34" charset="0"/>
              </a:rPr>
              <a:t>La repostería, al igual que estos suculentos platos, merece su distinción. </a:t>
            </a:r>
          </a:p>
          <a:p>
            <a:pPr algn="ctr"/>
            <a:r>
              <a:rPr lang="es-ES" sz="3200" dirty="0" smtClean="0">
                <a:latin typeface="Agency FB" pitchFamily="34" charset="0"/>
              </a:rPr>
              <a:t>Son numerosos los turistas que se acercan a esta localidad en busca de dulces típicos de</a:t>
            </a:r>
          </a:p>
          <a:p>
            <a:pPr algn="ctr"/>
            <a:r>
              <a:rPr lang="es-ES" sz="3200" dirty="0" smtClean="0">
                <a:latin typeface="Agency FB" pitchFamily="34" charset="0"/>
              </a:rPr>
              <a:t> El </a:t>
            </a:r>
            <a:r>
              <a:rPr lang="es-ES" sz="3200" dirty="0" err="1" smtClean="0">
                <a:latin typeface="Agency FB" pitchFamily="34" charset="0"/>
              </a:rPr>
              <a:t>Mareny</a:t>
            </a:r>
            <a:r>
              <a:rPr lang="es-ES" sz="3200" dirty="0" smtClean="0">
                <a:latin typeface="Agency FB" pitchFamily="34" charset="0"/>
              </a:rPr>
              <a:t> que actualmente han alcanzado una fama merecida. Entre ellos podemos encontrar: </a:t>
            </a:r>
          </a:p>
          <a:p>
            <a:pPr algn="ctr"/>
            <a:r>
              <a:rPr lang="es-ES" sz="3200" dirty="0" smtClean="0">
                <a:latin typeface="Agency FB" pitchFamily="34" charset="0"/>
              </a:rPr>
              <a:t>la </a:t>
            </a:r>
            <a:r>
              <a:rPr lang="es-ES" sz="3200" i="1" dirty="0" smtClean="0">
                <a:latin typeface="Agency FB" pitchFamily="34" charset="0"/>
              </a:rPr>
              <a:t>coca de </a:t>
            </a:r>
            <a:r>
              <a:rPr lang="es-ES" sz="3200" i="1" dirty="0" err="1" smtClean="0">
                <a:latin typeface="Agency FB" pitchFamily="34" charset="0"/>
              </a:rPr>
              <a:t>llanda</a:t>
            </a:r>
            <a:r>
              <a:rPr lang="es-ES" sz="3200" dirty="0" err="1" smtClean="0">
                <a:latin typeface="Agency FB" pitchFamily="34" charset="0"/>
              </a:rPr>
              <a:t>o</a:t>
            </a:r>
            <a:r>
              <a:rPr lang="es-ES" sz="3200" dirty="0" smtClean="0">
                <a:latin typeface="Agency FB" pitchFamily="34" charset="0"/>
              </a:rPr>
              <a:t> </a:t>
            </a:r>
            <a:r>
              <a:rPr lang="es-ES" sz="3200" i="1" dirty="0" smtClean="0">
                <a:latin typeface="Agency FB" pitchFamily="34" charset="0"/>
              </a:rPr>
              <a:t>coca morena</a:t>
            </a:r>
            <a:r>
              <a:rPr lang="es-ES" sz="3200" dirty="0" smtClean="0">
                <a:latin typeface="Agency FB" pitchFamily="34" charset="0"/>
              </a:rPr>
              <a:t>, cocas de calabaza, cocas de cacahuete, cocas de </a:t>
            </a:r>
          </a:p>
          <a:p>
            <a:pPr algn="ctr"/>
            <a:r>
              <a:rPr lang="es-ES" sz="3200" dirty="0" smtClean="0">
                <a:latin typeface="Agency FB" pitchFamily="34" charset="0"/>
              </a:rPr>
              <a:t>manteca de cerdo, cocas de nueces y pasas, pasteles de boniato, brazo de gitano, </a:t>
            </a:r>
          </a:p>
          <a:p>
            <a:pPr algn="ctr"/>
            <a:r>
              <a:rPr lang="es-ES" sz="3200" dirty="0" smtClean="0">
                <a:latin typeface="Agency FB" pitchFamily="34" charset="0"/>
              </a:rPr>
              <a:t>buñuelos de calabaza, pasteles de almendra, cocas de mistela, tarta de yogur, </a:t>
            </a:r>
          </a:p>
          <a:p>
            <a:pPr algn="ctr"/>
            <a:r>
              <a:rPr lang="es-ES" sz="3200" dirty="0" smtClean="0">
                <a:latin typeface="Agency FB" pitchFamily="34" charset="0"/>
              </a:rPr>
              <a:t>pelotas de almendruco, rollos de catalina, rollos de San Blas, etc...</a:t>
            </a:r>
          </a:p>
          <a:p>
            <a:pPr algn="ctr"/>
            <a:endParaRPr lang="es-ES" sz="3200" dirty="0">
              <a:latin typeface="Agency FB" pitchFamily="34" charset="0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5429264"/>
            <a:ext cx="1398756" cy="1142984"/>
          </a:xfrm>
          <a:prstGeom prst="rect">
            <a:avLst/>
          </a:prstGeom>
          <a:noFill/>
        </p:spPr>
      </p:pic>
      <p:pic>
        <p:nvPicPr>
          <p:cNvPr id="9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29000" contrast="95000"/>
          </a:blip>
          <a:srcRect/>
          <a:stretch>
            <a:fillRect/>
          </a:stretch>
        </p:blipFill>
        <p:spPr bwMode="auto">
          <a:xfrm>
            <a:off x="357158" y="357166"/>
            <a:ext cx="8501122" cy="628654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6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6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64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64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44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Resultado de imagen de mareny barraquet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10967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Resultado de imagen de mareny barraquet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2.bp.blogspot.com/-Y1xC5iW_T6U/TzMsn3zHq3I/AAAAAAAACVE/KqVlWo5SXc8/s1600/0k0289_gif-sicodelicos-1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25000" contrast="71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58370" name="Picture 2" descr="Resultado de imagen de mareny barraquetes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57158" y="3429000"/>
            <a:ext cx="4286248" cy="3214686"/>
          </a:xfrm>
          <a:prstGeom prst="ellipse">
            <a:avLst/>
          </a:prstGeom>
          <a:noFill/>
        </p:spPr>
      </p:pic>
      <p:pic>
        <p:nvPicPr>
          <p:cNvPr id="3" name="Picture 2" descr="Resultado de imagen de mareny barraquetes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572001" y="246398"/>
            <a:ext cx="4071966" cy="3039726"/>
          </a:xfrm>
          <a:prstGeom prst="ellipse">
            <a:avLst/>
          </a:prstGeom>
          <a:noFill/>
        </p:spPr>
      </p:pic>
      <p:pic>
        <p:nvPicPr>
          <p:cNvPr id="4" name="Picture 2" descr="Resultado de imagen de mareny barraquetes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57158" y="214290"/>
            <a:ext cx="4071966" cy="3039726"/>
          </a:xfrm>
          <a:prstGeom prst="ellipse">
            <a:avLst/>
          </a:prstGeom>
          <a:noFill/>
        </p:spPr>
      </p:pic>
      <p:pic>
        <p:nvPicPr>
          <p:cNvPr id="16386" name="Picture 2" descr="Imagen relacionad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714876" y="3429000"/>
            <a:ext cx="4148657" cy="3111493"/>
          </a:xfrm>
          <a:prstGeom prst="ellipse">
            <a:avLst/>
          </a:prstGeom>
          <a:noFill/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17/01/2017</a:t>
            </a:fld>
            <a:endParaRPr lang="es-ES"/>
          </a:p>
        </p:txBody>
      </p:sp>
      <p:pic>
        <p:nvPicPr>
          <p:cNvPr id="77826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Imagen relacionada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sndAc>
      <p:stSnd>
        <p:snd r:embed="rId2" name="FRANCISCO Valencia pasodoble GENTEFLOWcom GENTEFLOW GENTEFLOW (vmusice.net).wav"/>
      </p:stSnd>
    </p:sndAc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24688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3088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0396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17/01/2017</a:t>
            </a:fld>
            <a:endParaRPr lang="es-ES"/>
          </a:p>
        </p:txBody>
      </p:sp>
      <p:pic>
        <p:nvPicPr>
          <p:cNvPr id="1026" name="Picture 2" descr="C:\Users\Jose Luis\Desktop\257acd50175f1f3f5d2e73684ade558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34500" cy="7000875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86908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Imagen relacionada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110227" y="-214338"/>
            <a:ext cx="9254228" cy="7072338"/>
          </a:xfrm>
          <a:prstGeom prst="rect">
            <a:avLst/>
          </a:prstGeom>
          <a:noFill/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72279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Imagen relacionada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n de mareny barraquet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345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magen relacionada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197" y="3394207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199" y="3394207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6783316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49602" y="5803929"/>
            <a:ext cx="602553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80356" y="4572019"/>
            <a:ext cx="2692223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644211" y="501226"/>
            <a:ext cx="3999227" cy="4285096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325526" y="1"/>
            <a:ext cx="3498198" cy="593066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martes, 17 de enero de 2017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18:37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3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 cstate="email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288335" y="5611366"/>
            <a:ext cx="2040922" cy="934064"/>
          </a:xfrm>
          <a:prstGeom prst="rect">
            <a:avLst/>
          </a:prstGeom>
          <a:noFill/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reny de Barraquetes 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Mareny de Barraquetes </Template>
  <TotalTime>1</TotalTime>
  <Words>355</Words>
  <Application>Microsoft PowerPoint</Application>
  <PresentationFormat>Presentación en pantalla (4:3)</PresentationFormat>
  <Paragraphs>83</Paragraphs>
  <Slides>64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64</vt:i4>
      </vt:variant>
    </vt:vector>
  </HeadingPairs>
  <TitlesOfParts>
    <vt:vector size="66" baseType="lpstr">
      <vt:lpstr>Mareny de Barraquetes 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dc:description>Dios, los bendiga, hoy, mañana y siempre.</dc:description>
  <cp:lastModifiedBy>Jose Luis</cp:lastModifiedBy>
  <cp:revision>2</cp:revision>
  <dcterms:created xsi:type="dcterms:W3CDTF">2017-01-17T17:37:52Z</dcterms:created>
  <dcterms:modified xsi:type="dcterms:W3CDTF">2017-01-17T17:39:22Z</dcterms:modified>
</cp:coreProperties>
</file>