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42"/>
  </p:notesMasterIdLst>
  <p:sldIdLst>
    <p:sldId id="306" r:id="rId3"/>
    <p:sldId id="317" r:id="rId4"/>
    <p:sldId id="290" r:id="rId5"/>
    <p:sldId id="289" r:id="rId6"/>
    <p:sldId id="309" r:id="rId7"/>
    <p:sldId id="303" r:id="rId8"/>
    <p:sldId id="305" r:id="rId9"/>
    <p:sldId id="298" r:id="rId10"/>
    <p:sldId id="312" r:id="rId11"/>
    <p:sldId id="307" r:id="rId12"/>
    <p:sldId id="308" r:id="rId13"/>
    <p:sldId id="264" r:id="rId14"/>
    <p:sldId id="313" r:id="rId15"/>
    <p:sldId id="326" r:id="rId16"/>
    <p:sldId id="266" r:id="rId17"/>
    <p:sldId id="296" r:id="rId18"/>
    <p:sldId id="301" r:id="rId19"/>
    <p:sldId id="268" r:id="rId20"/>
    <p:sldId id="271" r:id="rId21"/>
    <p:sldId id="269" r:id="rId22"/>
    <p:sldId id="283" r:id="rId23"/>
    <p:sldId id="273" r:id="rId24"/>
    <p:sldId id="274" r:id="rId25"/>
    <p:sldId id="275" r:id="rId26"/>
    <p:sldId id="284" r:id="rId27"/>
    <p:sldId id="278" r:id="rId28"/>
    <p:sldId id="285" r:id="rId29"/>
    <p:sldId id="282" r:id="rId30"/>
    <p:sldId id="291" r:id="rId31"/>
    <p:sldId id="292" r:id="rId32"/>
    <p:sldId id="293" r:id="rId33"/>
    <p:sldId id="324" r:id="rId34"/>
    <p:sldId id="310" r:id="rId35"/>
    <p:sldId id="322" r:id="rId36"/>
    <p:sldId id="311" r:id="rId37"/>
    <p:sldId id="318" r:id="rId38"/>
    <p:sldId id="319" r:id="rId39"/>
    <p:sldId id="325" r:id="rId40"/>
    <p:sldId id="327" r:id="rId41"/>
  </p:sldIdLst>
  <p:sldSz cx="9144000" cy="5143500" type="screen16x9"/>
  <p:notesSz cx="6858000" cy="9144000"/>
  <p:embeddedFontLst>
    <p:embeddedFont>
      <p:font typeface=".ArnoldBoecklinTTEE" panose="020B0500000000000000" pitchFamily="34" charset="2"/>
      <p:regular r:id="rId43"/>
    </p:embeddedFont>
    <p:embeddedFont>
      <p:font typeface="Bassoon" pitchFamily="2" charset="0"/>
      <p:bold r:id="rId44"/>
    </p:embeddedFont>
    <p:embeddedFont>
      <p:font typeface="Belwe Lt BT" panose="02060502050305020504" pitchFamily="18" charset="0"/>
      <p:regular r:id="rId45"/>
      <p:bold r:id="rId46"/>
    </p:embeddedFont>
    <p:embeddedFont>
      <p:font typeface="Calibri" panose="020F0502020204030204" pitchFamily="34" charset="0"/>
      <p:regular r:id="rId47"/>
      <p:bold r:id="rId48"/>
      <p:italic r:id="rId49"/>
      <p:boldItalic r:id="rId50"/>
    </p:embeddedFont>
    <p:embeddedFont>
      <p:font typeface="Castanet" pitchFamily="2" charset="0"/>
      <p:regular r:id="rId51"/>
    </p:embeddedFont>
    <p:embeddedFont>
      <p:font typeface="Goudy Old Style" panose="02020502050305020303" pitchFamily="18" charset="0"/>
      <p:regular r:id="rId52"/>
      <p:bold r:id="rId53"/>
      <p:italic r:id="rId54"/>
    </p:embeddedFont>
    <p:embeddedFont>
      <p:font typeface="Kristen ITC" panose="03050502040202030202" pitchFamily="66" charset="0"/>
      <p:regular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cgCKAiadsSxoJNQR1CqvQ==" hashData="9kJ2Q52bMTMI6CC3kF/sFUqi4MABsTTwVzNWkiuKgaET7R62OS8LCDg+gsvzGVwLS34inK62ormOMHomFWxLM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3B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7" d="100"/>
          <a:sy n="117" d="100"/>
        </p:scale>
        <p:origin x="114" y="408"/>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font" Target="fonts/font13.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4.fntdata"/><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7.fntdata"/><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9.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99EBEB-7D31-4A0A-A3C7-809193B617DD}" type="datetimeFigureOut">
              <a:rPr lang="en-US" smtClean="0"/>
              <a:pPr/>
              <a:t>3/7/2020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36BDFB-519A-414F-BFA5-EE0EFF87DA6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036BDFB-519A-414F-BFA5-EE0EFF87DA60}"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B63FB4A-E8F6-4AE3-9543-EBF2BC0DB66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63FB4A-E8F6-4AE3-9543-EBF2BC0DB66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63FB4A-E8F6-4AE3-9543-EBF2BC0DB66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63FB4A-E8F6-4AE3-9543-EBF2BC0DB664}"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B63FB4A-E8F6-4AE3-9543-EBF2BC0DB664}" type="datetimeFigureOut">
              <a:rPr lang="en-US" smtClean="0"/>
              <a:pPr/>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B63FB4A-E8F6-4AE3-9543-EBF2BC0DB664}" type="datetimeFigureOut">
              <a:rPr lang="en-US" smtClean="0"/>
              <a:pPr/>
              <a:t>3/7/2020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63FB4A-E8F6-4AE3-9543-EBF2BC0DB664}" type="datetimeFigureOut">
              <a:rPr lang="en-US" smtClean="0"/>
              <a:pPr/>
              <a:t>3/7/2020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63FB4A-E8F6-4AE3-9543-EBF2BC0DB664}"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63FB4A-E8F6-4AE3-9543-EBF2BC0DB664}"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63FB4A-E8F6-4AE3-9543-EBF2BC0DB66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B63FB4A-E8F6-4AE3-9543-EBF2BC0DB664}"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C70705-BB80-42B2-BEFE-EA3871B24875}"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1597819"/>
            <a:ext cx="7772399" cy="110251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2914653"/>
            <a:ext cx="6400800" cy="131445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573930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200151"/>
            <a:ext cx="8229600" cy="33944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40559287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3305178"/>
            <a:ext cx="7772399" cy="1021556"/>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180036"/>
            <a:ext cx="7772399" cy="1125140"/>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29585550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24920896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151336"/>
            <a:ext cx="4040188"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1631159"/>
            <a:ext cx="4040188"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151336"/>
            <a:ext cx="4041775"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1631159"/>
            <a:ext cx="4041775"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25131914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14901363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15806253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04790"/>
            <a:ext cx="3008313" cy="8715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04790"/>
            <a:ext cx="5111750" cy="4389835"/>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076326"/>
            <a:ext cx="3008313" cy="3518297"/>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21500487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3600450"/>
            <a:ext cx="5486400" cy="425054"/>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459584"/>
            <a:ext cx="5486400" cy="30861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4025506"/>
            <a:ext cx="5486400" cy="603646"/>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23973643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42418090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81"/>
            <a:ext cx="2057400" cy="4388644"/>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05981"/>
            <a:ext cx="6019799" cy="438864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3890182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B63FB4A-E8F6-4AE3-9543-EBF2BC0DB664}" type="datetimeFigureOut">
              <a:rPr lang="en-US" smtClean="0"/>
              <a:pPr/>
              <a:t>3/7/2020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0C70705-BB80-42B2-BEFE-EA3871B2487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4684455"/>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1109703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blip>
          <a:srcRect/>
          <a:stretch>
            <a:fillRect/>
          </a:stretch>
        </a:blipFill>
        <a:effectLst/>
      </p:bgPr>
    </p:bg>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155276BF-CF2C-4477-B509-15ABBB180929}"/>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extBox 1"/>
          <p:cNvSpPr txBox="1"/>
          <p:nvPr/>
        </p:nvSpPr>
        <p:spPr>
          <a:xfrm>
            <a:off x="152400" y="92571"/>
            <a:ext cx="8839200" cy="1241365"/>
          </a:xfrm>
          <a:prstGeom prst="rect">
            <a:avLst/>
          </a:prstGeom>
          <a:noFill/>
        </p:spPr>
        <p:txBody>
          <a:bodyPr wrap="square" rtlCol="0">
            <a:spAutoFit/>
          </a:bodyPr>
          <a:lstStyle/>
          <a:p>
            <a:pPr algn="ctr"/>
            <a:r>
              <a:rPr lang="en-US" sz="2800" b="1" i="1" dirty="0">
                <a:ln>
                  <a:solidFill>
                    <a:schemeClr val="tx1"/>
                  </a:solidFill>
                </a:ln>
                <a:solidFill>
                  <a:schemeClr val="accent3">
                    <a:lumMod val="60000"/>
                    <a:lumOff val="40000"/>
                  </a:schemeClr>
                </a:solidFill>
                <a:latin typeface="Bassoon" pitchFamily="2" charset="0"/>
                <a:cs typeface="Times New Roman" pitchFamily="18" charset="0"/>
              </a:rPr>
              <a:t>JAPAN </a:t>
            </a:r>
            <a:r>
              <a:rPr lang="sk-SK" sz="2800" b="1" i="1">
                <a:ln>
                  <a:solidFill>
                    <a:schemeClr val="tx1"/>
                  </a:solidFill>
                </a:ln>
                <a:solidFill>
                  <a:schemeClr val="accent3">
                    <a:lumMod val="60000"/>
                    <a:lumOff val="40000"/>
                  </a:schemeClr>
                </a:solidFill>
                <a:latin typeface="Bassoon" pitchFamily="2" charset="0"/>
                <a:cs typeface="Times New Roman" pitchFamily="18" charset="0"/>
              </a:rPr>
              <a:t>-</a:t>
            </a:r>
            <a:r>
              <a:rPr lang="en-US" sz="2800" b="1" i="1">
                <a:ln>
                  <a:solidFill>
                    <a:schemeClr val="tx1"/>
                  </a:solidFill>
                </a:ln>
                <a:solidFill>
                  <a:schemeClr val="accent3">
                    <a:lumMod val="60000"/>
                    <a:lumOff val="40000"/>
                  </a:schemeClr>
                </a:solidFill>
                <a:latin typeface="Bassoon" pitchFamily="2" charset="0"/>
                <a:cs typeface="Times New Roman" pitchFamily="18" charset="0"/>
              </a:rPr>
              <a:t> </a:t>
            </a:r>
            <a:r>
              <a:rPr lang="sk-SK" sz="2800" b="1" i="1">
                <a:ln>
                  <a:solidFill>
                    <a:schemeClr val="tx1"/>
                  </a:solidFill>
                </a:ln>
                <a:solidFill>
                  <a:schemeClr val="accent3">
                    <a:lumMod val="60000"/>
                    <a:lumOff val="40000"/>
                  </a:schemeClr>
                </a:solidFill>
                <a:latin typeface="Bassoon" pitchFamily="2" charset="0"/>
                <a:cs typeface="Times New Roman" pitchFamily="18" charset="0"/>
              </a:rPr>
              <a:t>A</a:t>
            </a:r>
            <a:r>
              <a:rPr lang="en-US" sz="2800" b="1" i="1">
                <a:ln>
                  <a:solidFill>
                    <a:schemeClr val="tx1"/>
                  </a:solidFill>
                </a:ln>
                <a:solidFill>
                  <a:schemeClr val="accent3">
                    <a:lumMod val="60000"/>
                    <a:lumOff val="40000"/>
                  </a:schemeClr>
                </a:solidFill>
                <a:latin typeface="Bassoon" pitchFamily="2" charset="0"/>
                <a:cs typeface="Times New Roman" pitchFamily="18" charset="0"/>
              </a:rPr>
              <a:t> gr</a:t>
            </a:r>
            <a:r>
              <a:rPr lang="sk-SK" sz="2800" b="1" i="1">
                <a:ln>
                  <a:solidFill>
                    <a:schemeClr val="tx1"/>
                  </a:solidFill>
                </a:ln>
                <a:solidFill>
                  <a:schemeClr val="accent3">
                    <a:lumMod val="60000"/>
                    <a:lumOff val="40000"/>
                  </a:schemeClr>
                </a:solidFill>
                <a:latin typeface="Bassoon" pitchFamily="2" charset="0"/>
                <a:cs typeface="Times New Roman" pitchFamily="18" charset="0"/>
              </a:rPr>
              <a:t>e</a:t>
            </a:r>
            <a:r>
              <a:rPr lang="en-US" sz="2800" b="1" i="1">
                <a:ln>
                  <a:solidFill>
                    <a:schemeClr val="tx1"/>
                  </a:solidFill>
                </a:ln>
                <a:solidFill>
                  <a:schemeClr val="accent3">
                    <a:lumMod val="60000"/>
                    <a:lumOff val="40000"/>
                  </a:schemeClr>
                </a:solidFill>
                <a:latin typeface="Bassoon" pitchFamily="2" charset="0"/>
                <a:cs typeface="Times New Roman" pitchFamily="18" charset="0"/>
              </a:rPr>
              <a:t>at </a:t>
            </a:r>
            <a:r>
              <a:rPr lang="en-US" sz="2800" b="1" i="1" dirty="0">
                <a:ln>
                  <a:solidFill>
                    <a:schemeClr val="tx1"/>
                  </a:solidFill>
                </a:ln>
                <a:solidFill>
                  <a:schemeClr val="accent3">
                    <a:lumMod val="60000"/>
                    <a:lumOff val="40000"/>
                  </a:schemeClr>
                </a:solidFill>
                <a:latin typeface="Bassoon" pitchFamily="2" charset="0"/>
                <a:cs typeface="Times New Roman" pitchFamily="18" charset="0"/>
              </a:rPr>
              <a:t>tourist destination</a:t>
            </a:r>
            <a:endParaRPr lang="sk-SK" sz="2800" b="1" i="1" dirty="0">
              <a:ln>
                <a:solidFill>
                  <a:schemeClr val="tx1"/>
                </a:solidFill>
              </a:ln>
              <a:solidFill>
                <a:schemeClr val="accent3">
                  <a:lumMod val="60000"/>
                  <a:lumOff val="40000"/>
                </a:schemeClr>
              </a:solidFill>
              <a:latin typeface="Bassoon" pitchFamily="2" charset="0"/>
              <a:cs typeface="Times New Roman" pitchFamily="18" charset="0"/>
            </a:endParaRPr>
          </a:p>
          <a:p>
            <a:pPr algn="justLow" fontAlgn="base">
              <a:lnSpc>
                <a:spcPts val="1400"/>
              </a:lnSpc>
            </a:pPr>
            <a:r>
              <a:rPr lang="sk-SK" sz="1200">
                <a:solidFill>
                  <a:schemeClr val="accent3">
                    <a:lumMod val="60000"/>
                    <a:lumOff val="40000"/>
                  </a:schemeClr>
                </a:solidFill>
                <a:latin typeface="Bassoon" pitchFamily="2" charset="0"/>
              </a:rPr>
              <a:t>     </a:t>
            </a:r>
            <a:r>
              <a:rPr lang="en-US" sz="1400">
                <a:ln>
                  <a:solidFill>
                    <a:schemeClr val="bg1"/>
                  </a:solidFill>
                </a:ln>
                <a:solidFill>
                  <a:schemeClr val="accent3">
                    <a:lumMod val="50000"/>
                  </a:schemeClr>
                </a:solidFill>
                <a:latin typeface="Bassoon" pitchFamily="2" charset="0"/>
              </a:rPr>
              <a:t>W</a:t>
            </a:r>
            <a:r>
              <a:rPr lang="en-US" sz="1200" i="1">
                <a:solidFill>
                  <a:schemeClr val="bg1"/>
                </a:solidFill>
              </a:rPr>
              <a:t>ith </a:t>
            </a:r>
            <a:r>
              <a:rPr lang="en-US" sz="1200" i="1" dirty="0">
                <a:solidFill>
                  <a:schemeClr val="bg1"/>
                </a:solidFill>
              </a:rPr>
              <a:t>so many amazing destinations to choose from, and so much information on the Internet, narrowing down your ideal destinations can seem daunting (whether it’s your first time, or a return visit). Japan has so many incredible places to visit (and bucket list-worthy Japan experiences), that you basically can’t go wrong. The “bad” news (if there is any) is that there’s no such thing as a true “best places in Japan” list, since so much comes down to personal preferences and interests. </a:t>
            </a:r>
          </a:p>
        </p:txBody>
      </p:sp>
      <p:sp>
        <p:nvSpPr>
          <p:cNvPr id="5" name="TextBox 4"/>
          <p:cNvSpPr txBox="1"/>
          <p:nvPr/>
        </p:nvSpPr>
        <p:spPr>
          <a:xfrm>
            <a:off x="457200" y="2217807"/>
            <a:ext cx="2133600" cy="707886"/>
          </a:xfrm>
          <a:prstGeom prst="rect">
            <a:avLst/>
          </a:prstGeom>
          <a:noFill/>
        </p:spPr>
        <p:txBody>
          <a:bodyPr wrap="square" rtlCol="0">
            <a:spAutoFit/>
          </a:bodyPr>
          <a:lstStyle/>
          <a:p>
            <a:pPr algn="ctr"/>
            <a:r>
              <a:rPr lang="en-US" sz="1400" i="1">
                <a:solidFill>
                  <a:schemeClr val="bg1"/>
                </a:solidFill>
              </a:rPr>
              <a:t>Presented by</a:t>
            </a:r>
            <a:endParaRPr lang="sk-SK" sz="1400" i="1">
              <a:solidFill>
                <a:schemeClr val="bg1"/>
              </a:solidFill>
            </a:endParaRPr>
          </a:p>
          <a:p>
            <a:pPr algn="ctr"/>
            <a:r>
              <a:rPr lang="en-US" sz="1400" i="1">
                <a:solidFill>
                  <a:schemeClr val="bg1"/>
                </a:solidFill>
              </a:rPr>
              <a:t>Tony </a:t>
            </a:r>
            <a:r>
              <a:rPr lang="en-US" sz="1400" i="1" dirty="0">
                <a:solidFill>
                  <a:schemeClr val="bg1"/>
                </a:solidFill>
              </a:rPr>
              <a:t>Chacko</a:t>
            </a:r>
            <a:endParaRPr lang="sk-SK" sz="1400" i="1" dirty="0">
              <a:solidFill>
                <a:schemeClr val="bg1"/>
              </a:solidFill>
            </a:endParaRPr>
          </a:p>
          <a:p>
            <a:pPr algn="ctr"/>
            <a:r>
              <a:rPr lang="en-US" sz="1200" dirty="0">
                <a:solidFill>
                  <a:schemeClr val="bg1"/>
                </a:solidFill>
              </a:rPr>
              <a:t>(tonychacko2000@gmail.com)</a:t>
            </a:r>
          </a:p>
        </p:txBody>
      </p:sp>
      <p:pic>
        <p:nvPicPr>
          <p:cNvPr id="61444" name="Picture 4" descr="Related image"/>
          <p:cNvPicPr>
            <a:picLocks noChangeAspect="1" noChangeArrowheads="1"/>
          </p:cNvPicPr>
          <p:nvPr/>
        </p:nvPicPr>
        <p:blipFill>
          <a:blip r:embed="rId6" cstate="screen"/>
          <a:srcRect/>
          <a:stretch>
            <a:fillRect/>
          </a:stretch>
        </p:blipFill>
        <p:spPr bwMode="auto">
          <a:xfrm>
            <a:off x="2971800" y="1428750"/>
            <a:ext cx="3200400" cy="3529608"/>
          </a:xfrm>
          <a:prstGeom prst="rect">
            <a:avLst/>
          </a:prstGeom>
          <a:solidFill>
            <a:srgbClr val="FFFFFF">
              <a:shade val="85000"/>
            </a:srgbClr>
          </a:solidFill>
          <a:ln w="38100" cap="rnd">
            <a:solidFill>
              <a:schemeClr val="bg2">
                <a:lumMod val="75000"/>
              </a:schemeClr>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7" name="TextBox 4">
            <a:extLst>
              <a:ext uri="{FF2B5EF4-FFF2-40B4-BE49-F238E27FC236}">
                <a16:creationId xmlns:a16="http://schemas.microsoft.com/office/drawing/2014/main" id="{07C8518A-2BFC-488D-9FE4-E654D8B8D011}"/>
              </a:ext>
            </a:extLst>
          </p:cNvPr>
          <p:cNvSpPr txBox="1"/>
          <p:nvPr/>
        </p:nvSpPr>
        <p:spPr>
          <a:xfrm>
            <a:off x="6698105" y="2217807"/>
            <a:ext cx="1988695" cy="707886"/>
          </a:xfrm>
          <a:prstGeom prst="rect">
            <a:avLst/>
          </a:prstGeom>
          <a:noFill/>
        </p:spPr>
        <p:txBody>
          <a:bodyPr wrap="square" rtlCol="0">
            <a:spAutoFit/>
          </a:bodyPr>
          <a:lstStyle/>
          <a:p>
            <a:pPr algn="ctr"/>
            <a:r>
              <a:rPr lang="en-US" sz="1400" i="1">
                <a:solidFill>
                  <a:schemeClr val="bg1"/>
                </a:solidFill>
              </a:rPr>
              <a:t>Technical cooperation</a:t>
            </a:r>
            <a:endParaRPr lang="sk-SK" sz="1400" i="1">
              <a:solidFill>
                <a:schemeClr val="bg1"/>
              </a:solidFill>
            </a:endParaRPr>
          </a:p>
          <a:p>
            <a:pPr algn="ctr"/>
            <a:r>
              <a:rPr lang="sk-SK" sz="1400" i="1">
                <a:solidFill>
                  <a:schemeClr val="bg1"/>
                </a:solidFill>
              </a:rPr>
              <a:t>Steve Rumpler</a:t>
            </a:r>
            <a:endParaRPr lang="sk-SK" sz="1400" i="1" dirty="0">
              <a:solidFill>
                <a:schemeClr val="bg1"/>
              </a:solidFill>
            </a:endParaRPr>
          </a:p>
          <a:p>
            <a:pPr algn="ctr"/>
            <a:r>
              <a:rPr lang="en-US" sz="1200">
                <a:solidFill>
                  <a:schemeClr val="bg1"/>
                </a:solidFill>
              </a:rPr>
              <a:t>(</a:t>
            </a:r>
            <a:r>
              <a:rPr lang="sk-SK" sz="1200">
                <a:solidFill>
                  <a:schemeClr val="bg1"/>
                </a:solidFill>
              </a:rPr>
              <a:t>pista2011</a:t>
            </a:r>
            <a:r>
              <a:rPr lang="en-US" sz="1200">
                <a:solidFill>
                  <a:schemeClr val="bg1"/>
                </a:solidFill>
              </a:rPr>
              <a:t>@</a:t>
            </a:r>
            <a:r>
              <a:rPr lang="en-US" sz="1200" dirty="0">
                <a:solidFill>
                  <a:schemeClr val="bg1"/>
                </a:solidFill>
              </a:rPr>
              <a:t>gmail.com)</a:t>
            </a:r>
          </a:p>
        </p:txBody>
      </p:sp>
      <p:pic>
        <p:nvPicPr>
          <p:cNvPr id="9" name="Obrázok 8">
            <a:extLst>
              <a:ext uri="{FF2B5EF4-FFF2-40B4-BE49-F238E27FC236}">
                <a16:creationId xmlns:a16="http://schemas.microsoft.com/office/drawing/2014/main" id="{640C5420-96B5-4885-B391-2BAB8DDFA2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96522" y="4492633"/>
            <a:ext cx="301284" cy="301284"/>
          </a:xfrm>
          <a:prstGeom prst="rect">
            <a:avLst/>
          </a:prstGeom>
        </p:spPr>
      </p:pic>
      <p:sp>
        <p:nvSpPr>
          <p:cNvPr id="10" name="Ovál 9">
            <a:extLst>
              <a:ext uri="{FF2B5EF4-FFF2-40B4-BE49-F238E27FC236}">
                <a16:creationId xmlns:a16="http://schemas.microsoft.com/office/drawing/2014/main" id="{CD832BA0-2EE8-44F7-AA8B-A26BCDE09329}"/>
              </a:ext>
            </a:extLst>
          </p:cNvPr>
          <p:cNvSpPr/>
          <p:nvPr/>
        </p:nvSpPr>
        <p:spPr>
          <a:xfrm>
            <a:off x="8286794" y="4400549"/>
            <a:ext cx="520740" cy="485453"/>
          </a:xfrm>
          <a:prstGeom prst="ellipse">
            <a:avLst/>
          </a:prstGeom>
          <a:noFill/>
          <a:ln w="12700">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cSld>
  <p:clrMapOvr>
    <a:masterClrMapping/>
  </p:clrMapOvr>
  <mc:AlternateContent xmlns:mc="http://schemas.openxmlformats.org/markup-compatibility/2006" xmlns:p14="http://schemas.microsoft.com/office/powerpoint/2010/main">
    <mc:Choice Requires="p14">
      <p:transition spd="slow" p14:dur="2000">
        <p:fade/>
        <p:sndAc>
          <p:stSnd loop="1">
            <p:snd r:embed="rId3" name="Leo Rojas - Fields of Gold.wav"/>
          </p:stSnd>
        </p:sndAc>
      </p:transition>
    </mc:Choice>
    <mc:Fallback xmlns="">
      <p:transition spd="slow">
        <p:fade/>
        <p:sndAc>
          <p:stSnd loop="1">
            <p:snd r:embed="rId8" name="Leo Rojas - Fields of Gol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2">
                                            <p:txEl>
                                              <p:pRg st="0" end="0"/>
                                            </p:txEl>
                                          </p:spTgt>
                                        </p:tgtEl>
                                      </p:cBhvr>
                                    </p:animEffect>
                                  </p:childTnLst>
                                </p:cTn>
                              </p:par>
                            </p:childTnLst>
                          </p:cTn>
                        </p:par>
                        <p:par>
                          <p:cTn id="10" fill="hold">
                            <p:stCondLst>
                              <p:cond delay="2500"/>
                            </p:stCondLst>
                            <p:childTnLst>
                              <p:par>
                                <p:cTn id="11" presetID="10" presetClass="entr" presetSubtype="0" fill="hold" grpId="0" nodeType="afterEffect">
                                  <p:stCondLst>
                                    <p:cond delay="100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2000"/>
                                        <p:tgtEl>
                                          <p:spTgt spid="2">
                                            <p:txEl>
                                              <p:pRg st="1" end="1"/>
                                            </p:txEl>
                                          </p:spTgt>
                                        </p:tgtEl>
                                      </p:cBhvr>
                                    </p:animEffect>
                                  </p:childTnLst>
                                </p:cTn>
                              </p:par>
                            </p:childTnLst>
                          </p:cTn>
                        </p:par>
                        <p:par>
                          <p:cTn id="14" fill="hold">
                            <p:stCondLst>
                              <p:cond delay="5500"/>
                            </p:stCondLst>
                            <p:childTnLst>
                              <p:par>
                                <p:cTn id="15" presetID="42" presetClass="entr" presetSubtype="0" fill="hold" grpId="0" nodeType="afterEffect">
                                  <p:stCondLst>
                                    <p:cond delay="10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500"/>
                                        <p:tgtEl>
                                          <p:spTgt spid="5"/>
                                        </p:tgtEl>
                                      </p:cBhvr>
                                    </p:animEffect>
                                    <p:anim calcmode="lin" valueType="num">
                                      <p:cBhvr>
                                        <p:cTn id="18" dur="1500" fill="hold"/>
                                        <p:tgtEl>
                                          <p:spTgt spid="5"/>
                                        </p:tgtEl>
                                        <p:attrNameLst>
                                          <p:attrName>ppt_x</p:attrName>
                                        </p:attrNameLst>
                                      </p:cBhvr>
                                      <p:tavLst>
                                        <p:tav tm="0">
                                          <p:val>
                                            <p:strVal val="#ppt_x"/>
                                          </p:val>
                                        </p:tav>
                                        <p:tav tm="100000">
                                          <p:val>
                                            <p:strVal val="#ppt_x"/>
                                          </p:val>
                                        </p:tav>
                                      </p:tavLst>
                                    </p:anim>
                                    <p:anim calcmode="lin" valueType="num">
                                      <p:cBhvr>
                                        <p:cTn id="19" dur="15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500"/>
                                        <p:tgtEl>
                                          <p:spTgt spid="7"/>
                                        </p:tgtEl>
                                      </p:cBhvr>
                                    </p:animEffect>
                                    <p:anim calcmode="lin" valueType="num">
                                      <p:cBhvr>
                                        <p:cTn id="23" dur="1500" fill="hold"/>
                                        <p:tgtEl>
                                          <p:spTgt spid="7"/>
                                        </p:tgtEl>
                                        <p:attrNameLst>
                                          <p:attrName>ppt_x</p:attrName>
                                        </p:attrNameLst>
                                      </p:cBhvr>
                                      <p:tavLst>
                                        <p:tav tm="0">
                                          <p:val>
                                            <p:strVal val="#ppt_x"/>
                                          </p:val>
                                        </p:tav>
                                        <p:tav tm="100000">
                                          <p:val>
                                            <p:strVal val="#ppt_x"/>
                                          </p:val>
                                        </p:tav>
                                      </p:tavLst>
                                    </p:anim>
                                    <p:anim calcmode="lin" valueType="num">
                                      <p:cBhvr>
                                        <p:cTn id="24" dur="15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8000"/>
                            </p:stCondLst>
                            <p:childTnLst>
                              <p:par>
                                <p:cTn id="26" presetID="53" presetClass="entr" presetSubtype="16" fill="hold" nodeType="afterEffect">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fltVal val="0"/>
                                          </p:val>
                                        </p:tav>
                                        <p:tav tm="100000">
                                          <p:val>
                                            <p:strVal val="#ppt_w"/>
                                          </p:val>
                                        </p:tav>
                                      </p:tavLst>
                                    </p:anim>
                                    <p:anim calcmode="lin" valueType="num">
                                      <p:cBhvr>
                                        <p:cTn id="29" dur="1000" fill="hold"/>
                                        <p:tgtEl>
                                          <p:spTgt spid="9"/>
                                        </p:tgtEl>
                                        <p:attrNameLst>
                                          <p:attrName>ppt_h</p:attrName>
                                        </p:attrNameLst>
                                      </p:cBhvr>
                                      <p:tavLst>
                                        <p:tav tm="0">
                                          <p:val>
                                            <p:fltVal val="0"/>
                                          </p:val>
                                        </p:tav>
                                        <p:tav tm="100000">
                                          <p:val>
                                            <p:strVal val="#ppt_h"/>
                                          </p:val>
                                        </p:tav>
                                      </p:tavLst>
                                    </p:anim>
                                    <p:animEffect transition="in" filter="fade">
                                      <p:cBhvr>
                                        <p:cTn id="30" dur="1000"/>
                                        <p:tgtEl>
                                          <p:spTgt spid="9"/>
                                        </p:tgtEl>
                                      </p:cBhvr>
                                    </p:animEffect>
                                  </p:childTnLst>
                                </p:cTn>
                              </p:par>
                              <p:par>
                                <p:cTn id="31" presetID="53" presetClass="entr" presetSubtype="16" fill="hold" grpId="0" nodeType="withEffect">
                                  <p:stCondLst>
                                    <p:cond delay="1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fltVal val="0"/>
                                          </p:val>
                                        </p:tav>
                                        <p:tav tm="100000">
                                          <p:val>
                                            <p:strVal val="#ppt_w"/>
                                          </p:val>
                                        </p:tav>
                                      </p:tavLst>
                                    </p:anim>
                                    <p:anim calcmode="lin" valueType="num">
                                      <p:cBhvr>
                                        <p:cTn id="34" dur="1000" fill="hold"/>
                                        <p:tgtEl>
                                          <p:spTgt spid="10"/>
                                        </p:tgtEl>
                                        <p:attrNameLst>
                                          <p:attrName>ppt_h</p:attrName>
                                        </p:attrNameLst>
                                      </p:cBhvr>
                                      <p:tavLst>
                                        <p:tav tm="0">
                                          <p:val>
                                            <p:fltVal val="0"/>
                                          </p:val>
                                        </p:tav>
                                        <p:tav tm="100000">
                                          <p:val>
                                            <p:strVal val="#ppt_h"/>
                                          </p:val>
                                        </p:tav>
                                      </p:tavLst>
                                    </p:anim>
                                    <p:animEffect transition="in" filter="fade">
                                      <p:cBhvr>
                                        <p:cTn id="3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5" grpId="0"/>
      <p:bldP spid="7" grpId="0"/>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FEC772CD-2E65-4EAF-B95C-A7DF8B72FF4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5"/>
          <p:cNvSpPr txBox="1"/>
          <p:nvPr/>
        </p:nvSpPr>
        <p:spPr>
          <a:xfrm>
            <a:off x="1704978" y="4680000"/>
            <a:ext cx="5734043"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sk-SK"/>
              <a:t>T</a:t>
            </a:r>
            <a:r>
              <a:rPr lang="en-US"/>
              <a:t>he </a:t>
            </a:r>
            <a:r>
              <a:rPr lang="en-US" dirty="0"/>
              <a:t>oldest Wisteria tree in the world (144 years old), located in Ashikaga </a:t>
            </a:r>
            <a:r>
              <a:rPr lang="en-US"/>
              <a:t>Flower Park</a:t>
            </a:r>
            <a:r>
              <a:rPr lang="sk-SK"/>
              <a:t>.</a:t>
            </a:r>
            <a:r>
              <a:rPr lang="en-US"/>
              <a:t> </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6BD832BD-ED08-40BE-B5E9-BF58A138643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265502" y="4680000"/>
            <a:ext cx="2612996"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Hitsujiyama Park, Ibaraki Perfecture </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88" y="0"/>
            <a:ext cx="9144000" cy="5143500"/>
          </a:xfrm>
          <a:prstGeom prst="rect">
            <a:avLst/>
          </a:prstGeom>
          <a:noFill/>
        </p:spPr>
      </p:pic>
      <p:pic>
        <p:nvPicPr>
          <p:cNvPr id="4" name="Obrázok 3">
            <a:extLst>
              <a:ext uri="{FF2B5EF4-FFF2-40B4-BE49-F238E27FC236}">
                <a16:creationId xmlns:a16="http://schemas.microsoft.com/office/drawing/2014/main" id="{47FE31BE-02E5-4925-A500-C7D80CD81D0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261492" y="4680000"/>
            <a:ext cx="2621010"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Green </a:t>
            </a:r>
            <a:r>
              <a:rPr lang="en-US" dirty="0"/>
              <a:t>Cochia Blooms of </a:t>
            </a:r>
            <a:r>
              <a:rPr lang="en-US"/>
              <a:t>Hitachi Park</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3998" cy="5143499"/>
          </a:xfrm>
          <a:prstGeom prst="rect">
            <a:avLst/>
          </a:prstGeom>
          <a:noFill/>
        </p:spPr>
      </p:pic>
      <p:pic>
        <p:nvPicPr>
          <p:cNvPr id="4" name="Obrázok 3">
            <a:extLst>
              <a:ext uri="{FF2B5EF4-FFF2-40B4-BE49-F238E27FC236}">
                <a16:creationId xmlns:a16="http://schemas.microsoft.com/office/drawing/2014/main" id="{5F1DC57C-51DB-42D9-9B1B-1FA24C6CAFC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800632" y="4680000"/>
            <a:ext cx="3542737"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In summer it is the season for sunflowers  </a:t>
            </a:r>
            <a:r>
              <a:rPr lang="en-US"/>
              <a:t>in  Japa</a:t>
            </a:r>
            <a:r>
              <a:rPr lang="sk-SK"/>
              <a:t>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905"/>
            <a:ext cx="9143999" cy="5143499"/>
          </a:xfrm>
          <a:prstGeom prst="rect">
            <a:avLst/>
          </a:prstGeom>
          <a:noFill/>
        </p:spPr>
      </p:pic>
      <p:pic>
        <p:nvPicPr>
          <p:cNvPr id="4" name="Obrázok 3">
            <a:extLst>
              <a:ext uri="{FF2B5EF4-FFF2-40B4-BE49-F238E27FC236}">
                <a16:creationId xmlns:a16="http://schemas.microsoft.com/office/drawing/2014/main" id="{BD4753AF-B227-4E85-861E-7909BD6B635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223021" y="4680000"/>
            <a:ext cx="2697955"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The Bamboo forest </a:t>
            </a:r>
            <a:r>
              <a:rPr lang="en-US"/>
              <a:t>of Sagano in Kyot</a:t>
            </a:r>
            <a:r>
              <a:rPr lang="sk-SK"/>
              <a:t>o</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499"/>
          </a:xfrm>
          <a:prstGeom prst="rect">
            <a:avLst/>
          </a:prstGeom>
          <a:noFill/>
        </p:spPr>
      </p:pic>
      <p:pic>
        <p:nvPicPr>
          <p:cNvPr id="4" name="Obrázok 3">
            <a:extLst>
              <a:ext uri="{FF2B5EF4-FFF2-40B4-BE49-F238E27FC236}">
                <a16:creationId xmlns:a16="http://schemas.microsoft.com/office/drawing/2014/main" id="{50F6810B-E9B6-4CAE-87C9-434AF48A3AA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692153" y="4680000"/>
            <a:ext cx="5759691"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Kansai International Airport</a:t>
            </a:r>
            <a:r>
              <a:rPr lang="en-US"/>
              <a:t> located </a:t>
            </a:r>
            <a:r>
              <a:rPr lang="en-US" dirty="0"/>
              <a:t>on an artificial island in the middle of </a:t>
            </a:r>
            <a:r>
              <a:rPr lang="en-US"/>
              <a:t>Osaka Ba</a:t>
            </a:r>
            <a:r>
              <a:rPr lang="sk-SK"/>
              <a:t>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5143500"/>
          </a:xfrm>
          <a:prstGeom prst="rect">
            <a:avLst/>
          </a:prstGeom>
          <a:noFill/>
        </p:spPr>
      </p:pic>
      <p:pic>
        <p:nvPicPr>
          <p:cNvPr id="4" name="Obrázok 3">
            <a:extLst>
              <a:ext uri="{FF2B5EF4-FFF2-40B4-BE49-F238E27FC236}">
                <a16:creationId xmlns:a16="http://schemas.microsoft.com/office/drawing/2014/main" id="{B7323FF6-3F4A-417E-874E-B5A1D127463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32158" y="4680000"/>
            <a:ext cx="1479673"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Yokohama by nigh</a:t>
            </a:r>
            <a:r>
              <a:rPr lang="sk-SK"/>
              <a:t>t</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B756AD67-F668-4A3F-873B-C3CC25FA496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36784" y="4680000"/>
            <a:ext cx="1670431"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Yokohama </a:t>
            </a:r>
            <a:r>
              <a:rPr lang="sk-SK"/>
              <a:t>Aerial view</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5" name="Picture 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1"/>
            <a:ext cx="9144000" cy="5143500"/>
          </a:xfrm>
          <a:prstGeom prst="rect">
            <a:avLst/>
          </a:prstGeom>
          <a:noFill/>
        </p:spPr>
      </p:pic>
      <p:pic>
        <p:nvPicPr>
          <p:cNvPr id="7" name="Obrázok 6">
            <a:extLst>
              <a:ext uri="{FF2B5EF4-FFF2-40B4-BE49-F238E27FC236}">
                <a16:creationId xmlns:a16="http://schemas.microsoft.com/office/drawing/2014/main" id="{023D387A-14AF-4247-89C3-BB50EDAC0453}"/>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5"/>
          <p:cNvSpPr txBox="1"/>
          <p:nvPr/>
        </p:nvSpPr>
        <p:spPr>
          <a:xfrm>
            <a:off x="3881856" y="4680000"/>
            <a:ext cx="1380287"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Tokyo Disneyland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1632"/>
            <a:ext cx="9144000" cy="5143500"/>
          </a:xfrm>
          <a:prstGeom prst="rect">
            <a:avLst/>
          </a:prstGeom>
          <a:noFill/>
        </p:spPr>
      </p:pic>
      <p:pic>
        <p:nvPicPr>
          <p:cNvPr id="4" name="Obrázok 3">
            <a:extLst>
              <a:ext uri="{FF2B5EF4-FFF2-40B4-BE49-F238E27FC236}">
                <a16:creationId xmlns:a16="http://schemas.microsoft.com/office/drawing/2014/main" id="{4103EDC7-51A1-4384-A598-A64F177BBD3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717274" y="4680000"/>
            <a:ext cx="3709450"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Tokyo </a:t>
            </a:r>
            <a:r>
              <a:rPr lang="en-US" dirty="0"/>
              <a:t>Sky Tree overlooking the </a:t>
            </a:r>
            <a:r>
              <a:rPr lang="en-US"/>
              <a:t>Sumida river at nigh</a:t>
            </a:r>
            <a:r>
              <a:rPr lang="sk-SK"/>
              <a:t>t</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901" y="0"/>
            <a:ext cx="9138197" cy="5143500"/>
          </a:xfrm>
          <a:prstGeom prst="rect">
            <a:avLst/>
          </a:prstGeom>
          <a:noFill/>
        </p:spPr>
      </p:pic>
      <p:pic>
        <p:nvPicPr>
          <p:cNvPr id="4" name="Obrázok 3">
            <a:extLst>
              <a:ext uri="{FF2B5EF4-FFF2-40B4-BE49-F238E27FC236}">
                <a16:creationId xmlns:a16="http://schemas.microsoft.com/office/drawing/2014/main" id="{9F669883-7090-4455-83A8-35701897B883}"/>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509959" y="4680000"/>
            <a:ext cx="2124080"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Showa Memorial Park, Toky</a:t>
            </a:r>
            <a:r>
              <a:rPr lang="sk-SK"/>
              <a:t>o</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901" y="0"/>
            <a:ext cx="9138197" cy="5143500"/>
          </a:xfrm>
          <a:prstGeom prst="rect">
            <a:avLst/>
          </a:prstGeom>
          <a:noFill/>
        </p:spPr>
      </p:pic>
      <p:pic>
        <p:nvPicPr>
          <p:cNvPr id="4" name="Obrázok 3">
            <a:extLst>
              <a:ext uri="{FF2B5EF4-FFF2-40B4-BE49-F238E27FC236}">
                <a16:creationId xmlns:a16="http://schemas.microsoft.com/office/drawing/2014/main" id="{55D49EB8-EA73-46C8-9FFE-403A659F5A0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378513" y="4680000"/>
            <a:ext cx="2386972"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The </a:t>
            </a:r>
            <a:r>
              <a:rPr lang="en-US" dirty="0"/>
              <a:t>Pasona Urban Farm </a:t>
            </a:r>
            <a:r>
              <a:rPr lang="en-US"/>
              <a:t>in Tokyo</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D9BF0E9B-5273-434D-8B9B-E4BA1CB491A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558030" y="4680000"/>
            <a:ext cx="8027940"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The famous Yunessun Spa Resort in Hakone where it allows guests  to take a dip in pools of coffee, wine, or ramen </a:t>
            </a:r>
            <a:r>
              <a:rPr lang="en-US"/>
              <a:t>broth.</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72" y="0"/>
            <a:ext cx="9127655" cy="5134306"/>
          </a:xfrm>
          <a:prstGeom prst="rect">
            <a:avLst/>
          </a:prstGeom>
          <a:noFill/>
        </p:spPr>
      </p:pic>
      <p:pic>
        <p:nvPicPr>
          <p:cNvPr id="3" name="Obrázok 2">
            <a:extLst>
              <a:ext uri="{FF2B5EF4-FFF2-40B4-BE49-F238E27FC236}">
                <a16:creationId xmlns:a16="http://schemas.microsoft.com/office/drawing/2014/main" id="{CC6CFA29-B1D6-4976-BCC6-E51147BFA81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TextBox 2">
            <a:extLst>
              <a:ext uri="{FF2B5EF4-FFF2-40B4-BE49-F238E27FC236}">
                <a16:creationId xmlns:a16="http://schemas.microsoft.com/office/drawing/2014/main" id="{1837719A-940B-4C99-ABA9-5EE26911819A}"/>
              </a:ext>
            </a:extLst>
          </p:cNvPr>
          <p:cNvSpPr txBox="1"/>
          <p:nvPr/>
        </p:nvSpPr>
        <p:spPr>
          <a:xfrm>
            <a:off x="3406565" y="4680000"/>
            <a:ext cx="2330867"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Hakone Lakeside, Hotel de Yama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5143500"/>
          </a:xfrm>
          <a:prstGeom prst="rect">
            <a:avLst/>
          </a:prstGeom>
          <a:noFill/>
        </p:spPr>
      </p:pic>
      <p:pic>
        <p:nvPicPr>
          <p:cNvPr id="4" name="Obrázok 3">
            <a:extLst>
              <a:ext uri="{FF2B5EF4-FFF2-40B4-BE49-F238E27FC236}">
                <a16:creationId xmlns:a16="http://schemas.microsoft.com/office/drawing/2014/main" id="{4054CAD8-C5AB-4DD3-9B82-CBD7BE93050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378239" y="4680000"/>
            <a:ext cx="4387521"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Rolling fields of a Japanese tea field near Mount </a:t>
            </a:r>
            <a:r>
              <a:rPr lang="en-US"/>
              <a:t>Fuji in Shizuok</a:t>
            </a:r>
            <a:r>
              <a:rPr lang="sk-SK"/>
              <a:t>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62F6F13C-42C6-4190-A00D-93A1C9719EC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986306" y="4680000"/>
            <a:ext cx="5171388"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Hakodate is one of the main cities on Hokkaido, </a:t>
            </a:r>
            <a:r>
              <a:rPr lang="en-US"/>
              <a:t>Japan's northernmost island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572"/>
            <a:ext cx="9144000" cy="5143500"/>
          </a:xfrm>
          <a:prstGeom prst="rect">
            <a:avLst/>
          </a:prstGeom>
          <a:noFill/>
        </p:spPr>
      </p:pic>
      <p:pic>
        <p:nvPicPr>
          <p:cNvPr id="4" name="Obrázok 3">
            <a:extLst>
              <a:ext uri="{FF2B5EF4-FFF2-40B4-BE49-F238E27FC236}">
                <a16:creationId xmlns:a16="http://schemas.microsoft.com/office/drawing/2014/main" id="{0DBC243C-BD71-4F9E-82EA-583809A5A7B3}"/>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871964" y="4680000"/>
            <a:ext cx="3400071"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The </a:t>
            </a:r>
            <a:r>
              <a:rPr lang="en-US"/>
              <a:t>Rainbow Flowerfields of Furano in Hokkaid</a:t>
            </a:r>
            <a:r>
              <a:rPr lang="sk-SK"/>
              <a:t>o</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7B51FABE-5E8F-4DE2-B6DD-6EB6A05779A4}"/>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374232" y="4680000"/>
            <a:ext cx="4395535"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The floating Torii Gate at Miyajima Island, </a:t>
            </a:r>
            <a:r>
              <a:rPr lang="en-US"/>
              <a:t>Hiroshima Prefecture</a:t>
            </a:r>
            <a:r>
              <a:rPr lang="en-US" dirty="0"/>
              <a:t> </a:t>
            </a: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857" y="0"/>
            <a:ext cx="9138285" cy="5143500"/>
          </a:xfrm>
          <a:prstGeom prst="rect">
            <a:avLst/>
          </a:prstGeom>
          <a:noFill/>
        </p:spPr>
      </p:pic>
      <p:pic>
        <p:nvPicPr>
          <p:cNvPr id="4" name="Obrázok 3">
            <a:extLst>
              <a:ext uri="{FF2B5EF4-FFF2-40B4-BE49-F238E27FC236}">
                <a16:creationId xmlns:a16="http://schemas.microsoft.com/office/drawing/2014/main" id="{2A70236C-FAAC-466E-9E64-442839E40395}"/>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580217" y="4680000"/>
            <a:ext cx="3983563"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Hoshino Tomamo Resort in the center </a:t>
            </a:r>
            <a:r>
              <a:rPr lang="en-US"/>
              <a:t>of Hokkaido Island </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5143500"/>
          </a:xfrm>
          <a:prstGeom prst="rect">
            <a:avLst/>
          </a:prstGeom>
          <a:noFill/>
        </p:spPr>
      </p:pic>
      <p:pic>
        <p:nvPicPr>
          <p:cNvPr id="5" name="Obrázok 4">
            <a:extLst>
              <a:ext uri="{FF2B5EF4-FFF2-40B4-BE49-F238E27FC236}">
                <a16:creationId xmlns:a16="http://schemas.microsoft.com/office/drawing/2014/main" id="{111B0045-1B57-4455-80A0-665E04D2D9D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TextBox 3"/>
          <p:cNvSpPr txBox="1"/>
          <p:nvPr/>
        </p:nvSpPr>
        <p:spPr>
          <a:xfrm>
            <a:off x="2670788" y="4680000"/>
            <a:ext cx="3802424"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Kinkakuji Temple is Rokuonji (Golden Pavilion</a:t>
            </a:r>
            <a:r>
              <a:rPr lang="en-US"/>
              <a:t>), Kyoto</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5FEA650A-E267-4AAF-9AE5-0E57A17A0BD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414581" y="4680000"/>
            <a:ext cx="2314838"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Rice </a:t>
            </a:r>
            <a:r>
              <a:rPr lang="sk-SK"/>
              <a:t>Terraces </a:t>
            </a:r>
            <a:r>
              <a:rPr lang="en-US"/>
              <a:t>at </a:t>
            </a:r>
            <a:r>
              <a:rPr lang="sk-SK"/>
              <a:t> Mie Prefecture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256"/>
            <a:ext cx="9144000" cy="5140989"/>
          </a:xfrm>
          <a:prstGeom prst="rect">
            <a:avLst/>
          </a:prstGeom>
          <a:noFill/>
        </p:spPr>
      </p:pic>
      <p:pic>
        <p:nvPicPr>
          <p:cNvPr id="4" name="Obrázok 3">
            <a:extLst>
              <a:ext uri="{FF2B5EF4-FFF2-40B4-BE49-F238E27FC236}">
                <a16:creationId xmlns:a16="http://schemas.microsoft.com/office/drawing/2014/main" id="{ADD9C4AA-9331-4C0E-AB8E-C502DF85E1A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311441" y="4680000"/>
            <a:ext cx="6384759" cy="261610"/>
          </a:xfrm>
          <a:prstGeom prst="rect">
            <a:avLst/>
          </a:prstGeom>
          <a:solidFill>
            <a:schemeClr val="tx2">
              <a:lumMod val="75000"/>
              <a:alpha val="70000"/>
            </a:schemeClr>
          </a:solidFill>
          <a:ln w="19050">
            <a:solidFill>
              <a:schemeClr val="bg1"/>
            </a:solidFill>
          </a:ln>
        </p:spPr>
        <p:txBody>
          <a:bodyPr wrap="squar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Himeji Castle is a hilltop Japanese castle complex located in the city of Himeji</a:t>
            </a:r>
            <a:r>
              <a:rPr lang="en-US"/>
              <a:t>, Hyōgo Prefectur</a:t>
            </a:r>
            <a:r>
              <a:rPr lang="sk-SK"/>
              <a:t>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499"/>
          </a:xfrm>
          <a:prstGeom prst="rect">
            <a:avLst/>
          </a:prstGeom>
          <a:noFill/>
        </p:spPr>
      </p:pic>
      <p:pic>
        <p:nvPicPr>
          <p:cNvPr id="4" name="Obrázok 3">
            <a:extLst>
              <a:ext uri="{FF2B5EF4-FFF2-40B4-BE49-F238E27FC236}">
                <a16:creationId xmlns:a16="http://schemas.microsoft.com/office/drawing/2014/main" id="{51C66480-69D1-4867-A782-EA8381D695B4}"/>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702847" y="4680000"/>
            <a:ext cx="3738304"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Scenic Arashiyama on the western outskirts </a:t>
            </a:r>
            <a:r>
              <a:rPr lang="en-US"/>
              <a:t>of Kyoto</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1BCB5BCC-085C-4FCE-BCF1-1D407F5A284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556173" y="4680000"/>
            <a:ext cx="4031653"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Shiratani Unsuikyo Gorge, Yakushima Island</a:t>
            </a:r>
            <a:r>
              <a:rPr lang="en-US"/>
              <a:t>, Kagoshima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3998" cy="5143499"/>
          </a:xfrm>
          <a:prstGeom prst="rect">
            <a:avLst/>
          </a:prstGeom>
          <a:noFill/>
        </p:spPr>
      </p:pic>
      <p:pic>
        <p:nvPicPr>
          <p:cNvPr id="4" name="Obrázok 3">
            <a:extLst>
              <a:ext uri="{FF2B5EF4-FFF2-40B4-BE49-F238E27FC236}">
                <a16:creationId xmlns:a16="http://schemas.microsoft.com/office/drawing/2014/main" id="{667EF991-F47C-41DC-8E89-AE97E887516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517701" y="4680000"/>
            <a:ext cx="4108598"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Kujuku-Shima  </a:t>
            </a:r>
            <a:r>
              <a:rPr lang="sk-SK"/>
              <a:t>(</a:t>
            </a:r>
            <a:r>
              <a:rPr lang="en-US"/>
              <a:t>Ninety-Nine Islands</a:t>
            </a:r>
            <a:r>
              <a:rPr lang="sk-SK"/>
              <a:t>) </a:t>
            </a:r>
            <a:r>
              <a:rPr lang="en-US"/>
              <a:t>in the western Nagasaki</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0"/>
            <a:ext cx="9144000" cy="5143500"/>
          </a:xfrm>
          <a:prstGeom prst="rect">
            <a:avLst/>
          </a:prstGeom>
          <a:noFill/>
        </p:spPr>
      </p:pic>
      <p:pic>
        <p:nvPicPr>
          <p:cNvPr id="4" name="Obrázok 3">
            <a:extLst>
              <a:ext uri="{FF2B5EF4-FFF2-40B4-BE49-F238E27FC236}">
                <a16:creationId xmlns:a16="http://schemas.microsoft.com/office/drawing/2014/main" id="{9AD138F1-1747-4303-BF33-5C6AB888DC1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160504" y="4680000"/>
            <a:ext cx="2822990"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Takamatsu Gardens, </a:t>
            </a:r>
            <a:r>
              <a:rPr lang="en-US"/>
              <a:t>Shikoku Prefectur</a:t>
            </a:r>
            <a:r>
              <a:rPr lang="sk-SK"/>
              <a:t>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39" y="489"/>
            <a:ext cx="9142261" cy="5142521"/>
          </a:xfrm>
          <a:prstGeom prst="rect">
            <a:avLst/>
          </a:prstGeom>
          <a:noFill/>
        </p:spPr>
      </p:pic>
      <p:pic>
        <p:nvPicPr>
          <p:cNvPr id="4" name="Obrázok 3">
            <a:extLst>
              <a:ext uri="{FF2B5EF4-FFF2-40B4-BE49-F238E27FC236}">
                <a16:creationId xmlns:a16="http://schemas.microsoft.com/office/drawing/2014/main" id="{56082F63-23A9-4FCA-BF2D-3086676B743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807844" y="4680000"/>
            <a:ext cx="3528311"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sk-SK"/>
              <a:t>K</a:t>
            </a:r>
            <a:r>
              <a:rPr lang="en-US"/>
              <a:t>urushima-kaikyō </a:t>
            </a:r>
            <a:r>
              <a:rPr lang="sk-SK"/>
              <a:t>B</a:t>
            </a:r>
            <a:r>
              <a:rPr lang="en-US"/>
              <a:t>ridge</a:t>
            </a:r>
            <a:r>
              <a:rPr lang="sk-SK"/>
              <a:t> in </a:t>
            </a:r>
            <a:r>
              <a:rPr lang="en-US"/>
              <a:t>Hiroshima Prefecture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64679A3E-823C-4D82-9086-A6744AEC7C5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892803" y="4680000"/>
            <a:ext cx="3358393"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Historic Villages of Shirakawa-gō </a:t>
            </a:r>
            <a:r>
              <a:rPr lang="en-US"/>
              <a:t>and Gokayam</a:t>
            </a:r>
            <a:r>
              <a:rPr lang="sk-SK"/>
              <a:t>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ABEDDDBF-5056-4FFC-9214-26B6D37EEFB5}"/>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354996" y="4680000"/>
            <a:ext cx="4434007"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A beautiful Resort at Cape Manza, Okinawa Island in </a:t>
            </a:r>
            <a:r>
              <a:rPr lang="en-US"/>
              <a:t>South Japa</a:t>
            </a:r>
            <a:r>
              <a:rPr lang="sk-SK"/>
              <a:t>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D7731227-64BB-405D-978D-F73689DD4AB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266303" y="4680000"/>
            <a:ext cx="2611393"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Paradise Beaches of </a:t>
            </a:r>
            <a:r>
              <a:rPr lang="en-US"/>
              <a:t>Okinawa Island</a:t>
            </a:r>
            <a:r>
              <a:rPr lang="sk-SK"/>
              <a:t>s</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349"/>
            <a:ext cx="9134841" cy="5136800"/>
          </a:xfrm>
          <a:prstGeom prst="rect">
            <a:avLst/>
          </a:prstGeom>
          <a:noFill/>
        </p:spPr>
      </p:pic>
      <p:pic>
        <p:nvPicPr>
          <p:cNvPr id="4" name="Obrázok 3">
            <a:extLst>
              <a:ext uri="{FF2B5EF4-FFF2-40B4-BE49-F238E27FC236}">
                <a16:creationId xmlns:a16="http://schemas.microsoft.com/office/drawing/2014/main" id="{19C1DC81-9B54-4802-B3B2-738C42B231C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397979" y="4680000"/>
            <a:ext cx="2338882"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Churaumi </a:t>
            </a:r>
            <a:r>
              <a:rPr lang="en-US" dirty="0"/>
              <a:t>Aquarium</a:t>
            </a:r>
            <a:r>
              <a:rPr lang="en-US"/>
              <a:t> at Okinawa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85C78125-4A98-439E-A3DC-5E18A7154DE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552967" y="4680000"/>
            <a:ext cx="4038066"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The Adachi Museum of Art is in Yasugi, </a:t>
            </a:r>
            <a:r>
              <a:rPr lang="en-US"/>
              <a:t>Shimane Prefectur</a:t>
            </a:r>
            <a:r>
              <a:rPr lang="sk-SK"/>
              <a:t>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7172"/>
            <a:ext cx="9144000" cy="5142741"/>
          </a:xfrm>
          <a:prstGeom prst="rect">
            <a:avLst/>
          </a:prstGeom>
          <a:noFill/>
        </p:spPr>
      </p:pic>
      <p:pic>
        <p:nvPicPr>
          <p:cNvPr id="4" name="Obrázok 3">
            <a:extLst>
              <a:ext uri="{FF2B5EF4-FFF2-40B4-BE49-F238E27FC236}">
                <a16:creationId xmlns:a16="http://schemas.microsoft.com/office/drawing/2014/main" id="{DB208815-B5B8-4960-9B2F-979F589C305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282587" y="4680000"/>
            <a:ext cx="6578825"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The path to Togakushi's Inner Shrine near Nagano is lined with cedar trees that are 400+ years </a:t>
            </a:r>
            <a:r>
              <a:rPr lang="en-US"/>
              <a:t>old.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15" y="9494"/>
            <a:ext cx="9132769" cy="5134006"/>
          </a:xfrm>
          <a:prstGeom prst="rect">
            <a:avLst/>
          </a:prstGeom>
          <a:noFill/>
        </p:spPr>
      </p:pic>
      <p:pic>
        <p:nvPicPr>
          <p:cNvPr id="4" name="Obrázok 3">
            <a:extLst>
              <a:ext uri="{FF2B5EF4-FFF2-40B4-BE49-F238E27FC236}">
                <a16:creationId xmlns:a16="http://schemas.microsoft.com/office/drawing/2014/main" id="{68CF2A65-6BFA-49BD-AA85-556ADC56615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424452" y="4680000"/>
            <a:ext cx="6295093"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These hemispherical cottages form part of 'Farmland’ called as </a:t>
            </a:r>
            <a:r>
              <a:rPr lang="en-US"/>
              <a:t>the Aso</a:t>
            </a:r>
            <a:r>
              <a:rPr lang="en-US" dirty="0"/>
              <a:t> Solar Village </a:t>
            </a:r>
            <a:r>
              <a:rPr lang="en-US"/>
              <a:t>in Kyushu</a:t>
            </a:r>
            <a:r>
              <a:rPr lang="sk-SK"/>
              <a:t>.</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499"/>
          </a:xfrm>
          <a:prstGeom prst="rect">
            <a:avLst/>
          </a:prstGeom>
          <a:noFill/>
        </p:spPr>
      </p:pic>
      <p:pic>
        <p:nvPicPr>
          <p:cNvPr id="5" name="Obrázok 4">
            <a:extLst>
              <a:ext uri="{FF2B5EF4-FFF2-40B4-BE49-F238E27FC236}">
                <a16:creationId xmlns:a16="http://schemas.microsoft.com/office/drawing/2014/main" id="{88B9E4F5-67E1-4C4F-A0B6-EB9FAE31F6D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TextBox 3"/>
          <p:cNvSpPr txBox="1"/>
          <p:nvPr/>
        </p:nvSpPr>
        <p:spPr>
          <a:xfrm>
            <a:off x="2392666" y="4680000"/>
            <a:ext cx="4358666" cy="261610"/>
          </a:xfrm>
          <a:prstGeom prst="rect">
            <a:avLst/>
          </a:prstGeom>
          <a:solidFill>
            <a:schemeClr val="tx2">
              <a:lumMod val="75000"/>
              <a:alpha val="70000"/>
            </a:schemeClr>
          </a:solidFill>
          <a:ln w="19050">
            <a:solidFill>
              <a:schemeClr val="bg1"/>
            </a:solidFill>
          </a:ln>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a:t>Solar Power Plant</a:t>
            </a:r>
            <a:r>
              <a:rPr lang="sk-SK"/>
              <a:t>,</a:t>
            </a:r>
            <a:r>
              <a:rPr lang="en-US"/>
              <a:t> </a:t>
            </a:r>
            <a:r>
              <a:rPr lang="pt-BR"/>
              <a:t>Yamakura Dam reservoir in Chiba Prefecture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5" name="Picture 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7" name="Obrázok 6">
            <a:extLst>
              <a:ext uri="{FF2B5EF4-FFF2-40B4-BE49-F238E27FC236}">
                <a16:creationId xmlns:a16="http://schemas.microsoft.com/office/drawing/2014/main" id="{1F00C9CA-3B9A-44EC-A026-DDA618F11975}"/>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5"/>
          <p:cNvSpPr txBox="1"/>
          <p:nvPr/>
        </p:nvSpPr>
        <p:spPr>
          <a:xfrm>
            <a:off x="228600" y="4572000"/>
            <a:ext cx="8686800" cy="430887"/>
          </a:xfrm>
          <a:prstGeom prst="rect">
            <a:avLst/>
          </a:prstGeom>
          <a:solidFill>
            <a:schemeClr val="tx2">
              <a:lumMod val="75000"/>
              <a:alpha val="70000"/>
            </a:schemeClr>
          </a:solidFill>
          <a:ln w="19050">
            <a:solidFill>
              <a:schemeClr val="bg1"/>
            </a:solidFill>
          </a:ln>
        </p:spPr>
        <p:txBody>
          <a:bodyPr wrap="square" lIns="108000" rIns="108000" rtlCol="0">
            <a:spAutoFit/>
          </a:bodyPr>
          <a:lstStyle>
            <a:defPPr>
              <a:defRPr lang="en-US"/>
            </a:defPPr>
            <a:lvl1pPr algn="ctr">
              <a:defRPr sz="1100" b="1">
                <a:solidFill>
                  <a:schemeClr val="bg1"/>
                </a:solidFill>
                <a:latin typeface="Belwe Lt BT" panose="02060502050305020504" pitchFamily="18" charset="0"/>
              </a:defRPr>
            </a:lvl1pPr>
          </a:lstStyle>
          <a:p>
            <a:r>
              <a:rPr lang="en-US" dirty="0"/>
              <a:t>You are invited to try Japan’s famous food – ‘Sushi’, an ancient dish from the Tang dynasty. It consists of fermented fish and rice, and the word sushi means something that tastes sour. Sushi is raw fish or seaweed covered with ‘vinegared rice pastry. cover’.</a:t>
            </a: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5" name="Picture 7"/>
          <p:cNvPicPr>
            <a:picLocks noChangeAspect="1" noChangeArrowheads="1"/>
          </p:cNvPicPr>
          <p:nvPr/>
        </p:nvPicPr>
        <p:blipFill>
          <a:blip r:embed="rId2" cstate="screen">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Podanie rúk">
            <a:extLst>
              <a:ext uri="{FF2B5EF4-FFF2-40B4-BE49-F238E27FC236}">
                <a16:creationId xmlns:a16="http://schemas.microsoft.com/office/drawing/2014/main" id="{A1A8CCD1-CB8C-4091-B792-FC236B555779}"/>
              </a:ext>
            </a:extLst>
          </p:cNvPr>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695570" y="365745"/>
            <a:ext cx="2280156"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IND-SVK">
            <a:extLst>
              <a:ext uri="{FF2B5EF4-FFF2-40B4-BE49-F238E27FC236}">
                <a16:creationId xmlns:a16="http://schemas.microsoft.com/office/drawing/2014/main" id="{652B69B8-DAF9-4678-AF01-4F094F6F7E48}"/>
              </a:ext>
            </a:extLst>
          </p:cNvPr>
          <p:cNvSpPr txBox="1"/>
          <p:nvPr/>
        </p:nvSpPr>
        <p:spPr>
          <a:xfrm>
            <a:off x="925721" y="1889536"/>
            <a:ext cx="1889523" cy="248209"/>
          </a:xfrm>
          <a:prstGeom prst="rect">
            <a:avLst/>
          </a:prstGeom>
          <a:gradFill flip="none" rotWithShape="1">
            <a:gsLst>
              <a:gs pos="0">
                <a:schemeClr val="accent6">
                  <a:lumMod val="0"/>
                  <a:lumOff val="100000"/>
                </a:schemeClr>
              </a:gs>
              <a:gs pos="0">
                <a:schemeClr val="accent6">
                  <a:lumMod val="0"/>
                  <a:lumOff val="100000"/>
                </a:schemeClr>
              </a:gs>
              <a:gs pos="100000">
                <a:schemeClr val="accent6">
                  <a:lumMod val="100000"/>
                </a:schemeClr>
              </a:gs>
            </a:gsLst>
            <a:lin ang="5400000" scaled="1"/>
            <a:tileRect/>
          </a:gradFill>
          <a:effectLst>
            <a:softEdge rad="31750"/>
          </a:effec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514350">
              <a:defRPr/>
            </a:pPr>
            <a:r>
              <a:rPr lang="sk-SK" sz="1013">
                <a:latin typeface="Castanet" pitchFamily="2" charset="0"/>
              </a:rPr>
              <a:t>The Indo-Slovakian friendship)</a:t>
            </a:r>
          </a:p>
        </p:txBody>
      </p:sp>
      <p:sp>
        <p:nvSpPr>
          <p:cNvPr id="6" name="TextBox 2">
            <a:extLst>
              <a:ext uri="{FF2B5EF4-FFF2-40B4-BE49-F238E27FC236}">
                <a16:creationId xmlns:a16="http://schemas.microsoft.com/office/drawing/2014/main" id="{E2D9BA4F-2A63-4AA9-ACF6-21A532AEFFF5}"/>
              </a:ext>
            </a:extLst>
          </p:cNvPr>
          <p:cNvSpPr txBox="1"/>
          <p:nvPr/>
        </p:nvSpPr>
        <p:spPr>
          <a:xfrm>
            <a:off x="4267200" y="337170"/>
            <a:ext cx="4572000" cy="984885"/>
          </a:xfrm>
          <a:prstGeom prst="rect">
            <a:avLst/>
          </a:prstGeom>
          <a:gradFill flip="none" rotWithShape="1">
            <a:gsLst>
              <a:gs pos="0">
                <a:schemeClr val="accent6">
                  <a:lumMod val="5000"/>
                  <a:lumOff val="95000"/>
                </a:schemeClr>
              </a:gs>
              <a:gs pos="38000">
                <a:schemeClr val="accent6">
                  <a:lumMod val="45000"/>
                  <a:lumOff val="55000"/>
                </a:schemeClr>
              </a:gs>
              <a:gs pos="79000">
                <a:schemeClr val="accent6">
                  <a:lumMod val="45000"/>
                  <a:lumOff val="55000"/>
                </a:schemeClr>
              </a:gs>
              <a:gs pos="100000">
                <a:schemeClr val="accent6">
                  <a:lumMod val="30000"/>
                  <a:lumOff val="70000"/>
                </a:schemeClr>
              </a:gs>
            </a:gsLst>
            <a:lin ang="5400000" scaled="1"/>
            <a:tileRect/>
          </a:gradFill>
          <a:effectLst>
            <a:softEdge rad="31750"/>
          </a:effectLst>
        </p:spPr>
        <p:txBody>
          <a:bodyPr wrap="square" lIns="144000" rIns="144000" rtlCol="0">
            <a:spAutoFit/>
          </a:bodyPr>
          <a:lstStyle>
            <a:defPPr>
              <a:defRPr lang="en-US"/>
            </a:defPPr>
            <a:lvl1pPr algn="justLow">
              <a:defRPr sz="1200" b="1">
                <a:solidFill>
                  <a:schemeClr val="bg1"/>
                </a:solidFill>
                <a:latin typeface="Goudy Old Style" panose="02020502050305020303" pitchFamily="18"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a:ln>
                  <a:noFill/>
                </a:ln>
                <a:solidFill>
                  <a:prstClr val="black"/>
                </a:solidFill>
                <a:effectLst/>
                <a:uLnTx/>
                <a:uFillTx/>
                <a:latin typeface="Goudy Old Style" panose="02020502050305020303" pitchFamily="18" charset="0"/>
              </a:rPr>
              <a:t>Regards</a:t>
            </a:r>
            <a:endParaRPr kumimoji="0" lang="sk-SK" sz="2000" b="1" i="1" u="none" strike="noStrike" kern="0" cap="none" spc="0" normalizeH="0" baseline="0" noProof="0">
              <a:ln>
                <a:noFill/>
              </a:ln>
              <a:solidFill>
                <a:prstClr val="black"/>
              </a:solidFill>
              <a:effectLst/>
              <a:uLnTx/>
              <a:uFillTx/>
              <a:latin typeface="Goudy Old Style" panose="02020502050305020303" pitchFamily="18"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800" b="1" i="1" u="none" strike="noStrike" kern="0" cap="none" spc="0" normalizeH="0" baseline="0" noProof="0" dirty="0">
              <a:ln>
                <a:noFill/>
              </a:ln>
              <a:solidFill>
                <a:prstClr val="black"/>
              </a:solidFill>
              <a:effectLst/>
              <a:uLnTx/>
              <a:uFillTx/>
              <a:latin typeface="Goudy Old Style" panose="02020502050305020303" pitchFamily="18" charset="0"/>
            </a:endParaRPr>
          </a:p>
          <a:p>
            <a:pPr lvl="0" algn="l">
              <a:defRPr/>
            </a:pPr>
            <a:r>
              <a:rPr kumimoji="0" lang="sk-SK" sz="1600" b="1" i="1" u="none" strike="noStrike" kern="0" cap="none" spc="0" normalizeH="0" baseline="0" noProof="0">
                <a:ln>
                  <a:noFill/>
                </a:ln>
                <a:solidFill>
                  <a:prstClr val="black"/>
                </a:solidFill>
                <a:effectLst/>
                <a:uLnTx/>
                <a:uFillTx/>
              </a:rPr>
              <a:t>        </a:t>
            </a:r>
            <a:r>
              <a:rPr kumimoji="0" lang="en-US" sz="1600" b="1" i="1" u="none" strike="noStrike" kern="0" cap="none" spc="0" normalizeH="0" baseline="0" noProof="0">
                <a:ln>
                  <a:noFill/>
                </a:ln>
                <a:solidFill>
                  <a:prstClr val="black"/>
                </a:solidFill>
                <a:effectLst/>
                <a:uLnTx/>
                <a:uFillTx/>
              </a:rPr>
              <a:t>T</a:t>
            </a:r>
            <a:r>
              <a:rPr kumimoji="0" lang="sk-SK" sz="1600" b="1" i="1" u="none" strike="noStrike" kern="0" cap="none" spc="0" normalizeH="0" baseline="0" noProof="0">
                <a:ln>
                  <a:noFill/>
                </a:ln>
                <a:solidFill>
                  <a:prstClr val="black"/>
                </a:solidFill>
                <a:effectLst/>
                <a:uLnTx/>
                <a:uFillTx/>
              </a:rPr>
              <a:t>ony</a:t>
            </a:r>
            <a:r>
              <a:rPr kumimoji="0" lang="en-US" sz="1600" b="1" i="1" u="none" strike="noStrike" kern="0" cap="none" spc="0" normalizeH="0" baseline="0" noProof="0">
                <a:ln>
                  <a:noFill/>
                </a:ln>
                <a:solidFill>
                  <a:prstClr val="black"/>
                </a:solidFill>
                <a:effectLst/>
                <a:uLnTx/>
                <a:uFillTx/>
              </a:rPr>
              <a:t> CHACKO </a:t>
            </a:r>
            <a:r>
              <a:rPr kumimoji="0" lang="sk-SK" sz="1600" b="1" i="1" u="none" strike="noStrike" kern="0" cap="none" spc="0" normalizeH="0" baseline="0" noProof="0">
                <a:ln>
                  <a:noFill/>
                </a:ln>
                <a:solidFill>
                  <a:prstClr val="black"/>
                </a:solidFill>
                <a:effectLst/>
                <a:uLnTx/>
                <a:uFillTx/>
              </a:rPr>
              <a:t> </a:t>
            </a:r>
            <a:r>
              <a:rPr kumimoji="0" lang="en-US" sz="1600" b="1" i="1" u="none" strike="noStrike" kern="0" cap="none" spc="0" normalizeH="0" baseline="0" noProof="0">
                <a:ln>
                  <a:noFill/>
                </a:ln>
                <a:solidFill>
                  <a:prstClr val="black"/>
                </a:solidFill>
                <a:effectLst/>
                <a:uLnTx/>
                <a:uFillTx/>
              </a:rPr>
              <a:t> </a:t>
            </a:r>
            <a:r>
              <a:rPr kumimoji="0" lang="sk-SK" sz="1600" b="1" i="1" u="none" strike="noStrike" kern="0" cap="none" spc="0" normalizeH="0" baseline="0" noProof="0">
                <a:ln>
                  <a:noFill/>
                </a:ln>
                <a:solidFill>
                  <a:prstClr val="black"/>
                </a:solidFill>
                <a:effectLst/>
                <a:uLnTx/>
                <a:uFillTx/>
              </a:rPr>
              <a:t> </a:t>
            </a:r>
            <a:r>
              <a:rPr kumimoji="0" lang="en-US" sz="1600" b="1" i="1" u="none" strike="noStrike" kern="0" cap="none" spc="0" normalizeH="0" baseline="0" noProof="0">
                <a:ln>
                  <a:noFill/>
                </a:ln>
                <a:solidFill>
                  <a:prstClr val="black"/>
                </a:solidFill>
                <a:effectLst/>
                <a:uLnTx/>
                <a:uFillTx/>
              </a:rPr>
              <a:t>  </a:t>
            </a:r>
            <a:r>
              <a:rPr lang="en-US" sz="1000" i="1" kern="0">
                <a:solidFill>
                  <a:prstClr val="black"/>
                </a:solidFill>
              </a:rPr>
              <a:t>&amp;</a:t>
            </a:r>
            <a:r>
              <a:rPr lang="en-US" sz="1600" i="1" kern="0">
                <a:solidFill>
                  <a:prstClr val="black"/>
                </a:solidFill>
              </a:rPr>
              <a:t> </a:t>
            </a:r>
            <a:r>
              <a:rPr lang="sk-SK" sz="1600" i="1" kern="0">
                <a:solidFill>
                  <a:prstClr val="black"/>
                </a:solidFill>
              </a:rPr>
              <a:t> </a:t>
            </a:r>
            <a:r>
              <a:rPr lang="en-US" sz="1600" i="1" kern="0">
                <a:solidFill>
                  <a:prstClr val="black"/>
                </a:solidFill>
              </a:rPr>
              <a:t> </a:t>
            </a:r>
            <a:r>
              <a:rPr lang="sk-SK" sz="1600" i="1" kern="0">
                <a:solidFill>
                  <a:prstClr val="black"/>
                </a:solidFill>
              </a:rPr>
              <a:t> </a:t>
            </a:r>
            <a:r>
              <a:rPr lang="en-US" sz="1600" i="1" kern="0">
                <a:solidFill>
                  <a:prstClr val="black"/>
                </a:solidFill>
              </a:rPr>
              <a:t>  </a:t>
            </a:r>
            <a:r>
              <a:rPr kumimoji="0" lang="en-US" sz="1600" b="1" i="1" u="none" strike="noStrike" kern="0" cap="none" spc="0" normalizeH="0" baseline="0" noProof="0">
                <a:ln>
                  <a:noFill/>
                </a:ln>
                <a:solidFill>
                  <a:prstClr val="black"/>
                </a:solidFill>
                <a:effectLst/>
                <a:uLnTx/>
                <a:uFillTx/>
              </a:rPr>
              <a:t>S</a:t>
            </a:r>
            <a:r>
              <a:rPr kumimoji="0" lang="sk-SK" sz="1600" b="1" i="1" u="none" strike="noStrike" kern="0" cap="none" spc="0" normalizeH="0" baseline="0" noProof="0">
                <a:ln>
                  <a:noFill/>
                </a:ln>
                <a:solidFill>
                  <a:prstClr val="black"/>
                </a:solidFill>
                <a:effectLst/>
                <a:uLnTx/>
                <a:uFillTx/>
              </a:rPr>
              <a:t>teve</a:t>
            </a:r>
            <a:r>
              <a:rPr kumimoji="0" lang="en-US" sz="1600" b="1" i="1" u="none" strike="noStrike" kern="0" cap="none" spc="0" normalizeH="0" baseline="0" noProof="0">
                <a:ln>
                  <a:noFill/>
                </a:ln>
                <a:solidFill>
                  <a:prstClr val="black"/>
                </a:solidFill>
                <a:effectLst/>
                <a:uLnTx/>
                <a:uFillTx/>
              </a:rPr>
              <a:t> R</a:t>
            </a:r>
            <a:r>
              <a:rPr kumimoji="0" lang="sk-SK" sz="1600" b="1" i="1" u="none" strike="noStrike" kern="0" cap="none" spc="0" normalizeH="0" baseline="0" noProof="0">
                <a:ln>
                  <a:noFill/>
                </a:ln>
                <a:solidFill>
                  <a:prstClr val="black"/>
                </a:solidFill>
                <a:effectLst/>
                <a:uLnTx/>
                <a:uFillTx/>
              </a:rPr>
              <a:t>UMPLER</a:t>
            </a:r>
            <a:endParaRPr kumimoji="0" lang="en-US" sz="1600" b="1" i="1" u="none" strike="noStrike" kern="0" cap="none" spc="0" normalizeH="0" baseline="0" noProof="0">
              <a:ln>
                <a:noFill/>
              </a:ln>
              <a:solidFill>
                <a:prstClr val="black"/>
              </a:solidFill>
              <a:effectLst/>
              <a:uLnTx/>
              <a:uFillTx/>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sk-SK" sz="1400" b="1" i="0" u="none" strike="noStrike" kern="0" cap="none" spc="0" normalizeH="0" baseline="0" noProof="0">
                <a:ln>
                  <a:noFill/>
                </a:ln>
                <a:solidFill>
                  <a:prstClr val="black"/>
                </a:solidFill>
                <a:effectLst/>
                <a:uLnTx/>
                <a:uFillTx/>
                <a:latin typeface="Goudy Old Style" panose="02020502050305020303" pitchFamily="18" charset="0"/>
              </a:rPr>
              <a:t>   </a:t>
            </a:r>
            <a:r>
              <a:rPr kumimoji="0" lang="en-US" sz="1400" b="1" i="0" u="none" strike="noStrike" kern="0" cap="none" spc="0" normalizeH="0" baseline="0" noProof="0">
                <a:ln>
                  <a:noFill/>
                </a:ln>
                <a:solidFill>
                  <a:prstClr val="black"/>
                </a:solidFill>
                <a:effectLst/>
                <a:uLnTx/>
                <a:uFillTx/>
                <a:latin typeface="Goudy Old Style" panose="02020502050305020303" pitchFamily="18" charset="0"/>
              </a:rPr>
              <a:t>tonychacko2000@gmail.com </a:t>
            </a:r>
            <a:r>
              <a:rPr kumimoji="0" lang="sk-SK" sz="1400" b="1" i="0" u="none" strike="noStrike" kern="0" cap="none" spc="0" normalizeH="0" baseline="0" noProof="0">
                <a:ln>
                  <a:noFill/>
                </a:ln>
                <a:solidFill>
                  <a:prstClr val="black"/>
                </a:solidFill>
                <a:effectLst/>
                <a:uLnTx/>
                <a:uFillTx/>
                <a:latin typeface="Goudy Old Style" panose="02020502050305020303" pitchFamily="18" charset="0"/>
              </a:rPr>
              <a:t>     </a:t>
            </a:r>
            <a:r>
              <a:rPr lang="sk-SK" sz="1400" kern="0">
                <a:solidFill>
                  <a:prstClr val="black"/>
                </a:solidFill>
              </a:rPr>
              <a:t>pista2011</a:t>
            </a:r>
            <a:r>
              <a:rPr kumimoji="0" lang="en-US" sz="1400" b="1" i="0" strike="noStrike" kern="0" cap="none" spc="0" normalizeH="0" baseline="0" noProof="0">
                <a:ln>
                  <a:noFill/>
                </a:ln>
                <a:solidFill>
                  <a:prstClr val="black"/>
                </a:solidFill>
                <a:effectLst/>
                <a:uLnTx/>
                <a:uFillTx/>
                <a:latin typeface="Goudy Old Style" panose="02020502050305020303" pitchFamily="18" charset="0"/>
              </a:rPr>
              <a:t>@gmail.com </a:t>
            </a:r>
            <a:endParaRPr kumimoji="0" lang="en-US" sz="1400" b="1" i="0" strike="noStrike" kern="0" cap="none" spc="0" normalizeH="0" baseline="0" noProof="0" dirty="0">
              <a:ln>
                <a:noFill/>
              </a:ln>
              <a:solidFill>
                <a:prstClr val="black"/>
              </a:solidFill>
              <a:effectLst/>
              <a:uLnTx/>
              <a:uFillTx/>
              <a:latin typeface="Goudy Old Style" panose="02020502050305020303" pitchFamily="18" charset="0"/>
            </a:endParaRPr>
          </a:p>
        </p:txBody>
      </p:sp>
      <p:sp>
        <p:nvSpPr>
          <p:cNvPr id="2" name="Obdĺžnik 1">
            <a:extLst>
              <a:ext uri="{FF2B5EF4-FFF2-40B4-BE49-F238E27FC236}">
                <a16:creationId xmlns:a16="http://schemas.microsoft.com/office/drawing/2014/main" id="{1F2F896D-3D79-4421-85F1-15088F37AC78}"/>
              </a:ext>
            </a:extLst>
          </p:cNvPr>
          <p:cNvSpPr/>
          <p:nvPr/>
        </p:nvSpPr>
        <p:spPr>
          <a:xfrm>
            <a:off x="890887" y="4021109"/>
            <a:ext cx="7362226" cy="830997"/>
          </a:xfrm>
          <a:prstGeom prst="rect">
            <a:avLst/>
          </a:prstGeom>
          <a:noFill/>
          <a:effectLst>
            <a:glow rad="139700">
              <a:schemeClr val="accent4">
                <a:satMod val="175000"/>
                <a:alpha val="40000"/>
              </a:schemeClr>
            </a:glow>
            <a:softEdge rad="63500"/>
          </a:effectLst>
        </p:spPr>
        <p:txBody>
          <a:bodyPr wrap="none" lIns="180000" rIns="180000">
            <a:spAutoFit/>
          </a:bodyPr>
          <a:lstStyle/>
          <a:p>
            <a:pPr algn="ctr"/>
            <a:r>
              <a:rPr lang="en-US" sz="2400">
                <a:ln w="3175">
                  <a:noFill/>
                </a:ln>
                <a:solidFill>
                  <a:schemeClr val="bg1"/>
                </a:solidFill>
                <a:effectLst>
                  <a:glow rad="279400">
                    <a:schemeClr val="accent6">
                      <a:lumMod val="50000"/>
                      <a:alpha val="50000"/>
                    </a:schemeClr>
                  </a:glow>
                  <a:outerShdw blurRad="50800" dist="38100" dir="2700000" algn="tl" rotWithShape="0">
                    <a:prstClr val="black">
                      <a:alpha val="81000"/>
                    </a:prstClr>
                  </a:outerShdw>
                </a:effectLst>
                <a:latin typeface=".ArnoldBoecklinTTEE" panose="020B0500000000000000" pitchFamily="34" charset="2"/>
              </a:rPr>
              <a:t>Thanks for viewing our presentation.</a:t>
            </a:r>
            <a:endParaRPr lang="sk-SK" sz="2400">
              <a:ln w="3175">
                <a:noFill/>
              </a:ln>
              <a:solidFill>
                <a:schemeClr val="bg1"/>
              </a:solidFill>
              <a:effectLst>
                <a:glow rad="279400">
                  <a:schemeClr val="accent6">
                    <a:lumMod val="50000"/>
                    <a:alpha val="50000"/>
                  </a:schemeClr>
                </a:glow>
                <a:outerShdw blurRad="50800" dist="38100" dir="2700000" algn="tl" rotWithShape="0">
                  <a:prstClr val="black">
                    <a:alpha val="81000"/>
                  </a:prstClr>
                </a:outerShdw>
              </a:effectLst>
              <a:latin typeface=".ArnoldBoecklinTTEE" panose="020B0500000000000000" pitchFamily="34" charset="2"/>
            </a:endParaRPr>
          </a:p>
          <a:p>
            <a:pPr algn="ctr"/>
            <a:r>
              <a:rPr lang="en-US" sz="2400">
                <a:ln w="3175">
                  <a:noFill/>
                </a:ln>
                <a:solidFill>
                  <a:schemeClr val="bg1"/>
                </a:solidFill>
                <a:effectLst>
                  <a:glow rad="279400">
                    <a:schemeClr val="accent6">
                      <a:lumMod val="50000"/>
                      <a:alpha val="50000"/>
                    </a:schemeClr>
                  </a:glow>
                  <a:outerShdw blurRad="50800" dist="38100" dir="2700000" algn="tl" rotWithShape="0">
                    <a:prstClr val="black">
                      <a:alpha val="81000"/>
                    </a:prstClr>
                  </a:outerShdw>
                </a:effectLst>
                <a:latin typeface=".ArnoldBoecklinTTEE" panose="020B0500000000000000" pitchFamily="34" charset="2"/>
              </a:rPr>
              <a:t>Your comments and opinions are most welcome.</a:t>
            </a:r>
          </a:p>
        </p:txBody>
      </p:sp>
      <p:pic>
        <p:nvPicPr>
          <p:cNvPr id="7" name="Obrázok 6">
            <a:extLst>
              <a:ext uri="{FF2B5EF4-FFF2-40B4-BE49-F238E27FC236}">
                <a16:creationId xmlns:a16="http://schemas.microsoft.com/office/drawing/2014/main" id="{1F00C9CA-3B9A-44EC-A026-DDA618F11975}"/>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68521374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00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 fill="hold"/>
                                        <p:tgtEl>
                                          <p:spTgt spid="6"/>
                                        </p:tgtEl>
                                        <p:attrNameLst>
                                          <p:attrName>ppt_w</p:attrName>
                                        </p:attrNameLst>
                                      </p:cBhvr>
                                      <p:tavLst>
                                        <p:tav tm="0">
                                          <p:val>
                                            <p:fltVal val="0"/>
                                          </p:val>
                                        </p:tav>
                                        <p:tav tm="100000">
                                          <p:val>
                                            <p:strVal val="#ppt_w"/>
                                          </p:val>
                                        </p:tav>
                                      </p:tavLst>
                                    </p:anim>
                                    <p:anim calcmode="lin" valueType="num">
                                      <p:cBhvr>
                                        <p:cTn id="8" dur="1500" fill="hold"/>
                                        <p:tgtEl>
                                          <p:spTgt spid="6"/>
                                        </p:tgtEl>
                                        <p:attrNameLst>
                                          <p:attrName>ppt_h</p:attrName>
                                        </p:attrNameLst>
                                      </p:cBhvr>
                                      <p:tavLst>
                                        <p:tav tm="0">
                                          <p:val>
                                            <p:fltVal val="0"/>
                                          </p:val>
                                        </p:tav>
                                        <p:tav tm="100000">
                                          <p:val>
                                            <p:strVal val="#ppt_h"/>
                                          </p:val>
                                        </p:tav>
                                      </p:tavLst>
                                    </p:anim>
                                    <p:animEffect transition="in" filter="fade">
                                      <p:cBhvr>
                                        <p:cTn id="9" dur="1500"/>
                                        <p:tgtEl>
                                          <p:spTgt spid="6"/>
                                        </p:tgtEl>
                                      </p:cBhvr>
                                    </p:animEffect>
                                  </p:childTnLst>
                                </p:cTn>
                              </p:par>
                            </p:childTnLst>
                          </p:cTn>
                        </p:par>
                        <p:par>
                          <p:cTn id="10" fill="hold">
                            <p:stCondLst>
                              <p:cond delay="3500"/>
                            </p:stCondLst>
                            <p:childTnLst>
                              <p:par>
                                <p:cTn id="11" presetID="42" presetClass="entr" presetSubtype="0" fill="hold" grpId="0" nodeType="after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20004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371776"/>
            <a:ext cx="9144000" cy="3771657"/>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6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142902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352222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325436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369827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222936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262899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02862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342934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6815251" y="4079585"/>
            <a:ext cx="1566297" cy="435555"/>
          </a:xfrm>
          <a:prstGeom prst="rect">
            <a:avLst/>
          </a:prstGeom>
          <a:noFill/>
        </p:spPr>
        <p:txBody>
          <a:bodyPr lIns="68502" tIns="34252" rIns="68502" bIns="3425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685117">
              <a:defRPr/>
            </a:pPr>
            <a:r>
              <a:rPr lang="sk-SK" sz="2381" b="1" spc="3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6613552" y="3986728"/>
            <a:ext cx="1970075" cy="624289"/>
          </a:xfrm>
          <a:prstGeom prst="ellipse">
            <a:avLst/>
          </a:prstGeom>
          <a:noFill/>
          <a:ln w="25400" cap="flat" cmpd="sng" algn="ctr">
            <a:solidFill>
              <a:srgbClr val="1F497D">
                <a:lumMod val="40000"/>
                <a:lumOff val="60000"/>
              </a:srgbClr>
            </a:solid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6526066" y="3866836"/>
            <a:ext cx="2145049" cy="864068"/>
          </a:xfrm>
          <a:prstGeom prst="actionButtonBlank">
            <a:avLst/>
          </a:prstGeom>
          <a:noFill/>
          <a:ln w="25400" cap="flat" cmpd="sng" algn="ctr">
            <a:no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Scenic places of Japa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Scenic places of Japan</Template>
  <TotalTime>0</TotalTime>
  <Words>588</Words>
  <Application>Microsoft Office PowerPoint</Application>
  <PresentationFormat>Prezentácia na obrazovke (16:9)</PresentationFormat>
  <Paragraphs>55</Paragraphs>
  <Slides>39</Slides>
  <Notes>1</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39</vt:i4>
      </vt:variant>
    </vt:vector>
  </HeadingPairs>
  <TitlesOfParts>
    <vt:vector size="50" baseType="lpstr">
      <vt:lpstr>Bassoon</vt:lpstr>
      <vt:lpstr>Kristen ITC</vt:lpstr>
      <vt:lpstr>Arial</vt:lpstr>
      <vt:lpstr>.ArnoldBoecklinTTEE</vt:lpstr>
      <vt:lpstr>Calibri</vt:lpstr>
      <vt:lpstr>Belwe Lt BT</vt:lpstr>
      <vt:lpstr>Wingdings</vt:lpstr>
      <vt:lpstr>Castanet</vt:lpstr>
      <vt:lpstr>Goudy Old Style</vt:lpstr>
      <vt:lpstr>Scenic places of Japan</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2017-06-29T15:18:22Z</dcterms:created>
  <dcterms:modified xsi:type="dcterms:W3CDTF">2020-03-07T18:36:31Z</dcterms:modified>
</cp:coreProperties>
</file>