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57"/>
  </p:notesMasterIdLst>
  <p:sldIdLst>
    <p:sldId id="415" r:id="rId4"/>
    <p:sldId id="364" r:id="rId5"/>
    <p:sldId id="365" r:id="rId6"/>
    <p:sldId id="366" r:id="rId7"/>
    <p:sldId id="382" r:id="rId8"/>
    <p:sldId id="381" r:id="rId9"/>
    <p:sldId id="367" r:id="rId10"/>
    <p:sldId id="384" r:id="rId11"/>
    <p:sldId id="385" r:id="rId12"/>
    <p:sldId id="412" r:id="rId13"/>
    <p:sldId id="368" r:id="rId14"/>
    <p:sldId id="386" r:id="rId15"/>
    <p:sldId id="387" r:id="rId16"/>
    <p:sldId id="388" r:id="rId17"/>
    <p:sldId id="369" r:id="rId18"/>
    <p:sldId id="389" r:id="rId19"/>
    <p:sldId id="370" r:id="rId20"/>
    <p:sldId id="390" r:id="rId21"/>
    <p:sldId id="413" r:id="rId22"/>
    <p:sldId id="371" r:id="rId23"/>
    <p:sldId id="392" r:id="rId24"/>
    <p:sldId id="393" r:id="rId25"/>
    <p:sldId id="372" r:id="rId26"/>
    <p:sldId id="394" r:id="rId27"/>
    <p:sldId id="395" r:id="rId28"/>
    <p:sldId id="373" r:id="rId29"/>
    <p:sldId id="396" r:id="rId30"/>
    <p:sldId id="397" r:id="rId31"/>
    <p:sldId id="374" r:id="rId32"/>
    <p:sldId id="398" r:id="rId33"/>
    <p:sldId id="399" r:id="rId34"/>
    <p:sldId id="375" r:id="rId35"/>
    <p:sldId id="400" r:id="rId36"/>
    <p:sldId id="401" r:id="rId37"/>
    <p:sldId id="414" r:id="rId38"/>
    <p:sldId id="376" r:id="rId39"/>
    <p:sldId id="402" r:id="rId40"/>
    <p:sldId id="403" r:id="rId41"/>
    <p:sldId id="377" r:id="rId42"/>
    <p:sldId id="404" r:id="rId43"/>
    <p:sldId id="405" r:id="rId44"/>
    <p:sldId id="378" r:id="rId45"/>
    <p:sldId id="406" r:id="rId46"/>
    <p:sldId id="407" r:id="rId47"/>
    <p:sldId id="379" r:id="rId48"/>
    <p:sldId id="408" r:id="rId49"/>
    <p:sldId id="409" r:id="rId50"/>
    <p:sldId id="380" r:id="rId51"/>
    <p:sldId id="410" r:id="rId52"/>
    <p:sldId id="411" r:id="rId53"/>
    <p:sldId id="337" r:id="rId54"/>
    <p:sldId id="355" r:id="rId55"/>
    <p:sldId id="361" r:id="rId5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900"/>
    <a:srgbClr val="C35D09"/>
    <a:srgbClr val="996600"/>
    <a:srgbClr val="0080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0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72" y="-1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05/03/2016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05/03/2016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5.pn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>
                <a:solidFill>
                  <a:srgbClr val="000000"/>
                </a:solidFill>
                <a:cs typeface="Arial"/>
              </a:rPr>
              <a:t> </a:t>
            </a:r>
            <a:endParaRPr lang="es-ES">
              <a:solidFill>
                <a:srgbClr val="000000"/>
              </a:solidFill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30" y="-1"/>
            <a:ext cx="12204130" cy="6849349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775519" y="1052736"/>
            <a:ext cx="10081121" cy="4536504"/>
          </a:xfrm>
          <a:prstGeom prst="rect">
            <a:avLst/>
          </a:prstGeom>
        </p:spPr>
        <p:txBody>
          <a:bodyPr wrap="none">
            <a:prstTxWarp prst="textArchUp">
              <a:avLst>
                <a:gd name="adj" fmla="val 10965009"/>
              </a:avLst>
            </a:prstTxWarp>
            <a:spAutoFit/>
          </a:bodyPr>
          <a:lstStyle/>
          <a:p>
            <a:pPr algn="ctr"/>
            <a:r>
              <a:rPr lang="es-ES" sz="4000" b="1">
                <a:ln w="19050">
                  <a:solidFill>
                    <a:srgbClr val="996600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Arial"/>
              </a:rPr>
              <a:t>LUGARES INFRAVALORADOS EN MÉXICO</a:t>
            </a:r>
          </a:p>
        </p:txBody>
      </p:sp>
      <p:sp>
        <p:nvSpPr>
          <p:cNvPr id="8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5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ndAc>
          <p:stSnd>
            <p:snd r:embed="rId2" name="Eagle 1 - Ramillete musical Mix.wav"/>
          </p:stSnd>
        </p:sndAc>
      </p:transition>
    </mc:Choice>
    <mc:Fallback xmlns="">
      <p:transition spd="slow" advTm="0">
        <p:sndAc>
          <p:stSnd>
            <p:snd r:embed="rId5" name="Eagle 1 - Ramillete musical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75519" y="1052736"/>
            <a:ext cx="10081121" cy="4536504"/>
          </a:xfrm>
          <a:prstGeom prst="rect">
            <a:avLst/>
          </a:prstGeom>
        </p:spPr>
        <p:txBody>
          <a:bodyPr wrap="none">
            <a:prstTxWarp prst="textArchUp">
              <a:avLst>
                <a:gd name="adj" fmla="val 10965009"/>
              </a:avLst>
            </a:prstTxWarp>
            <a:spAutoFit/>
          </a:bodyPr>
          <a:lstStyle/>
          <a:p>
            <a:pPr algn="ctr"/>
            <a:r>
              <a:rPr lang="es-ES" sz="4000" b="1">
                <a:ln w="19050">
                  <a:solidFill>
                    <a:srgbClr val="996600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LUGARES INFRAVALORADOS EN MÉXICO</a:t>
            </a:r>
          </a:p>
        </p:txBody>
      </p:sp>
      <p:sp>
        <p:nvSpPr>
          <p:cNvPr id="3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328" y="2239040"/>
            <a:ext cx="5472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México cuenta con una amplia variedad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destinos increíbles,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muchos de ellos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son tan famosos como otros, 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estos se encuentran a la altura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mejores lugares del país,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su espectacular belleza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sus majestuosos paisajes,</a:t>
            </a:r>
            <a:endParaRPr lang="es-ES" sz="240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928" y="692696"/>
            <a:ext cx="6290073" cy="4449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5360" y="5237827"/>
            <a:ext cx="11521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convierten en verdaderas joyas de la naturaleza…</a:t>
            </a:r>
            <a:endParaRPr lang="es-ES" sz="240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6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Playa Boquilla Oaxac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994420"/>
            <a:ext cx="8712968" cy="5386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3913257" y="0"/>
            <a:ext cx="44149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La </a:t>
            </a:r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Boquilla</a:t>
            </a:r>
            <a:r>
              <a:rPr lang="es-ES" sz="32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, Oaxaca</a:t>
            </a:r>
            <a:endParaRPr lang="es-ES" sz="320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55440" y="764704"/>
            <a:ext cx="10225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Una de las playas con menos cartel, pero más hermosas es “La Boquilla”, la cual se encuentra en el estado de Oaxaca</a:t>
            </a:r>
            <a:endParaRPr lang="es-ES" sz="240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46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686" y="-27384"/>
            <a:ext cx="9379834" cy="4764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055440" y="5278556"/>
            <a:ext cx="10081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Este lugar es ideal para relajarte y gozar del cálido oleaje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recostado sobre una hamaca, o bien; si lo prefieres, </a:t>
            </a:r>
          </a:p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2D2D8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explorar estas aguas a bordo de un kayak o con el snorkel; </a:t>
            </a:r>
            <a:endParaRPr lang="es-ES" sz="2400">
              <a:solidFill>
                <a:srgbClr val="2D2D8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>
                <a:solidFill>
                  <a:srgbClr val="000000"/>
                </a:solidFill>
                <a:cs typeface="Arial"/>
              </a:rPr>
              <a:t> </a:t>
            </a:r>
            <a:endParaRPr lang="es-ES">
              <a:solidFill>
                <a:srgbClr val="0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122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16024"/>
            <a:ext cx="7932372" cy="5949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1055440" y="332656"/>
            <a:ext cx="100456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recuerda que no siempre a donde va toda la gente es la mejor opción.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>
                <a:solidFill>
                  <a:srgbClr val="000000"/>
                </a:solidFill>
                <a:cs typeface="Arial"/>
              </a:rPr>
              <a:t> </a:t>
            </a:r>
            <a:endParaRPr lang="es-ES">
              <a:solidFill>
                <a:srgbClr val="0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769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81727" y="44624"/>
            <a:ext cx="77804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4000" b="1" i="0" u="none" strike="noStrike" cap="none" normalizeH="0" baseline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Sótano de las Golondrinas.</a:t>
            </a:r>
            <a:endParaRPr kumimoji="0" lang="es-ES" altLang="es-ES" sz="4000" b="0" i="0" u="none" strike="noStrike" cap="none" normalizeH="0" baseline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</p:txBody>
      </p:sp>
      <p:pic>
        <p:nvPicPr>
          <p:cNvPr id="1025" name="Imagen 2" descr="Sótano de las Golondri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0" y="1187166"/>
            <a:ext cx="6970516" cy="4481046"/>
          </a:xfrm>
          <a:prstGeom prst="rect">
            <a:avLst/>
          </a:prstGeom>
          <a:gradFill>
            <a:gsLst>
              <a:gs pos="60000">
                <a:schemeClr val="bg1"/>
              </a:gs>
              <a:gs pos="40000">
                <a:schemeClr val="bg1"/>
              </a:gs>
              <a:gs pos="0">
                <a:srgbClr val="008000"/>
              </a:gs>
              <a:gs pos="100000">
                <a:srgbClr val="C00000"/>
              </a:gs>
            </a:gsLst>
            <a:path path="shape">
              <a:fillToRect l="50000" t="50000" r="50000" b="50000"/>
            </a:path>
          </a:gradFill>
          <a:ln w="190500" cap="sq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40000">
                  <a:srgbClr val="7030A0"/>
                </a:gs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Rectángulo 3"/>
          <p:cNvSpPr/>
          <p:nvPr/>
        </p:nvSpPr>
        <p:spPr>
          <a:xfrm>
            <a:off x="7156452" y="1292284"/>
            <a:ext cx="4988220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te consideras una persona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alma de aventurero,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creación de la naturaleza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tienes que conocer,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Sótano de las Golondrinas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abismo natural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halla en Aquismón,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 Luis Potosí,</a:t>
            </a:r>
            <a:endParaRPr lang="es-E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 rot="21206442">
            <a:off x="4034741" y="5590828"/>
            <a:ext cx="3641841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 www.24-horas.mx</a:t>
            </a:r>
            <a:endParaRPr lang="es-ES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55440" y="6181854"/>
            <a:ext cx="1010078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 considerada como la caverna vertical más fascinante de la Tierra.</a:t>
            </a:r>
            <a:endParaRPr lang="es-E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7" y="-387424"/>
            <a:ext cx="9223847" cy="6010874"/>
          </a:xfrm>
          <a:prstGeom prst="rect">
            <a:avLst/>
          </a:prstGeom>
          <a:solidFill>
            <a:srgbClr val="FFFFFF">
              <a:shade val="85000"/>
            </a:srgbClr>
          </a:solidFill>
          <a:ln w="158750" cap="sq">
            <a:solidFill>
              <a:srgbClr val="9249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5360" y="5642666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una profundidad de 510 metros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diámetro de 60 metros en su parte más estrecha y 300 metros en el fondo</a:t>
            </a:r>
            <a:endParaRPr lang="es-ES" sz="24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605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2368917"/>
            <a:ext cx="4943872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Además…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 los principales atractivos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aquí,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los cientos de aves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la habitan…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que por cierto, no son golondrinas )</a:t>
            </a:r>
            <a:endParaRPr lang="es-ES" sz="24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425" y="548680"/>
            <a:ext cx="7965207" cy="5296345"/>
          </a:xfrm>
          <a:prstGeom prst="rect">
            <a:avLst/>
          </a:prstGeom>
          <a:solidFill>
            <a:srgbClr val="FFFFFF">
              <a:shade val="85000"/>
            </a:srgbClr>
          </a:solidFill>
          <a:ln w="158750" cap="rnd">
            <a:solidFill>
              <a:srgbClr val="7030A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769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6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16130"/>
            <a:ext cx="9361040" cy="694259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5360" y="116632"/>
            <a:ext cx="11521280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atrévete a descender en este fascinante mundo.</a:t>
            </a:r>
            <a:endParaRPr lang="es-ES" sz="32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496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487488" y="128826"/>
            <a:ext cx="92865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Parque Nacional Lagunas de Zempoala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35360" y="5786682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parque se ubica entre los estados de Morelos y México, la palabra Zempoala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originaria de la lengua náhuatl y significa veinte lagunas o muchas lagunas,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3" y="975726"/>
            <a:ext cx="9505057" cy="4757530"/>
          </a:xfrm>
          <a:prstGeom prst="rect">
            <a:avLst/>
          </a:prstGeom>
          <a:ln w="127000" cap="rnd">
            <a:solidFill>
              <a:srgbClr val="008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1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168696" y="1196752"/>
            <a:ext cx="4905671" cy="4439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lugar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encuentra  conformado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varias lagunas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las que destacan: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Quila, que es la más grande; Zempoala,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Compila,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Tonatihua,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Prieta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Hueyapan.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501939"/>
            <a:ext cx="8405943" cy="52313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712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24222"/>
            <a:ext cx="7848872" cy="5857106"/>
          </a:xfrm>
          <a:prstGeom prst="snip2DiagRect">
            <a:avLst>
              <a:gd name="adj1" fmla="val 16725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9966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8184232" y="2010621"/>
            <a:ext cx="3960440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zona es perfecta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descansar,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realizar el alpinismo,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campismo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la navegación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algunos deportes acuáticos permitidos en la zona.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58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99184"/>
            <a:ext cx="8264354" cy="4655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335360" y="5969317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¿Una peña en el aire? Pues la naturaleza de México es capaz de eso y más,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al norte de Santa María Regla,</a:t>
            </a:r>
          </a:p>
        </p:txBody>
      </p:sp>
      <p:sp>
        <p:nvSpPr>
          <p:cNvPr id="3" name="Rectángulo 2"/>
          <p:cNvSpPr/>
          <p:nvPr/>
        </p:nvSpPr>
        <p:spPr>
          <a:xfrm>
            <a:off x="911424" y="344850"/>
            <a:ext cx="104102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Arial"/>
              </a:rPr>
              <a:t>Peña del aire en Huasca de Ocampo, Hidalgo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342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6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uasca de Ocamp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980728"/>
            <a:ext cx="7747827" cy="4980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47328" y="2010621"/>
            <a:ext cx="4645924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este lugar se aprecia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enorme roca de basalto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en primera instancia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parece estar suspendida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aire,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efecto visual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fascinante</a:t>
            </a:r>
          </a:p>
        </p:txBody>
      </p:sp>
      <p:sp>
        <p:nvSpPr>
          <p:cNvPr id="5" name="Rectángulo 4"/>
          <p:cNvSpPr/>
          <p:nvPr/>
        </p:nvSpPr>
        <p:spPr>
          <a:xfrm rot="269267">
            <a:off x="5873208" y="5804219"/>
            <a:ext cx="366959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 www.chilango.com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25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76672"/>
            <a:ext cx="8640960" cy="5472608"/>
          </a:xfrm>
          <a:prstGeom prst="rect">
            <a:avLst/>
          </a:prstGeom>
          <a:ln>
            <a:noFill/>
          </a:ln>
          <a:effectLst>
            <a:outerShdw blurRad="50800" dist="63500" dir="3600000" sx="101000" sy="101000" algn="l" rotWithShape="0">
              <a:prstClr val="black">
                <a:alpha val="40000"/>
              </a:prst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335360" y="5949280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mejor aún, es el paisaje repleto de vegetación donde se aprecian distintos lugares,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practicar actividades extremas.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6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6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0" tmFilter="0, 0; 0.125,0.2665; 0.25,0.4; 0.375,0.465; 0.5,0.5;  0.625,0.535; 0.75,0.6; 0.875,0.7335; 1,1">
                                          <p:stCondLst>
                                            <p:cond delay="49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0" tmFilter="0, 0; 0.125,0.2665; 0.25,0.4; 0.375,0.465; 0.5,0.5;  0.625,0.535; 0.75,0.6; 0.875,0.7335; 1,1">
                                          <p:stCondLst>
                                            <p:cond delay="99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0" tmFilter="0, 0; 0.125,0.2665; 0.25,0.4; 0.375,0.465; 0.5,0.5;  0.625,0.535; 0.75,0.6; 0.875,0.7335; 1,1">
                                          <p:stCondLst>
                                            <p:cond delay="124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95">
                                          <p:stCondLst>
                                            <p:cond delay="4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5" decel="50000">
                                          <p:stCondLst>
                                            <p:cond delay="50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95">
                                          <p:stCondLst>
                                            <p:cond delay="98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5" decel="50000">
                                          <p:stCondLst>
                                            <p:cond delay="100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95">
                                          <p:stCondLst>
                                            <p:cond delay="1231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5" decel="50000">
                                          <p:stCondLst>
                                            <p:cond delay="125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95">
                                          <p:stCondLst>
                                            <p:cond delay="135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5" decel="50000">
                                          <p:stCondLst>
                                            <p:cond delay="137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59496" y="200834"/>
            <a:ext cx="91117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Parque natural de Mexiquillo, Durango</a:t>
            </a:r>
          </a:p>
        </p:txBody>
      </p:sp>
      <p:pic>
        <p:nvPicPr>
          <p:cNvPr id="3" name="Imagen 2" descr="Parque natural de Mexiquill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620688"/>
            <a:ext cx="7742312" cy="4977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7896200" y="1213302"/>
            <a:ext cx="4248472" cy="483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lugar te ofrece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perspectiva distinta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las típicas vacaciones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playa, 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Parque de Mexiquillo,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uno de los parajes naturales más hermosos de Durango,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 largo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sus 13,475 hectáreas,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cuales 152,75 hectáreas son de bosque virgen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reserva ecológica.</a:t>
            </a:r>
          </a:p>
        </p:txBody>
      </p:sp>
      <p:sp>
        <p:nvSpPr>
          <p:cNvPr id="5" name="Rectángulo 4"/>
          <p:cNvSpPr/>
          <p:nvPr/>
        </p:nvSpPr>
        <p:spPr>
          <a:xfrm rot="320373">
            <a:off x="2135560" y="5517232"/>
            <a:ext cx="390844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 www.panoramio.com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3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121" y="1088478"/>
            <a:ext cx="7615238" cy="5076825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47328" y="1347903"/>
            <a:ext cx="3816424" cy="4439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Descubrirás cascadas,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sistema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barrancas, túneles,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bosque de coníferas donde habitan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especies endémicas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el Pinus durangensis y el Pinus engelmannii, además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formaciones rocosas que son muy llamativas;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74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8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268760"/>
            <a:ext cx="8640960" cy="52385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/>
          <p:cNvSpPr/>
          <p:nvPr/>
        </p:nvSpPr>
        <p:spPr>
          <a:xfrm>
            <a:off x="335360" y="188640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zona podrás rentar casas de campaña, caballos y cuatrimotos para explorar los alrededores y vivir horas llenas de adrenalina.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680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99456" y="128826"/>
            <a:ext cx="98491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Laguna de Santa María del Oro, Nayarit.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60040" y="928757"/>
            <a:ext cx="1142459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seguro has visitado muchas lagunas,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jamás te has encontrado en una tan hermosa como esta,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07368" y="5930698"/>
            <a:ext cx="11424592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laguna de Santa María del Oro en Nayarit te enamorará,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es uno de esos paisajes que se quedan grabados en la mente.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1818258"/>
            <a:ext cx="11471920" cy="40590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7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332656"/>
            <a:ext cx="8128000" cy="54229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60040" y="5805264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sitio de agua dulce cuenta con la peculiaridad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hallarse dentro del cráter de un volcán extinto,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92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242066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observarás a los alrededores pinos, y algunos animales como venado,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tigrillo o roedores; una muestra de naturaleza, que no te puedes perder.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819" y="1268760"/>
            <a:ext cx="9070685" cy="5112568"/>
          </a:xfrm>
          <a:prstGeom prst="rect">
            <a:avLst/>
          </a:prstGeom>
          <a:ln w="127000" cap="rnd">
            <a:solidFill>
              <a:srgbClr val="008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35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1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639616" y="128826"/>
            <a:ext cx="6890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Lago Camécuaro, Michoacán</a:t>
            </a:r>
          </a:p>
        </p:txBody>
      </p:sp>
      <p:pic>
        <p:nvPicPr>
          <p:cNvPr id="3" name="Imagen 2" descr="Lago Camécuar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1714499"/>
            <a:ext cx="6984776" cy="449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47328" y="2479545"/>
            <a:ext cx="4608512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palabra Camécuaro proviene de la lengua purépecha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significa “lugar de baño”, 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destino cuenta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maravilloso lago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agua cristalina,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forma parte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área natural protegida.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60040" y="764704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Parque Nacional Lago de Camécuaro se localiza a 15 kilómetros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ciudad de Zamora, Michoacán.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08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608168" y="2548066"/>
            <a:ext cx="4583832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si esto no te impresiona, tal vez su vegetación lo haga,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los árboles se fusionan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lago a través de sus raíces…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1071319"/>
            <a:ext cx="7344816" cy="4887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7655496" y="4437112"/>
            <a:ext cx="4536504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resulta en una bella postal,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695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834354"/>
            <a:ext cx="6096000" cy="8826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podrás apreciar mejor el lugar 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través de un bote;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60" y="836712"/>
            <a:ext cx="6096000" cy="40436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5360" y="5157192"/>
            <a:ext cx="1152128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 ya te agarró la noche no te preocupes,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parque tiene una zona reservada para acampar,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que no hay nada de qué preocuparse.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341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43672" y="200834"/>
            <a:ext cx="59875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Cascada Cola de Caballo</a:t>
            </a:r>
          </a:p>
        </p:txBody>
      </p:sp>
      <p:pic>
        <p:nvPicPr>
          <p:cNvPr id="3" name="Imagen 2" descr="Cascada cola de caball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023614"/>
            <a:ext cx="7272808" cy="4675376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5877272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hermosa cascada se localiza en el estado de Nuevo León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 una de las más hermosas en México,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6855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72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536160" y="1831473"/>
            <a:ext cx="4295800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podrás vivir días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repletos de adrenalina,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su zona montañosa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 áreas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valen la pena explorar,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tendrás la posibilidad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admirar el paisaje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sus miradores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1155" r="1537" b="4179"/>
          <a:stretch/>
        </p:blipFill>
        <p:spPr>
          <a:xfrm>
            <a:off x="1055440" y="-648025"/>
            <a:ext cx="5760640" cy="7497975"/>
          </a:xfrm>
          <a:prstGeom prst="rect">
            <a:avLst/>
          </a:prstGeom>
          <a:solidFill>
            <a:srgbClr val="924900"/>
          </a:solidFill>
          <a:ln w="101600" cap="sq"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863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6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72735"/>
            <a:ext cx="7344816" cy="5501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335360" y="5535526"/>
            <a:ext cx="1152128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Hacer recorridos en caballo; practicar el bungee jumping,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cual es una actividad clásica del lugar;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realizar senderismo o hacer excursiones en canoa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6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91517" y="128826"/>
            <a:ext cx="84529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Playa Las Gemelas, Puerto Vallarta</a:t>
            </a:r>
          </a:p>
        </p:txBody>
      </p:sp>
      <p:pic>
        <p:nvPicPr>
          <p:cNvPr id="3" name="Imagen 2" descr="Playa las Gemela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47" y="836712"/>
            <a:ext cx="7280809" cy="4680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/>
          <p:cNvSpPr/>
          <p:nvPr/>
        </p:nvSpPr>
        <p:spPr>
          <a:xfrm>
            <a:off x="47328" y="2204864"/>
            <a:ext cx="4608512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Puerto Vallarta encontrarás playa Las Gemelas,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increíble lugar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está conformado por dos playas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una longitud de 100 metros cada una,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cristalinas aguas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enamorarán; 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112224" y="5517232"/>
            <a:ext cx="362631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  www.viajeros.com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75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5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1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9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040" y="260648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debido a que no son tan famosas,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te tendrás que preocupar por convivir con demasiada gente como en otras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268760"/>
            <a:ext cx="8651800" cy="5354724"/>
          </a:xfrm>
          <a:prstGeom prst="rect">
            <a:avLst/>
          </a:prstGeom>
          <a:ln w="127000" cap="rnd">
            <a:solidFill>
              <a:srgbClr val="C35D0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85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328" y="930501"/>
            <a:ext cx="3096344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podrás gozar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entorno tranquilo, realizar un recorrido en kayak, bucear,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simplemente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disfrutar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tu familia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49271"/>
            <a:ext cx="9001000" cy="6742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66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917615" y="44624"/>
            <a:ext cx="64187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Jardín surrealista en Xilitla</a:t>
            </a:r>
          </a:p>
        </p:txBody>
      </p:sp>
      <p:pic>
        <p:nvPicPr>
          <p:cNvPr id="3" name="Imagen 2" descr="Jardín Xilitl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836711"/>
            <a:ext cx="7344816" cy="4721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60040" y="5607534"/>
            <a:ext cx="11424592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Todos los jardines son hermosos, pero este se lleva el título de campeón,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jardín surrealista de Edward James en las Pozas de Xilitla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en la región de la Huasteca Potosina,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795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040" y="44624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área  conformada por estructuras de concreto que surgieron de los sueños del autor, que encontró en esta selva un sitio  para poder exponer sus sentimientos0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51" y="1052736"/>
            <a:ext cx="11573649" cy="5616624"/>
          </a:xfrm>
          <a:prstGeom prst="snip2DiagRect">
            <a:avLst>
              <a:gd name="adj1" fmla="val 1603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23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5360" y="5786682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bellas cascadas, sus montañas y la impresionante vegetación,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crean un destino ideal para vivir aventuras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52" y="332656"/>
            <a:ext cx="11292380" cy="53285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390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44624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vez que conozcas este lugar, hará que te cuestiones sobre la realidad,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 paradójicamente te encontrarás en un mundo construido por sueños.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971938"/>
            <a:ext cx="11521279" cy="562541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08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071664" y="128826"/>
            <a:ext cx="60853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Playa El Paraíso, Colima</a:t>
            </a:r>
          </a:p>
        </p:txBody>
      </p:sp>
      <p:pic>
        <p:nvPicPr>
          <p:cNvPr id="3" name="Imagen 2" descr="El paraíso Colim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908720"/>
            <a:ext cx="6965165" cy="5125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47328" y="1916832"/>
            <a:ext cx="5037856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alguna vez has deseado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estar en “El Paraíso”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es tu oportunidad de conocerlo,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Colima encontrarás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 los lugares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maravillosos de México,</a:t>
            </a:r>
          </a:p>
        </p:txBody>
      </p:sp>
      <p:sp>
        <p:nvSpPr>
          <p:cNvPr id="5" name="Rectángulo 4"/>
          <p:cNvSpPr/>
          <p:nvPr/>
        </p:nvSpPr>
        <p:spPr>
          <a:xfrm rot="323891">
            <a:off x="5875818" y="5925236"/>
            <a:ext cx="451277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 www.playasmexico.com.mx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6223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875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37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009531"/>
            <a:ext cx="7848872" cy="558782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60040" y="44624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paradisíaca playa se localiza a mar abierto,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la hace un lugar ideal para practicar surfing y windsurf.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721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116632"/>
            <a:ext cx="1152128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orilla del mar saborearás de los mejores platillos de pez vela, sierra o mero,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“vuelve a la vida”, almejas y caracol;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 y descubre porqué este sitio le hace honor a su nombre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394483"/>
            <a:ext cx="7949918" cy="527487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49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91544" y="87015"/>
            <a:ext cx="81564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Puente de Dios, Huasteca Potosina.</a:t>
            </a:r>
          </a:p>
        </p:txBody>
      </p:sp>
      <p:pic>
        <p:nvPicPr>
          <p:cNvPr id="3" name="Imagen 2" descr="Puente de Dios, Huastec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794901"/>
            <a:ext cx="8640961" cy="513828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335360" y="5930698"/>
            <a:ext cx="1152128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Puente de Dios es considerado uno de los destinos más hermosos del país,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lugar privilegiado por las deidades, localizado en la comunidad de  Tamasopo,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620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5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3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040" y="5463518"/>
            <a:ext cx="1149660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Hallarás un puente de roca natural que rodea una poza con bastante vegetación, también disfrutarás de las cascadas y una cueva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formaciones de estalagmitas y estalactitas,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92855"/>
            <a:ext cx="8640960" cy="523418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359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0" tmFilter="0, 0; 0.125,0.2665; 0.25,0.4; 0.375,0.465; 0.5,0.5;  0.625,0.535; 0.75,0.6; 0.875,0.7335; 1,1">
                                          <p:stCondLst>
                                            <p:cond delay="66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0" tmFilter="0, 0; 0.125,0.2665; 0.25,0.4; 0.375,0.465; 0.5,0.5;  0.625,0.535; 0.75,0.6; 0.875,0.7335; 1,1">
                                          <p:stCondLst>
                                            <p:cond delay="132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0" tmFilter="0, 0; 0.125,0.2665; 0.25,0.4; 0.375,0.465; 0.5,0.5;  0.625,0.535; 0.75,0.6; 0.875,0.7335; 1,1">
                                          <p:stCondLst>
                                            <p:cond delay="165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0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0" decel="50000">
                                          <p:stCondLst>
                                            <p:cond delay="67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0">
                                          <p:stCondLst>
                                            <p:cond delay="131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0" decel="50000">
                                          <p:stCondLst>
                                            <p:cond delay="133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0">
                                          <p:stCondLst>
                                            <p:cond delay="164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0" decel="50000">
                                          <p:stCondLst>
                                            <p:cond delay="166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0">
                                          <p:stCondLst>
                                            <p:cond delay="180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0" decel="50000">
                                          <p:stCondLst>
                                            <p:cond delay="183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87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040" y="44624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en los alrededores podrás llevar a cabo excursiones,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acampar,  o gozar del mágico paisaje del lugar.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980295"/>
            <a:ext cx="8136904" cy="5647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500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779954" y="128826"/>
            <a:ext cx="46923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Tapijulapa, Tabasco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400256" y="2978370"/>
            <a:ext cx="3744416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hermoso pueblo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localiza en Tabasco,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6" y="983828"/>
            <a:ext cx="8128000" cy="539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8725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040" y="5858690"/>
            <a:ext cx="114966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cuenta con maravillas naturales que van desde cuevas y cascadas,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arroyos que te dejaran sin aliento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012" y="245488"/>
            <a:ext cx="9141500" cy="5613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388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6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897115" y="3068960"/>
            <a:ext cx="7167437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lugar también brinda varias zonas para explorar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aventurarse, por lo que aquí no te aburrirás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" t="764" r="60205" b="43252"/>
          <a:stretch/>
        </p:blipFill>
        <p:spPr>
          <a:xfrm>
            <a:off x="313655" y="3068960"/>
            <a:ext cx="3217825" cy="3555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37" t="1701" r="12029" b="61795"/>
          <a:stretch/>
        </p:blipFill>
        <p:spPr>
          <a:xfrm>
            <a:off x="6384032" y="133470"/>
            <a:ext cx="5027848" cy="2772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8" t="71429" r="3947"/>
          <a:stretch/>
        </p:blipFill>
        <p:spPr>
          <a:xfrm>
            <a:off x="8112224" y="4149080"/>
            <a:ext cx="3761838" cy="2475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" t="61060" r="49904" b="2074"/>
          <a:stretch/>
        </p:blipFill>
        <p:spPr>
          <a:xfrm>
            <a:off x="3692919" y="4149080"/>
            <a:ext cx="4275289" cy="2475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1" t="41000" r="2416" b="30961"/>
          <a:stretch/>
        </p:blipFill>
        <p:spPr>
          <a:xfrm>
            <a:off x="778891" y="116632"/>
            <a:ext cx="5029077" cy="2754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514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7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83632" y="128826"/>
            <a:ext cx="66287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Mina de Naica, Chihuahua</a:t>
            </a:r>
          </a:p>
        </p:txBody>
      </p:sp>
      <p:pic>
        <p:nvPicPr>
          <p:cNvPr id="3" name="Imagen 2" descr="Mina de Naic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292" y="1556792"/>
            <a:ext cx="5803348" cy="3730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0" y="2010621"/>
            <a:ext cx="6096000" cy="28585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Chihuahua encontrarás un increíble escenario natural que te dejará sorprendido, la Mina de Naica se halla en una zona semi-desierta  donde se genera una gran cantidad de elementos como el plomo, zinc, plata entre otros, los cuales son extraídos de las profundidades de la tierra.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175698" y="5301208"/>
            <a:ext cx="375295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Fuente imagen: www.naica.com.mx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61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375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17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985850" y="1831473"/>
            <a:ext cx="5206149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mina cuenta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tres cámaras de cristal, aunque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una está abierta al público;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dichos cristales se forman a partir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cristalización de gases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la pared interior de las cavidades, a éstas las nombran selenita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piedras de luna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8585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36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3421" y="44624"/>
            <a:ext cx="11615228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Maravíllate de este fabuloso lugar, te impresionará.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35" t="4226"/>
          <a:stretch/>
        </p:blipFill>
        <p:spPr>
          <a:xfrm>
            <a:off x="263352" y="836712"/>
            <a:ext cx="11712649" cy="5832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57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1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9696" y="200834"/>
            <a:ext cx="55018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CommercialScriptTwo" panose="00000400000000000000" pitchFamily="2" charset="0"/>
                <a:ea typeface="Times New Roman" panose="02020603050405020304" pitchFamily="18" charset="0"/>
              </a:rPr>
              <a:t>Cascada de Basaseachi</a:t>
            </a:r>
          </a:p>
        </p:txBody>
      </p:sp>
      <p:pic>
        <p:nvPicPr>
          <p:cNvPr id="3" name="Imagen 2" descr="Cascada de Basaseach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815" y="908720"/>
            <a:ext cx="7504834" cy="5688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-24680" y="1833216"/>
            <a:ext cx="4536504" cy="4044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Basaseachi significa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lengua Rarámuri “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Lugar de cascada o de coyotes”,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encuentra a 290 km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ciudad de Chihuahua,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Municipio de Ocampo, 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imponentes montañas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Sierra Madre Occidental,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cascadas se ubican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top five de América.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2154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3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5535526"/>
            <a:ext cx="1152128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Aquí puedes realizar excursiones para explorar  o descender al fondo de la cascada,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en medio descubrirás ” La Ventana”,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mirador donde gozarás de un fabuloso paisaje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88640"/>
            <a:ext cx="10208521" cy="5184576"/>
          </a:xfrm>
          <a:prstGeom prst="rect">
            <a:avLst/>
          </a:prstGeom>
          <a:effectLst>
            <a:glow rad="317500">
              <a:schemeClr val="accent4">
                <a:lumMod val="60000"/>
                <a:lumOff val="40000"/>
                <a:alpha val="80000"/>
              </a:schemeClr>
            </a:glo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82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chemeClr val="bg1"/>
            </a:gs>
            <a:gs pos="40000">
              <a:schemeClr val="bg1"/>
            </a:gs>
            <a:gs pos="0">
              <a:srgbClr val="008000"/>
            </a:gs>
            <a:gs pos="100000">
              <a:srgbClr val="C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4680" y="2620074"/>
            <a:ext cx="4689832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puedes practicar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campismo, el ciclismo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adquirir artesanías regionales para tus familiares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5" b="2750"/>
          <a:stretch/>
        </p:blipFill>
        <p:spPr>
          <a:xfrm>
            <a:off x="4665152" y="0"/>
            <a:ext cx="751501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6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:</a:t>
            </a:r>
          </a:p>
          <a:p>
            <a:pPr lvl="0" algn="ctr" defTabSz="1219140" fontAlgn="auto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ker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3200" b="1" kern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Texto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Eric Mendez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Ramillete musical 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Wayanay Inka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2092</TotalTime>
  <Words>1320</Words>
  <Application>Microsoft Office PowerPoint</Application>
  <PresentationFormat>Panorámica</PresentationFormat>
  <Paragraphs>295</Paragraphs>
  <Slides>53</Slides>
  <Notes>0</Notes>
  <HiddenSlides>1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53</vt:i4>
      </vt:variant>
    </vt:vector>
  </HeadingPairs>
  <TitlesOfParts>
    <vt:vector size="67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LUGARES INFRAVALORADOS EN MÉXICO</dc:title>
  <dc:creator>Eaglenest</dc:creator>
  <cp:lastModifiedBy>Emilio M Aguilar P</cp:lastModifiedBy>
  <cp:revision>197</cp:revision>
  <dcterms:created xsi:type="dcterms:W3CDTF">2015-03-21T13:32:37Z</dcterms:created>
  <dcterms:modified xsi:type="dcterms:W3CDTF">2016-03-06T01:05:30Z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