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wav"/>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13"/>
  </p:notesMasterIdLst>
  <p:sldIdLst>
    <p:sldId id="256" r:id="rId3"/>
    <p:sldId id="264" r:id="rId4"/>
    <p:sldId id="260" r:id="rId5"/>
    <p:sldId id="257" r:id="rId6"/>
    <p:sldId id="258" r:id="rId7"/>
    <p:sldId id="261" r:id="rId8"/>
    <p:sldId id="259" r:id="rId9"/>
    <p:sldId id="262" r:id="rId10"/>
    <p:sldId id="268" r:id="rId11"/>
    <p:sldId id="267" r:id="rId12"/>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xrgwgyZR9cC3cPXTCNGvCA==" hashData="Y1aWILE8G7lSC7p0IjapbK2UuLY="/>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4C216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2" d="100"/>
          <a:sy n="62" d="100"/>
        </p:scale>
        <p:origin x="-1368" y="-84"/>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notesMaster" Target="notesMasters/notesMaster1.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5" Type="http://schemas.openxmlformats.org/officeDocument/2006/relationships/slide" Target="slides/slide3.xml"/><Relationship Id="rId15" Type="http://schemas.openxmlformats.org/officeDocument/2006/relationships/viewProps" Target="viewProps.xml"/><Relationship Id="rId10" Type="http://schemas.openxmlformats.org/officeDocument/2006/relationships/slide" Target="slides/slide8.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08FF3DBE-F4FF-4C88-A943-3051472B4DE6}" type="datetimeFigureOut">
              <a:rPr lang="es-ES" smtClean="0"/>
              <a:t>21/04/2016</a:t>
            </a:fld>
            <a:endParaRPr lang="es-ES"/>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1D3CAA70-8739-429D-AE51-62D4095C4A04}" type="slidenum">
              <a:rPr lang="es-ES" smtClean="0"/>
              <a:t>‹Nº›</a:t>
            </a:fld>
            <a:endParaRPr lang="es-ES"/>
          </a:p>
        </p:txBody>
      </p:sp>
    </p:spTree>
    <p:extLst>
      <p:ext uri="{BB962C8B-B14F-4D97-AF65-F5344CB8AC3E}">
        <p14:creationId xmlns:p14="http://schemas.microsoft.com/office/powerpoint/2010/main" val="245380181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1D3CAA70-8739-429D-AE51-62D4095C4A04}" type="slidenum">
              <a:rPr lang="es-ES" smtClean="0"/>
              <a:t>3</a:t>
            </a:fld>
            <a:endParaRPr lang="es-ES" dirty="0"/>
          </a:p>
        </p:txBody>
      </p:sp>
    </p:spTree>
    <p:extLst>
      <p:ext uri="{BB962C8B-B14F-4D97-AF65-F5344CB8AC3E}">
        <p14:creationId xmlns:p14="http://schemas.microsoft.com/office/powerpoint/2010/main" val="26018638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AF73D1EB-2C0A-4CB1-B3AB-CA68A979338F}" type="datetimeFigureOut">
              <a:rPr lang="es-ES" smtClean="0"/>
              <a:t>21/04/2016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BAF9DE0F-7F4C-4956-AE40-F67EEDCD1495}" type="slidenum">
              <a:rPr lang="es-ES" smtClean="0"/>
              <a:t>‹Nº›</a:t>
            </a:fld>
            <a:endParaRPr lang="es-ES"/>
          </a:p>
        </p:txBody>
      </p:sp>
    </p:spTree>
    <p:extLst>
      <p:ext uri="{BB962C8B-B14F-4D97-AF65-F5344CB8AC3E}">
        <p14:creationId xmlns:p14="http://schemas.microsoft.com/office/powerpoint/2010/main" val="212292990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AF73D1EB-2C0A-4CB1-B3AB-CA68A979338F}" type="datetimeFigureOut">
              <a:rPr lang="es-ES" smtClean="0"/>
              <a:t>21/04/2016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BAF9DE0F-7F4C-4956-AE40-F67EEDCD1495}" type="slidenum">
              <a:rPr lang="es-ES" smtClean="0"/>
              <a:t>‹Nº›</a:t>
            </a:fld>
            <a:endParaRPr lang="es-ES"/>
          </a:p>
        </p:txBody>
      </p:sp>
    </p:spTree>
    <p:extLst>
      <p:ext uri="{BB962C8B-B14F-4D97-AF65-F5344CB8AC3E}">
        <p14:creationId xmlns:p14="http://schemas.microsoft.com/office/powerpoint/2010/main" val="370046956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AF73D1EB-2C0A-4CB1-B3AB-CA68A979338F}" type="datetimeFigureOut">
              <a:rPr lang="es-ES" smtClean="0"/>
              <a:t>21/04/2016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BAF9DE0F-7F4C-4956-AE40-F67EEDCD1495}" type="slidenum">
              <a:rPr lang="es-ES" smtClean="0"/>
              <a:t>‹Nº›</a:t>
            </a:fld>
            <a:endParaRPr lang="es-ES"/>
          </a:p>
        </p:txBody>
      </p:sp>
    </p:spTree>
    <p:extLst>
      <p:ext uri="{BB962C8B-B14F-4D97-AF65-F5344CB8AC3E}">
        <p14:creationId xmlns:p14="http://schemas.microsoft.com/office/powerpoint/2010/main" val="53373252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AF73D1EB-2C0A-4CB1-B3AB-CA68A979338F}" type="datetimeFigureOut">
              <a:rPr lang="es-ES" smtClean="0"/>
              <a:t>21/04/2016</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BAF9DE0F-7F4C-4956-AE40-F67EEDCD1495}" type="slidenum">
              <a:rPr lang="es-ES" smtClean="0"/>
              <a:t>‹Nº›</a:t>
            </a:fld>
            <a:endParaRPr lang="es-ES"/>
          </a:p>
        </p:txBody>
      </p:sp>
    </p:spTree>
    <p:extLst>
      <p:ext uri="{BB962C8B-B14F-4D97-AF65-F5344CB8AC3E}">
        <p14:creationId xmlns:p14="http://schemas.microsoft.com/office/powerpoint/2010/main" val="284604343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AF73D1EB-2C0A-4CB1-B3AB-CA68A979338F}" type="datetimeFigureOut">
              <a:rPr lang="es-ES" smtClean="0"/>
              <a:t>21/04/2016</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BAF9DE0F-7F4C-4956-AE40-F67EEDCD1495}" type="slidenum">
              <a:rPr lang="es-ES" smtClean="0"/>
              <a:t>‹Nº›</a:t>
            </a:fld>
            <a:endParaRPr lang="es-ES"/>
          </a:p>
        </p:txBody>
      </p:sp>
    </p:spTree>
    <p:extLst>
      <p:ext uri="{BB962C8B-B14F-4D97-AF65-F5344CB8AC3E}">
        <p14:creationId xmlns:p14="http://schemas.microsoft.com/office/powerpoint/2010/main" val="31486025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AF73D1EB-2C0A-4CB1-B3AB-CA68A979338F}" type="datetimeFigureOut">
              <a:rPr lang="es-ES" smtClean="0"/>
              <a:t>21/04/2016</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BAF9DE0F-7F4C-4956-AE40-F67EEDCD1495}" type="slidenum">
              <a:rPr lang="es-ES" smtClean="0"/>
              <a:t>‹Nº›</a:t>
            </a:fld>
            <a:endParaRPr lang="es-ES"/>
          </a:p>
        </p:txBody>
      </p:sp>
    </p:spTree>
    <p:extLst>
      <p:ext uri="{BB962C8B-B14F-4D97-AF65-F5344CB8AC3E}">
        <p14:creationId xmlns:p14="http://schemas.microsoft.com/office/powerpoint/2010/main" val="244857420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AF73D1EB-2C0A-4CB1-B3AB-CA68A979338F}" type="datetimeFigureOut">
              <a:rPr lang="es-ES" smtClean="0"/>
              <a:t>21/04/2016</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BAF9DE0F-7F4C-4956-AE40-F67EEDCD1495}" type="slidenum">
              <a:rPr lang="es-ES" smtClean="0"/>
              <a:t>‹Nº›</a:t>
            </a:fld>
            <a:endParaRPr lang="es-ES"/>
          </a:p>
        </p:txBody>
      </p:sp>
    </p:spTree>
    <p:extLst>
      <p:ext uri="{BB962C8B-B14F-4D97-AF65-F5344CB8AC3E}">
        <p14:creationId xmlns:p14="http://schemas.microsoft.com/office/powerpoint/2010/main" val="216461372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AF73D1EB-2C0A-4CB1-B3AB-CA68A979338F}" type="datetimeFigureOut">
              <a:rPr lang="es-ES" smtClean="0"/>
              <a:t>21/04/2016</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BAF9DE0F-7F4C-4956-AE40-F67EEDCD1495}" type="slidenum">
              <a:rPr lang="es-ES" smtClean="0"/>
              <a:t>‹Nº›</a:t>
            </a:fld>
            <a:endParaRPr lang="es-ES"/>
          </a:p>
        </p:txBody>
      </p:sp>
    </p:spTree>
    <p:extLst>
      <p:ext uri="{BB962C8B-B14F-4D97-AF65-F5344CB8AC3E}">
        <p14:creationId xmlns:p14="http://schemas.microsoft.com/office/powerpoint/2010/main" val="300919633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AF73D1EB-2C0A-4CB1-B3AB-CA68A979338F}" type="datetimeFigureOut">
              <a:rPr lang="es-ES" smtClean="0"/>
              <a:t>21/04/2016</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BAF9DE0F-7F4C-4956-AE40-F67EEDCD1495}" type="slidenum">
              <a:rPr lang="es-ES" smtClean="0"/>
              <a:t>‹Nº›</a:t>
            </a:fld>
            <a:endParaRPr lang="es-ES"/>
          </a:p>
        </p:txBody>
      </p:sp>
    </p:spTree>
    <p:extLst>
      <p:ext uri="{BB962C8B-B14F-4D97-AF65-F5344CB8AC3E}">
        <p14:creationId xmlns:p14="http://schemas.microsoft.com/office/powerpoint/2010/main" val="207572650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AF73D1EB-2C0A-4CB1-B3AB-CA68A979338F}" type="datetimeFigureOut">
              <a:rPr lang="es-ES" smtClean="0"/>
              <a:t>21/04/2016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BAF9DE0F-7F4C-4956-AE40-F67EEDCD1495}" type="slidenum">
              <a:rPr lang="es-ES" smtClean="0"/>
              <a:t>‹Nº›</a:t>
            </a:fld>
            <a:endParaRPr lang="es-ES"/>
          </a:p>
        </p:txBody>
      </p:sp>
    </p:spTree>
    <p:extLst>
      <p:ext uri="{BB962C8B-B14F-4D97-AF65-F5344CB8AC3E}">
        <p14:creationId xmlns:p14="http://schemas.microsoft.com/office/powerpoint/2010/main" val="121492528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AF73D1EB-2C0A-4CB1-B3AB-CA68A979338F}" type="datetimeFigureOut">
              <a:rPr lang="es-ES" smtClean="0"/>
              <a:t>21/04/2016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BAF9DE0F-7F4C-4956-AE40-F67EEDCD1495}" type="slidenum">
              <a:rPr lang="es-ES" smtClean="0"/>
              <a:t>‹Nº›</a:t>
            </a:fld>
            <a:endParaRPr lang="es-ES"/>
          </a:p>
        </p:txBody>
      </p:sp>
    </p:spTree>
    <p:extLst>
      <p:ext uri="{BB962C8B-B14F-4D97-AF65-F5344CB8AC3E}">
        <p14:creationId xmlns:p14="http://schemas.microsoft.com/office/powerpoint/2010/main" val="321615876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solidFill>
                <a:srgbClr val="000000"/>
              </a:solidFill>
            </a:endParaRPr>
          </a:p>
        </p:txBody>
      </p:sp>
    </p:spTree>
    <p:extLst>
      <p:ext uri="{BB962C8B-B14F-4D97-AF65-F5344CB8AC3E}">
        <p14:creationId xmlns:p14="http://schemas.microsoft.com/office/powerpoint/2010/main" val="201263111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4C216D"/>
        </a:solidFill>
        <a:effectLst/>
      </p:bgPr>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F73D1EB-2C0A-4CB1-B3AB-CA68A979338F}" type="datetimeFigureOut">
              <a:rPr lang="es-ES" smtClean="0"/>
              <a:t>21/04/2016</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AF9DE0F-7F4C-4956-AE40-F67EEDCD1495}" type="slidenum">
              <a:rPr lang="es-ES" smtClean="0"/>
              <a:t>‹Nº›</a:t>
            </a:fld>
            <a:endParaRPr lang="es-ES"/>
          </a:p>
        </p:txBody>
      </p:sp>
    </p:spTree>
    <p:extLst>
      <p:ext uri="{BB962C8B-B14F-4D97-AF65-F5344CB8AC3E}">
        <p14:creationId xmlns:p14="http://schemas.microsoft.com/office/powerpoint/2010/main" val="244933455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audio" Target="../media/audio1.wav"/><Relationship Id="rId1" Type="http://schemas.openxmlformats.org/officeDocument/2006/relationships/slideLayout" Target="../slideLayouts/slideLayout7.xml"/><Relationship Id="rId4" Type="http://schemas.openxmlformats.org/officeDocument/2006/relationships/audio" Target="../media/audio1.wav"/></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8" Type="http://schemas.openxmlformats.org/officeDocument/2006/relationships/image" Target="../media/image15.png"/><Relationship Id="rId13" Type="http://schemas.openxmlformats.org/officeDocument/2006/relationships/hyperlink" Target="https://vk.com/mispps" TargetMode="External"/><Relationship Id="rId3" Type="http://schemas.openxmlformats.org/officeDocument/2006/relationships/image" Target="../media/image12.png"/><Relationship Id="rId7" Type="http://schemas.openxmlformats.org/officeDocument/2006/relationships/hyperlink" Target="https://www.facebook.com/mispps" TargetMode="External"/><Relationship Id="rId12" Type="http://schemas.openxmlformats.org/officeDocument/2006/relationships/image" Target="../media/image17.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14.png"/><Relationship Id="rId11" Type="http://schemas.openxmlformats.org/officeDocument/2006/relationships/hyperlink" Target="https://plus.google.com/+Mispps/" TargetMode="External"/><Relationship Id="rId5" Type="http://schemas.openxmlformats.org/officeDocument/2006/relationships/image" Target="../media/image13.png"/><Relationship Id="rId10" Type="http://schemas.openxmlformats.org/officeDocument/2006/relationships/image" Target="../media/image16.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18.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051720" y="2454032"/>
            <a:ext cx="4978633" cy="3526532"/>
          </a:xfrm>
          <a:prstGeom prst="rect">
            <a:avLst/>
          </a:prstGeom>
          <a:noFill/>
          <a:ln w="76200">
            <a:solidFill>
              <a:schemeClr val="accent2">
                <a:lumMod val="40000"/>
                <a:lumOff val="60000"/>
              </a:schemeClr>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CuadroTexto"/>
          <p:cNvSpPr txBox="1"/>
          <p:nvPr/>
        </p:nvSpPr>
        <p:spPr>
          <a:xfrm>
            <a:off x="755576" y="1225907"/>
            <a:ext cx="7776864" cy="584775"/>
          </a:xfrm>
          <a:prstGeom prst="rect">
            <a:avLst/>
          </a:prstGeom>
          <a:noFill/>
        </p:spPr>
        <p:txBody>
          <a:bodyPr wrap="square" rtlCol="0">
            <a:spAutoFit/>
          </a:bodyPr>
          <a:lstStyle/>
          <a:p>
            <a:r>
              <a:rPr lang="es-ES" sz="3200" i="1" dirty="0" smtClean="0">
                <a:solidFill>
                  <a:schemeClr val="accent2">
                    <a:lumMod val="20000"/>
                    <a:lumOff val="80000"/>
                  </a:schemeClr>
                </a:solidFill>
                <a:latin typeface="Arial Rounded MT Bold" pitchFamily="34" charset="0"/>
              </a:rPr>
              <a:t>Los archivos secretos del Vaticano</a:t>
            </a:r>
            <a:endParaRPr lang="es-ES" sz="3200" i="1" dirty="0">
              <a:solidFill>
                <a:schemeClr val="accent2">
                  <a:lumMod val="20000"/>
                  <a:lumOff val="80000"/>
                </a:schemeClr>
              </a:solidFill>
              <a:latin typeface="Arial Rounded MT Bold" pitchFamily="34" charset="0"/>
            </a:endParaRPr>
          </a:p>
        </p:txBody>
      </p:sp>
    </p:spTree>
    <p:extLst>
      <p:ext uri="{BB962C8B-B14F-4D97-AF65-F5344CB8AC3E}">
        <p14:creationId xmlns:p14="http://schemas.microsoft.com/office/powerpoint/2010/main" val="3276661590"/>
      </p:ext>
    </p:extLst>
  </p:cSld>
  <p:clrMapOvr>
    <a:masterClrMapping/>
  </p:clrMapOvr>
  <mc:AlternateContent xmlns:mc="http://schemas.openxmlformats.org/markup-compatibility/2006" xmlns:p14="http://schemas.microsoft.com/office/powerpoint/2010/main">
    <mc:Choice Requires="p14">
      <p:transition spd="slow" p14:dur="3000">
        <p:push dir="d"/>
        <p:sndAc>
          <p:stSnd loop="1">
            <p:snd r:embed="rId2" name="forrest gump.wav"/>
          </p:stSnd>
        </p:sndAc>
      </p:transition>
    </mc:Choice>
    <mc:Fallback xmlns="">
      <p:transition spd="slow">
        <p:push dir="d"/>
        <p:sndAc>
          <p:stSnd loop="1">
            <p:snd r:embed="rId4" name="forrest gump.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nodeType="clickEffect">
                                  <p:stCondLst>
                                    <p:cond delay="0"/>
                                  </p:stCondLst>
                                  <p:childTnLst>
                                    <p:set>
                                      <p:cBhvr>
                                        <p:cTn id="13" dur="1" fill="hold">
                                          <p:stCondLst>
                                            <p:cond delay="0"/>
                                          </p:stCondLst>
                                        </p:cTn>
                                        <p:tgtEl>
                                          <p:spTgt spid="1027"/>
                                        </p:tgtEl>
                                        <p:attrNameLst>
                                          <p:attrName>style.visibility</p:attrName>
                                        </p:attrNameLst>
                                      </p:cBhvr>
                                      <p:to>
                                        <p:strVal val="visible"/>
                                      </p:to>
                                    </p:set>
                                    <p:anim calcmode="lin" valueType="num">
                                      <p:cBhvr>
                                        <p:cTn id="14" dur="3000" fill="hold"/>
                                        <p:tgtEl>
                                          <p:spTgt spid="1027"/>
                                        </p:tgtEl>
                                        <p:attrNameLst>
                                          <p:attrName>ppt_w</p:attrName>
                                        </p:attrNameLst>
                                      </p:cBhvr>
                                      <p:tavLst>
                                        <p:tav tm="0">
                                          <p:val>
                                            <p:fltVal val="0"/>
                                          </p:val>
                                        </p:tav>
                                        <p:tav tm="100000">
                                          <p:val>
                                            <p:strVal val="#ppt_w"/>
                                          </p:val>
                                        </p:tav>
                                      </p:tavLst>
                                    </p:anim>
                                    <p:anim calcmode="lin" valueType="num">
                                      <p:cBhvr>
                                        <p:cTn id="15" dur="3000" fill="hold"/>
                                        <p:tgtEl>
                                          <p:spTgt spid="1027"/>
                                        </p:tgtEl>
                                        <p:attrNameLst>
                                          <p:attrName>ppt_h</p:attrName>
                                        </p:attrNameLst>
                                      </p:cBhvr>
                                      <p:tavLst>
                                        <p:tav tm="0">
                                          <p:val>
                                            <p:fltVal val="0"/>
                                          </p:val>
                                        </p:tav>
                                        <p:tav tm="100000">
                                          <p:val>
                                            <p:strVal val="#ppt_h"/>
                                          </p:val>
                                        </p:tav>
                                      </p:tavLst>
                                    </p:anim>
                                    <p:animEffect transition="in" filter="fade">
                                      <p:cBhvr>
                                        <p:cTn id="16" dur="3000"/>
                                        <p:tgtEl>
                                          <p:spTgt spid="10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CuadroTexto"/>
          <p:cNvSpPr txBox="1"/>
          <p:nvPr/>
        </p:nvSpPr>
        <p:spPr>
          <a:xfrm>
            <a:off x="5020384" y="516850"/>
            <a:ext cx="3816424" cy="5632311"/>
          </a:xfrm>
          <a:prstGeom prst="rect">
            <a:avLst/>
          </a:prstGeom>
          <a:noFill/>
        </p:spPr>
        <p:txBody>
          <a:bodyPr wrap="square" rtlCol="0">
            <a:spAutoFit/>
          </a:bodyPr>
          <a:lstStyle/>
          <a:p>
            <a:r>
              <a:rPr lang="es-ES" dirty="0" smtClean="0">
                <a:solidFill>
                  <a:schemeClr val="accent2">
                    <a:lumMod val="20000"/>
                    <a:lumOff val="80000"/>
                  </a:schemeClr>
                </a:solidFill>
                <a:latin typeface="Arial Rounded MT Bold" pitchFamily="34" charset="0"/>
              </a:rPr>
              <a:t>Fundado formalmente  en 1612 por Pablo V,el archivo preserva unos 12 siglos de historia en documentos de diverso tipo, que ocupan aproximadamente 85 kilómetros lineales. En un principio solo algunos cardenales autorizados por el Papa podían acceder, pero desde 1881 todos los documentos pueden ser consultados libremente. Hoy en día solo basta una carta de recomendación de un instituto o un profesor universitario, para obtener permiso para consultar documentos,pero se exigen algunos requisitos,como ser el de especificar que tipo de documento se quiere investigar.  </a:t>
            </a:r>
            <a:endParaRPr lang="es-ES" dirty="0">
              <a:solidFill>
                <a:schemeClr val="accent2">
                  <a:lumMod val="20000"/>
                  <a:lumOff val="80000"/>
                </a:schemeClr>
              </a:solidFill>
              <a:latin typeface="Arial Rounded MT Bold" pitchFamily="34" charset="0"/>
            </a:endParaRPr>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07390" y="1869156"/>
            <a:ext cx="3960440" cy="2927697"/>
          </a:xfrm>
          <a:prstGeom prst="rect">
            <a:avLst/>
          </a:prstGeom>
          <a:noFill/>
          <a:ln w="76200">
            <a:solidFill>
              <a:schemeClr val="accent2">
                <a:lumMod val="40000"/>
                <a:lumOff val="60000"/>
              </a:schemeClr>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111378257"/>
      </p:ext>
    </p:extLst>
  </p:cSld>
  <p:clrMapOvr>
    <a:masterClrMapping/>
  </p:clrMapOvr>
  <mc:AlternateContent xmlns:mc="http://schemas.openxmlformats.org/markup-compatibility/2006" xmlns:p14="http://schemas.microsoft.com/office/powerpoint/2010/main">
    <mc:Choice Requires="p14">
      <p:transition spd="slow" p14:dur="1500">
        <p:dissolve/>
      </p:transition>
    </mc:Choice>
    <mc:Fallback xmlns="">
      <p:transition spd="slow">
        <p:dissolv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37" fill="hold" nodeType="clickEffect">
                                  <p:stCondLst>
                                    <p:cond delay="0"/>
                                  </p:stCondLst>
                                  <p:childTnLst>
                                    <p:set>
                                      <p:cBhvr>
                                        <p:cTn id="6" dur="1" fill="hold">
                                          <p:stCondLst>
                                            <p:cond delay="0"/>
                                          </p:stCondLst>
                                        </p:cTn>
                                        <p:tgtEl>
                                          <p:spTgt spid="2050"/>
                                        </p:tgtEl>
                                        <p:attrNameLst>
                                          <p:attrName>style.visibility</p:attrName>
                                        </p:attrNameLst>
                                      </p:cBhvr>
                                      <p:to>
                                        <p:strVal val="visible"/>
                                      </p:to>
                                    </p:set>
                                    <p:animEffect transition="in" filter="barn(outVertical)">
                                      <p:cBhvr>
                                        <p:cTn id="7" dur="2000"/>
                                        <p:tgtEl>
                                          <p:spTgt spid="2050"/>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fade">
                                      <p:cBhvr>
                                        <p:cTn id="12" dur="1000"/>
                                        <p:tgtEl>
                                          <p:spTgt spid="2"/>
                                        </p:tgtEl>
                                      </p:cBhvr>
                                    </p:animEffect>
                                    <p:anim calcmode="lin" valueType="num">
                                      <p:cBhvr>
                                        <p:cTn id="13" dur="1000" fill="hold"/>
                                        <p:tgtEl>
                                          <p:spTgt spid="2"/>
                                        </p:tgtEl>
                                        <p:attrNameLst>
                                          <p:attrName>ppt_x</p:attrName>
                                        </p:attrNameLst>
                                      </p:cBhvr>
                                      <p:tavLst>
                                        <p:tav tm="0">
                                          <p:val>
                                            <p:strVal val="#ppt_x"/>
                                          </p:val>
                                        </p:tav>
                                        <p:tav tm="100000">
                                          <p:val>
                                            <p:strVal val="#ppt_x"/>
                                          </p:val>
                                        </p:tav>
                                      </p:tavLst>
                                    </p:anim>
                                    <p:anim calcmode="lin" valueType="num">
                                      <p:cBhvr>
                                        <p:cTn id="14"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87760" y="1976939"/>
            <a:ext cx="3980505" cy="2941873"/>
          </a:xfrm>
          <a:prstGeom prst="rect">
            <a:avLst/>
          </a:prstGeom>
          <a:noFill/>
          <a:ln w="76200">
            <a:solidFill>
              <a:schemeClr val="accent2">
                <a:lumMod val="40000"/>
                <a:lumOff val="60000"/>
              </a:schemeClr>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1 CuadroTexto"/>
          <p:cNvSpPr txBox="1"/>
          <p:nvPr/>
        </p:nvSpPr>
        <p:spPr>
          <a:xfrm>
            <a:off x="4811216" y="908720"/>
            <a:ext cx="4211960" cy="5078313"/>
          </a:xfrm>
          <a:prstGeom prst="rect">
            <a:avLst/>
          </a:prstGeom>
          <a:noFill/>
        </p:spPr>
        <p:txBody>
          <a:bodyPr wrap="square" rtlCol="0">
            <a:spAutoFit/>
          </a:bodyPr>
          <a:lstStyle/>
          <a:p>
            <a:r>
              <a:rPr lang="es-ES" dirty="0" smtClean="0">
                <a:solidFill>
                  <a:schemeClr val="accent2">
                    <a:lumMod val="20000"/>
                    <a:lumOff val="80000"/>
                  </a:schemeClr>
                </a:solidFill>
                <a:latin typeface="Arial Rounded MT Bold" pitchFamily="34" charset="0"/>
              </a:rPr>
              <a:t>Antes del siglo XVII Los documentos papales eran conservados en diferentes instituciones,fragmentados y desordenados,durante años los textos papales fueron custodiados en el «castel</a:t>
            </a:r>
          </a:p>
          <a:p>
            <a:r>
              <a:rPr lang="es-ES" dirty="0" smtClean="0">
                <a:solidFill>
                  <a:schemeClr val="accent2">
                    <a:lumMod val="20000"/>
                    <a:lumOff val="80000"/>
                  </a:schemeClr>
                </a:solidFill>
                <a:latin typeface="Arial Rounded MT Bold" pitchFamily="34" charset="0"/>
              </a:rPr>
              <a:t>Sant’Angelo,el castillo  ubicado a unos quinientos metros de la basílica de San Pedro, fue el papa Pablo V quien hizo reunir todos estos documentos ,para dar origen al «Archivum secretum </a:t>
            </a:r>
            <a:r>
              <a:rPr lang="es-ES" dirty="0" err="1" smtClean="0">
                <a:solidFill>
                  <a:schemeClr val="accent2">
                    <a:lumMod val="20000"/>
                    <a:lumOff val="80000"/>
                  </a:schemeClr>
                </a:solidFill>
                <a:latin typeface="Arial Rounded MT Bold" pitchFamily="34" charset="0"/>
              </a:rPr>
              <a:t>Vaticanum</a:t>
            </a:r>
            <a:r>
              <a:rPr lang="es-ES" dirty="0" smtClean="0">
                <a:solidFill>
                  <a:schemeClr val="accent2">
                    <a:lumMod val="20000"/>
                    <a:lumOff val="80000"/>
                  </a:schemeClr>
                </a:solidFill>
                <a:latin typeface="Arial Rounded MT Bold" pitchFamily="34" charset="0"/>
              </a:rPr>
              <a:t>» que </a:t>
            </a:r>
            <a:r>
              <a:rPr lang="es-ES" dirty="0" err="1" smtClean="0">
                <a:solidFill>
                  <a:schemeClr val="accent2">
                    <a:lumMod val="20000"/>
                    <a:lumOff val="80000"/>
                  </a:schemeClr>
                </a:solidFill>
                <a:latin typeface="Arial Rounded MT Bold" pitchFamily="34" charset="0"/>
              </a:rPr>
              <a:t>reune</a:t>
            </a:r>
            <a:r>
              <a:rPr lang="es-ES" dirty="0" smtClean="0">
                <a:solidFill>
                  <a:schemeClr val="accent2">
                    <a:lumMod val="20000"/>
                    <a:lumOff val="80000"/>
                  </a:schemeClr>
                </a:solidFill>
                <a:latin typeface="Arial Rounded MT Bold" pitchFamily="34" charset="0"/>
              </a:rPr>
              <a:t> </a:t>
            </a:r>
            <a:r>
              <a:rPr lang="es-ES" dirty="0" err="1" smtClean="0">
                <a:solidFill>
                  <a:schemeClr val="accent2">
                    <a:lumMod val="20000"/>
                    <a:lumOff val="80000"/>
                  </a:schemeClr>
                </a:solidFill>
                <a:latin typeface="Arial Rounded MT Bold" pitchFamily="34" charset="0"/>
              </a:rPr>
              <a:t>informaciónes</a:t>
            </a:r>
            <a:r>
              <a:rPr lang="es-ES" dirty="0" smtClean="0">
                <a:solidFill>
                  <a:schemeClr val="accent2">
                    <a:lumMod val="20000"/>
                    <a:lumOff val="80000"/>
                  </a:schemeClr>
                </a:solidFill>
                <a:latin typeface="Arial Rounded MT Bold" pitchFamily="34" charset="0"/>
              </a:rPr>
              <a:t> de secretaria de estado,la oficina de política interna y externa de la santa sede,así como las nunciaturas apostólicas en el mundo.  </a:t>
            </a:r>
            <a:endParaRPr lang="es-ES" dirty="0">
              <a:solidFill>
                <a:schemeClr val="accent2">
                  <a:lumMod val="20000"/>
                  <a:lumOff val="80000"/>
                </a:schemeClr>
              </a:solidFill>
              <a:latin typeface="Arial Rounded MT Bold" pitchFamily="34" charset="0"/>
            </a:endParaRPr>
          </a:p>
        </p:txBody>
      </p:sp>
    </p:spTree>
    <p:extLst>
      <p:ext uri="{BB962C8B-B14F-4D97-AF65-F5344CB8AC3E}">
        <p14:creationId xmlns:p14="http://schemas.microsoft.com/office/powerpoint/2010/main" val="205280068"/>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528" fill="hold" nodeType="clickEffect">
                                  <p:stCondLst>
                                    <p:cond delay="0"/>
                                  </p:stCondLst>
                                  <p:childTnLst>
                                    <p:set>
                                      <p:cBhvr>
                                        <p:cTn id="6" dur="1" fill="hold">
                                          <p:stCondLst>
                                            <p:cond delay="0"/>
                                          </p:stCondLst>
                                        </p:cTn>
                                        <p:tgtEl>
                                          <p:spTgt spid="5122"/>
                                        </p:tgtEl>
                                        <p:attrNameLst>
                                          <p:attrName>style.visibility</p:attrName>
                                        </p:attrNameLst>
                                      </p:cBhvr>
                                      <p:to>
                                        <p:strVal val="visible"/>
                                      </p:to>
                                    </p:set>
                                    <p:anim calcmode="lin" valueType="num">
                                      <p:cBhvr>
                                        <p:cTn id="7" dur="2500" fill="hold"/>
                                        <p:tgtEl>
                                          <p:spTgt spid="5122"/>
                                        </p:tgtEl>
                                        <p:attrNameLst>
                                          <p:attrName>ppt_w</p:attrName>
                                        </p:attrNameLst>
                                      </p:cBhvr>
                                      <p:tavLst>
                                        <p:tav tm="0">
                                          <p:val>
                                            <p:fltVal val="0"/>
                                          </p:val>
                                        </p:tav>
                                        <p:tav tm="100000">
                                          <p:val>
                                            <p:strVal val="#ppt_w"/>
                                          </p:val>
                                        </p:tav>
                                      </p:tavLst>
                                    </p:anim>
                                    <p:anim calcmode="lin" valueType="num">
                                      <p:cBhvr>
                                        <p:cTn id="8" dur="2500" fill="hold"/>
                                        <p:tgtEl>
                                          <p:spTgt spid="5122"/>
                                        </p:tgtEl>
                                        <p:attrNameLst>
                                          <p:attrName>ppt_h</p:attrName>
                                        </p:attrNameLst>
                                      </p:cBhvr>
                                      <p:tavLst>
                                        <p:tav tm="0">
                                          <p:val>
                                            <p:fltVal val="0"/>
                                          </p:val>
                                        </p:tav>
                                        <p:tav tm="100000">
                                          <p:val>
                                            <p:strVal val="#ppt_h"/>
                                          </p:val>
                                        </p:tav>
                                      </p:tavLst>
                                    </p:anim>
                                    <p:animEffect transition="in" filter="fade">
                                      <p:cBhvr>
                                        <p:cTn id="9" dur="2500"/>
                                        <p:tgtEl>
                                          <p:spTgt spid="5122"/>
                                        </p:tgtEl>
                                      </p:cBhvr>
                                    </p:animEffect>
                                    <p:anim calcmode="lin" valueType="num">
                                      <p:cBhvr>
                                        <p:cTn id="10" dur="2500" fill="hold"/>
                                        <p:tgtEl>
                                          <p:spTgt spid="5122"/>
                                        </p:tgtEl>
                                        <p:attrNameLst>
                                          <p:attrName>ppt_x</p:attrName>
                                        </p:attrNameLst>
                                      </p:cBhvr>
                                      <p:tavLst>
                                        <p:tav tm="0">
                                          <p:val>
                                            <p:fltVal val="0.5"/>
                                          </p:val>
                                        </p:tav>
                                        <p:tav tm="100000">
                                          <p:val>
                                            <p:strVal val="#ppt_x"/>
                                          </p:val>
                                        </p:tav>
                                      </p:tavLst>
                                    </p:anim>
                                    <p:anim calcmode="lin" valueType="num">
                                      <p:cBhvr>
                                        <p:cTn id="11" dur="2500" fill="hold"/>
                                        <p:tgtEl>
                                          <p:spTgt spid="5122"/>
                                        </p:tgtEl>
                                        <p:attrNameLst>
                                          <p:attrName>ppt_y</p:attrName>
                                        </p:attrNameLst>
                                      </p:cBhvr>
                                      <p:tavLst>
                                        <p:tav tm="0">
                                          <p:val>
                                            <p:fltVal val="0.5"/>
                                          </p:val>
                                        </p:tav>
                                        <p:tav tm="100000">
                                          <p:val>
                                            <p:strVal val="#ppt_y"/>
                                          </p:val>
                                        </p:tav>
                                      </p:tavLst>
                                    </p:anim>
                                  </p:childTnLst>
                                </p:cTn>
                              </p:par>
                            </p:childTnLst>
                          </p:cTn>
                        </p:par>
                      </p:childTnLst>
                    </p:cTn>
                  </p:par>
                  <p:par>
                    <p:cTn id="12" fill="hold">
                      <p:stCondLst>
                        <p:cond delay="indefinite"/>
                      </p:stCondLst>
                      <p:childTnLst>
                        <p:par>
                          <p:cTn id="13" fill="hold">
                            <p:stCondLst>
                              <p:cond delay="0"/>
                            </p:stCondLst>
                            <p:childTnLst>
                              <p:par>
                                <p:cTn id="14" presetID="21" presetClass="entr" presetSubtype="1" fill="hold" grpId="0" nodeType="clickEffect">
                                  <p:stCondLst>
                                    <p:cond delay="0"/>
                                  </p:stCondLst>
                                  <p:childTnLst>
                                    <p:set>
                                      <p:cBhvr>
                                        <p:cTn id="15" dur="1" fill="hold">
                                          <p:stCondLst>
                                            <p:cond delay="0"/>
                                          </p:stCondLst>
                                        </p:cTn>
                                        <p:tgtEl>
                                          <p:spTgt spid="2"/>
                                        </p:tgtEl>
                                        <p:attrNameLst>
                                          <p:attrName>style.visibility</p:attrName>
                                        </p:attrNameLst>
                                      </p:cBhvr>
                                      <p:to>
                                        <p:strVal val="visible"/>
                                      </p:to>
                                    </p:set>
                                    <p:animEffect transition="in" filter="wheel(1)">
                                      <p:cBhvr>
                                        <p:cTn id="16"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1"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9552" y="1700808"/>
            <a:ext cx="3986924" cy="3024336"/>
          </a:xfrm>
          <a:prstGeom prst="rect">
            <a:avLst/>
          </a:prstGeom>
          <a:noFill/>
          <a:ln w="76200">
            <a:solidFill>
              <a:schemeClr val="accent2">
                <a:lumMod val="20000"/>
                <a:lumOff val="80000"/>
              </a:schemeClr>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1 CuadroTexto"/>
          <p:cNvSpPr txBox="1"/>
          <p:nvPr/>
        </p:nvSpPr>
        <p:spPr>
          <a:xfrm>
            <a:off x="4979640" y="535320"/>
            <a:ext cx="3744416" cy="5355312"/>
          </a:xfrm>
          <a:prstGeom prst="rect">
            <a:avLst/>
          </a:prstGeom>
          <a:noFill/>
        </p:spPr>
        <p:txBody>
          <a:bodyPr wrap="square" rtlCol="0">
            <a:spAutoFit/>
          </a:bodyPr>
          <a:lstStyle/>
          <a:p>
            <a:r>
              <a:rPr lang="es-ES" dirty="0" smtClean="0">
                <a:solidFill>
                  <a:schemeClr val="accent2">
                    <a:lumMod val="20000"/>
                    <a:lumOff val="80000"/>
                  </a:schemeClr>
                </a:solidFill>
                <a:latin typeface="Arial Rounded MT Bold" pitchFamily="34" charset="0"/>
              </a:rPr>
              <a:t>También se recoge la información de las diversas secciones de la curia Romana,salvo dos historicas oficinas que tienen sus archivos particulares: "la congregación para la doctrina de la fe» y «la congregación para la Evangelización de los pueblos» </a:t>
            </a:r>
            <a:r>
              <a:rPr lang="es-ES" dirty="0">
                <a:solidFill>
                  <a:schemeClr val="accent2">
                    <a:lumMod val="20000"/>
                    <a:lumOff val="80000"/>
                  </a:schemeClr>
                </a:solidFill>
                <a:latin typeface="Arial Rounded MT Bold" pitchFamily="34" charset="0"/>
              </a:rPr>
              <a:t>La mayor parte de los 600 fondos archivísticos se encuentra contenida en decenas de estanterías alineadas ubicadas en uno de los dos búnker construidos bajo el Patio de la Piña, espacio diariamente visitado por cientos de turistas que acceden a los Museos </a:t>
            </a:r>
            <a:r>
              <a:rPr lang="es-ES" dirty="0" smtClean="0">
                <a:solidFill>
                  <a:schemeClr val="accent2">
                    <a:lumMod val="20000"/>
                    <a:lumOff val="80000"/>
                  </a:schemeClr>
                </a:solidFill>
                <a:latin typeface="Arial Rounded MT Bold" pitchFamily="34" charset="0"/>
              </a:rPr>
              <a:t>Vaticanos.</a:t>
            </a:r>
            <a:endParaRPr lang="es-ES" dirty="0">
              <a:solidFill>
                <a:schemeClr val="accent2">
                  <a:lumMod val="20000"/>
                  <a:lumOff val="80000"/>
                </a:schemeClr>
              </a:solidFill>
              <a:latin typeface="Arial Rounded MT Bold" pitchFamily="34" charset="0"/>
            </a:endParaRPr>
          </a:p>
        </p:txBody>
      </p:sp>
    </p:spTree>
    <p:extLst>
      <p:ext uri="{BB962C8B-B14F-4D97-AF65-F5344CB8AC3E}">
        <p14:creationId xmlns:p14="http://schemas.microsoft.com/office/powerpoint/2010/main" val="3857913496"/>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9" presetClass="entr" presetSubtype="0" decel="100000" fill="hold" nodeType="clickEffect">
                                  <p:stCondLst>
                                    <p:cond delay="0"/>
                                  </p:stCondLst>
                                  <p:childTnLst>
                                    <p:set>
                                      <p:cBhvr>
                                        <p:cTn id="6" dur="1" fill="hold">
                                          <p:stCondLst>
                                            <p:cond delay="0"/>
                                          </p:stCondLst>
                                        </p:cTn>
                                        <p:tgtEl>
                                          <p:spTgt spid="2051"/>
                                        </p:tgtEl>
                                        <p:attrNameLst>
                                          <p:attrName>style.visibility</p:attrName>
                                        </p:attrNameLst>
                                      </p:cBhvr>
                                      <p:to>
                                        <p:strVal val="visible"/>
                                      </p:to>
                                    </p:set>
                                    <p:anim calcmode="lin" valueType="num">
                                      <p:cBhvr>
                                        <p:cTn id="7" dur="2000" fill="hold"/>
                                        <p:tgtEl>
                                          <p:spTgt spid="2051"/>
                                        </p:tgtEl>
                                        <p:attrNameLst>
                                          <p:attrName>ppt_w</p:attrName>
                                        </p:attrNameLst>
                                      </p:cBhvr>
                                      <p:tavLst>
                                        <p:tav tm="0">
                                          <p:val>
                                            <p:fltVal val="0"/>
                                          </p:val>
                                        </p:tav>
                                        <p:tav tm="100000">
                                          <p:val>
                                            <p:strVal val="#ppt_w"/>
                                          </p:val>
                                        </p:tav>
                                      </p:tavLst>
                                    </p:anim>
                                    <p:anim calcmode="lin" valueType="num">
                                      <p:cBhvr>
                                        <p:cTn id="8" dur="2000" fill="hold"/>
                                        <p:tgtEl>
                                          <p:spTgt spid="2051"/>
                                        </p:tgtEl>
                                        <p:attrNameLst>
                                          <p:attrName>ppt_h</p:attrName>
                                        </p:attrNameLst>
                                      </p:cBhvr>
                                      <p:tavLst>
                                        <p:tav tm="0">
                                          <p:val>
                                            <p:fltVal val="0"/>
                                          </p:val>
                                        </p:tav>
                                        <p:tav tm="100000">
                                          <p:val>
                                            <p:strVal val="#ppt_h"/>
                                          </p:val>
                                        </p:tav>
                                      </p:tavLst>
                                    </p:anim>
                                    <p:anim calcmode="lin" valueType="num">
                                      <p:cBhvr>
                                        <p:cTn id="9" dur="2000" fill="hold"/>
                                        <p:tgtEl>
                                          <p:spTgt spid="2051"/>
                                        </p:tgtEl>
                                        <p:attrNameLst>
                                          <p:attrName>style.rotation</p:attrName>
                                        </p:attrNameLst>
                                      </p:cBhvr>
                                      <p:tavLst>
                                        <p:tav tm="0">
                                          <p:val>
                                            <p:fltVal val="360"/>
                                          </p:val>
                                        </p:tav>
                                        <p:tav tm="100000">
                                          <p:val>
                                            <p:fltVal val="0"/>
                                          </p:val>
                                        </p:tav>
                                      </p:tavLst>
                                    </p:anim>
                                    <p:animEffect transition="in" filter="fade">
                                      <p:cBhvr>
                                        <p:cTn id="10" dur="2000"/>
                                        <p:tgtEl>
                                          <p:spTgt spid="2051"/>
                                        </p:tgtEl>
                                      </p:cBhvr>
                                    </p:animEffect>
                                  </p:childTnLst>
                                </p:cTn>
                              </p:par>
                            </p:childTnLst>
                          </p:cTn>
                        </p:par>
                      </p:childTnLst>
                    </p:cTn>
                  </p:par>
                  <p:par>
                    <p:cTn id="11" fill="hold">
                      <p:stCondLst>
                        <p:cond delay="indefinite"/>
                      </p:stCondLst>
                      <p:childTnLst>
                        <p:par>
                          <p:cTn id="12" fill="hold">
                            <p:stCondLst>
                              <p:cond delay="0"/>
                            </p:stCondLst>
                            <p:childTnLst>
                              <p:par>
                                <p:cTn id="13" presetID="22" presetClass="entr" presetSubtype="2" fill="hold" grpId="0" nodeType="click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wipe(right)">
                                      <p:cBhvr>
                                        <p:cTn id="15"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95536" y="1875076"/>
            <a:ext cx="3914268" cy="3071195"/>
          </a:xfrm>
          <a:prstGeom prst="rect">
            <a:avLst/>
          </a:prstGeom>
          <a:noFill/>
          <a:ln w="76200">
            <a:solidFill>
              <a:schemeClr val="accent2">
                <a:lumMod val="40000"/>
                <a:lumOff val="60000"/>
              </a:schemeClr>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2 CuadroTexto"/>
          <p:cNvSpPr txBox="1"/>
          <p:nvPr/>
        </p:nvSpPr>
        <p:spPr>
          <a:xfrm>
            <a:off x="5004048" y="1124744"/>
            <a:ext cx="3456384" cy="4524315"/>
          </a:xfrm>
          <a:prstGeom prst="rect">
            <a:avLst/>
          </a:prstGeom>
          <a:noFill/>
        </p:spPr>
        <p:txBody>
          <a:bodyPr wrap="square" rtlCol="0">
            <a:spAutoFit/>
          </a:bodyPr>
          <a:lstStyle/>
          <a:p>
            <a:r>
              <a:rPr lang="es-ES" dirty="0" smtClean="0">
                <a:solidFill>
                  <a:schemeClr val="accent2">
                    <a:lumMod val="20000"/>
                    <a:lumOff val="80000"/>
                  </a:schemeClr>
                </a:solidFill>
                <a:latin typeface="Arial Rounded MT Bold" pitchFamily="34" charset="0"/>
              </a:rPr>
              <a:t>Mientras los turistas </a:t>
            </a:r>
            <a:r>
              <a:rPr lang="es-ES" dirty="0">
                <a:solidFill>
                  <a:schemeClr val="accent2">
                    <a:lumMod val="20000"/>
                    <a:lumOff val="80000"/>
                  </a:schemeClr>
                </a:solidFill>
                <a:latin typeface="Arial Rounded MT Bold" pitchFamily="34" charset="0"/>
              </a:rPr>
              <a:t>admiran este patio renacentista no imaginan que, bajo sus pies, millones de documentos conservan miles de historias que aún esperan ser descubiertas y relatadas. Los refugios, a prueba de ataques nucleares, fueron inaugurados por Juan Pablo II el 18 de octubre de 1980.</a:t>
            </a:r>
          </a:p>
          <a:p>
            <a:r>
              <a:rPr lang="es-ES" dirty="0" smtClean="0">
                <a:solidFill>
                  <a:schemeClr val="accent2">
                    <a:lumMod val="20000"/>
                    <a:lumOff val="80000"/>
                  </a:schemeClr>
                </a:solidFill>
                <a:latin typeface="Arial Rounded MT Bold" pitchFamily="34" charset="0"/>
              </a:rPr>
              <a:t> Se </a:t>
            </a:r>
            <a:r>
              <a:rPr lang="es-ES" dirty="0">
                <a:solidFill>
                  <a:schemeClr val="accent2">
                    <a:lumMod val="20000"/>
                    <a:lumOff val="80000"/>
                  </a:schemeClr>
                </a:solidFill>
                <a:latin typeface="Arial Rounded MT Bold" pitchFamily="34" charset="0"/>
              </a:rPr>
              <a:t>pueden observar paquetes de todo tipo, algunos completamente cerrados, casi como si nadie los hubiese consultado.</a:t>
            </a:r>
          </a:p>
        </p:txBody>
      </p:sp>
    </p:spTree>
    <p:extLst>
      <p:ext uri="{BB962C8B-B14F-4D97-AF65-F5344CB8AC3E}">
        <p14:creationId xmlns:p14="http://schemas.microsoft.com/office/powerpoint/2010/main" val="1278244196"/>
      </p:ext>
    </p:extLst>
  </p:cSld>
  <p:clrMapOvr>
    <a:masterClrMapping/>
  </p:clrMapOvr>
  <mc:AlternateContent xmlns:mc="http://schemas.openxmlformats.org/markup-compatibility/2006" xmlns:p14="http://schemas.microsoft.com/office/powerpoint/2010/main">
    <mc:Choice Requires="p14">
      <p:transition spd="slow" p14:dur="2500">
        <p:circle/>
      </p:transition>
    </mc:Choice>
    <mc:Fallback xmlns="">
      <p:transition spd="slow">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12" fill="hold" nodeType="clickEffect">
                                  <p:stCondLst>
                                    <p:cond delay="0"/>
                                  </p:stCondLst>
                                  <p:childTnLst>
                                    <p:set>
                                      <p:cBhvr>
                                        <p:cTn id="6" dur="1" fill="hold">
                                          <p:stCondLst>
                                            <p:cond delay="0"/>
                                          </p:stCondLst>
                                        </p:cTn>
                                        <p:tgtEl>
                                          <p:spTgt spid="3074"/>
                                        </p:tgtEl>
                                        <p:attrNameLst>
                                          <p:attrName>style.visibility</p:attrName>
                                        </p:attrNameLst>
                                      </p:cBhvr>
                                      <p:to>
                                        <p:strVal val="visible"/>
                                      </p:to>
                                    </p:set>
                                    <p:anim calcmode="lin" valueType="num">
                                      <p:cBhvr additive="base">
                                        <p:cTn id="7" dur="2000" fill="hold"/>
                                        <p:tgtEl>
                                          <p:spTgt spid="3074"/>
                                        </p:tgtEl>
                                        <p:attrNameLst>
                                          <p:attrName>ppt_x</p:attrName>
                                        </p:attrNameLst>
                                      </p:cBhvr>
                                      <p:tavLst>
                                        <p:tav tm="0">
                                          <p:val>
                                            <p:strVal val="0-#ppt_w/2"/>
                                          </p:val>
                                        </p:tav>
                                        <p:tav tm="100000">
                                          <p:val>
                                            <p:strVal val="#ppt_x"/>
                                          </p:val>
                                        </p:tav>
                                      </p:tavLst>
                                    </p:anim>
                                    <p:anim calcmode="lin" valueType="num">
                                      <p:cBhvr additive="base">
                                        <p:cTn id="8" dur="2000" fill="hold"/>
                                        <p:tgtEl>
                                          <p:spTgt spid="307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31" presetClass="entr" presetSubtype="0"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p:cTn id="13" dur="2000" fill="hold"/>
                                        <p:tgtEl>
                                          <p:spTgt spid="3"/>
                                        </p:tgtEl>
                                        <p:attrNameLst>
                                          <p:attrName>ppt_w</p:attrName>
                                        </p:attrNameLst>
                                      </p:cBhvr>
                                      <p:tavLst>
                                        <p:tav tm="0">
                                          <p:val>
                                            <p:fltVal val="0"/>
                                          </p:val>
                                        </p:tav>
                                        <p:tav tm="100000">
                                          <p:val>
                                            <p:strVal val="#ppt_w"/>
                                          </p:val>
                                        </p:tav>
                                      </p:tavLst>
                                    </p:anim>
                                    <p:anim calcmode="lin" valueType="num">
                                      <p:cBhvr>
                                        <p:cTn id="14" dur="2000" fill="hold"/>
                                        <p:tgtEl>
                                          <p:spTgt spid="3"/>
                                        </p:tgtEl>
                                        <p:attrNameLst>
                                          <p:attrName>ppt_h</p:attrName>
                                        </p:attrNameLst>
                                      </p:cBhvr>
                                      <p:tavLst>
                                        <p:tav tm="0">
                                          <p:val>
                                            <p:fltVal val="0"/>
                                          </p:val>
                                        </p:tav>
                                        <p:tav tm="100000">
                                          <p:val>
                                            <p:strVal val="#ppt_h"/>
                                          </p:val>
                                        </p:tav>
                                      </p:tavLst>
                                    </p:anim>
                                    <p:anim calcmode="lin" valueType="num">
                                      <p:cBhvr>
                                        <p:cTn id="15" dur="2000" fill="hold"/>
                                        <p:tgtEl>
                                          <p:spTgt spid="3"/>
                                        </p:tgtEl>
                                        <p:attrNameLst>
                                          <p:attrName>style.rotation</p:attrName>
                                        </p:attrNameLst>
                                      </p:cBhvr>
                                      <p:tavLst>
                                        <p:tav tm="0">
                                          <p:val>
                                            <p:fltVal val="90"/>
                                          </p:val>
                                        </p:tav>
                                        <p:tav tm="100000">
                                          <p:val>
                                            <p:fltVal val="0"/>
                                          </p:val>
                                        </p:tav>
                                      </p:tavLst>
                                    </p:anim>
                                    <p:animEffect transition="in" filter="fade">
                                      <p:cBhvr>
                                        <p:cTn id="16"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67545" y="1772816"/>
            <a:ext cx="3800438" cy="3024336"/>
          </a:xfrm>
          <a:prstGeom prst="rect">
            <a:avLst/>
          </a:prstGeom>
          <a:ln w="76200">
            <a:solidFill>
              <a:schemeClr val="accent2">
                <a:lumMod val="40000"/>
                <a:lumOff val="60000"/>
              </a:schemeClr>
            </a:solidFill>
          </a:ln>
        </p:spPr>
      </p:pic>
      <p:sp>
        <p:nvSpPr>
          <p:cNvPr id="3" name="2 CuadroTexto"/>
          <p:cNvSpPr txBox="1"/>
          <p:nvPr/>
        </p:nvSpPr>
        <p:spPr>
          <a:xfrm>
            <a:off x="4975056" y="576840"/>
            <a:ext cx="3816424" cy="5909310"/>
          </a:xfrm>
          <a:prstGeom prst="rect">
            <a:avLst/>
          </a:prstGeom>
          <a:noFill/>
        </p:spPr>
        <p:txBody>
          <a:bodyPr wrap="square" rtlCol="0">
            <a:spAutoFit/>
          </a:bodyPr>
          <a:lstStyle/>
          <a:p>
            <a:r>
              <a:rPr lang="es-ES" dirty="0">
                <a:solidFill>
                  <a:schemeClr val="accent2">
                    <a:lumMod val="20000"/>
                    <a:lumOff val="80000"/>
                  </a:schemeClr>
                </a:solidFill>
                <a:latin typeface="Arial Rounded MT Bold" pitchFamily="34" charset="0"/>
              </a:rPr>
              <a:t>A través de unas escaleras se llega a la Sala de los </a:t>
            </a:r>
            <a:r>
              <a:rPr lang="es-ES" dirty="0" smtClean="0">
                <a:solidFill>
                  <a:schemeClr val="accent2">
                    <a:lumMod val="20000"/>
                    <a:lumOff val="80000"/>
                  </a:schemeClr>
                </a:solidFill>
                <a:latin typeface="Arial Rounded MT Bold" pitchFamily="34" charset="0"/>
              </a:rPr>
              <a:t>«Índices» </a:t>
            </a:r>
            <a:r>
              <a:rPr lang="es-ES" dirty="0">
                <a:solidFill>
                  <a:schemeClr val="accent2">
                    <a:lumMod val="20000"/>
                    <a:lumOff val="80000"/>
                  </a:schemeClr>
                </a:solidFill>
                <a:latin typeface="Arial Rounded MT Bold" pitchFamily="34" charset="0"/>
              </a:rPr>
              <a:t>o León XIII que es el punto de partida para todo investigador, porque contiene grandes libros de referencia para acceder a los documentos.</a:t>
            </a:r>
          </a:p>
          <a:p>
            <a:r>
              <a:rPr lang="es-ES" dirty="0">
                <a:solidFill>
                  <a:schemeClr val="accent2">
                    <a:lumMod val="20000"/>
                    <a:lumOff val="80000"/>
                  </a:schemeClr>
                </a:solidFill>
                <a:latin typeface="Arial Rounded MT Bold" pitchFamily="34" charset="0"/>
              </a:rPr>
              <a:t>Sobre los estantes es posible identificar los 125 volúmenes enormes forrados en piel desgastada por el paso del tiempo y el uso. Se trata del “Schedario Garampi”, el primer medio de investigación ofrecido a los estudiosos en </a:t>
            </a:r>
            <a:r>
              <a:rPr lang="es-ES" dirty="0" smtClean="0">
                <a:solidFill>
                  <a:schemeClr val="accent2">
                    <a:lumMod val="20000"/>
                    <a:lumOff val="80000"/>
                  </a:schemeClr>
                </a:solidFill>
                <a:latin typeface="Arial Rounded MT Bold" pitchFamily="34" charset="0"/>
              </a:rPr>
              <a:t>1881,todo esta debidamente catalogado para agilizar la búsqueda de los documentos requeridos,se dice que esta prohibido deambular por los pasillos y tomar libros de los estantes al azar. </a:t>
            </a:r>
            <a:endParaRPr lang="es-ES" dirty="0">
              <a:solidFill>
                <a:schemeClr val="accent2">
                  <a:lumMod val="20000"/>
                  <a:lumOff val="80000"/>
                </a:schemeClr>
              </a:solidFill>
              <a:latin typeface="Arial Rounded MT Bold" pitchFamily="34" charset="0"/>
            </a:endParaRPr>
          </a:p>
        </p:txBody>
      </p:sp>
    </p:spTree>
    <p:extLst>
      <p:ext uri="{BB962C8B-B14F-4D97-AF65-F5344CB8AC3E}">
        <p14:creationId xmlns:p14="http://schemas.microsoft.com/office/powerpoint/2010/main" val="3396426720"/>
      </p:ext>
    </p:extLst>
  </p:cSld>
  <p:clrMapOvr>
    <a:masterClrMapping/>
  </p:clrMapOvr>
  <mc:AlternateContent xmlns:mc="http://schemas.openxmlformats.org/markup-compatibility/2006" xmlns:p14="http://schemas.microsoft.com/office/powerpoint/2010/main">
    <mc:Choice Requires="p14">
      <p:transition spd="slow" p14:dur="20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0"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edge">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30" presetClass="entr" presetSubtype="0"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2000" decel="100000"/>
                                        <p:tgtEl>
                                          <p:spTgt spid="3"/>
                                        </p:tgtEl>
                                      </p:cBhvr>
                                    </p:animEffect>
                                    <p:anim calcmode="lin" valueType="num">
                                      <p:cBhvr>
                                        <p:cTn id="13" dur="2000" decel="100000" fill="hold"/>
                                        <p:tgtEl>
                                          <p:spTgt spid="3"/>
                                        </p:tgtEl>
                                        <p:attrNameLst>
                                          <p:attrName>style.rotation</p:attrName>
                                        </p:attrNameLst>
                                      </p:cBhvr>
                                      <p:tavLst>
                                        <p:tav tm="0">
                                          <p:val>
                                            <p:fltVal val="-90"/>
                                          </p:val>
                                        </p:tav>
                                        <p:tav tm="100000">
                                          <p:val>
                                            <p:fltVal val="0"/>
                                          </p:val>
                                        </p:tav>
                                      </p:tavLst>
                                    </p:anim>
                                    <p:anim calcmode="lin" valueType="num">
                                      <p:cBhvr>
                                        <p:cTn id="14" dur="2000" decel="100000" fill="hold"/>
                                        <p:tgtEl>
                                          <p:spTgt spid="3"/>
                                        </p:tgtEl>
                                        <p:attrNameLst>
                                          <p:attrName>ppt_x</p:attrName>
                                        </p:attrNameLst>
                                      </p:cBhvr>
                                      <p:tavLst>
                                        <p:tav tm="0">
                                          <p:val>
                                            <p:strVal val="#ppt_x+0.4"/>
                                          </p:val>
                                        </p:tav>
                                        <p:tav tm="100000">
                                          <p:val>
                                            <p:strVal val="#ppt_x-0.05"/>
                                          </p:val>
                                        </p:tav>
                                      </p:tavLst>
                                    </p:anim>
                                    <p:anim calcmode="lin" valueType="num">
                                      <p:cBhvr>
                                        <p:cTn id="15" dur="2000" decel="100000" fill="hold"/>
                                        <p:tgtEl>
                                          <p:spTgt spid="3"/>
                                        </p:tgtEl>
                                        <p:attrNameLst>
                                          <p:attrName>ppt_y</p:attrName>
                                        </p:attrNameLst>
                                      </p:cBhvr>
                                      <p:tavLst>
                                        <p:tav tm="0">
                                          <p:val>
                                            <p:strVal val="#ppt_y-0.4"/>
                                          </p:val>
                                        </p:tav>
                                        <p:tav tm="100000">
                                          <p:val>
                                            <p:strVal val="#ppt_y+0.1"/>
                                          </p:val>
                                        </p:tav>
                                      </p:tavLst>
                                    </p:anim>
                                    <p:anim calcmode="lin" valueType="num">
                                      <p:cBhvr>
                                        <p:cTn id="16" dur="500" accel="100000" fill="hold">
                                          <p:stCondLst>
                                            <p:cond delay="2000"/>
                                          </p:stCondLst>
                                        </p:cTn>
                                        <p:tgtEl>
                                          <p:spTgt spid="3"/>
                                        </p:tgtEl>
                                        <p:attrNameLst>
                                          <p:attrName>ppt_x</p:attrName>
                                        </p:attrNameLst>
                                      </p:cBhvr>
                                      <p:tavLst>
                                        <p:tav tm="0">
                                          <p:val>
                                            <p:strVal val="#ppt_x-0.05"/>
                                          </p:val>
                                        </p:tav>
                                        <p:tav tm="100000">
                                          <p:val>
                                            <p:strVal val="#ppt_x"/>
                                          </p:val>
                                        </p:tav>
                                      </p:tavLst>
                                    </p:anim>
                                    <p:anim calcmode="lin" valueType="num">
                                      <p:cBhvr>
                                        <p:cTn id="17" dur="500" accel="100000" fill="hold">
                                          <p:stCondLst>
                                            <p:cond delay="2000"/>
                                          </p:stCondLst>
                                        </p:cTn>
                                        <p:tgtEl>
                                          <p:spTgt spid="3"/>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27584" y="473460"/>
            <a:ext cx="2901439" cy="2376264"/>
          </a:xfrm>
          <a:prstGeom prst="rect">
            <a:avLst/>
          </a:prstGeom>
          <a:noFill/>
          <a:ln w="76200">
            <a:solidFill>
              <a:schemeClr val="accent2">
                <a:lumMod val="40000"/>
                <a:lumOff val="60000"/>
              </a:schemeClr>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27624" y="3209068"/>
            <a:ext cx="2901439" cy="3237049"/>
          </a:xfrm>
          <a:prstGeom prst="rect">
            <a:avLst/>
          </a:prstGeom>
          <a:noFill/>
          <a:ln w="76200">
            <a:solidFill>
              <a:schemeClr val="accent2">
                <a:lumMod val="40000"/>
                <a:lumOff val="60000"/>
              </a:schemeClr>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1 CuadroTexto"/>
          <p:cNvSpPr txBox="1"/>
          <p:nvPr/>
        </p:nvSpPr>
        <p:spPr>
          <a:xfrm>
            <a:off x="4572000" y="620688"/>
            <a:ext cx="3672408" cy="5632311"/>
          </a:xfrm>
          <a:prstGeom prst="rect">
            <a:avLst/>
          </a:prstGeom>
          <a:noFill/>
        </p:spPr>
        <p:txBody>
          <a:bodyPr wrap="square" rtlCol="0">
            <a:spAutoFit/>
          </a:bodyPr>
          <a:lstStyle/>
          <a:p>
            <a:r>
              <a:rPr lang="es-ES" dirty="0">
                <a:solidFill>
                  <a:schemeClr val="accent2">
                    <a:lumMod val="20000"/>
                    <a:lumOff val="80000"/>
                  </a:schemeClr>
                </a:solidFill>
                <a:latin typeface="Arial Rounded MT Bold" pitchFamily="34" charset="0"/>
              </a:rPr>
              <a:t>Actualmente el Archivo se encuentra abierto hasta 1939, incluyendo el papado de Pío XI. Y los </a:t>
            </a:r>
            <a:r>
              <a:rPr lang="es-ES" dirty="0" smtClean="0">
                <a:solidFill>
                  <a:schemeClr val="accent2">
                    <a:lumMod val="20000"/>
                    <a:lumOff val="80000"/>
                  </a:schemeClr>
                </a:solidFill>
                <a:latin typeface="Arial Rounded MT Bold" pitchFamily="34" charset="0"/>
              </a:rPr>
              <a:t>empleados designados </a:t>
            </a:r>
            <a:r>
              <a:rPr lang="es-ES" dirty="0">
                <a:solidFill>
                  <a:schemeClr val="accent2">
                    <a:lumMod val="20000"/>
                    <a:lumOff val="80000"/>
                  </a:schemeClr>
                </a:solidFill>
                <a:latin typeface="Arial Rounded MT Bold" pitchFamily="34" charset="0"/>
              </a:rPr>
              <a:t>trabajan en organizar carpetas, cajas y faldones que corresponden al periodo de Pío XII, quien gobernó la Iglesia católica entre 1939 y </a:t>
            </a:r>
            <a:r>
              <a:rPr lang="es-ES" dirty="0" smtClean="0">
                <a:solidFill>
                  <a:schemeClr val="accent2">
                    <a:lumMod val="20000"/>
                    <a:lumOff val="80000"/>
                  </a:schemeClr>
                </a:solidFill>
                <a:latin typeface="Arial Rounded MT Bold" pitchFamily="34" charset="0"/>
              </a:rPr>
              <a:t>1948.Estos archivos se encuentran actualmente ubicados en una jaula cerrada y allí se quedaran hasta que su santidad el Papa actual o(quien fuere en el futuro) </a:t>
            </a:r>
            <a:endParaRPr lang="es-ES" dirty="0">
              <a:solidFill>
                <a:schemeClr val="accent2">
                  <a:lumMod val="20000"/>
                  <a:lumOff val="80000"/>
                </a:schemeClr>
              </a:solidFill>
              <a:latin typeface="Arial Rounded MT Bold" pitchFamily="34" charset="0"/>
            </a:endParaRPr>
          </a:p>
          <a:p>
            <a:r>
              <a:rPr lang="es-ES" dirty="0" smtClean="0">
                <a:solidFill>
                  <a:schemeClr val="accent2">
                    <a:lumMod val="20000"/>
                    <a:lumOff val="80000"/>
                  </a:schemeClr>
                </a:solidFill>
                <a:latin typeface="Arial Rounded MT Bold" pitchFamily="34" charset="0"/>
              </a:rPr>
              <a:t> decida </a:t>
            </a:r>
            <a:r>
              <a:rPr lang="es-ES" dirty="0">
                <a:solidFill>
                  <a:schemeClr val="accent2">
                    <a:lumMod val="20000"/>
                    <a:lumOff val="80000"/>
                  </a:schemeClr>
                </a:solidFill>
                <a:latin typeface="Arial Rounded MT Bold" pitchFamily="34" charset="0"/>
              </a:rPr>
              <a:t>la apertura de este delicado periodo histórico, porque </a:t>
            </a:r>
            <a:r>
              <a:rPr lang="es-ES" dirty="0" smtClean="0">
                <a:solidFill>
                  <a:schemeClr val="accent2">
                    <a:lumMod val="20000"/>
                    <a:lumOff val="80000"/>
                  </a:schemeClr>
                </a:solidFill>
                <a:latin typeface="Arial Rounded MT Bold" pitchFamily="34" charset="0"/>
              </a:rPr>
              <a:t>incluye todo lo referente </a:t>
            </a:r>
            <a:r>
              <a:rPr lang="es-ES" dirty="0">
                <a:solidFill>
                  <a:schemeClr val="accent2">
                    <a:lumMod val="20000"/>
                    <a:lumOff val="80000"/>
                  </a:schemeClr>
                </a:solidFill>
                <a:latin typeface="Arial Rounded MT Bold" pitchFamily="34" charset="0"/>
              </a:rPr>
              <a:t>a la II Guerra </a:t>
            </a:r>
            <a:r>
              <a:rPr lang="es-ES" dirty="0" smtClean="0">
                <a:solidFill>
                  <a:schemeClr val="accent2">
                    <a:lumMod val="20000"/>
                    <a:lumOff val="80000"/>
                  </a:schemeClr>
                </a:solidFill>
                <a:latin typeface="Arial Rounded MT Bold" pitchFamily="34" charset="0"/>
              </a:rPr>
              <a:t>Mundial y al holocausto Judío.  </a:t>
            </a:r>
            <a:endParaRPr lang="es-ES" dirty="0">
              <a:solidFill>
                <a:schemeClr val="accent2">
                  <a:lumMod val="20000"/>
                  <a:lumOff val="80000"/>
                </a:schemeClr>
              </a:solidFill>
              <a:latin typeface="Arial Rounded MT Bold" pitchFamily="34" charset="0"/>
            </a:endParaRPr>
          </a:p>
        </p:txBody>
      </p:sp>
    </p:spTree>
    <p:extLst>
      <p:ext uri="{BB962C8B-B14F-4D97-AF65-F5344CB8AC3E}">
        <p14:creationId xmlns:p14="http://schemas.microsoft.com/office/powerpoint/2010/main" val="145270501"/>
      </p:ext>
    </p:extLst>
  </p:cSld>
  <p:clrMapOvr>
    <a:masterClrMapping/>
  </p:clrMapOvr>
  <mc:AlternateContent xmlns:mc="http://schemas.openxmlformats.org/markup-compatibility/2006" xmlns:p14="http://schemas.microsoft.com/office/powerpoint/2010/main">
    <mc:Choice Requires="p14">
      <p:transition spd="slow" p14:dur="3000">
        <p:checker/>
      </p:transition>
    </mc:Choice>
    <mc:Fallback xmlns="">
      <p:transition spd="slow">
        <p:checker/>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9" fill="hold" nodeType="clickEffect">
                                  <p:stCondLst>
                                    <p:cond delay="0"/>
                                  </p:stCondLst>
                                  <p:childTnLst>
                                    <p:set>
                                      <p:cBhvr>
                                        <p:cTn id="6" dur="1" fill="hold">
                                          <p:stCondLst>
                                            <p:cond delay="0"/>
                                          </p:stCondLst>
                                        </p:cTn>
                                        <p:tgtEl>
                                          <p:spTgt spid="4098"/>
                                        </p:tgtEl>
                                        <p:attrNameLst>
                                          <p:attrName>style.visibility</p:attrName>
                                        </p:attrNameLst>
                                      </p:cBhvr>
                                      <p:to>
                                        <p:strVal val="visible"/>
                                      </p:to>
                                    </p:set>
                                    <p:anim calcmode="lin" valueType="num">
                                      <p:cBhvr additive="base">
                                        <p:cTn id="7" dur="1500" fill="hold"/>
                                        <p:tgtEl>
                                          <p:spTgt spid="4098"/>
                                        </p:tgtEl>
                                        <p:attrNameLst>
                                          <p:attrName>ppt_x</p:attrName>
                                        </p:attrNameLst>
                                      </p:cBhvr>
                                      <p:tavLst>
                                        <p:tav tm="0">
                                          <p:val>
                                            <p:strVal val="0-#ppt_w/2"/>
                                          </p:val>
                                        </p:tav>
                                        <p:tav tm="100000">
                                          <p:val>
                                            <p:strVal val="#ppt_x"/>
                                          </p:val>
                                        </p:tav>
                                      </p:tavLst>
                                    </p:anim>
                                    <p:anim calcmode="lin" valueType="num">
                                      <p:cBhvr additive="base">
                                        <p:cTn id="8" dur="1500" fill="hold"/>
                                        <p:tgtEl>
                                          <p:spTgt spid="4098"/>
                                        </p:tgtEl>
                                        <p:attrNameLst>
                                          <p:attrName>ppt_y</p:attrName>
                                        </p:attrNameLst>
                                      </p:cBhvr>
                                      <p:tavLst>
                                        <p:tav tm="0">
                                          <p:val>
                                            <p:strVal val="0-#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12" fill="hold" nodeType="clickEffect">
                                  <p:stCondLst>
                                    <p:cond delay="0"/>
                                  </p:stCondLst>
                                  <p:childTnLst>
                                    <p:set>
                                      <p:cBhvr>
                                        <p:cTn id="12" dur="1" fill="hold">
                                          <p:stCondLst>
                                            <p:cond delay="0"/>
                                          </p:stCondLst>
                                        </p:cTn>
                                        <p:tgtEl>
                                          <p:spTgt spid="2050"/>
                                        </p:tgtEl>
                                        <p:attrNameLst>
                                          <p:attrName>style.visibility</p:attrName>
                                        </p:attrNameLst>
                                      </p:cBhvr>
                                      <p:to>
                                        <p:strVal val="visible"/>
                                      </p:to>
                                    </p:set>
                                    <p:anim calcmode="lin" valueType="num">
                                      <p:cBhvr additive="base">
                                        <p:cTn id="13" dur="1500" fill="hold"/>
                                        <p:tgtEl>
                                          <p:spTgt spid="2050"/>
                                        </p:tgtEl>
                                        <p:attrNameLst>
                                          <p:attrName>ppt_x</p:attrName>
                                        </p:attrNameLst>
                                      </p:cBhvr>
                                      <p:tavLst>
                                        <p:tav tm="0">
                                          <p:val>
                                            <p:strVal val="0-#ppt_w/2"/>
                                          </p:val>
                                        </p:tav>
                                        <p:tav tm="100000">
                                          <p:val>
                                            <p:strVal val="#ppt_x"/>
                                          </p:val>
                                        </p:tav>
                                      </p:tavLst>
                                    </p:anim>
                                    <p:anim calcmode="lin" valueType="num">
                                      <p:cBhvr additive="base">
                                        <p:cTn id="14" dur="1500" fill="hold"/>
                                        <p:tgtEl>
                                          <p:spTgt spid="2050"/>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5" presetClass="entr" presetSubtype="0" fill="hold" grpId="0" nodeType="clickEffect">
                                  <p:stCondLst>
                                    <p:cond delay="0"/>
                                  </p:stCondLst>
                                  <p:childTnLst>
                                    <p:set>
                                      <p:cBhvr>
                                        <p:cTn id="18" dur="1" fill="hold">
                                          <p:stCondLst>
                                            <p:cond delay="0"/>
                                          </p:stCondLst>
                                        </p:cTn>
                                        <p:tgtEl>
                                          <p:spTgt spid="2"/>
                                        </p:tgtEl>
                                        <p:attrNameLst>
                                          <p:attrName>style.visibility</p:attrName>
                                        </p:attrNameLst>
                                      </p:cBhvr>
                                      <p:to>
                                        <p:strVal val="visible"/>
                                      </p:to>
                                    </p:set>
                                    <p:anim calcmode="lin" valueType="num">
                                      <p:cBhvr>
                                        <p:cTn id="19" dur="1500" decel="50000" fill="hold">
                                          <p:stCondLst>
                                            <p:cond delay="0"/>
                                          </p:stCondLst>
                                        </p:cTn>
                                        <p:tgtEl>
                                          <p:spTgt spid="2"/>
                                        </p:tgtEl>
                                        <p:attrNameLst>
                                          <p:attrName>style.rotation</p:attrName>
                                        </p:attrNameLst>
                                      </p:cBhvr>
                                      <p:tavLst>
                                        <p:tav tm="0">
                                          <p:val>
                                            <p:fltVal val="-90"/>
                                          </p:val>
                                        </p:tav>
                                        <p:tav tm="100000">
                                          <p:val>
                                            <p:fltVal val="0"/>
                                          </p:val>
                                        </p:tav>
                                      </p:tavLst>
                                    </p:anim>
                                    <p:anim calcmode="lin" valueType="num">
                                      <p:cBhvr>
                                        <p:cTn id="20" dur="1500" decel="50000" fill="hold">
                                          <p:stCondLst>
                                            <p:cond delay="0"/>
                                          </p:stCondLst>
                                        </p:cTn>
                                        <p:tgtEl>
                                          <p:spTgt spid="2"/>
                                        </p:tgtEl>
                                        <p:attrNameLst>
                                          <p:attrName>ppt_w</p:attrName>
                                        </p:attrNameLst>
                                      </p:cBhvr>
                                      <p:tavLst>
                                        <p:tav tm="0">
                                          <p:val>
                                            <p:strVal val="#ppt_w"/>
                                          </p:val>
                                        </p:tav>
                                        <p:tav tm="100000">
                                          <p:val>
                                            <p:strVal val="#ppt_w*.05"/>
                                          </p:val>
                                        </p:tav>
                                      </p:tavLst>
                                    </p:anim>
                                    <p:anim calcmode="lin" valueType="num">
                                      <p:cBhvr>
                                        <p:cTn id="21" dur="1500" accel="50000" fill="hold">
                                          <p:stCondLst>
                                            <p:cond delay="1500"/>
                                          </p:stCondLst>
                                        </p:cTn>
                                        <p:tgtEl>
                                          <p:spTgt spid="2"/>
                                        </p:tgtEl>
                                        <p:attrNameLst>
                                          <p:attrName>ppt_w</p:attrName>
                                        </p:attrNameLst>
                                      </p:cBhvr>
                                      <p:tavLst>
                                        <p:tav tm="0">
                                          <p:val>
                                            <p:strVal val="#ppt_w*.05"/>
                                          </p:val>
                                        </p:tav>
                                        <p:tav tm="100000">
                                          <p:val>
                                            <p:strVal val="#ppt_w"/>
                                          </p:val>
                                        </p:tav>
                                      </p:tavLst>
                                    </p:anim>
                                    <p:anim calcmode="lin" valueType="num">
                                      <p:cBhvr>
                                        <p:cTn id="22" dur="3000" fill="hold"/>
                                        <p:tgtEl>
                                          <p:spTgt spid="2"/>
                                        </p:tgtEl>
                                        <p:attrNameLst>
                                          <p:attrName>ppt_h</p:attrName>
                                        </p:attrNameLst>
                                      </p:cBhvr>
                                      <p:tavLst>
                                        <p:tav tm="0">
                                          <p:val>
                                            <p:strVal val="#ppt_h"/>
                                          </p:val>
                                        </p:tav>
                                        <p:tav tm="100000">
                                          <p:val>
                                            <p:strVal val="#ppt_h"/>
                                          </p:val>
                                        </p:tav>
                                      </p:tavLst>
                                    </p:anim>
                                    <p:anim calcmode="lin" valueType="num">
                                      <p:cBhvr>
                                        <p:cTn id="23" dur="1500" decel="50000" fill="hold">
                                          <p:stCondLst>
                                            <p:cond delay="0"/>
                                          </p:stCondLst>
                                        </p:cTn>
                                        <p:tgtEl>
                                          <p:spTgt spid="2"/>
                                        </p:tgtEl>
                                        <p:attrNameLst>
                                          <p:attrName>ppt_x</p:attrName>
                                        </p:attrNameLst>
                                      </p:cBhvr>
                                      <p:tavLst>
                                        <p:tav tm="0">
                                          <p:val>
                                            <p:strVal val="#ppt_x+.4"/>
                                          </p:val>
                                        </p:tav>
                                        <p:tav tm="100000">
                                          <p:val>
                                            <p:strVal val="#ppt_x"/>
                                          </p:val>
                                        </p:tav>
                                      </p:tavLst>
                                    </p:anim>
                                    <p:anim calcmode="lin" valueType="num">
                                      <p:cBhvr>
                                        <p:cTn id="24" dur="1500" decel="50000" fill="hold">
                                          <p:stCondLst>
                                            <p:cond delay="0"/>
                                          </p:stCondLst>
                                        </p:cTn>
                                        <p:tgtEl>
                                          <p:spTgt spid="2"/>
                                        </p:tgtEl>
                                        <p:attrNameLst>
                                          <p:attrName>ppt_y</p:attrName>
                                        </p:attrNameLst>
                                      </p:cBhvr>
                                      <p:tavLst>
                                        <p:tav tm="0">
                                          <p:val>
                                            <p:strVal val="#ppt_y-.2"/>
                                          </p:val>
                                        </p:tav>
                                        <p:tav tm="100000">
                                          <p:val>
                                            <p:strVal val="#ppt_y+.1"/>
                                          </p:val>
                                        </p:tav>
                                      </p:tavLst>
                                    </p:anim>
                                    <p:anim calcmode="lin" valueType="num">
                                      <p:cBhvr>
                                        <p:cTn id="25" dur="1500" accel="50000" fill="hold">
                                          <p:stCondLst>
                                            <p:cond delay="1500"/>
                                          </p:stCondLst>
                                        </p:cTn>
                                        <p:tgtEl>
                                          <p:spTgt spid="2"/>
                                        </p:tgtEl>
                                        <p:attrNameLst>
                                          <p:attrName>ppt_y</p:attrName>
                                        </p:attrNameLst>
                                      </p:cBhvr>
                                      <p:tavLst>
                                        <p:tav tm="0">
                                          <p:val>
                                            <p:strVal val="#ppt_y+.1"/>
                                          </p:val>
                                        </p:tav>
                                        <p:tav tm="100000">
                                          <p:val>
                                            <p:strVal val="#ppt_y"/>
                                          </p:val>
                                        </p:tav>
                                      </p:tavLst>
                                    </p:anim>
                                    <p:animEffect transition="in" filter="fade">
                                      <p:cBhvr>
                                        <p:cTn id="26" dur="3000" decel="50000">
                                          <p:stCondLst>
                                            <p:cond delay="0"/>
                                          </p:stCondLst>
                                        </p:cTn>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17711" y="836712"/>
            <a:ext cx="4114743" cy="2102871"/>
          </a:xfrm>
          <a:prstGeom prst="rect">
            <a:avLst/>
          </a:prstGeom>
          <a:noFill/>
          <a:ln w="76200">
            <a:solidFill>
              <a:schemeClr val="accent2">
                <a:lumMod val="40000"/>
                <a:lumOff val="60000"/>
              </a:schemeClr>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17711" y="3573016"/>
            <a:ext cx="4114743" cy="2304256"/>
          </a:xfrm>
          <a:prstGeom prst="rect">
            <a:avLst/>
          </a:prstGeom>
          <a:noFill/>
          <a:ln w="76200">
            <a:solidFill>
              <a:schemeClr val="accent2">
                <a:lumMod val="40000"/>
                <a:lumOff val="60000"/>
              </a:schemeClr>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2 CuadroTexto"/>
          <p:cNvSpPr txBox="1"/>
          <p:nvPr/>
        </p:nvSpPr>
        <p:spPr>
          <a:xfrm>
            <a:off x="5436096" y="865312"/>
            <a:ext cx="3096344" cy="4801314"/>
          </a:xfrm>
          <a:prstGeom prst="rect">
            <a:avLst/>
          </a:prstGeom>
          <a:noFill/>
        </p:spPr>
        <p:txBody>
          <a:bodyPr wrap="square" rtlCol="0">
            <a:spAutoFit/>
          </a:bodyPr>
          <a:lstStyle/>
          <a:p>
            <a:r>
              <a:rPr lang="es-ES" dirty="0">
                <a:solidFill>
                  <a:schemeClr val="accent2">
                    <a:lumMod val="20000"/>
                    <a:lumOff val="80000"/>
                  </a:schemeClr>
                </a:solidFill>
                <a:latin typeface="Arial Rounded MT Bold" pitchFamily="34" charset="0"/>
              </a:rPr>
              <a:t>Pero no todos los textos se encuentran a disposición de los históricos. Por tradición únicamente el Papa tiene la facultad de abrir una parte de los </a:t>
            </a:r>
            <a:r>
              <a:rPr lang="es-ES" dirty="0" smtClean="0">
                <a:solidFill>
                  <a:schemeClr val="accent2">
                    <a:lumMod val="20000"/>
                    <a:lumOff val="80000"/>
                  </a:schemeClr>
                </a:solidFill>
                <a:latin typeface="Arial Rounded MT Bold" pitchFamily="34" charset="0"/>
              </a:rPr>
              <a:t>archivos reservados  y </a:t>
            </a:r>
            <a:r>
              <a:rPr lang="es-ES" dirty="0">
                <a:solidFill>
                  <a:schemeClr val="accent2">
                    <a:lumMod val="20000"/>
                    <a:lumOff val="80000"/>
                  </a:schemeClr>
                </a:solidFill>
                <a:latin typeface="Arial Rounded MT Bold" pitchFamily="34" charset="0"/>
              </a:rPr>
              <a:t>cuando decide una apertura pone a disposición el contenido correspondiente a todo un pontificado</a:t>
            </a:r>
            <a:r>
              <a:rPr lang="es-ES" dirty="0" smtClean="0">
                <a:solidFill>
                  <a:schemeClr val="accent2">
                    <a:lumMod val="20000"/>
                    <a:lumOff val="80000"/>
                  </a:schemeClr>
                </a:solidFill>
                <a:latin typeface="Arial Rounded MT Bold" pitchFamily="34" charset="0"/>
              </a:rPr>
              <a:t>.</a:t>
            </a:r>
          </a:p>
          <a:p>
            <a:r>
              <a:rPr lang="es-ES" dirty="0" smtClean="0">
                <a:solidFill>
                  <a:schemeClr val="accent2">
                    <a:lumMod val="20000"/>
                    <a:lumOff val="80000"/>
                  </a:schemeClr>
                </a:solidFill>
                <a:latin typeface="Arial Rounded MT Bold" pitchFamily="34" charset="0"/>
              </a:rPr>
              <a:t>En esta voluminosa biblioteca celosamente preservada se encuentra prácticamente toda la historia de la humanidad.</a:t>
            </a:r>
            <a:endParaRPr lang="es-ES" dirty="0">
              <a:solidFill>
                <a:schemeClr val="accent2">
                  <a:lumMod val="20000"/>
                  <a:lumOff val="80000"/>
                </a:schemeClr>
              </a:solidFill>
              <a:latin typeface="Arial Rounded MT Bold" pitchFamily="34" charset="0"/>
            </a:endParaRPr>
          </a:p>
        </p:txBody>
      </p:sp>
    </p:spTree>
    <p:extLst>
      <p:ext uri="{BB962C8B-B14F-4D97-AF65-F5344CB8AC3E}">
        <p14:creationId xmlns:p14="http://schemas.microsoft.com/office/powerpoint/2010/main" val="3249328081"/>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nodeType="clickEffect">
                                  <p:stCondLst>
                                    <p:cond delay="0"/>
                                  </p:stCondLst>
                                  <p:childTnLst>
                                    <p:set>
                                      <p:cBhvr>
                                        <p:cTn id="6" dur="1" fill="hold">
                                          <p:stCondLst>
                                            <p:cond delay="0"/>
                                          </p:stCondLst>
                                        </p:cTn>
                                        <p:tgtEl>
                                          <p:spTgt spid="1026"/>
                                        </p:tgtEl>
                                        <p:attrNameLst>
                                          <p:attrName>style.visibility</p:attrName>
                                        </p:attrNameLst>
                                      </p:cBhvr>
                                      <p:to>
                                        <p:strVal val="visible"/>
                                      </p:to>
                                    </p:set>
                                    <p:animEffect transition="in" filter="wipe(up)">
                                      <p:cBhvr>
                                        <p:cTn id="7" dur="1500"/>
                                        <p:tgtEl>
                                          <p:spTgt spid="1026"/>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wipe(down)">
                                      <p:cBhvr>
                                        <p:cTn id="12" dur="1500"/>
                                        <p:tgtEl>
                                          <p:spTgt spid="2"/>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42"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barn(outHorizontal)">
                                      <p:cBhvr>
                                        <p:cTn id="17"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71600" y="1844824"/>
            <a:ext cx="2720335" cy="3096344"/>
          </a:xfrm>
          <a:prstGeom prst="rect">
            <a:avLst/>
          </a:prstGeom>
          <a:ln w="76200">
            <a:solidFill>
              <a:schemeClr val="accent2">
                <a:lumMod val="40000"/>
                <a:lumOff val="60000"/>
              </a:schemeClr>
            </a:solidFill>
          </a:ln>
        </p:spPr>
      </p:pic>
      <p:sp>
        <p:nvSpPr>
          <p:cNvPr id="3" name="2 CuadroTexto"/>
          <p:cNvSpPr txBox="1"/>
          <p:nvPr/>
        </p:nvSpPr>
        <p:spPr>
          <a:xfrm>
            <a:off x="4860032" y="1106160"/>
            <a:ext cx="3312368" cy="1477328"/>
          </a:xfrm>
          <a:prstGeom prst="rect">
            <a:avLst/>
          </a:prstGeom>
          <a:noFill/>
        </p:spPr>
        <p:txBody>
          <a:bodyPr wrap="square" rtlCol="0">
            <a:spAutoFit/>
          </a:bodyPr>
          <a:lstStyle/>
          <a:p>
            <a:r>
              <a:rPr lang="es-ES" dirty="0" smtClean="0">
                <a:solidFill>
                  <a:schemeClr val="accent2">
                    <a:lumMod val="20000"/>
                    <a:lumOff val="80000"/>
                  </a:schemeClr>
                </a:solidFill>
                <a:latin typeface="Arial Rounded MT Bold" pitchFamily="34" charset="0"/>
              </a:rPr>
              <a:t>Diseño: Andrés Vázquez</a:t>
            </a:r>
          </a:p>
          <a:p>
            <a:endParaRPr lang="es-ES" dirty="0">
              <a:solidFill>
                <a:schemeClr val="accent2">
                  <a:lumMod val="20000"/>
                  <a:lumOff val="80000"/>
                </a:schemeClr>
              </a:solidFill>
              <a:latin typeface="Arial Rounded MT Bold" pitchFamily="34" charset="0"/>
            </a:endParaRPr>
          </a:p>
          <a:p>
            <a:r>
              <a:rPr lang="es-ES" dirty="0" smtClean="0">
                <a:solidFill>
                  <a:schemeClr val="accent2">
                    <a:lumMod val="20000"/>
                    <a:lumOff val="80000"/>
                  </a:schemeClr>
                </a:solidFill>
                <a:latin typeface="Arial Rounded MT Bold" pitchFamily="34" charset="0"/>
              </a:rPr>
              <a:t>Imágenes: Internet</a:t>
            </a:r>
          </a:p>
          <a:p>
            <a:endParaRPr lang="es-ES" dirty="0">
              <a:solidFill>
                <a:schemeClr val="accent2">
                  <a:lumMod val="20000"/>
                  <a:lumOff val="80000"/>
                </a:schemeClr>
              </a:solidFill>
              <a:latin typeface="Arial Rounded MT Bold" pitchFamily="34" charset="0"/>
            </a:endParaRPr>
          </a:p>
          <a:p>
            <a:r>
              <a:rPr lang="es-ES" dirty="0" smtClean="0">
                <a:solidFill>
                  <a:schemeClr val="accent2">
                    <a:lumMod val="20000"/>
                    <a:lumOff val="80000"/>
                  </a:schemeClr>
                </a:solidFill>
                <a:latin typeface="Arial Rounded MT Bold" pitchFamily="34" charset="0"/>
              </a:rPr>
              <a:t>Música: </a:t>
            </a:r>
            <a:r>
              <a:rPr lang="es-ES" dirty="0" err="1" smtClean="0">
                <a:solidFill>
                  <a:schemeClr val="accent2">
                    <a:lumMod val="20000"/>
                    <a:lumOff val="80000"/>
                  </a:schemeClr>
                </a:solidFill>
                <a:latin typeface="Arial Rounded MT Bold" pitchFamily="34" charset="0"/>
              </a:rPr>
              <a:t>Forrest</a:t>
            </a:r>
            <a:r>
              <a:rPr lang="es-ES" dirty="0" smtClean="0">
                <a:solidFill>
                  <a:schemeClr val="accent2">
                    <a:lumMod val="20000"/>
                    <a:lumOff val="80000"/>
                  </a:schemeClr>
                </a:solidFill>
                <a:latin typeface="Arial Rounded MT Bold" pitchFamily="34" charset="0"/>
              </a:rPr>
              <a:t>  </a:t>
            </a:r>
            <a:r>
              <a:rPr lang="es-ES" dirty="0" err="1" smtClean="0">
                <a:solidFill>
                  <a:schemeClr val="accent2">
                    <a:lumMod val="20000"/>
                    <a:lumOff val="80000"/>
                  </a:schemeClr>
                </a:solidFill>
                <a:latin typeface="Arial Rounded MT Bold" pitchFamily="34" charset="0"/>
              </a:rPr>
              <a:t>Gump</a:t>
            </a:r>
            <a:endParaRPr lang="es-ES" dirty="0">
              <a:solidFill>
                <a:schemeClr val="accent2">
                  <a:lumMod val="20000"/>
                  <a:lumOff val="80000"/>
                </a:schemeClr>
              </a:solidFill>
              <a:latin typeface="Arial Rounded MT Bold" pitchFamily="34" charset="0"/>
            </a:endParaRPr>
          </a:p>
        </p:txBody>
      </p:sp>
      <p:sp>
        <p:nvSpPr>
          <p:cNvPr id="4" name="3 CuadroTexto"/>
          <p:cNvSpPr txBox="1"/>
          <p:nvPr/>
        </p:nvSpPr>
        <p:spPr>
          <a:xfrm>
            <a:off x="4139952" y="4134271"/>
            <a:ext cx="4752528" cy="461665"/>
          </a:xfrm>
          <a:prstGeom prst="rect">
            <a:avLst/>
          </a:prstGeom>
          <a:noFill/>
        </p:spPr>
        <p:txBody>
          <a:bodyPr wrap="square" rtlCol="0">
            <a:spAutoFit/>
          </a:bodyPr>
          <a:lstStyle/>
          <a:p>
            <a:r>
              <a:rPr lang="es-ES" sz="2400" dirty="0" smtClean="0">
                <a:solidFill>
                  <a:schemeClr val="accent2">
                    <a:lumMod val="20000"/>
                    <a:lumOff val="80000"/>
                  </a:schemeClr>
                </a:solidFill>
                <a:latin typeface="Arial Rounded MT Bold" pitchFamily="34" charset="0"/>
              </a:rPr>
              <a:t>Que tengas un magnifico día</a:t>
            </a:r>
            <a:endParaRPr lang="es-ES" sz="2400" dirty="0">
              <a:solidFill>
                <a:schemeClr val="accent2">
                  <a:lumMod val="20000"/>
                  <a:lumOff val="80000"/>
                </a:schemeClr>
              </a:solidFill>
              <a:latin typeface="Arial Rounded MT Bold" pitchFamily="34" charset="0"/>
            </a:endParaRPr>
          </a:p>
        </p:txBody>
      </p:sp>
    </p:spTree>
    <p:extLst>
      <p:ext uri="{BB962C8B-B14F-4D97-AF65-F5344CB8AC3E}">
        <p14:creationId xmlns:p14="http://schemas.microsoft.com/office/powerpoint/2010/main" val="2561039300"/>
      </p:ext>
    </p:extLst>
  </p:cSld>
  <p:clrMapOvr>
    <a:masterClrMapping/>
  </p:clrMapOvr>
  <mc:AlternateContent xmlns:mc="http://schemas.openxmlformats.org/markup-compatibility/2006" xmlns:p14="http://schemas.microsoft.com/office/powerpoint/2010/main">
    <mc:Choice Requires="p14">
      <p:transition spd="slow" p14:dur="2500">
        <p:plus/>
      </p:transition>
    </mc:Choice>
    <mc:Fallback xmlns="">
      <p:transition spd="slow">
        <p:plu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5"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500"/>
                                        <p:tgtEl>
                                          <p:spTgt spid="2"/>
                                        </p:tgtEl>
                                      </p:cBhvr>
                                    </p:animEffect>
                                    <p:anim calcmode="lin" valueType="num">
                                      <p:cBhvr>
                                        <p:cTn id="8" dur="2500" fill="hold"/>
                                        <p:tgtEl>
                                          <p:spTgt spid="2"/>
                                        </p:tgtEl>
                                        <p:attrNameLst>
                                          <p:attrName>style.rotation</p:attrName>
                                        </p:attrNameLst>
                                      </p:cBhvr>
                                      <p:tavLst>
                                        <p:tav tm="0">
                                          <p:val>
                                            <p:fltVal val="720"/>
                                          </p:val>
                                        </p:tav>
                                        <p:tav tm="100000">
                                          <p:val>
                                            <p:fltVal val="0"/>
                                          </p:val>
                                        </p:tav>
                                      </p:tavLst>
                                    </p:anim>
                                    <p:anim calcmode="lin" valueType="num">
                                      <p:cBhvr>
                                        <p:cTn id="9" dur="2500" fill="hold"/>
                                        <p:tgtEl>
                                          <p:spTgt spid="2"/>
                                        </p:tgtEl>
                                        <p:attrNameLst>
                                          <p:attrName>ppt_h</p:attrName>
                                        </p:attrNameLst>
                                      </p:cBhvr>
                                      <p:tavLst>
                                        <p:tav tm="0">
                                          <p:val>
                                            <p:fltVal val="0"/>
                                          </p:val>
                                        </p:tav>
                                        <p:tav tm="100000">
                                          <p:val>
                                            <p:strVal val="#ppt_h"/>
                                          </p:val>
                                        </p:tav>
                                      </p:tavLst>
                                    </p:anim>
                                    <p:anim calcmode="lin" valueType="num">
                                      <p:cBhvr>
                                        <p:cTn id="10" dur="2500" fill="hold"/>
                                        <p:tgtEl>
                                          <p:spTgt spid="2"/>
                                        </p:tgtEl>
                                        <p:attrNameLst>
                                          <p:attrName>ppt_w</p:attrName>
                                        </p:attrNameLst>
                                      </p:cBhvr>
                                      <p:tavLst>
                                        <p:tav tm="0">
                                          <p:val>
                                            <p:fltVal val="0"/>
                                          </p:val>
                                        </p:tav>
                                        <p:tav tm="100000">
                                          <p:val>
                                            <p:strVal val="#ppt_w"/>
                                          </p:val>
                                        </p:tav>
                                      </p:tavLst>
                                    </p:anim>
                                  </p:childTnLst>
                                </p:cTn>
                              </p:par>
                            </p:childTnLst>
                          </p:cTn>
                        </p:par>
                      </p:childTnLst>
                    </p:cTn>
                  </p:par>
                  <p:par>
                    <p:cTn id="11" fill="hold">
                      <p:stCondLst>
                        <p:cond delay="indefinite"/>
                      </p:stCondLst>
                      <p:childTnLst>
                        <p:par>
                          <p:cTn id="12" fill="hold">
                            <p:stCondLst>
                              <p:cond delay="0"/>
                            </p:stCondLst>
                            <p:childTnLst>
                              <p:par>
                                <p:cTn id="13" presetID="37" presetClass="entr" presetSubtype="0" fill="hold" grpId="0" nodeType="clickEffect">
                                  <p:stCondLst>
                                    <p:cond delay="0"/>
                                  </p:stCondLst>
                                  <p:childTnLst>
                                    <p:set>
                                      <p:cBhvr>
                                        <p:cTn id="14" dur="1" fill="hold">
                                          <p:stCondLst>
                                            <p:cond delay="0"/>
                                          </p:stCondLst>
                                        </p:cTn>
                                        <p:tgtEl>
                                          <p:spTgt spid="3">
                                            <p:txEl>
                                              <p:pRg st="0" end="0"/>
                                            </p:txEl>
                                          </p:spTgt>
                                        </p:tgtEl>
                                        <p:attrNameLst>
                                          <p:attrName>style.visibility</p:attrName>
                                        </p:attrNameLst>
                                      </p:cBhvr>
                                      <p:to>
                                        <p:strVal val="visible"/>
                                      </p:to>
                                    </p:set>
                                    <p:animEffect transition="in" filter="fade">
                                      <p:cBhvr>
                                        <p:cTn id="15" dur="2000"/>
                                        <p:tgtEl>
                                          <p:spTgt spid="3">
                                            <p:txEl>
                                              <p:pRg st="0" end="0"/>
                                            </p:txEl>
                                          </p:spTgt>
                                        </p:tgtEl>
                                      </p:cBhvr>
                                    </p:animEffect>
                                    <p:anim calcmode="lin" valueType="num">
                                      <p:cBhvr>
                                        <p:cTn id="16" dur="2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7" dur="1800" decel="100000" fill="hold"/>
                                        <p:tgtEl>
                                          <p:spTgt spid="3">
                                            <p:txEl>
                                              <p:pRg st="0" end="0"/>
                                            </p:txEl>
                                          </p:spTgt>
                                        </p:tgtEl>
                                        <p:attrNameLst>
                                          <p:attrName>ppt_y</p:attrName>
                                        </p:attrNameLst>
                                      </p:cBhvr>
                                      <p:tavLst>
                                        <p:tav tm="0">
                                          <p:val>
                                            <p:strVal val="#ppt_y+1"/>
                                          </p:val>
                                        </p:tav>
                                        <p:tav tm="100000">
                                          <p:val>
                                            <p:strVal val="#ppt_y-.03"/>
                                          </p:val>
                                        </p:tav>
                                      </p:tavLst>
                                    </p:anim>
                                    <p:anim calcmode="lin" valueType="num">
                                      <p:cBhvr>
                                        <p:cTn id="18" dur="200" accel="100000" fill="hold">
                                          <p:stCondLst>
                                            <p:cond delay="1800"/>
                                          </p:stCondLst>
                                        </p:cTn>
                                        <p:tgtEl>
                                          <p:spTgt spid="3">
                                            <p:txEl>
                                              <p:pRg st="0" end="0"/>
                                            </p:txEl>
                                          </p:spTgt>
                                        </p:tgtEl>
                                        <p:attrNameLst>
                                          <p:attrName>ppt_y</p:attrName>
                                        </p:attrNameLst>
                                      </p:cBhvr>
                                      <p:tavLst>
                                        <p:tav tm="0">
                                          <p:val>
                                            <p:strVal val="#ppt_y-.03"/>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37" presetClass="entr" presetSubtype="0" fill="hold" grpId="0" nodeType="clickEffect">
                                  <p:stCondLst>
                                    <p:cond delay="0"/>
                                  </p:stCondLst>
                                  <p:childTnLst>
                                    <p:set>
                                      <p:cBhvr>
                                        <p:cTn id="22" dur="1" fill="hold">
                                          <p:stCondLst>
                                            <p:cond delay="0"/>
                                          </p:stCondLst>
                                        </p:cTn>
                                        <p:tgtEl>
                                          <p:spTgt spid="3">
                                            <p:txEl>
                                              <p:pRg st="2" end="2"/>
                                            </p:txEl>
                                          </p:spTgt>
                                        </p:tgtEl>
                                        <p:attrNameLst>
                                          <p:attrName>style.visibility</p:attrName>
                                        </p:attrNameLst>
                                      </p:cBhvr>
                                      <p:to>
                                        <p:strVal val="visible"/>
                                      </p:to>
                                    </p:set>
                                    <p:animEffect transition="in" filter="fade">
                                      <p:cBhvr>
                                        <p:cTn id="23" dur="2000"/>
                                        <p:tgtEl>
                                          <p:spTgt spid="3">
                                            <p:txEl>
                                              <p:pRg st="2" end="2"/>
                                            </p:txEl>
                                          </p:spTgt>
                                        </p:tgtEl>
                                      </p:cBhvr>
                                    </p:animEffect>
                                    <p:anim calcmode="lin" valueType="num">
                                      <p:cBhvr>
                                        <p:cTn id="24" dur="2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5" dur="1800" decel="100000" fill="hold"/>
                                        <p:tgtEl>
                                          <p:spTgt spid="3">
                                            <p:txEl>
                                              <p:pRg st="2" end="2"/>
                                            </p:txEl>
                                          </p:spTgt>
                                        </p:tgtEl>
                                        <p:attrNameLst>
                                          <p:attrName>ppt_y</p:attrName>
                                        </p:attrNameLst>
                                      </p:cBhvr>
                                      <p:tavLst>
                                        <p:tav tm="0">
                                          <p:val>
                                            <p:strVal val="#ppt_y+1"/>
                                          </p:val>
                                        </p:tav>
                                        <p:tav tm="100000">
                                          <p:val>
                                            <p:strVal val="#ppt_y-.03"/>
                                          </p:val>
                                        </p:tav>
                                      </p:tavLst>
                                    </p:anim>
                                    <p:anim calcmode="lin" valueType="num">
                                      <p:cBhvr>
                                        <p:cTn id="26" dur="200" accel="100000" fill="hold">
                                          <p:stCondLst>
                                            <p:cond delay="1800"/>
                                          </p:stCondLst>
                                        </p:cTn>
                                        <p:tgtEl>
                                          <p:spTgt spid="3">
                                            <p:txEl>
                                              <p:pRg st="2" end="2"/>
                                            </p:txEl>
                                          </p:spTgt>
                                        </p:tgtEl>
                                        <p:attrNameLst>
                                          <p:attrName>ppt_y</p:attrName>
                                        </p:attrNameLst>
                                      </p:cBhvr>
                                      <p:tavLst>
                                        <p:tav tm="0">
                                          <p:val>
                                            <p:strVal val="#ppt_y-.03"/>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37" presetClass="entr" presetSubtype="0" fill="hold" grpId="0"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Effect transition="in" filter="fade">
                                      <p:cBhvr>
                                        <p:cTn id="31" dur="2000"/>
                                        <p:tgtEl>
                                          <p:spTgt spid="3">
                                            <p:txEl>
                                              <p:pRg st="4" end="4"/>
                                            </p:txEl>
                                          </p:spTgt>
                                        </p:tgtEl>
                                      </p:cBhvr>
                                    </p:animEffect>
                                    <p:anim calcmode="lin" valueType="num">
                                      <p:cBhvr>
                                        <p:cTn id="32" dur="2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33" dur="1800" decel="100000" fill="hold"/>
                                        <p:tgtEl>
                                          <p:spTgt spid="3">
                                            <p:txEl>
                                              <p:pRg st="4" end="4"/>
                                            </p:txEl>
                                          </p:spTgt>
                                        </p:tgtEl>
                                        <p:attrNameLst>
                                          <p:attrName>ppt_y</p:attrName>
                                        </p:attrNameLst>
                                      </p:cBhvr>
                                      <p:tavLst>
                                        <p:tav tm="0">
                                          <p:val>
                                            <p:strVal val="#ppt_y+1"/>
                                          </p:val>
                                        </p:tav>
                                        <p:tav tm="100000">
                                          <p:val>
                                            <p:strVal val="#ppt_y-.03"/>
                                          </p:val>
                                        </p:tav>
                                      </p:tavLst>
                                    </p:anim>
                                    <p:anim calcmode="lin" valueType="num">
                                      <p:cBhvr>
                                        <p:cTn id="34" dur="200" accel="100000" fill="hold">
                                          <p:stCondLst>
                                            <p:cond delay="1800"/>
                                          </p:stCondLst>
                                        </p:cTn>
                                        <p:tgtEl>
                                          <p:spTgt spid="3">
                                            <p:txEl>
                                              <p:pRg st="4" end="4"/>
                                            </p:txEl>
                                          </p:spTgt>
                                        </p:tgtEl>
                                        <p:attrNameLst>
                                          <p:attrName>ppt_y</p:attrName>
                                        </p:attrNameLst>
                                      </p:cBhvr>
                                      <p:tavLst>
                                        <p:tav tm="0">
                                          <p:val>
                                            <p:strVal val="#ppt_y-.03"/>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42" presetClass="entr" presetSubtype="0" fill="hold" grpId="0" nodeType="clickEffect">
                                  <p:stCondLst>
                                    <p:cond delay="0"/>
                                  </p:stCondLst>
                                  <p:childTnLst>
                                    <p:set>
                                      <p:cBhvr>
                                        <p:cTn id="38" dur="1" fill="hold">
                                          <p:stCondLst>
                                            <p:cond delay="0"/>
                                          </p:stCondLst>
                                        </p:cTn>
                                        <p:tgtEl>
                                          <p:spTgt spid="4"/>
                                        </p:tgtEl>
                                        <p:attrNameLst>
                                          <p:attrName>style.visibility</p:attrName>
                                        </p:attrNameLst>
                                      </p:cBhvr>
                                      <p:to>
                                        <p:strVal val="visible"/>
                                      </p:to>
                                    </p:set>
                                    <p:animEffect transition="in" filter="fade">
                                      <p:cBhvr>
                                        <p:cTn id="39" dur="1500"/>
                                        <p:tgtEl>
                                          <p:spTgt spid="4"/>
                                        </p:tgtEl>
                                      </p:cBhvr>
                                    </p:animEffect>
                                    <p:anim calcmode="lin" valueType="num">
                                      <p:cBhvr>
                                        <p:cTn id="40" dur="1500" fill="hold"/>
                                        <p:tgtEl>
                                          <p:spTgt spid="4"/>
                                        </p:tgtEl>
                                        <p:attrNameLst>
                                          <p:attrName>ppt_x</p:attrName>
                                        </p:attrNameLst>
                                      </p:cBhvr>
                                      <p:tavLst>
                                        <p:tav tm="0">
                                          <p:val>
                                            <p:strVal val="#ppt_x"/>
                                          </p:val>
                                        </p:tav>
                                        <p:tav tm="100000">
                                          <p:val>
                                            <p:strVal val="#ppt_x"/>
                                          </p:val>
                                        </p:tav>
                                      </p:tavLst>
                                    </p:anim>
                                    <p:anim calcmode="lin" valueType="num">
                                      <p:cBhvr>
                                        <p:cTn id="41" dur="15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p:bld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600200"/>
            <a:ext cx="9144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ES" dirty="0" smtClean="0">
              <a:solidFill>
                <a:srgbClr val="000000"/>
              </a:solidFill>
            </a:endParaRPr>
          </a:p>
        </p:txBody>
      </p:sp>
      <p:sp>
        <p:nvSpPr>
          <p:cNvPr id="4101" name="Rectangle 5"/>
          <p:cNvSpPr>
            <a:spLocks noChangeArrowheads="1"/>
          </p:cNvSpPr>
          <p:nvPr/>
        </p:nvSpPr>
        <p:spPr bwMode="auto">
          <a:xfrm>
            <a:off x="0" y="1828800"/>
            <a:ext cx="9144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ES" dirty="0" smtClean="0">
              <a:solidFill>
                <a:srgbClr val="000000"/>
              </a:solidFill>
            </a:endParaRPr>
          </a:p>
        </p:txBody>
      </p:sp>
      <p:pic>
        <p:nvPicPr>
          <p:cNvPr id="4103" name="Picture 7" descr="logo_grande">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81200" y="0"/>
            <a:ext cx="4876800"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p:cNvSpPr txBox="1">
            <a:spLocks noChangeArrowheads="1"/>
          </p:cNvSpPr>
          <p:nvPr/>
        </p:nvSpPr>
        <p:spPr bwMode="auto">
          <a:xfrm>
            <a:off x="0" y="1905000"/>
            <a:ext cx="9144000" cy="2346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sz="6000" b="1" dirty="0" smtClean="0">
                <a:solidFill>
                  <a:srgbClr val="000000"/>
                </a:solidFill>
                <a:latin typeface="Kristen ITC" pitchFamily="66" charset="0"/>
              </a:rPr>
              <a:t>¿Te ha gustado?</a:t>
            </a:r>
            <a:r>
              <a:rPr lang="es-ES" sz="4800" dirty="0" smtClean="0">
                <a:solidFill>
                  <a:srgbClr val="000000"/>
                </a:solidFill>
                <a:latin typeface="Kristen ITC" pitchFamily="66" charset="0"/>
              </a:rPr>
              <a:t> </a:t>
            </a:r>
            <a:br>
              <a:rPr lang="es-ES" sz="4800" dirty="0" smtClean="0">
                <a:solidFill>
                  <a:srgbClr val="000000"/>
                </a:solidFill>
                <a:latin typeface="Kristen ITC" pitchFamily="66" charset="0"/>
              </a:rPr>
            </a:br>
            <a:r>
              <a:rPr lang="es-ES" sz="4400" dirty="0" smtClean="0">
                <a:solidFill>
                  <a:srgbClr val="000000"/>
                </a:solidFill>
                <a:latin typeface="Kristen ITC" pitchFamily="66" charset="0"/>
              </a:rPr>
              <a:t>Puedes ver más entrando </a:t>
            </a:r>
            <a:br>
              <a:rPr lang="es-ES" sz="4400" dirty="0" smtClean="0">
                <a:solidFill>
                  <a:srgbClr val="000000"/>
                </a:solidFill>
                <a:latin typeface="Kristen ITC" pitchFamily="66" charset="0"/>
              </a:rPr>
            </a:br>
            <a:r>
              <a:rPr lang="es-ES" sz="4400" b="1" dirty="0" smtClean="0">
                <a:solidFill>
                  <a:srgbClr val="40F903"/>
                </a:solidFill>
                <a:latin typeface="Kristen ITC" pitchFamily="66" charset="0"/>
                <a:hlinkClick r:id="rId2"/>
              </a:rPr>
              <a:t>Aquí</a:t>
            </a:r>
            <a:endParaRPr lang="es-ES" sz="4400" b="1" dirty="0" smtClean="0">
              <a:solidFill>
                <a:srgbClr val="40F903"/>
              </a:solidFill>
              <a:latin typeface="Kristen ITC" pitchFamily="66" charset="0"/>
            </a:endParaRPr>
          </a:p>
        </p:txBody>
      </p:sp>
      <p:sp>
        <p:nvSpPr>
          <p:cNvPr id="4107" name="Text Box 11"/>
          <p:cNvSpPr txBox="1">
            <a:spLocks noChangeArrowheads="1"/>
          </p:cNvSpPr>
          <p:nvPr/>
        </p:nvSpPr>
        <p:spPr bwMode="auto">
          <a:xfrm>
            <a:off x="1143000" y="4724400"/>
            <a:ext cx="2667000" cy="18780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b="1" dirty="0" smtClean="0">
                <a:solidFill>
                  <a:srgbClr val="000000"/>
                </a:solidFill>
                <a:latin typeface="Kristen ITC" pitchFamily="66" charset="0"/>
              </a:rPr>
              <a:t>Además puedes recibir </a:t>
            </a:r>
            <a:r>
              <a:rPr lang="es-ES_tradnl" b="1" dirty="0" err="1" smtClean="0">
                <a:solidFill>
                  <a:srgbClr val="000000"/>
                </a:solidFill>
                <a:latin typeface="Kristen ITC" pitchFamily="66" charset="0"/>
              </a:rPr>
              <a:t>powerpoints</a:t>
            </a:r>
            <a:r>
              <a:rPr lang="es-ES_tradnl" b="1" dirty="0" smtClean="0">
                <a:solidFill>
                  <a:srgbClr val="000000"/>
                </a:solidFill>
                <a:latin typeface="Kristen ITC" pitchFamily="66" charset="0"/>
              </a:rPr>
              <a:t> en tu correo electrónico suscribiéndote aquí:</a:t>
            </a:r>
            <a:r>
              <a:rPr lang="es-ES_tradnl" b="1" dirty="0" smtClean="0">
                <a:solidFill>
                  <a:srgbClr val="0066FF"/>
                </a:solidFill>
              </a:rPr>
              <a:t> </a:t>
            </a:r>
          </a:p>
          <a:p>
            <a:pPr fontAlgn="base">
              <a:spcBef>
                <a:spcPct val="50000"/>
              </a:spcBef>
              <a:spcAft>
                <a:spcPct val="0"/>
              </a:spcAft>
            </a:pPr>
            <a:endParaRPr lang="es-ES" b="1" dirty="0" smtClean="0">
              <a:solidFill>
                <a:srgbClr val="0066FF"/>
              </a:solidFill>
            </a:endParaRPr>
          </a:p>
        </p:txBody>
      </p:sp>
      <p:pic>
        <p:nvPicPr>
          <p:cNvPr id="4106" name="Picture 10" descr="email">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638800" y="4191000"/>
            <a:ext cx="2362200"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descr="flechas-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038600" y="4876800"/>
            <a:ext cx="1219200"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descr="facebook-icon">
            <a:hlinkClick r:id="rId7"/>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0" y="29718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descr="twitter-icon">
            <a:hlinkClick r:id="rId9"/>
          </p:cNvPr>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0" y="35052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descr="Web-Google-plus-Metro-icon">
            <a:hlinkClick r:id="rId11"/>
          </p:cNvPr>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0" y="40386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descr="vkontakte-256">
            <a:hlinkClick r:id="rId13"/>
          </p:cNvPr>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0" y="4572000"/>
            <a:ext cx="533400" cy="5334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mc:AlternateContent xmlns:mc="http://schemas.openxmlformats.org/markup-compatibility/2006" xmlns:p14="http://schemas.microsoft.com/office/powerpoint/2010/main">
    <mc:Choice Requires="p14">
      <p:transition spd="slow" p14:dur="3500">
        <p14:doors dir="vert"/>
      </p:transition>
    </mc:Choice>
    <mc:Fallback xmlns="">
      <p:transition spd="slow">
        <p:fade/>
      </p:transition>
    </mc:Fallback>
  </mc:AlternateContent>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320</TotalTime>
  <Words>639</Words>
  <Application>Microsoft Office PowerPoint</Application>
  <PresentationFormat>Presentación en pantalla (4:3)</PresentationFormat>
  <Paragraphs>22</Paragraphs>
  <Slides>10</Slides>
  <Notes>1</Notes>
  <HiddenSlides>0</HiddenSlides>
  <MMClips>0</MMClips>
  <ScaleCrop>false</ScaleCrop>
  <HeadingPairs>
    <vt:vector size="4" baseType="variant">
      <vt:variant>
        <vt:lpstr>Tema</vt:lpstr>
      </vt:variant>
      <vt:variant>
        <vt:i4>2</vt:i4>
      </vt:variant>
      <vt:variant>
        <vt:lpstr>Títulos de diapositiva</vt:lpstr>
      </vt:variant>
      <vt:variant>
        <vt:i4>10</vt:i4>
      </vt:variant>
    </vt:vector>
  </HeadingPairs>
  <TitlesOfParts>
    <vt:vector size="12" baseType="lpstr">
      <vt:lpstr>Tema de Office</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Company>Luffi</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Luffi</dc:creator>
  <cp:lastModifiedBy>Luffi</cp:lastModifiedBy>
  <cp:revision>33</cp:revision>
  <dcterms:created xsi:type="dcterms:W3CDTF">2016-04-20T02:11:38Z</dcterms:created>
  <dcterms:modified xsi:type="dcterms:W3CDTF">2016-04-21T13:11:46Z</dcterms:modified>
</cp:coreProperties>
</file>