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27" r:id="rId3"/>
    <p:sldId id="391" r:id="rId4"/>
    <p:sldId id="329" r:id="rId5"/>
    <p:sldId id="330" r:id="rId6"/>
    <p:sldId id="332" r:id="rId7"/>
    <p:sldId id="333" r:id="rId8"/>
    <p:sldId id="343" r:id="rId9"/>
    <p:sldId id="334" r:id="rId10"/>
    <p:sldId id="335" r:id="rId11"/>
    <p:sldId id="336" r:id="rId12"/>
    <p:sldId id="337" r:id="rId13"/>
    <p:sldId id="338" r:id="rId14"/>
    <p:sldId id="331" r:id="rId15"/>
    <p:sldId id="386" r:id="rId16"/>
    <p:sldId id="381" r:id="rId17"/>
    <p:sldId id="340" r:id="rId18"/>
    <p:sldId id="341" r:id="rId19"/>
    <p:sldId id="342" r:id="rId20"/>
    <p:sldId id="344" r:id="rId21"/>
    <p:sldId id="345" r:id="rId22"/>
    <p:sldId id="346" r:id="rId23"/>
    <p:sldId id="347" r:id="rId24"/>
    <p:sldId id="348" r:id="rId25"/>
    <p:sldId id="359" r:id="rId26"/>
    <p:sldId id="387" r:id="rId27"/>
    <p:sldId id="360" r:id="rId28"/>
    <p:sldId id="361" r:id="rId29"/>
    <p:sldId id="351" r:id="rId30"/>
    <p:sldId id="353" r:id="rId31"/>
    <p:sldId id="339" r:id="rId32"/>
    <p:sldId id="352" r:id="rId33"/>
    <p:sldId id="382" r:id="rId34"/>
    <p:sldId id="397" r:id="rId35"/>
    <p:sldId id="350" r:id="rId36"/>
    <p:sldId id="357" r:id="rId37"/>
    <p:sldId id="364" r:id="rId38"/>
    <p:sldId id="365" r:id="rId39"/>
    <p:sldId id="358" r:id="rId40"/>
    <p:sldId id="349" r:id="rId41"/>
    <p:sldId id="354" r:id="rId42"/>
    <p:sldId id="355" r:id="rId43"/>
    <p:sldId id="356" r:id="rId44"/>
    <p:sldId id="362" r:id="rId45"/>
    <p:sldId id="366" r:id="rId46"/>
    <p:sldId id="367" r:id="rId47"/>
    <p:sldId id="368" r:id="rId48"/>
    <p:sldId id="369" r:id="rId49"/>
    <p:sldId id="384" r:id="rId50"/>
    <p:sldId id="377" r:id="rId51"/>
    <p:sldId id="385" r:id="rId52"/>
    <p:sldId id="379" r:id="rId53"/>
    <p:sldId id="371" r:id="rId54"/>
    <p:sldId id="372" r:id="rId55"/>
    <p:sldId id="376" r:id="rId56"/>
    <p:sldId id="378" r:id="rId57"/>
    <p:sldId id="383" r:id="rId58"/>
    <p:sldId id="370" r:id="rId59"/>
    <p:sldId id="388" r:id="rId60"/>
    <p:sldId id="389" r:id="rId61"/>
    <p:sldId id="396" r:id="rId62"/>
    <p:sldId id="398" r:id="rId63"/>
  </p:sldIdLst>
  <p:sldSz cx="112331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8LWCdmV1xfk4l+NLGlZEQ" hashData="AEI8aQMKc4/YSck/nHlXjOHecZ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8" y="-1206"/>
      </p:cViewPr>
      <p:guideLst>
        <p:guide orient="horz" pos="2160"/>
        <p:guide pos="3539"/>
      </p:guideLst>
    </p:cSldViewPr>
  </p:slideViewPr>
  <p:notesTextViewPr>
    <p:cViewPr>
      <p:scale>
        <a:sx n="100" d="100"/>
        <a:sy n="100" d="100"/>
      </p:scale>
      <p:origin x="0" y="0"/>
    </p:cViewPr>
  </p:notesTextViewPr>
  <p:sorterViewPr>
    <p:cViewPr>
      <p:scale>
        <a:sx n="66" d="100"/>
        <a:sy n="66" d="100"/>
      </p:scale>
      <p:origin x="0" y="371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07/09/2016</a:t>
            </a:fld>
            <a:endParaRPr lang="es-ES"/>
          </a:p>
        </p:txBody>
      </p:sp>
      <p:sp>
        <p:nvSpPr>
          <p:cNvPr id="4" name="3 Marcador de imagen de diapositiva"/>
          <p:cNvSpPr>
            <a:spLocks noGrp="1" noRot="1" noChangeAspect="1"/>
          </p:cNvSpPr>
          <p:nvPr>
            <p:ph type="sldImg" idx="2"/>
          </p:nvPr>
        </p:nvSpPr>
        <p:spPr>
          <a:xfrm>
            <a:off x="620713" y="685800"/>
            <a:ext cx="56165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026AC1E-0B10-4C6D-8EC3-A1E8F5E6796C}" type="slidenum">
              <a:rPr lang="es-ES" smtClean="0"/>
              <a:pPr/>
              <a:t>27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2487" y="2130427"/>
            <a:ext cx="9548177"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84974" y="3886200"/>
            <a:ext cx="786320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87342" y="4406902"/>
            <a:ext cx="9548177"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87342" y="2906713"/>
            <a:ext cx="9548177"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1658" y="1600202"/>
            <a:ext cx="496130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10184" y="1600202"/>
            <a:ext cx="496130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1658" y="1535113"/>
            <a:ext cx="496325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1658" y="2174875"/>
            <a:ext cx="496325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06285" y="1535113"/>
            <a:ext cx="49652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06285" y="2174875"/>
            <a:ext cx="49652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1658" y="273050"/>
            <a:ext cx="3695629"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91851" y="273052"/>
            <a:ext cx="62796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1658" y="1435102"/>
            <a:ext cx="36956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1776" y="4800600"/>
            <a:ext cx="673989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1776" y="612775"/>
            <a:ext cx="673989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1776" y="5367338"/>
            <a:ext cx="673989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44034" y="274640"/>
            <a:ext cx="252745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1658" y="274640"/>
            <a:ext cx="7395157"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2486" y="2130428"/>
            <a:ext cx="954817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84974" y="3886200"/>
            <a:ext cx="786320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1658" y="274638"/>
            <a:ext cx="1010983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1658" y="1600202"/>
            <a:ext cx="1010983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1658" y="6356352"/>
            <a:ext cx="262106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07/09/2016</a:t>
            </a:fld>
            <a:endParaRPr lang="es-ES"/>
          </a:p>
        </p:txBody>
      </p:sp>
      <p:sp>
        <p:nvSpPr>
          <p:cNvPr id="5" name="4 Marcador de pie de página"/>
          <p:cNvSpPr>
            <a:spLocks noGrp="1"/>
          </p:cNvSpPr>
          <p:nvPr>
            <p:ph type="ftr" sz="quarter" idx="3"/>
          </p:nvPr>
        </p:nvSpPr>
        <p:spPr>
          <a:xfrm>
            <a:off x="3837994" y="6356352"/>
            <a:ext cx="355716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50423" y="6356352"/>
            <a:ext cx="262106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1658" y="6245225"/>
            <a:ext cx="262106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2.jpeg"/><Relationship Id="rId4" Type="http://schemas.openxmlformats.org/officeDocument/2006/relationships/image" Target="../media/image3.gif"/></Relationships>
</file>

<file path=ppt/slides/_rels/slide61.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s://farm1.staticflickr.com/752/23440847576_31acae3190_b.jpg"/>
          <p:cNvPicPr>
            <a:picLocks noChangeAspect="1" noChangeArrowheads="1"/>
          </p:cNvPicPr>
          <p:nvPr/>
        </p:nvPicPr>
        <p:blipFill>
          <a:blip r:embed="rId3"/>
          <a:srcRect/>
          <a:stretch>
            <a:fillRect/>
          </a:stretch>
        </p:blipFill>
        <p:spPr bwMode="auto">
          <a:xfrm>
            <a:off x="0" y="0"/>
            <a:ext cx="11233150" cy="70009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0" y="0"/>
            <a:ext cx="112331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6246" y="3386249"/>
            <a:ext cx="6858000" cy="8550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761397" y="3386249"/>
            <a:ext cx="6858000" cy="85509"/>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112331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11233150" cy="74688"/>
          </a:xfrm>
          <a:prstGeom prst="rect">
            <a:avLst/>
          </a:prstGeom>
          <a:noFill/>
          <a:ln w="9525">
            <a:noFill/>
            <a:miter lim="800000"/>
            <a:headEnd/>
            <a:tailEnd/>
          </a:ln>
        </p:spPr>
      </p:pic>
      <p:sp>
        <p:nvSpPr>
          <p:cNvPr id="155665" name="Rectangle 17"/>
          <p:cNvSpPr>
            <a:spLocks noChangeArrowheads="1"/>
          </p:cNvSpPr>
          <p:nvPr/>
        </p:nvSpPr>
        <p:spPr bwMode="auto">
          <a:xfrm>
            <a:off x="438760" y="5857894"/>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38762" y="5715019"/>
            <a:ext cx="705064" cy="766986"/>
          </a:xfrm>
          <a:prstGeom prst="rect">
            <a:avLst/>
          </a:prstGeom>
          <a:noFill/>
          <a:ln w="38100">
            <a:solidFill>
              <a:srgbClr val="1CDEF8"/>
            </a:solidFill>
            <a:miter lim="800000"/>
            <a:headEnd/>
            <a:tailEnd/>
          </a:ln>
        </p:spPr>
      </p:pic>
      <p:sp>
        <p:nvSpPr>
          <p:cNvPr id="19" name="18 Rectángulo"/>
          <p:cNvSpPr/>
          <p:nvPr/>
        </p:nvSpPr>
        <p:spPr>
          <a:xfrm>
            <a:off x="2432810" y="4572011"/>
            <a:ext cx="33073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87419" y="1500174"/>
            <a:ext cx="8786874" cy="4286280"/>
          </a:xfrm>
          <a:prstGeom prst="rect">
            <a:avLst/>
          </a:prstGeom>
        </p:spPr>
        <p:txBody>
          <a:bodyPr wrap="none" lIns="81272" tIns="40636" rIns="81272" bIns="40636" fromWordArt="1">
            <a:prstTxWarp prst="textPlain">
              <a:avLst>
                <a:gd name="adj" fmla="val 50000"/>
              </a:avLst>
            </a:prstTxWarp>
          </a:bodyPr>
          <a:lstStyle/>
          <a:p>
            <a:pPr algn="ctr"/>
            <a:r>
              <a:rPr lang="es-ES" sz="3200" kern="10" dirty="0" err="1"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Liérganes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(Cantabria)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endParaRPr>
          </a:p>
        </p:txBody>
      </p:sp>
      <p:pic>
        <p:nvPicPr>
          <p:cNvPr id="16" name="Picture 6" descr="http://www.nombres-animados.net/Letra-J/Jose-Luis/Nombre-animado-Jose-Luis-04.gif"/>
          <p:cNvPicPr>
            <a:picLocks noChangeAspect="1" noChangeArrowheads="1" noCrop="1"/>
          </p:cNvPicPr>
          <p:nvPr/>
        </p:nvPicPr>
        <p:blipFill>
          <a:blip r:embed="rId7">
            <a:duotone>
              <a:schemeClr val="accent3">
                <a:shade val="45000"/>
                <a:satMod val="135000"/>
              </a:schemeClr>
              <a:prstClr val="white"/>
            </a:duotone>
            <a:lum bright="-25000" contrast="48000"/>
          </a:blip>
          <a:srcRect/>
          <a:stretch>
            <a:fillRect/>
          </a:stretch>
        </p:blipFill>
        <p:spPr bwMode="auto">
          <a:xfrm>
            <a:off x="1557802" y="5611366"/>
            <a:ext cx="2467800" cy="934064"/>
          </a:xfrm>
          <a:prstGeom prst="rect">
            <a:avLst/>
          </a:prstGeom>
          <a:noFill/>
        </p:spPr>
      </p:pic>
    </p:spTree>
  </p:cSld>
  <p:clrMapOvr>
    <a:masterClrMapping/>
  </p:clrMapOvr>
  <p:transition spd="slow" advTm="12000">
    <p:blinds dir="vert"/>
    <p:sndAc>
      <p:stSnd>
        <p:snd r:embed="rId2" name="Canciones típicas de Cantabria 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33151" cy="6858000"/>
          </a:xfrm>
          <a:prstGeom prst="rect">
            <a:avLst/>
          </a:prstGeom>
          <a:noFill/>
        </p:spPr>
      </p:pic>
      <p:pic>
        <p:nvPicPr>
          <p:cNvPr id="7170" name="Picture 2" descr="Resultado de imagen de LIERGANES ESCUDO"/>
          <p:cNvPicPr>
            <a:picLocks noChangeAspect="1" noChangeArrowheads="1"/>
          </p:cNvPicPr>
          <p:nvPr/>
        </p:nvPicPr>
        <p:blipFill>
          <a:blip r:embed="rId3"/>
          <a:srcRect/>
          <a:stretch>
            <a:fillRect/>
          </a:stretch>
        </p:blipFill>
        <p:spPr bwMode="auto">
          <a:xfrm>
            <a:off x="3687749" y="0"/>
            <a:ext cx="3571900" cy="7009456"/>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Resultado de imagen de lierganes"/>
          <p:cNvPicPr>
            <a:picLocks noChangeAspect="1" noChangeArrowheads="1"/>
          </p:cNvPicPr>
          <p:nvPr/>
        </p:nvPicPr>
        <p:blipFill>
          <a:blip r:embed="rId2"/>
          <a:srcRect/>
          <a:stretch>
            <a:fillRect/>
          </a:stretch>
        </p:blipFill>
        <p:spPr bwMode="auto">
          <a:xfrm>
            <a:off x="-614357" y="0"/>
            <a:ext cx="1272514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hombre pez lierganes wikipedia"/>
          <p:cNvPicPr>
            <a:picLocks noChangeAspect="1" noChangeArrowheads="1"/>
          </p:cNvPicPr>
          <p:nvPr/>
        </p:nvPicPr>
        <p:blipFill>
          <a:blip r:embed="rId2"/>
          <a:srcRect/>
          <a:stretch>
            <a:fillRect/>
          </a:stretch>
        </p:blipFill>
        <p:spPr bwMode="auto">
          <a:xfrm>
            <a:off x="-1" y="0"/>
            <a:ext cx="1124317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laza Marqués de Valdecilla./Tony Rotondas"/>
          <p:cNvPicPr>
            <a:picLocks noChangeAspect="1" noChangeArrowheads="1"/>
          </p:cNvPicPr>
          <p:nvPr/>
        </p:nvPicPr>
        <p:blipFill>
          <a:blip r:embed="rId2"/>
          <a:srcRect/>
          <a:stretch>
            <a:fillRect/>
          </a:stretch>
        </p:blipFill>
        <p:spPr bwMode="auto">
          <a:xfrm>
            <a:off x="0" y="0"/>
            <a:ext cx="1497753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P1030727"/>
          <p:cNvPicPr>
            <a:picLocks noChangeAspect="1" noChangeArrowheads="1"/>
          </p:cNvPicPr>
          <p:nvPr/>
        </p:nvPicPr>
        <p:blipFill>
          <a:blip r:embed="rId2"/>
          <a:srcRect/>
          <a:stretch>
            <a:fillRect/>
          </a:stretch>
        </p:blipFill>
        <p:spPr bwMode="auto">
          <a:xfrm>
            <a:off x="-1" y="0"/>
            <a:ext cx="11451635" cy="70009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Resultado de imagen de liérganes"/>
          <p:cNvPicPr>
            <a:picLocks noChangeAspect="1" noChangeArrowheads="1"/>
          </p:cNvPicPr>
          <p:nvPr/>
        </p:nvPicPr>
        <p:blipFill>
          <a:blip r:embed="rId2"/>
          <a:srcRect/>
          <a:stretch>
            <a:fillRect/>
          </a:stretch>
        </p:blipFill>
        <p:spPr bwMode="auto">
          <a:xfrm>
            <a:off x="0" y="0"/>
            <a:ext cx="11233150" cy="710448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Resultado de imagen de lierganes"/>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Resultado de imagen de lierganes"/>
          <p:cNvPicPr>
            <a:picLocks noChangeAspect="1" noChangeArrowheads="1"/>
          </p:cNvPicPr>
          <p:nvPr/>
        </p:nvPicPr>
        <p:blipFill>
          <a:blip r:embed="rId2"/>
          <a:srcRect/>
          <a:stretch>
            <a:fillRect/>
          </a:stretch>
        </p:blipFill>
        <p:spPr bwMode="auto">
          <a:xfrm>
            <a:off x="-1" y="0"/>
            <a:ext cx="1134931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P1030729"/>
          <p:cNvPicPr>
            <a:picLocks noChangeAspect="1" noChangeArrowheads="1"/>
          </p:cNvPicPr>
          <p:nvPr/>
        </p:nvPicPr>
        <p:blipFill>
          <a:blip r:embed="rId2"/>
          <a:srcRect/>
          <a:stretch>
            <a:fillRect/>
          </a:stretch>
        </p:blipFill>
        <p:spPr bwMode="auto">
          <a:xfrm>
            <a:off x="0" y="0"/>
            <a:ext cx="11802196" cy="7215214"/>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P1030731"/>
          <p:cNvPicPr>
            <a:picLocks noChangeAspect="1" noChangeArrowheads="1"/>
          </p:cNvPicPr>
          <p:nvPr/>
        </p:nvPicPr>
        <p:blipFill>
          <a:blip r:embed="rId2"/>
          <a:srcRect/>
          <a:stretch>
            <a:fillRect/>
          </a:stretch>
        </p:blipFill>
        <p:spPr bwMode="auto">
          <a:xfrm>
            <a:off x="0" y="0"/>
            <a:ext cx="11217887"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P1030737"/>
          <p:cNvPicPr>
            <a:picLocks noChangeAspect="1" noChangeArrowheads="1"/>
          </p:cNvPicPr>
          <p:nvPr/>
        </p:nvPicPr>
        <p:blipFill>
          <a:blip r:embed="rId2"/>
          <a:srcRect/>
          <a:stretch>
            <a:fillRect/>
          </a:stretch>
        </p:blipFill>
        <p:spPr bwMode="auto">
          <a:xfrm>
            <a:off x="0" y="0"/>
            <a:ext cx="11217887"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hombre pez lierganes wikipedia"/>
          <p:cNvPicPr>
            <a:picLocks noChangeAspect="1" noChangeArrowheads="1"/>
          </p:cNvPicPr>
          <p:nvPr/>
        </p:nvPicPr>
        <p:blipFill>
          <a:blip r:embed="rId3"/>
          <a:srcRect/>
          <a:stretch>
            <a:fillRect/>
          </a:stretch>
        </p:blipFill>
        <p:spPr bwMode="auto">
          <a:xfrm>
            <a:off x="0" y="0"/>
            <a:ext cx="11345187" cy="6858000"/>
          </a:xfrm>
          <a:prstGeom prst="rect">
            <a:avLst/>
          </a:prstGeom>
          <a:noFill/>
        </p:spPr>
      </p:pic>
    </p:spTree>
  </p:cSld>
  <p:clrMapOvr>
    <a:masterClrMapping/>
  </p:clrMapOvr>
  <p:transition spd="slow" advTm="6000">
    <p:blinds dir="vert"/>
    <p:sndAc>
      <p:stSnd>
        <p:snd r:embed="rId2" name="TROVAS Y CANCIONES- Cántabro de pura cepa.MOD.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pc12"/>
          <p:cNvPicPr>
            <a:picLocks noChangeAspect="1" noChangeArrowheads="1" noCrop="1"/>
          </p:cNvPicPr>
          <p:nvPr/>
        </p:nvPicPr>
        <p:blipFill>
          <a:blip r:embed="rId2"/>
          <a:srcRect/>
          <a:stretch>
            <a:fillRect/>
          </a:stretch>
        </p:blipFill>
        <p:spPr bwMode="auto">
          <a:xfrm>
            <a:off x="0" y="5899150"/>
            <a:ext cx="901667" cy="958850"/>
          </a:xfrm>
          <a:prstGeom prst="rect">
            <a:avLst/>
          </a:prstGeom>
          <a:noFill/>
          <a:ln w="9525">
            <a:noFill/>
            <a:miter lim="800000"/>
            <a:headEnd/>
            <a:tailEnd/>
          </a:ln>
        </p:spPr>
      </p:pic>
      <p:pic>
        <p:nvPicPr>
          <p:cNvPr id="5" name="Picture 2" descr="http://fotos.eldiariomontanes.es/201303/lierganes-puente-x-.jpg"/>
          <p:cNvPicPr>
            <a:picLocks noChangeAspect="1" noChangeArrowheads="1"/>
          </p:cNvPicPr>
          <p:nvPr/>
        </p:nvPicPr>
        <p:blipFill>
          <a:blip r:embed="rId3"/>
          <a:srcRect/>
          <a:stretch>
            <a:fillRect/>
          </a:stretch>
        </p:blipFill>
        <p:spPr bwMode="auto">
          <a:xfrm>
            <a:off x="258725" y="285729"/>
            <a:ext cx="6056850" cy="3571900"/>
          </a:xfrm>
          <a:prstGeom prst="rect">
            <a:avLst/>
          </a:prstGeom>
          <a:noFill/>
        </p:spPr>
      </p:pic>
      <p:sp>
        <p:nvSpPr>
          <p:cNvPr id="2" name="1 Rectángulo"/>
          <p:cNvSpPr/>
          <p:nvPr/>
        </p:nvSpPr>
        <p:spPr>
          <a:xfrm>
            <a:off x="473039" y="3857628"/>
            <a:ext cx="10474359" cy="2677656"/>
          </a:xfrm>
          <a:prstGeom prst="rect">
            <a:avLst/>
          </a:prstGeom>
        </p:spPr>
        <p:txBody>
          <a:bodyPr wrap="square">
            <a:spAutoFit/>
          </a:bodyPr>
          <a:lstStyle/>
          <a:p>
            <a:pPr algn="ctr"/>
            <a:r>
              <a:rPr lang="es-ES" sz="2400" dirty="0">
                <a:latin typeface="Agency FB" pitchFamily="34" charset="0"/>
              </a:rPr>
              <a:t>En </a:t>
            </a:r>
            <a:r>
              <a:rPr lang="es-ES" sz="2400" dirty="0" err="1">
                <a:latin typeface="Agency FB" pitchFamily="34" charset="0"/>
              </a:rPr>
              <a:t>Liérganes</a:t>
            </a:r>
            <a:r>
              <a:rPr lang="es-ES" sz="2400" dirty="0">
                <a:latin typeface="Agency FB" pitchFamily="34" charset="0"/>
              </a:rPr>
              <a:t> hay un puente que dicen que es romano aunque data de 1587 y un interesante y bien conservado núcleo histórico con </a:t>
            </a:r>
            <a:r>
              <a:rPr lang="es-ES" sz="2400" b="1" dirty="0">
                <a:latin typeface="Agency FB" pitchFamily="34" charset="0"/>
              </a:rPr>
              <a:t>notables palacios blasonados y casas antañonas.</a:t>
            </a:r>
            <a:r>
              <a:rPr lang="es-ES" sz="2400" dirty="0">
                <a:latin typeface="Agency FB" pitchFamily="34" charset="0"/>
              </a:rPr>
              <a:t> Aunque son muchas, se pueden destacar para interés del viajero la casona del Intendente Riaño, la de los </a:t>
            </a:r>
            <a:r>
              <a:rPr lang="es-ES" sz="2400" dirty="0" err="1">
                <a:latin typeface="Agency FB" pitchFamily="34" charset="0"/>
              </a:rPr>
              <a:t>Setién</a:t>
            </a:r>
            <a:r>
              <a:rPr lang="es-ES" sz="2400" dirty="0">
                <a:latin typeface="Agency FB" pitchFamily="34" charset="0"/>
              </a:rPr>
              <a:t>, la de los Cuesta-Mercadillo, la de los Miera-Rubalcaba o el palacio de la </a:t>
            </a:r>
            <a:r>
              <a:rPr lang="es-ES" sz="2400" dirty="0" err="1">
                <a:latin typeface="Agency FB" pitchFamily="34" charset="0"/>
              </a:rPr>
              <a:t>Rañada</a:t>
            </a:r>
            <a:r>
              <a:rPr lang="es-ES" sz="2400" dirty="0">
                <a:latin typeface="Agency FB" pitchFamily="34" charset="0"/>
              </a:rPr>
              <a:t>, de claro aspecto indiano.</a:t>
            </a:r>
          </a:p>
          <a:p>
            <a:pPr algn="ctr"/>
            <a:r>
              <a:rPr lang="es-ES" sz="2400" dirty="0">
                <a:latin typeface="Agency FB" pitchFamily="34" charset="0"/>
              </a:rPr>
              <a:t>Junto a la casa de los </a:t>
            </a:r>
            <a:r>
              <a:rPr lang="es-ES" sz="2400" dirty="0" err="1">
                <a:latin typeface="Agency FB" pitchFamily="34" charset="0"/>
              </a:rPr>
              <a:t>Cantolla</a:t>
            </a:r>
            <a:r>
              <a:rPr lang="es-ES" sz="2400" dirty="0">
                <a:latin typeface="Agency FB" pitchFamily="34" charset="0"/>
              </a:rPr>
              <a:t> el viajero podrá ver dos negros cañones de hierro, y es que </a:t>
            </a:r>
            <a:r>
              <a:rPr lang="es-ES" sz="2400" b="1" dirty="0" err="1">
                <a:latin typeface="Agency FB" pitchFamily="34" charset="0"/>
              </a:rPr>
              <a:t>Liérganes</a:t>
            </a:r>
            <a:r>
              <a:rPr lang="es-ES" sz="2400" b="1" dirty="0">
                <a:latin typeface="Agency FB" pitchFamily="34" charset="0"/>
              </a:rPr>
              <a:t> fue sede de una importante fábrica de </a:t>
            </a:r>
            <a:r>
              <a:rPr lang="es-ES" sz="2400" b="1" dirty="0" err="1">
                <a:latin typeface="Agency FB" pitchFamily="34" charset="0"/>
              </a:rPr>
              <a:t>armas.</a:t>
            </a:r>
            <a:r>
              <a:rPr lang="es-ES" sz="2400" dirty="0" err="1">
                <a:latin typeface="Agency FB" pitchFamily="34" charset="0"/>
              </a:rPr>
              <a:t>Merecen</a:t>
            </a:r>
            <a:r>
              <a:rPr lang="es-ES" sz="2400" dirty="0">
                <a:latin typeface="Agency FB" pitchFamily="34" charset="0"/>
              </a:rPr>
              <a:t> también una visita la </a:t>
            </a:r>
            <a:r>
              <a:rPr lang="es-ES" sz="2400" b="1" dirty="0">
                <a:latin typeface="Agency FB" pitchFamily="34" charset="0"/>
              </a:rPr>
              <a:t>iglesia parroquial de San Andrés y la ermita de San Pantaleón,</a:t>
            </a:r>
            <a:r>
              <a:rPr lang="es-ES" sz="2400" dirty="0">
                <a:latin typeface="Agency FB" pitchFamily="34" charset="0"/>
              </a:rPr>
              <a:t> aunque están algo alejadas del núcleo urbano principal.</a:t>
            </a:r>
          </a:p>
        </p:txBody>
      </p:sp>
      <p:sp>
        <p:nvSpPr>
          <p:cNvPr id="4" name="2 Rectángulo"/>
          <p:cNvSpPr/>
          <p:nvPr/>
        </p:nvSpPr>
        <p:spPr>
          <a:xfrm flipH="1">
            <a:off x="0" y="0"/>
            <a:ext cx="11985681"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2 Rectángulo"/>
          <p:cNvSpPr/>
          <p:nvPr/>
        </p:nvSpPr>
        <p:spPr>
          <a:xfrm>
            <a:off x="-519477" y="0"/>
            <a:ext cx="11752627"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farm1.staticflickr.com/752/23440847576_31acae3190_b.jpg"/>
          <p:cNvPicPr>
            <a:picLocks noChangeAspect="1" noChangeArrowheads="1"/>
          </p:cNvPicPr>
          <p:nvPr/>
        </p:nvPicPr>
        <p:blipFill>
          <a:blip r:embed="rId2"/>
          <a:srcRect/>
          <a:stretch>
            <a:fillRect/>
          </a:stretch>
        </p:blipFill>
        <p:spPr bwMode="auto">
          <a:xfrm>
            <a:off x="-748877" y="0"/>
            <a:ext cx="11982027" cy="70009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Resultado de imagen de liérganes"/>
          <p:cNvPicPr>
            <a:picLocks noChangeAspect="1" noChangeArrowheads="1"/>
          </p:cNvPicPr>
          <p:nvPr/>
        </p:nvPicPr>
        <p:blipFill>
          <a:blip r:embed="rId2"/>
          <a:srcRect/>
          <a:stretch>
            <a:fillRect/>
          </a:stretch>
        </p:blipFill>
        <p:spPr bwMode="auto">
          <a:xfrm>
            <a:off x="1" y="0"/>
            <a:ext cx="11452581" cy="71437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Resultado de imagen de liérganes"/>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Resultado de imagen de liérganes"/>
          <p:cNvPicPr>
            <a:picLocks noChangeAspect="1" noChangeArrowheads="1"/>
          </p:cNvPicPr>
          <p:nvPr/>
        </p:nvPicPr>
        <p:blipFill>
          <a:blip r:embed="rId2"/>
          <a:srcRect/>
          <a:stretch>
            <a:fillRect/>
          </a:stretch>
        </p:blipFill>
        <p:spPr bwMode="auto">
          <a:xfrm>
            <a:off x="0" y="0"/>
            <a:ext cx="1135622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Resultado de imagen de liérganes"/>
          <p:cNvPicPr>
            <a:picLocks noChangeAspect="1" noChangeArrowheads="1"/>
          </p:cNvPicPr>
          <p:nvPr/>
        </p:nvPicPr>
        <p:blipFill>
          <a:blip r:embed="rId2"/>
          <a:srcRect/>
          <a:stretch>
            <a:fillRect/>
          </a:stretch>
        </p:blipFill>
        <p:spPr bwMode="auto">
          <a:xfrm>
            <a:off x="0" y="0"/>
            <a:ext cx="1131412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Resultado de imagen de liérganes"/>
          <p:cNvPicPr>
            <a:picLocks noChangeAspect="1" noChangeArrowheads="1"/>
          </p:cNvPicPr>
          <p:nvPr/>
        </p:nvPicPr>
        <p:blipFill>
          <a:blip r:embed="rId2"/>
          <a:srcRect/>
          <a:stretch>
            <a:fillRect/>
          </a:stretch>
        </p:blipFill>
        <p:spPr bwMode="auto">
          <a:xfrm>
            <a:off x="0" y="0"/>
            <a:ext cx="11337715"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Resultado de imagen de liérganes"/>
          <p:cNvPicPr>
            <a:picLocks noChangeAspect="1" noChangeArrowheads="1"/>
          </p:cNvPicPr>
          <p:nvPr/>
        </p:nvPicPr>
        <p:blipFill>
          <a:blip r:embed="rId2"/>
          <a:srcRect/>
          <a:stretch>
            <a:fillRect/>
          </a:stretch>
        </p:blipFill>
        <p:spPr bwMode="auto">
          <a:xfrm>
            <a:off x="0" y="0"/>
            <a:ext cx="1146404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Resultado de imagen de liérganes"/>
          <p:cNvPicPr>
            <a:picLocks noChangeAspect="1" noChangeArrowheads="1"/>
          </p:cNvPicPr>
          <p:nvPr/>
        </p:nvPicPr>
        <p:blipFill>
          <a:blip r:embed="rId2"/>
          <a:srcRect/>
          <a:stretch>
            <a:fillRect/>
          </a:stretch>
        </p:blipFill>
        <p:spPr bwMode="auto">
          <a:xfrm>
            <a:off x="0" y="928670"/>
            <a:ext cx="11233150" cy="4857784"/>
          </a:xfrm>
          <a:prstGeom prst="rect">
            <a:avLst/>
          </a:prstGeom>
          <a:noFill/>
        </p:spPr>
      </p:pic>
      <p:sp>
        <p:nvSpPr>
          <p:cNvPr id="3" name="2 Rectángulo"/>
          <p:cNvSpPr/>
          <p:nvPr/>
        </p:nvSpPr>
        <p:spPr>
          <a:xfrm rot="5400000">
            <a:off x="5051296" y="-5051295"/>
            <a:ext cx="1130561" cy="112331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5051295" y="676145"/>
            <a:ext cx="1130561" cy="112331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Resultado de imagen de liérganes"/>
          <p:cNvPicPr>
            <a:picLocks noChangeAspect="1" noChangeArrowheads="1"/>
          </p:cNvPicPr>
          <p:nvPr/>
        </p:nvPicPr>
        <p:blipFill>
          <a:blip r:embed="rId2"/>
          <a:srcRect/>
          <a:stretch>
            <a:fillRect/>
          </a:stretch>
        </p:blipFill>
        <p:spPr bwMode="auto">
          <a:xfrm>
            <a:off x="0" y="1"/>
            <a:ext cx="11233150" cy="6858001"/>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Resultado de imagen de liérganes"/>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ierganes_puente"/>
          <p:cNvPicPr>
            <a:picLocks noChangeAspect="1" noChangeArrowheads="1"/>
          </p:cNvPicPr>
          <p:nvPr/>
        </p:nvPicPr>
        <p:blipFill>
          <a:blip r:embed="rId2"/>
          <a:srcRect/>
          <a:stretch>
            <a:fillRect/>
          </a:stretch>
        </p:blipFill>
        <p:spPr bwMode="auto">
          <a:xfrm>
            <a:off x="-146240" y="0"/>
            <a:ext cx="11379390" cy="6947282"/>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sultado de imagen de liérganes"/>
          <p:cNvPicPr>
            <a:picLocks noChangeAspect="1" noChangeArrowheads="1"/>
          </p:cNvPicPr>
          <p:nvPr/>
        </p:nvPicPr>
        <p:blipFill>
          <a:blip r:embed="rId2"/>
          <a:srcRect/>
          <a:stretch>
            <a:fillRect/>
          </a:stretch>
        </p:blipFill>
        <p:spPr bwMode="auto">
          <a:xfrm>
            <a:off x="-1" y="0"/>
            <a:ext cx="1132802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Imagen de casa o chalet independiente en Barrio la Rañada, 1, Liérganes"/>
          <p:cNvPicPr>
            <a:picLocks noChangeAspect="1" noChangeArrowheads="1"/>
          </p:cNvPicPr>
          <p:nvPr/>
        </p:nvPicPr>
        <p:blipFill>
          <a:blip r:embed="rId3"/>
          <a:srcRect l="19579" t="8333" r="11578" b="10416"/>
          <a:stretch>
            <a:fillRect/>
          </a:stretch>
        </p:blipFill>
        <p:spPr bwMode="auto">
          <a:xfrm>
            <a:off x="-1053154" y="0"/>
            <a:ext cx="1395377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902327" y="1357298"/>
            <a:ext cx="5002297" cy="4585871"/>
          </a:xfrm>
          <a:prstGeom prst="rect">
            <a:avLst/>
          </a:prstGeom>
        </p:spPr>
        <p:txBody>
          <a:bodyPr wrap="square">
            <a:spAutoFit/>
          </a:bodyPr>
          <a:lstStyle/>
          <a:p>
            <a:r>
              <a:rPr lang="es-ES" sz="4000" dirty="0" smtClean="0">
                <a:latin typeface="Agency FB" pitchFamily="34" charset="0"/>
              </a:rPr>
              <a:t>Las Tetas de la Pasiega</a:t>
            </a:r>
          </a:p>
          <a:p>
            <a:r>
              <a:rPr lang="es-ES" dirty="0" err="1" smtClean="0">
                <a:latin typeface="Agency FB" pitchFamily="34" charset="0"/>
              </a:rPr>
              <a:t>Liérganes</a:t>
            </a:r>
            <a:r>
              <a:rPr lang="es-ES" dirty="0" smtClean="0">
                <a:latin typeface="Agency FB" pitchFamily="34" charset="0"/>
              </a:rPr>
              <a:t> (Cantabria)</a:t>
            </a:r>
          </a:p>
          <a:p>
            <a:r>
              <a:rPr lang="es-ES" b="1" dirty="0" err="1" smtClean="0">
                <a:latin typeface="Agency FB" pitchFamily="34" charset="0"/>
              </a:rPr>
              <a:t>Cotillamón</a:t>
            </a:r>
            <a:r>
              <a:rPr lang="es-ES" dirty="0" smtClean="0">
                <a:latin typeface="Agency FB" pitchFamily="34" charset="0"/>
              </a:rPr>
              <a:t> y </a:t>
            </a:r>
            <a:r>
              <a:rPr lang="es-ES" b="1" dirty="0" err="1" smtClean="0">
                <a:latin typeface="Agency FB" pitchFamily="34" charset="0"/>
              </a:rPr>
              <a:t>Marimón</a:t>
            </a:r>
            <a:r>
              <a:rPr lang="es-ES" dirty="0" smtClean="0">
                <a:latin typeface="Agency FB" pitchFamily="34" charset="0"/>
              </a:rPr>
              <a:t>, comúnmente conocidas por su silueta inconfundible como </a:t>
            </a:r>
            <a:r>
              <a:rPr lang="es-ES" b="1" dirty="0" smtClean="0">
                <a:latin typeface="Agency FB" pitchFamily="34" charset="0"/>
              </a:rPr>
              <a:t>"las tetas de </a:t>
            </a:r>
            <a:r>
              <a:rPr lang="es-ES" b="1" dirty="0" err="1" smtClean="0">
                <a:latin typeface="Agency FB" pitchFamily="34" charset="0"/>
              </a:rPr>
              <a:t>Liérganes</a:t>
            </a:r>
            <a:r>
              <a:rPr lang="es-ES" b="1" dirty="0" smtClean="0">
                <a:latin typeface="Agency FB" pitchFamily="34" charset="0"/>
              </a:rPr>
              <a:t>"</a:t>
            </a:r>
            <a:r>
              <a:rPr lang="es-ES" dirty="0" smtClean="0">
                <a:latin typeface="Agency FB" pitchFamily="34" charset="0"/>
              </a:rPr>
              <a:t> o </a:t>
            </a:r>
            <a:r>
              <a:rPr lang="es-ES" b="1" dirty="0" smtClean="0">
                <a:latin typeface="Agency FB" pitchFamily="34" charset="0"/>
              </a:rPr>
              <a:t>"de la Pasiega"</a:t>
            </a:r>
            <a:r>
              <a:rPr lang="es-ES" dirty="0" smtClean="0">
                <a:latin typeface="Agency FB" pitchFamily="34" charset="0"/>
              </a:rPr>
              <a:t>, son dos pequeñas cimas prácticamente simétricas de 399 y 400 metros de altitud sobre el nivel del mar, respectivamente.</a:t>
            </a:r>
          </a:p>
          <a:p>
            <a:r>
              <a:rPr lang="es-ES" dirty="0" smtClean="0">
                <a:latin typeface="Agency FB" pitchFamily="34" charset="0"/>
              </a:rPr>
              <a:t>Forman parte del macizo </a:t>
            </a:r>
            <a:r>
              <a:rPr lang="es-ES" dirty="0" err="1" smtClean="0">
                <a:latin typeface="Agency FB" pitchFamily="34" charset="0"/>
              </a:rPr>
              <a:t>kaŕstico</a:t>
            </a:r>
            <a:r>
              <a:rPr lang="es-ES" dirty="0" smtClean="0">
                <a:latin typeface="Agency FB" pitchFamily="34" charset="0"/>
              </a:rPr>
              <a:t> de las Peñas de </a:t>
            </a:r>
            <a:r>
              <a:rPr lang="es-ES" dirty="0" err="1" smtClean="0">
                <a:latin typeface="Agency FB" pitchFamily="34" charset="0"/>
              </a:rPr>
              <a:t>Rucandio</a:t>
            </a:r>
            <a:r>
              <a:rPr lang="es-ES" dirty="0" smtClean="0">
                <a:latin typeface="Agency FB" pitchFamily="34" charset="0"/>
              </a:rPr>
              <a:t>, enmarcado al sur y al oeste por el río Miera y su afluente el </a:t>
            </a:r>
            <a:r>
              <a:rPr lang="es-ES" dirty="0" err="1" smtClean="0">
                <a:latin typeface="Agency FB" pitchFamily="34" charset="0"/>
              </a:rPr>
              <a:t>Revilla</a:t>
            </a:r>
            <a:r>
              <a:rPr lang="es-ES" dirty="0" smtClean="0">
                <a:latin typeface="Agency FB" pitchFamily="34" charset="0"/>
              </a:rPr>
              <a:t> y al norte por las poblaciones de </a:t>
            </a:r>
            <a:r>
              <a:rPr lang="es-ES" b="1" dirty="0" err="1" smtClean="0">
                <a:latin typeface="Agency FB" pitchFamily="34" charset="0"/>
              </a:rPr>
              <a:t>Liérganes</a:t>
            </a:r>
            <a:r>
              <a:rPr lang="es-ES" dirty="0" smtClean="0">
                <a:latin typeface="Agency FB" pitchFamily="34" charset="0"/>
              </a:rPr>
              <a:t> y </a:t>
            </a:r>
            <a:r>
              <a:rPr lang="es-ES" b="1" dirty="0" smtClean="0">
                <a:latin typeface="Agency FB" pitchFamily="34" charset="0"/>
              </a:rPr>
              <a:t>La Cavada</a:t>
            </a:r>
            <a:r>
              <a:rPr lang="es-ES" dirty="0" smtClean="0">
                <a:latin typeface="Agency FB" pitchFamily="34" charset="0"/>
              </a:rPr>
              <a:t>. Con algunas pequeñas zonas boscosas, muy pequeñas, lo que predominan son las zonas de pastos, bien delimitadas.</a:t>
            </a:r>
          </a:p>
          <a:p>
            <a:r>
              <a:rPr lang="es-ES" dirty="0" smtClean="0">
                <a:latin typeface="Agency FB" pitchFamily="34" charset="0"/>
              </a:rPr>
              <a:t>Frecuentada es la ruta que nos lleva a estas "cumbres", bien accediendo en coche prácticamente hasta ellas o dando un bonito y cómodo paseo desde </a:t>
            </a:r>
            <a:r>
              <a:rPr lang="es-ES" dirty="0" err="1" smtClean="0">
                <a:latin typeface="Agency FB" pitchFamily="34" charset="0"/>
              </a:rPr>
              <a:t>Liérganes</a:t>
            </a:r>
            <a:r>
              <a:rPr lang="es-ES" dirty="0" smtClean="0">
                <a:latin typeface="Agency FB" pitchFamily="34" charset="0"/>
              </a:rPr>
              <a:t>, donde al finalizar podremos reponer fuerzas tomando un </a:t>
            </a:r>
            <a:r>
              <a:rPr lang="es-ES" i="1" dirty="0" smtClean="0">
                <a:latin typeface="Agency FB" pitchFamily="34" charset="0"/>
              </a:rPr>
              <a:t>chocolate con churros</a:t>
            </a:r>
            <a:r>
              <a:rPr lang="es-ES" dirty="0" smtClean="0">
                <a:latin typeface="Agency FB" pitchFamily="34" charset="0"/>
              </a:rPr>
              <a:t>.</a:t>
            </a:r>
            <a:endParaRPr lang="es-ES" dirty="0">
              <a:latin typeface="Agency FB" pitchFamily="34" charset="0"/>
            </a:endParaRPr>
          </a:p>
        </p:txBody>
      </p:sp>
      <p:pic>
        <p:nvPicPr>
          <p:cNvPr id="59394" name="Picture 2" descr="Resultado de imagen de lierganes sus tetas"/>
          <p:cNvPicPr>
            <a:picLocks noChangeAspect="1" noChangeArrowheads="1"/>
          </p:cNvPicPr>
          <p:nvPr/>
        </p:nvPicPr>
        <p:blipFill>
          <a:blip r:embed="rId2"/>
          <a:srcRect/>
          <a:stretch>
            <a:fillRect/>
          </a:stretch>
        </p:blipFill>
        <p:spPr bwMode="auto">
          <a:xfrm>
            <a:off x="438759" y="500042"/>
            <a:ext cx="5111119" cy="5572164"/>
          </a:xfrm>
          <a:prstGeom prst="rect">
            <a:avLst/>
          </a:prstGeom>
          <a:noFill/>
        </p:spPr>
      </p:pic>
      <p:sp>
        <p:nvSpPr>
          <p:cNvPr id="4" name="2 Rectángulo"/>
          <p:cNvSpPr/>
          <p:nvPr/>
        </p:nvSpPr>
        <p:spPr>
          <a:xfrm>
            <a:off x="-519477" y="0"/>
            <a:ext cx="11752627"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6" name="Picture 4" descr="pc12"/>
          <p:cNvPicPr>
            <a:picLocks noChangeAspect="1" noChangeArrowheads="1" noCrop="1"/>
          </p:cNvPicPr>
          <p:nvPr/>
        </p:nvPicPr>
        <p:blipFill>
          <a:blip r:embed="rId3"/>
          <a:srcRect/>
          <a:stretch>
            <a:fillRect/>
          </a:stretch>
        </p:blipFill>
        <p:spPr bwMode="auto">
          <a:xfrm>
            <a:off x="258725" y="5899150"/>
            <a:ext cx="788987" cy="958850"/>
          </a:xfrm>
          <a:prstGeom prst="rect">
            <a:avLst/>
          </a:prstGeom>
          <a:noFill/>
          <a:ln w="9525">
            <a:noFill/>
            <a:miter lim="800000"/>
            <a:headEnd/>
            <a:tailEnd/>
          </a:ln>
        </p:spPr>
      </p:pic>
      <p:sp>
        <p:nvSpPr>
          <p:cNvPr id="5" name="2 Rectángulo"/>
          <p:cNvSpPr/>
          <p:nvPr/>
        </p:nvSpPr>
        <p:spPr>
          <a:xfrm flipH="1">
            <a:off x="0" y="0"/>
            <a:ext cx="11985681"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4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sultado de imagen de lierganes sus tetas"/>
          <p:cNvPicPr>
            <a:picLocks noChangeAspect="1" noChangeArrowheads="1"/>
          </p:cNvPicPr>
          <p:nvPr/>
        </p:nvPicPr>
        <p:blipFill>
          <a:blip r:embed="rId2"/>
          <a:srcRect/>
          <a:stretch>
            <a:fillRect/>
          </a:stretch>
        </p:blipFill>
        <p:spPr bwMode="auto">
          <a:xfrm>
            <a:off x="0" y="0"/>
            <a:ext cx="1131066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p:cNvPicPr>
            <a:picLocks noChangeAspect="1" noChangeArrowheads="1"/>
          </p:cNvPicPr>
          <p:nvPr/>
        </p:nvPicPr>
        <p:blipFill>
          <a:blip r:embed="rId2"/>
          <a:srcRect/>
          <a:stretch>
            <a:fillRect/>
          </a:stretch>
        </p:blipFill>
        <p:spPr bwMode="auto">
          <a:xfrm>
            <a:off x="0" y="0"/>
            <a:ext cx="1127720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lierganes sus tetas"/>
          <p:cNvPicPr>
            <a:picLocks noChangeAspect="1" noChangeArrowheads="1"/>
          </p:cNvPicPr>
          <p:nvPr/>
        </p:nvPicPr>
        <p:blipFill>
          <a:blip r:embed="rId2"/>
          <a:srcRect/>
          <a:stretch>
            <a:fillRect/>
          </a:stretch>
        </p:blipFill>
        <p:spPr bwMode="auto">
          <a:xfrm>
            <a:off x="-1" y="0"/>
            <a:ext cx="1183492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mw2.google.com/mw-panoramio/photos/medium/77942301.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ierganes sus tetas"/>
          <p:cNvPicPr>
            <a:picLocks noChangeAspect="1" noChangeArrowheads="1"/>
          </p:cNvPicPr>
          <p:nvPr/>
        </p:nvPicPr>
        <p:blipFill>
          <a:blip r:embed="rId3"/>
          <a:srcRect/>
          <a:stretch>
            <a:fillRect/>
          </a:stretch>
        </p:blipFill>
        <p:spPr bwMode="auto">
          <a:xfrm>
            <a:off x="0" y="0"/>
            <a:ext cx="11233150" cy="6858000"/>
          </a:xfrm>
          <a:prstGeom prst="rect">
            <a:avLst/>
          </a:prstGeom>
          <a:noFill/>
        </p:spPr>
      </p:pic>
    </p:spTree>
  </p:cSld>
  <p:clrMapOvr>
    <a:masterClrMapping/>
  </p:clrMapOvr>
  <p:transition spd="slow" advTm="6000">
    <p:blinds dir="vert"/>
    <p:sndAc>
      <p:stSnd>
        <p:snd r:embed="rId2" name="Ven aqui a mi lado - Canción montañes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Resultado de imagen de lierganes sus tetas"/>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c12"/>
          <p:cNvPicPr>
            <a:picLocks noChangeAspect="1" noChangeArrowheads="1" noCrop="1"/>
          </p:cNvPicPr>
          <p:nvPr/>
        </p:nvPicPr>
        <p:blipFill>
          <a:blip r:embed="rId2"/>
          <a:srcRect/>
          <a:stretch>
            <a:fillRect/>
          </a:stretch>
        </p:blipFill>
        <p:spPr bwMode="auto">
          <a:xfrm>
            <a:off x="258725" y="5899150"/>
            <a:ext cx="788987" cy="958850"/>
          </a:xfrm>
          <a:prstGeom prst="rect">
            <a:avLst/>
          </a:prstGeom>
          <a:noFill/>
          <a:ln w="9525">
            <a:noFill/>
            <a:miter lim="800000"/>
            <a:headEnd/>
            <a:tailEnd/>
          </a:ln>
        </p:spPr>
      </p:pic>
      <p:sp>
        <p:nvSpPr>
          <p:cNvPr id="2" name="1 Rectángulo"/>
          <p:cNvSpPr/>
          <p:nvPr/>
        </p:nvSpPr>
        <p:spPr>
          <a:xfrm>
            <a:off x="5045071" y="928670"/>
            <a:ext cx="5616575" cy="5232202"/>
          </a:xfrm>
          <a:prstGeom prst="rect">
            <a:avLst/>
          </a:prstGeom>
        </p:spPr>
        <p:txBody>
          <a:bodyPr>
            <a:spAutoFit/>
          </a:bodyPr>
          <a:lstStyle/>
          <a:p>
            <a:pPr lvl="0" fontAlgn="base">
              <a:spcBef>
                <a:spcPct val="0"/>
              </a:spcBef>
              <a:spcAft>
                <a:spcPct val="0"/>
              </a:spcAft>
            </a:pPr>
            <a:r>
              <a:rPr lang="es-ES" sz="3200" b="1" dirty="0" smtClean="0">
                <a:latin typeface="Agency FB" pitchFamily="34" charset="0"/>
                <a:cs typeface="Arial" pitchFamily="34" charset="0"/>
              </a:rPr>
              <a:t>LA LEYENDA DEL HOMBRE PEZ</a:t>
            </a:r>
          </a:p>
          <a:p>
            <a:pPr lvl="0" fontAlgn="base">
              <a:spcBef>
                <a:spcPct val="0"/>
              </a:spcBef>
              <a:spcAft>
                <a:spcPct val="0"/>
              </a:spcAft>
            </a:pPr>
            <a:endParaRPr lang="es-ES" sz="3200" b="1" dirty="0" smtClean="0">
              <a:latin typeface="Agency FB" pitchFamily="34" charset="0"/>
              <a:cs typeface="Arial" pitchFamily="34" charset="0"/>
            </a:endParaRPr>
          </a:p>
          <a:p>
            <a:pPr lvl="0" fontAlgn="base">
              <a:spcBef>
                <a:spcPct val="0"/>
              </a:spcBef>
              <a:spcAft>
                <a:spcPct val="0"/>
              </a:spcAft>
            </a:pPr>
            <a:r>
              <a:rPr lang="es-ES" b="1" dirty="0" smtClean="0">
                <a:latin typeface="Agency FB" pitchFamily="34" charset="0"/>
                <a:cs typeface="Arial" pitchFamily="34" charset="0"/>
              </a:rPr>
              <a:t>Son varias las leyendas que se cuentan de el, aquí te dejo alguna y tu opinas.</a:t>
            </a:r>
            <a:br>
              <a:rPr lang="es-ES" b="1" dirty="0" smtClean="0">
                <a:latin typeface="Agency FB" pitchFamily="34" charset="0"/>
                <a:cs typeface="Arial" pitchFamily="34" charset="0"/>
              </a:rPr>
            </a:br>
            <a:r>
              <a:rPr lang="es-ES" b="1" dirty="0" smtClean="0">
                <a:latin typeface="Agency FB" pitchFamily="34" charset="0"/>
                <a:cs typeface="Arial" pitchFamily="34" charset="0"/>
              </a:rPr>
              <a:t>                </a:t>
            </a:r>
          </a:p>
          <a:p>
            <a:pPr lvl="0" eaLnBrk="0" fontAlgn="base" hangingPunct="0">
              <a:spcBef>
                <a:spcPct val="0"/>
              </a:spcBef>
              <a:spcAft>
                <a:spcPct val="0"/>
              </a:spcAft>
            </a:pPr>
            <a:r>
              <a:rPr lang="es-ES" b="1" dirty="0" smtClean="0">
                <a:latin typeface="Agency FB" pitchFamily="34" charset="0"/>
                <a:cs typeface="Arial" pitchFamily="34" charset="0"/>
              </a:rPr>
              <a:t>Origen: </a:t>
            </a:r>
            <a:r>
              <a:rPr lang="es-ES" dirty="0" smtClean="0">
                <a:latin typeface="Agency FB" pitchFamily="34" charset="0"/>
                <a:cs typeface="Arial" pitchFamily="34" charset="0"/>
              </a:rPr>
              <a:t>La primera reseña en la que aparece el relato del hombre pez es en el volumen VI del Teatro Crítico Universal de Fray Benito Jerónimo Feijoo. Posteriormente José María Herrán escribió, en 1877,  un libro titulado “El Hombre Pez de </a:t>
            </a:r>
            <a:r>
              <a:rPr lang="es-ES" dirty="0" err="1" smtClean="0">
                <a:latin typeface="Agency FB" pitchFamily="34" charset="0"/>
                <a:cs typeface="Arial" pitchFamily="34" charset="0"/>
              </a:rPr>
              <a:t>Liérganes</a:t>
            </a:r>
            <a:r>
              <a:rPr lang="es-ES" dirty="0" smtClean="0">
                <a:latin typeface="Agency FB" pitchFamily="34" charset="0"/>
                <a:cs typeface="Arial" pitchFamily="34" charset="0"/>
              </a:rPr>
              <a:t>", basado en esta historia tradicional popular.</a:t>
            </a:r>
          </a:p>
          <a:p>
            <a:pPr lvl="0" eaLnBrk="0" fontAlgn="base" hangingPunct="0">
              <a:spcBef>
                <a:spcPct val="0"/>
              </a:spcBef>
              <a:spcAft>
                <a:spcPct val="0"/>
              </a:spcAft>
            </a:pPr>
            <a:r>
              <a:rPr lang="es-ES" b="1" dirty="0" smtClean="0">
                <a:latin typeface="Agency FB" pitchFamily="34" charset="0"/>
                <a:cs typeface="Arial" pitchFamily="34" charset="0"/>
              </a:rPr>
              <a:t>Localización: </a:t>
            </a:r>
            <a:r>
              <a:rPr lang="es-ES" dirty="0" smtClean="0">
                <a:latin typeface="Agency FB" pitchFamily="34" charset="0"/>
                <a:cs typeface="Arial" pitchFamily="34" charset="0"/>
              </a:rPr>
              <a:t>Pueblo de </a:t>
            </a:r>
            <a:r>
              <a:rPr lang="es-ES" dirty="0" err="1" smtClean="0">
                <a:latin typeface="Agency FB" pitchFamily="34" charset="0"/>
                <a:cs typeface="Arial" pitchFamily="34" charset="0"/>
              </a:rPr>
              <a:t>Liérganes</a:t>
            </a:r>
            <a:r>
              <a:rPr lang="es-ES" dirty="0" smtClean="0">
                <a:latin typeface="Agency FB" pitchFamily="34" charset="0"/>
                <a:cs typeface="Arial" pitchFamily="34" charset="0"/>
              </a:rPr>
              <a:t>, hacia mediados del siglo XVII.</a:t>
            </a:r>
          </a:p>
          <a:p>
            <a:pPr lvl="0" eaLnBrk="0" fontAlgn="base" hangingPunct="0">
              <a:spcBef>
                <a:spcPct val="0"/>
              </a:spcBef>
              <a:spcAft>
                <a:spcPct val="0"/>
              </a:spcAft>
            </a:pPr>
            <a:r>
              <a:rPr lang="es-ES" b="1" dirty="0" smtClean="0">
                <a:latin typeface="Agency FB" pitchFamily="34" charset="0"/>
                <a:cs typeface="Arial" pitchFamily="34" charset="0"/>
              </a:rPr>
              <a:t>Descripción y características: </a:t>
            </a:r>
            <a:r>
              <a:rPr lang="es-ES" dirty="0" smtClean="0">
                <a:latin typeface="Agency FB" pitchFamily="34" charset="0"/>
                <a:cs typeface="Arial" pitchFamily="34" charset="0"/>
              </a:rPr>
              <a:t>Ser de cabeza humana y de cuerpo pisciforme, blanco y cubierto de escamas.</a:t>
            </a:r>
          </a:p>
          <a:p>
            <a:pPr lvl="0" eaLnBrk="0" fontAlgn="base" hangingPunct="0">
              <a:spcBef>
                <a:spcPct val="0"/>
              </a:spcBef>
              <a:spcAft>
                <a:spcPct val="0"/>
              </a:spcAft>
            </a:pPr>
            <a:r>
              <a:rPr lang="es-ES" b="1" dirty="0" smtClean="0">
                <a:latin typeface="Agency FB" pitchFamily="34" charset="0"/>
                <a:cs typeface="Arial" pitchFamily="34" charset="0"/>
              </a:rPr>
              <a:t>Leyendas y creencias: </a:t>
            </a:r>
            <a:r>
              <a:rPr lang="es-ES" dirty="0" smtClean="0">
                <a:latin typeface="Agency FB" pitchFamily="34" charset="0"/>
                <a:cs typeface="Arial" pitchFamily="34" charset="0"/>
              </a:rPr>
              <a:t>Hace muchos años, vivían en </a:t>
            </a:r>
            <a:r>
              <a:rPr lang="es-ES" dirty="0" err="1" smtClean="0">
                <a:latin typeface="Agency FB" pitchFamily="34" charset="0"/>
                <a:cs typeface="Arial" pitchFamily="34" charset="0"/>
              </a:rPr>
              <a:t>Liérganes</a:t>
            </a:r>
            <a:r>
              <a:rPr lang="es-ES" dirty="0" smtClean="0">
                <a:latin typeface="Agency FB" pitchFamily="34" charset="0"/>
                <a:cs typeface="Arial" pitchFamily="34" charset="0"/>
              </a:rPr>
              <a:t> un joven con tres hermanos, nacidos de la unión de D. Francisco de la Vega y Dña. María de Casar. A este joven le encantaba zambullirse en las aguas de río Miera, en el que pescaba pececillos que transportaba en una calabaza </a:t>
            </a:r>
            <a:endParaRPr lang="es-ES" b="1" dirty="0" smtClean="0">
              <a:latin typeface="Agency FB" pitchFamily="34" charset="0"/>
              <a:cs typeface="Arial" pitchFamily="34" charset="0"/>
            </a:endParaRPr>
          </a:p>
        </p:txBody>
      </p:sp>
      <p:pic>
        <p:nvPicPr>
          <p:cNvPr id="3" name="Picture 2" descr="http://www.cantabriatotal.com/oigh3fuiwrtd7862u_uploads/photo_1156_pez.jpg"/>
          <p:cNvPicPr>
            <a:picLocks noChangeAspect="1" noChangeArrowheads="1"/>
          </p:cNvPicPr>
          <p:nvPr/>
        </p:nvPicPr>
        <p:blipFill>
          <a:blip r:embed="rId3"/>
          <a:srcRect/>
          <a:stretch>
            <a:fillRect/>
          </a:stretch>
        </p:blipFill>
        <p:spPr bwMode="auto">
          <a:xfrm>
            <a:off x="330163" y="332829"/>
            <a:ext cx="4321056" cy="4355941"/>
          </a:xfrm>
          <a:prstGeom prst="rect">
            <a:avLst/>
          </a:prstGeom>
          <a:noFill/>
        </p:spPr>
      </p:pic>
      <p:sp>
        <p:nvSpPr>
          <p:cNvPr id="4" name="2 Rectángulo"/>
          <p:cNvSpPr/>
          <p:nvPr/>
        </p:nvSpPr>
        <p:spPr>
          <a:xfrm>
            <a:off x="-519477" y="0"/>
            <a:ext cx="11752627"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11985681"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5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El Hombre-Pez De Liérganes  "/>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vignette2.wikia.nocookie.net/la-marca-del-este-rpg/images/c/c4/Hombre_pez.jpg/revision/latest/scale-to-width-down/640?cb=20131010212812"/>
          <p:cNvPicPr>
            <a:picLocks noChangeAspect="1" noChangeArrowheads="1"/>
          </p:cNvPicPr>
          <p:nvPr/>
        </p:nvPicPr>
        <p:blipFill>
          <a:blip r:embed="rId2"/>
          <a:srcRect/>
          <a:stretch>
            <a:fillRect/>
          </a:stretch>
        </p:blipFill>
        <p:spPr bwMode="auto">
          <a:xfrm>
            <a:off x="0" y="0"/>
            <a:ext cx="1125877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AutoShape 2" descr="Resultado de imagen de liérganes"/>
          <p:cNvSpPr>
            <a:spLocks noChangeAspect="1" noChangeArrowheads="1"/>
          </p:cNvSpPr>
          <p:nvPr/>
        </p:nvSpPr>
        <p:spPr bwMode="auto">
          <a:xfrm>
            <a:off x="191120" y="-144463"/>
            <a:ext cx="374438"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4756" name="Picture 4" descr="hombre pez"/>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c12"/>
          <p:cNvPicPr>
            <a:picLocks noChangeAspect="1" noChangeArrowheads="1" noCrop="1"/>
          </p:cNvPicPr>
          <p:nvPr/>
        </p:nvPicPr>
        <p:blipFill>
          <a:blip r:embed="rId2"/>
          <a:srcRect/>
          <a:stretch>
            <a:fillRect/>
          </a:stretch>
        </p:blipFill>
        <p:spPr bwMode="auto">
          <a:xfrm>
            <a:off x="258725" y="5899150"/>
            <a:ext cx="788987" cy="958850"/>
          </a:xfrm>
          <a:prstGeom prst="rect">
            <a:avLst/>
          </a:prstGeom>
          <a:noFill/>
          <a:ln w="9525">
            <a:noFill/>
            <a:miter lim="800000"/>
            <a:headEnd/>
            <a:tailEnd/>
          </a:ln>
        </p:spPr>
      </p:pic>
      <p:pic>
        <p:nvPicPr>
          <p:cNvPr id="3" name="Picture 2" descr="Resultado de imagen de lierganes sus tetas"/>
          <p:cNvPicPr>
            <a:picLocks noChangeAspect="1" noChangeArrowheads="1"/>
          </p:cNvPicPr>
          <p:nvPr/>
        </p:nvPicPr>
        <p:blipFill>
          <a:blip r:embed="rId3"/>
          <a:srcRect/>
          <a:stretch>
            <a:fillRect/>
          </a:stretch>
        </p:blipFill>
        <p:spPr bwMode="auto">
          <a:xfrm>
            <a:off x="1" y="0"/>
            <a:ext cx="11233150" cy="5062534"/>
          </a:xfrm>
          <a:prstGeom prst="rect">
            <a:avLst/>
          </a:prstGeom>
          <a:noFill/>
        </p:spPr>
      </p:pic>
      <p:sp>
        <p:nvSpPr>
          <p:cNvPr id="2" name="1 Rectángulo"/>
          <p:cNvSpPr/>
          <p:nvPr/>
        </p:nvSpPr>
        <p:spPr>
          <a:xfrm>
            <a:off x="1404114" y="5143512"/>
            <a:ext cx="8688161" cy="1569660"/>
          </a:xfrm>
          <a:prstGeom prst="rect">
            <a:avLst/>
          </a:prstGeom>
        </p:spPr>
        <p:txBody>
          <a:bodyPr wrap="square">
            <a:spAutoFit/>
          </a:bodyPr>
          <a:lstStyle/>
          <a:p>
            <a:r>
              <a:rPr lang="es-ES" sz="4000" b="1" dirty="0" err="1">
                <a:latin typeface="Agency FB" pitchFamily="34" charset="0"/>
              </a:rPr>
              <a:t>Liérganes</a:t>
            </a:r>
            <a:r>
              <a:rPr lang="es-ES" sz="4000" b="1" dirty="0">
                <a:latin typeface="Agency FB" pitchFamily="34" charset="0"/>
              </a:rPr>
              <a:t> </a:t>
            </a:r>
            <a:r>
              <a:rPr lang="es-ES" sz="2800" b="1" dirty="0">
                <a:latin typeface="Agency FB" pitchFamily="34" charset="0"/>
              </a:rPr>
              <a:t>es conocido por su casco antiguo, por sus tetas y además por el hombre pez, a quien incluso le han dedicado una estatua a la orilla del río.</a:t>
            </a:r>
          </a:p>
        </p:txBody>
      </p:sp>
      <p:sp>
        <p:nvSpPr>
          <p:cNvPr id="4" name="2 Rectángulo"/>
          <p:cNvSpPr/>
          <p:nvPr/>
        </p:nvSpPr>
        <p:spPr>
          <a:xfrm>
            <a:off x="-519477" y="0"/>
            <a:ext cx="11752627"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11985681"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cantabriatotal.com/oigh3fuiwrtd7862u_uploads/photo_1156_dsc_0342%5b1%5d.jpg"/>
          <p:cNvPicPr>
            <a:picLocks noChangeAspect="1" noChangeArrowheads="1"/>
          </p:cNvPicPr>
          <p:nvPr/>
        </p:nvPicPr>
        <p:blipFill>
          <a:blip r:embed="rId2"/>
          <a:srcRect/>
          <a:stretch>
            <a:fillRect/>
          </a:stretch>
        </p:blipFill>
        <p:spPr bwMode="auto">
          <a:xfrm>
            <a:off x="0" y="0"/>
            <a:ext cx="11285675"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lapausadelcafe.es/onewebstatic/d8c0243bb8-home-2-El%20hombre%20pez%20de%20Li%C3%A9rganes-Paseo%20del%20hombre%20pez.jpg"/>
          <p:cNvPicPr>
            <a:picLocks noChangeAspect="1" noChangeArrowheads="1"/>
          </p:cNvPicPr>
          <p:nvPr/>
        </p:nvPicPr>
        <p:blipFill>
          <a:blip r:embed="rId2"/>
          <a:srcRect/>
          <a:stretch>
            <a:fillRect/>
          </a:stretch>
        </p:blipFill>
        <p:spPr bwMode="auto">
          <a:xfrm>
            <a:off x="0" y="0"/>
            <a:ext cx="1123903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rinconesdecantabria.eldiariomontanes.es/fotos/webs/lierganes-el-hombre-pez-15.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http://lugaresconhistoria.com/wp-content/uploads/2014/07/hombre_pez_lierganes.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c12"/>
          <p:cNvPicPr>
            <a:picLocks noChangeAspect="1" noChangeArrowheads="1" noCrop="1"/>
          </p:cNvPicPr>
          <p:nvPr/>
        </p:nvPicPr>
        <p:blipFill>
          <a:blip r:embed="rId2"/>
          <a:srcRect/>
          <a:stretch>
            <a:fillRect/>
          </a:stretch>
        </p:blipFill>
        <p:spPr bwMode="auto">
          <a:xfrm>
            <a:off x="258725" y="5899150"/>
            <a:ext cx="788987" cy="958850"/>
          </a:xfrm>
          <a:prstGeom prst="rect">
            <a:avLst/>
          </a:prstGeom>
          <a:noFill/>
          <a:ln w="9525">
            <a:noFill/>
            <a:miter lim="800000"/>
            <a:headEnd/>
            <a:tailEnd/>
          </a:ln>
        </p:spPr>
      </p:pic>
      <p:pic>
        <p:nvPicPr>
          <p:cNvPr id="1026" name="Picture 2" descr="http://www.vamosacantabria.com/wp-content/uploads/2011/12/10391-332x500.jpg"/>
          <p:cNvPicPr>
            <a:picLocks noChangeAspect="1" noChangeArrowheads="1"/>
          </p:cNvPicPr>
          <p:nvPr/>
        </p:nvPicPr>
        <p:blipFill>
          <a:blip r:embed="rId3"/>
          <a:srcRect/>
          <a:stretch>
            <a:fillRect/>
          </a:stretch>
        </p:blipFill>
        <p:spPr bwMode="auto">
          <a:xfrm>
            <a:off x="263238" y="142852"/>
            <a:ext cx="5127968" cy="6286544"/>
          </a:xfrm>
          <a:prstGeom prst="rect">
            <a:avLst/>
          </a:prstGeom>
          <a:noFill/>
        </p:spPr>
      </p:pic>
      <p:sp>
        <p:nvSpPr>
          <p:cNvPr id="3" name="2 Rectángulo"/>
          <p:cNvSpPr/>
          <p:nvPr/>
        </p:nvSpPr>
        <p:spPr>
          <a:xfrm>
            <a:off x="6045203" y="3000372"/>
            <a:ext cx="4563460" cy="3046988"/>
          </a:xfrm>
          <a:prstGeom prst="rect">
            <a:avLst/>
          </a:prstGeom>
        </p:spPr>
        <p:txBody>
          <a:bodyPr wrap="square">
            <a:spAutoFit/>
          </a:bodyPr>
          <a:lstStyle/>
          <a:p>
            <a:r>
              <a:rPr lang="es-ES" sz="2400" b="1" dirty="0">
                <a:latin typeface="Agency FB" pitchFamily="34" charset="0"/>
              </a:rPr>
              <a:t>Aquí lo tenéis, con su cinta de escamas en la espalda. Se trata de un hombre que allá por el mil seiscientos y pico fue a nadar y no volvió hasta que cuatro años más tarde fue pescado por un barco. No sabían quién era hasta que pronunció la palabra “</a:t>
            </a:r>
            <a:r>
              <a:rPr lang="es-ES" sz="2400" b="1" dirty="0" err="1">
                <a:latin typeface="Agency FB" pitchFamily="34" charset="0"/>
              </a:rPr>
              <a:t>Liérganes</a:t>
            </a:r>
            <a:r>
              <a:rPr lang="es-ES" sz="2400" b="1" dirty="0">
                <a:latin typeface="Agency FB" pitchFamily="34" charset="0"/>
              </a:rPr>
              <a:t>”. Al pueblo lo llevaron y allí lo reconocieron.</a:t>
            </a:r>
          </a:p>
        </p:txBody>
      </p:sp>
      <p:sp>
        <p:nvSpPr>
          <p:cNvPr id="4" name="2 Rectángulo"/>
          <p:cNvSpPr/>
          <p:nvPr/>
        </p:nvSpPr>
        <p:spPr>
          <a:xfrm>
            <a:off x="-519477" y="0"/>
            <a:ext cx="11752627"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2" y="0"/>
            <a:ext cx="11233151"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images.eldiario.es/norte/cantabria/cantabria/SAbre-Centro-Interpretacion-Hombre-Lierganes_EDIIMA20150404_0231_4.jpg"/>
          <p:cNvPicPr>
            <a:picLocks noChangeAspect="1" noChangeArrowheads="1"/>
          </p:cNvPicPr>
          <p:nvPr/>
        </p:nvPicPr>
        <p:blipFill>
          <a:blip r:embed="rId2"/>
          <a:srcRect l="2333" r="2021"/>
          <a:stretch>
            <a:fillRect/>
          </a:stretch>
        </p:blipFill>
        <p:spPr bwMode="auto">
          <a:xfrm>
            <a:off x="-1" y="0"/>
            <a:ext cx="1133113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libertaddigital.com/fotos/galerias/espana-secreta-40-lugares-misterio-terror/lierganes-hombre-pez.JPG"/>
          <p:cNvPicPr>
            <a:picLocks noChangeAspect="1" noChangeArrowheads="1"/>
          </p:cNvPicPr>
          <p:nvPr/>
        </p:nvPicPr>
        <p:blipFill>
          <a:blip r:embed="rId2"/>
          <a:srcRect/>
          <a:stretch>
            <a:fillRect/>
          </a:stretch>
        </p:blipFill>
        <p:spPr bwMode="auto">
          <a:xfrm>
            <a:off x="0" y="0"/>
            <a:ext cx="1127071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1.bp.blogspot.com/-YqdfgyqH1QA/T4yYpiCbC7I/AAAAAAAACV4/X7xvfR6-Vos/s1600/DSC00049.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c12"/>
          <p:cNvPicPr>
            <a:picLocks noChangeAspect="1" noChangeArrowheads="1" noCrop="1"/>
          </p:cNvPicPr>
          <p:nvPr/>
        </p:nvPicPr>
        <p:blipFill>
          <a:blip r:embed="rId2"/>
          <a:srcRect/>
          <a:stretch>
            <a:fillRect/>
          </a:stretch>
        </p:blipFill>
        <p:spPr bwMode="auto">
          <a:xfrm>
            <a:off x="258725" y="5899150"/>
            <a:ext cx="788987" cy="958850"/>
          </a:xfrm>
          <a:prstGeom prst="rect">
            <a:avLst/>
          </a:prstGeom>
          <a:noFill/>
          <a:ln w="9525">
            <a:noFill/>
            <a:miter lim="800000"/>
            <a:headEnd/>
            <a:tailEnd/>
          </a:ln>
        </p:spPr>
      </p:pic>
      <p:sp>
        <p:nvSpPr>
          <p:cNvPr id="2" name="1 Rectángulo"/>
          <p:cNvSpPr/>
          <p:nvPr/>
        </p:nvSpPr>
        <p:spPr>
          <a:xfrm>
            <a:off x="4902195" y="2643182"/>
            <a:ext cx="5857916" cy="3477875"/>
          </a:xfrm>
          <a:prstGeom prst="rect">
            <a:avLst/>
          </a:prstGeom>
        </p:spPr>
        <p:txBody>
          <a:bodyPr wrap="square">
            <a:spAutoFit/>
          </a:bodyPr>
          <a:lstStyle/>
          <a:p>
            <a:r>
              <a:rPr lang="es-ES" sz="2000" dirty="0">
                <a:latin typeface="Agency FB" pitchFamily="34" charset="0"/>
              </a:rPr>
              <a:t>En </a:t>
            </a:r>
            <a:r>
              <a:rPr lang="es-ES" sz="2000" b="1" dirty="0" err="1">
                <a:latin typeface="Agency FB" pitchFamily="34" charset="0"/>
              </a:rPr>
              <a:t>Liérganes</a:t>
            </a:r>
            <a:r>
              <a:rPr lang="es-ES" sz="2000" dirty="0">
                <a:latin typeface="Agency FB" pitchFamily="34" charset="0"/>
              </a:rPr>
              <a:t>, famosa villa antañona y balneario donde una vez estuvo Alfonso XIII, de pasada, </a:t>
            </a:r>
            <a:r>
              <a:rPr lang="es-ES" sz="2000" b="1" dirty="0">
                <a:latin typeface="Agency FB" pitchFamily="34" charset="0"/>
              </a:rPr>
              <a:t>es famoso el hombre pez</a:t>
            </a:r>
            <a:r>
              <a:rPr lang="es-ES" sz="2000" dirty="0">
                <a:latin typeface="Agency FB" pitchFamily="34" charset="0"/>
              </a:rPr>
              <a:t> o anfibio de </a:t>
            </a:r>
            <a:r>
              <a:rPr lang="es-ES" sz="2000" dirty="0" err="1">
                <a:latin typeface="Agency FB" pitchFamily="34" charset="0"/>
              </a:rPr>
              <a:t>Liérganes</a:t>
            </a:r>
            <a:r>
              <a:rPr lang="es-ES" sz="2000" dirty="0">
                <a:latin typeface="Agency FB" pitchFamily="34" charset="0"/>
              </a:rPr>
              <a:t>. Paseando bajo los plátanos del paseo del Hombre Pez, a la orilla del río Miera, el viajero encontrará una estatua que </a:t>
            </a:r>
            <a:r>
              <a:rPr lang="es-ES" sz="2000" b="1" dirty="0">
                <a:latin typeface="Agency FB" pitchFamily="34" charset="0"/>
              </a:rPr>
              <a:t>representa a Francisco de la Vega Casar, nacido en 1658,</a:t>
            </a:r>
            <a:r>
              <a:rPr lang="es-ES" sz="2000" dirty="0">
                <a:latin typeface="Agency FB" pitchFamily="34" charset="0"/>
              </a:rPr>
              <a:t> que a los cinco años ya era capaz de nadar y bucear para pasmo de sus amigos y vecinos.</a:t>
            </a:r>
          </a:p>
          <a:p>
            <a:r>
              <a:rPr lang="es-ES" sz="2000" dirty="0">
                <a:latin typeface="Agency FB" pitchFamily="34" charset="0"/>
              </a:rPr>
              <a:t>Cuando se </a:t>
            </a:r>
            <a:r>
              <a:rPr lang="es-ES" sz="2000" dirty="0" smtClean="0">
                <a:latin typeface="Agency FB" pitchFamily="34" charset="0"/>
              </a:rPr>
              <a:t>hizo </a:t>
            </a:r>
            <a:r>
              <a:rPr lang="es-ES" sz="2000" dirty="0">
                <a:latin typeface="Agency FB" pitchFamily="34" charset="0"/>
              </a:rPr>
              <a:t>mocito lo pusieron de aprendiz en una carpintería, pero él faltaba a sus obligaciones por la querencia del agua y pasaba las horas metido en la ría. </a:t>
            </a:r>
            <a:r>
              <a:rPr lang="es-ES" sz="2000" b="1" dirty="0">
                <a:latin typeface="Agency FB" pitchFamily="34" charset="0"/>
              </a:rPr>
              <a:t>Una víspera de San Juan se metió a nadar mar adentro y no volvió.</a:t>
            </a:r>
            <a:r>
              <a:rPr lang="es-ES" sz="2000" dirty="0">
                <a:latin typeface="Agency FB" pitchFamily="34" charset="0"/>
              </a:rPr>
              <a:t> Como el cadáver no emergió pensaron que se había ahogado y se lo habrían comido los peces.</a:t>
            </a:r>
          </a:p>
        </p:txBody>
      </p:sp>
      <p:pic>
        <p:nvPicPr>
          <p:cNvPr id="3" name="Picture 2" descr="https://u.sharehoodstatic.com/news/4423/15/07/03/a92fb3f1/el-hombre-pez-original.jpeg"/>
          <p:cNvPicPr>
            <a:picLocks noChangeAspect="1" noChangeArrowheads="1"/>
          </p:cNvPicPr>
          <p:nvPr/>
        </p:nvPicPr>
        <p:blipFill>
          <a:blip r:embed="rId3"/>
          <a:srcRect/>
          <a:stretch>
            <a:fillRect/>
          </a:stretch>
        </p:blipFill>
        <p:spPr bwMode="auto">
          <a:xfrm>
            <a:off x="526519" y="428604"/>
            <a:ext cx="3869126" cy="4714884"/>
          </a:xfrm>
          <a:prstGeom prst="rect">
            <a:avLst/>
          </a:prstGeom>
          <a:noFill/>
        </p:spPr>
      </p:pic>
      <p:sp>
        <p:nvSpPr>
          <p:cNvPr id="5" name="2 Rectángulo"/>
          <p:cNvSpPr/>
          <p:nvPr/>
        </p:nvSpPr>
        <p:spPr>
          <a:xfrm flipH="1">
            <a:off x="-2" y="0"/>
            <a:ext cx="11233151"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519477" y="0"/>
            <a:ext cx="11752627"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laspain.com/Cantabria/Lierganes_Cantabria4.jpg"/>
          <p:cNvPicPr>
            <a:picLocks noChangeAspect="1" noChangeArrowheads="1"/>
          </p:cNvPicPr>
          <p:nvPr/>
        </p:nvPicPr>
        <p:blipFill>
          <a:blip r:embed="rId2"/>
          <a:srcRect/>
          <a:stretch>
            <a:fillRect/>
          </a:stretch>
        </p:blipFill>
        <p:spPr bwMode="auto">
          <a:xfrm>
            <a:off x="0" y="0"/>
            <a:ext cx="11233148"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c12"/>
          <p:cNvPicPr>
            <a:picLocks noChangeAspect="1" noChangeArrowheads="1" noCrop="1"/>
          </p:cNvPicPr>
          <p:nvPr/>
        </p:nvPicPr>
        <p:blipFill>
          <a:blip r:embed="rId2"/>
          <a:srcRect/>
          <a:stretch>
            <a:fillRect/>
          </a:stretch>
        </p:blipFill>
        <p:spPr bwMode="auto">
          <a:xfrm>
            <a:off x="258725" y="5899150"/>
            <a:ext cx="788987" cy="958850"/>
          </a:xfrm>
          <a:prstGeom prst="rect">
            <a:avLst/>
          </a:prstGeom>
          <a:noFill/>
          <a:ln w="9525">
            <a:noFill/>
            <a:miter lim="800000"/>
            <a:headEnd/>
            <a:tailEnd/>
          </a:ln>
        </p:spPr>
      </p:pic>
      <p:sp>
        <p:nvSpPr>
          <p:cNvPr id="2" name="1 Rectángulo"/>
          <p:cNvSpPr/>
          <p:nvPr/>
        </p:nvSpPr>
        <p:spPr>
          <a:xfrm>
            <a:off x="6143133" y="1357298"/>
            <a:ext cx="5090017" cy="5262979"/>
          </a:xfrm>
          <a:prstGeom prst="rect">
            <a:avLst/>
          </a:prstGeom>
        </p:spPr>
        <p:txBody>
          <a:bodyPr wrap="square">
            <a:spAutoFit/>
          </a:bodyPr>
          <a:lstStyle/>
          <a:p>
            <a:r>
              <a:rPr lang="es-ES" sz="2400" dirty="0">
                <a:latin typeface="Agency FB" pitchFamily="34" charset="0"/>
              </a:rPr>
              <a:t>El caso es que </a:t>
            </a:r>
            <a:r>
              <a:rPr lang="es-ES" sz="2400" b="1" dirty="0">
                <a:latin typeface="Agency FB" pitchFamily="34" charset="0"/>
              </a:rPr>
              <a:t>cinco años después apareció</a:t>
            </a:r>
            <a:r>
              <a:rPr lang="es-ES" sz="2400" dirty="0">
                <a:latin typeface="Agency FB" pitchFamily="34" charset="0"/>
              </a:rPr>
              <a:t> en las redes de unos pescadores que faenaban en el mar de Cádiz:</a:t>
            </a:r>
            <a:r>
              <a:rPr lang="es-ES" sz="2400" b="1" dirty="0">
                <a:latin typeface="Agency FB" pitchFamily="34" charset="0"/>
              </a:rPr>
              <a:t> le habían salido escamas por el tronco y los dedos los tenía unidos por una membrana como los patos.</a:t>
            </a:r>
            <a:r>
              <a:rPr lang="es-ES" sz="2400" dirty="0">
                <a:latin typeface="Agency FB" pitchFamily="34" charset="0"/>
              </a:rPr>
              <a:t> Con mucho esfuerzo consiguieron saber que era de </a:t>
            </a:r>
            <a:r>
              <a:rPr lang="es-ES" sz="2400" dirty="0" err="1">
                <a:latin typeface="Agency FB" pitchFamily="34" charset="0"/>
              </a:rPr>
              <a:t>Liérganes</a:t>
            </a:r>
            <a:r>
              <a:rPr lang="es-ES" sz="2400" dirty="0">
                <a:latin typeface="Agency FB" pitchFamily="34" charset="0"/>
              </a:rPr>
              <a:t> y lo devolvieron a su familia.</a:t>
            </a:r>
          </a:p>
          <a:p>
            <a:r>
              <a:rPr lang="es-ES" sz="2400" dirty="0">
                <a:latin typeface="Agency FB" pitchFamily="34" charset="0"/>
              </a:rPr>
              <a:t>En </a:t>
            </a:r>
            <a:r>
              <a:rPr lang="es-ES" sz="2400" dirty="0" err="1">
                <a:latin typeface="Agency FB" pitchFamily="34" charset="0"/>
              </a:rPr>
              <a:t>Liérganes</a:t>
            </a:r>
            <a:r>
              <a:rPr lang="es-ES" sz="2400" dirty="0">
                <a:latin typeface="Agency FB" pitchFamily="34" charset="0"/>
              </a:rPr>
              <a:t> vivió unos años como alelado, que ni sentía ni padecía. Solo pronunciaba dos palabras: tabaco y pan. Se pasaba el día tumbado sin hacer nada. </a:t>
            </a:r>
            <a:r>
              <a:rPr lang="es-ES" sz="2400" b="1" dirty="0">
                <a:latin typeface="Agency FB" pitchFamily="34" charset="0"/>
              </a:rPr>
              <a:t>Un buen día se escapó y se tiró de cabeza al río Miera. No se volvió a saber de él.</a:t>
            </a:r>
            <a:r>
              <a:rPr lang="es-ES" sz="2400" dirty="0">
                <a:latin typeface="Agency FB" pitchFamily="34" charset="0"/>
              </a:rPr>
              <a:t> El doctor Marañón cree que hería un enfermo de cretinismo e ictiosis.</a:t>
            </a:r>
          </a:p>
        </p:txBody>
      </p:sp>
      <p:pic>
        <p:nvPicPr>
          <p:cNvPr id="3" name="Picture 2" descr="https://u.sharehoodstatic.com/news/4423/15/07/03/a92fb3f1/el-hombre-pez-original.jpeg"/>
          <p:cNvPicPr>
            <a:picLocks noChangeAspect="1" noChangeArrowheads="1"/>
          </p:cNvPicPr>
          <p:nvPr/>
        </p:nvPicPr>
        <p:blipFill>
          <a:blip r:embed="rId3"/>
          <a:srcRect/>
          <a:stretch>
            <a:fillRect/>
          </a:stretch>
        </p:blipFill>
        <p:spPr bwMode="auto">
          <a:xfrm>
            <a:off x="0" y="0"/>
            <a:ext cx="5627808" cy="6858000"/>
          </a:xfrm>
          <a:prstGeom prst="rect">
            <a:avLst/>
          </a:prstGeom>
          <a:noFill/>
        </p:spPr>
      </p:pic>
      <p:sp>
        <p:nvSpPr>
          <p:cNvPr id="5" name="2 Rectángulo"/>
          <p:cNvSpPr/>
          <p:nvPr/>
        </p:nvSpPr>
        <p:spPr>
          <a:xfrm flipH="1">
            <a:off x="-2" y="0"/>
            <a:ext cx="11233151"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519477" y="0"/>
            <a:ext cx="11752627"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3.bp.blogspot.com/-Pxt8KwnOTJM/T41A-34lUgI/AAAAAAAAAK8/CQhXHHok97Y/s1600/P1017411.JPG"/>
          <p:cNvPicPr>
            <a:picLocks noChangeAspect="1" noChangeArrowheads="1"/>
          </p:cNvPicPr>
          <p:nvPr/>
        </p:nvPicPr>
        <p:blipFill>
          <a:blip r:embed="rId2"/>
          <a:srcRect/>
          <a:stretch>
            <a:fillRect/>
          </a:stretch>
        </p:blipFill>
        <p:spPr bwMode="auto">
          <a:xfrm>
            <a:off x="0" y="-1"/>
            <a:ext cx="11233150" cy="6858001"/>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i45.tinypic.com/2m79idh.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lapausadelcafe.es/onewebstatic/6ebf96a008-home-2-El%20hombre%20pez%20de%20Li%C3%A9rganes-El%20Hombre%20Pez%204.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farm3.static.flickr.com/2469/3908145492_c8919a00f0.jpg"/>
          <p:cNvPicPr>
            <a:picLocks noChangeAspect="1" noChangeArrowheads="1"/>
          </p:cNvPicPr>
          <p:nvPr/>
        </p:nvPicPr>
        <p:blipFill>
          <a:blip r:embed="rId2"/>
          <a:srcRect/>
          <a:stretch>
            <a:fillRect/>
          </a:stretch>
        </p:blipFill>
        <p:spPr bwMode="auto">
          <a:xfrm>
            <a:off x="0" y="0"/>
            <a:ext cx="1132374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fotos.eldiariomontanes.es/201401/lierganes-debajo-del-pte-romanico-y-monumento-al-hombre-pez-x.jpg"/>
          <p:cNvPicPr>
            <a:picLocks noChangeAspect="1" noChangeArrowheads="1"/>
          </p:cNvPicPr>
          <p:nvPr/>
        </p:nvPicPr>
        <p:blipFill>
          <a:blip r:embed="rId2"/>
          <a:srcRect/>
          <a:stretch>
            <a:fillRect/>
          </a:stretch>
        </p:blipFill>
        <p:spPr bwMode="auto">
          <a:xfrm>
            <a:off x="-6263099" y="-142900"/>
            <a:ext cx="18451970" cy="700090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0.50324 -3.33333E-6 L -0.06837 -3.33333E-6 " pathEditMode="relative" rAng="0" ptsTypes="AA">
                                      <p:cBhvr>
                                        <p:cTn id="6" dur="5000" fill="hold"/>
                                        <p:tgtEl>
                                          <p:spTgt spid="49154"/>
                                        </p:tgtEl>
                                        <p:attrNameLst>
                                          <p:attrName>ppt_x</p:attrName>
                                          <p:attrName>ppt_y</p:attrName>
                                        </p:attrNameLst>
                                      </p:cBhvr>
                                      <p:rCtr x="-28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ierganes_estatua_hombre_pez"/>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cantabriarural.com/wp-content/uploads/2013/noticias/hombrepez.jpg"/>
          <p:cNvPicPr>
            <a:picLocks noChangeAspect="1" noChangeArrowheads="1"/>
          </p:cNvPicPr>
          <p:nvPr/>
        </p:nvPicPr>
        <p:blipFill>
          <a:blip r:embed="rId2"/>
          <a:srcRect/>
          <a:stretch>
            <a:fillRect/>
          </a:stretch>
        </p:blipFill>
        <p:spPr bwMode="auto">
          <a:xfrm>
            <a:off x="-219433" y="0"/>
            <a:ext cx="1145258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eltomavistasdesantander.com/wp-content/uploads/2013/11/hombre-pez-lierganes-cantabria.jpg"/>
          <p:cNvPicPr>
            <a:picLocks noChangeAspect="1" noChangeArrowheads="1"/>
          </p:cNvPicPr>
          <p:nvPr/>
        </p:nvPicPr>
        <p:blipFill>
          <a:blip r:embed="rId2"/>
          <a:srcRect/>
          <a:stretch>
            <a:fillRect/>
          </a:stretch>
        </p:blipFill>
        <p:spPr bwMode="auto">
          <a:xfrm>
            <a:off x="0" y="0"/>
            <a:ext cx="1127720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vamosacantabria.com/wp-content/uploads/2011/12/10385.jpg"/>
          <p:cNvPicPr>
            <a:picLocks noChangeAspect="1" noChangeArrowheads="1"/>
          </p:cNvPicPr>
          <p:nvPr/>
        </p:nvPicPr>
        <p:blipFill>
          <a:blip r:embed="rId2"/>
          <a:srcRect/>
          <a:stretch>
            <a:fillRect/>
          </a:stretch>
        </p:blipFill>
        <p:spPr bwMode="auto">
          <a:xfrm>
            <a:off x="-1" y="0"/>
            <a:ext cx="1121734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s://farm1.staticflickr.com/752/23440847576_31acae3190_b.jpg"/>
          <p:cNvPicPr>
            <a:picLocks noChangeAspect="1" noChangeArrowheads="1"/>
          </p:cNvPicPr>
          <p:nvPr/>
        </p:nvPicPr>
        <p:blipFill>
          <a:blip r:embed="rId2"/>
          <a:srcRect/>
          <a:stretch>
            <a:fillRect/>
          </a:stretch>
        </p:blipFill>
        <p:spPr bwMode="auto">
          <a:xfrm>
            <a:off x="-384217" y="0"/>
            <a:ext cx="11982027" cy="70009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12331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6245" y="3386254"/>
            <a:ext cx="6858000" cy="855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761398" y="3386254"/>
            <a:ext cx="6858000" cy="8550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331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6"/>
            <a:ext cx="112331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5170" y="5803927"/>
            <a:ext cx="740219" cy="684513"/>
          </a:xfrm>
          <a:prstGeom prst="rect">
            <a:avLst/>
          </a:prstGeom>
          <a:noFill/>
          <a:ln w="38100">
            <a:solidFill>
              <a:srgbClr val="1CDEF8"/>
            </a:solidFill>
            <a:miter lim="800000"/>
            <a:headEnd/>
            <a:tailEnd/>
          </a:ln>
        </p:spPr>
      </p:pic>
      <p:sp>
        <p:nvSpPr>
          <p:cNvPr id="19" name="18 Rectángulo"/>
          <p:cNvSpPr/>
          <p:nvPr/>
        </p:nvSpPr>
        <p:spPr>
          <a:xfrm>
            <a:off x="2432813" y="4572019"/>
            <a:ext cx="3307322"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1394" y="501226"/>
            <a:ext cx="3441261"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42260" y="0"/>
            <a:ext cx="4297439"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07 de septiembre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11:03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557802" y="5611366"/>
            <a:ext cx="2467800" cy="934064"/>
          </a:xfrm>
          <a:prstGeom prst="rect">
            <a:avLst/>
          </a:prstGeom>
          <a:noFill/>
        </p:spPr>
      </p:pic>
    </p:spTree>
  </p:cSld>
  <p:clrMapOvr>
    <a:masterClrMapping/>
  </p:clrMapOvr>
  <p:transition spd="slow" advTm="1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2331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12331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33849" y="0"/>
            <a:ext cx="5991013" cy="1562100"/>
          </a:xfrm>
          <a:prstGeom prst="rect">
            <a:avLst/>
          </a:prstGeom>
          <a:noFill/>
        </p:spPr>
      </p:pic>
      <p:sp>
        <p:nvSpPr>
          <p:cNvPr id="4104" name="Text Box 8"/>
          <p:cNvSpPr txBox="1">
            <a:spLocks noChangeArrowheads="1"/>
          </p:cNvSpPr>
          <p:nvPr/>
        </p:nvSpPr>
        <p:spPr bwMode="auto">
          <a:xfrm>
            <a:off x="0" y="1905001"/>
            <a:ext cx="112331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404144" y="4724402"/>
            <a:ext cx="3276335"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27109" y="4191000"/>
            <a:ext cx="2901897"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61308" y="4876800"/>
            <a:ext cx="149775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55267"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55267"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55267"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55267"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IERGANES.-pps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LIERGANES.-ppsx</Template>
  <TotalTime>4</TotalTime>
  <Words>173</Words>
  <Application>Microsoft Office PowerPoint</Application>
  <PresentationFormat>Personalizado</PresentationFormat>
  <Paragraphs>33</Paragraphs>
  <Slides>61</Slides>
  <Notes>1</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LIERGANES.-ppsx</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2016-09-07T09:03:44Z</dcterms:created>
  <dcterms:modified xsi:type="dcterms:W3CDTF">2016-09-07T09:08:02Z</dcterms:modified>
</cp:coreProperties>
</file>