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8"/>
  </p:notesMasterIdLst>
  <p:sldIdLst>
    <p:sldId id="479" r:id="rId3"/>
    <p:sldId id="512" r:id="rId4"/>
    <p:sldId id="336" r:id="rId5"/>
    <p:sldId id="481" r:id="rId6"/>
    <p:sldId id="441" r:id="rId7"/>
    <p:sldId id="482" r:id="rId8"/>
    <p:sldId id="484" r:id="rId9"/>
    <p:sldId id="496" r:id="rId10"/>
    <p:sldId id="485" r:id="rId11"/>
    <p:sldId id="487" r:id="rId12"/>
    <p:sldId id="488" r:id="rId13"/>
    <p:sldId id="443" r:id="rId14"/>
    <p:sldId id="444" r:id="rId15"/>
    <p:sldId id="445" r:id="rId16"/>
    <p:sldId id="489" r:id="rId17"/>
    <p:sldId id="490" r:id="rId18"/>
    <p:sldId id="491" r:id="rId19"/>
    <p:sldId id="492" r:id="rId20"/>
    <p:sldId id="493" r:id="rId21"/>
    <p:sldId id="494" r:id="rId22"/>
    <p:sldId id="495" r:id="rId23"/>
    <p:sldId id="451" r:id="rId24"/>
    <p:sldId id="497" r:id="rId25"/>
    <p:sldId id="449" r:id="rId26"/>
    <p:sldId id="498" r:id="rId27"/>
    <p:sldId id="469" r:id="rId28"/>
    <p:sldId id="461" r:id="rId29"/>
    <p:sldId id="502" r:id="rId30"/>
    <p:sldId id="455" r:id="rId31"/>
    <p:sldId id="499" r:id="rId32"/>
    <p:sldId id="456" r:id="rId33"/>
    <p:sldId id="458" r:id="rId34"/>
    <p:sldId id="457" r:id="rId35"/>
    <p:sldId id="501" r:id="rId36"/>
    <p:sldId id="464" r:id="rId37"/>
    <p:sldId id="504" r:id="rId38"/>
    <p:sldId id="500" r:id="rId39"/>
    <p:sldId id="476" r:id="rId40"/>
    <p:sldId id="505" r:id="rId41"/>
    <p:sldId id="474" r:id="rId42"/>
    <p:sldId id="508" r:id="rId43"/>
    <p:sldId id="509" r:id="rId44"/>
    <p:sldId id="463" r:id="rId45"/>
    <p:sldId id="507" r:id="rId46"/>
    <p:sldId id="511" r:id="rId47"/>
    <p:sldId id="513" r:id="rId48"/>
    <p:sldId id="514" r:id="rId49"/>
    <p:sldId id="515" r:id="rId50"/>
    <p:sldId id="517" r:id="rId51"/>
    <p:sldId id="516" r:id="rId52"/>
    <p:sldId id="518" r:id="rId53"/>
    <p:sldId id="506" r:id="rId54"/>
    <p:sldId id="486" r:id="rId55"/>
    <p:sldId id="480" r:id="rId56"/>
    <p:sldId id="519" r:id="rId57"/>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6bACHV5Qggr/zZoCEw5OMQ==" hashData="ZItwDKZBAd6u78H+y7OzW4i7KhI="/>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13" autoAdjust="0"/>
    <p:restoredTop sz="96338" autoAdjust="0"/>
  </p:normalViewPr>
  <p:slideViewPr>
    <p:cSldViewPr>
      <p:cViewPr>
        <p:scale>
          <a:sx n="60" d="100"/>
          <a:sy n="60" d="100"/>
        </p:scale>
        <p:origin x="629" y="41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30/08/2025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37</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48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30/08/2025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30/08/2025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30/08/2025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30/08/2025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30/08/2025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30/08/2025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30/08/2025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30/08/2025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30/08/2025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30/08/2025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30/08/2025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337752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30/08/2025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0902969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Leyendas del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Palacio de Linares -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8 Raimunda Ossorio y Ortega-marquesa de Linares.jpg"/>
          <p:cNvPicPr>
            <a:picLocks noChangeAspect="1"/>
          </p:cNvPicPr>
          <p:nvPr/>
        </p:nvPicPr>
        <p:blipFill>
          <a:blip r:embed="rId2" cstate="print"/>
          <a:stretch>
            <a:fillRect/>
          </a:stretch>
        </p:blipFill>
        <p:spPr>
          <a:xfrm>
            <a:off x="4572000" y="-454868"/>
            <a:ext cx="4572000" cy="6768752"/>
          </a:xfrm>
          <a:prstGeom prst="rect">
            <a:avLst/>
          </a:prstGeom>
        </p:spPr>
      </p:pic>
      <p:pic>
        <p:nvPicPr>
          <p:cNvPr id="6" name="5 Imagen" descr="37 José María de Murga y Reolid - primer marqués de Linares.jpg"/>
          <p:cNvPicPr>
            <a:picLocks noChangeAspect="1"/>
          </p:cNvPicPr>
          <p:nvPr/>
        </p:nvPicPr>
        <p:blipFill>
          <a:blip r:embed="rId3" cstate="print"/>
          <a:stretch>
            <a:fillRect/>
          </a:stretch>
        </p:blipFill>
        <p:spPr>
          <a:xfrm>
            <a:off x="0" y="-454868"/>
            <a:ext cx="4572000" cy="6768752"/>
          </a:xfrm>
          <a:prstGeom prst="rect">
            <a:avLst/>
          </a:prstGeom>
        </p:spPr>
      </p:pic>
      <p:sp>
        <p:nvSpPr>
          <p:cNvPr id="8" name="7 Rectángulo"/>
          <p:cNvSpPr/>
          <p:nvPr/>
        </p:nvSpPr>
        <p:spPr>
          <a:xfrm>
            <a:off x="0" y="-454868"/>
            <a:ext cx="9144000" cy="6768752"/>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907704" y="0"/>
            <a:ext cx="5394425" cy="923330"/>
          </a:xfrm>
          <a:prstGeom prst="rect">
            <a:avLst/>
          </a:prstGeom>
          <a:noFill/>
        </p:spPr>
        <p:txBody>
          <a:bodyPr wrap="none" lIns="91440" tIns="45720" rIns="91440" bIns="45720">
            <a:prstTxWarp prst="textFadeUp">
              <a:avLst>
                <a:gd name="adj" fmla="val 6730"/>
              </a:avLst>
            </a:prstTxWarp>
            <a:spAutoFit/>
            <a:scene3d>
              <a:camera prst="perspectiveRelaxedModerately"/>
              <a:lightRig rig="threePt" dir="t"/>
            </a:scene3d>
            <a:sp3d extrusionH="57150">
              <a:bevelT w="38100" h="38100" prst="angle"/>
            </a:sp3d>
          </a:bodyPr>
          <a:lstStyle/>
          <a:p>
            <a:pPr algn="ctr"/>
            <a:r>
              <a:rPr lang="es-E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effectLst>
              </a:rPr>
              <a:t> </a:t>
            </a:r>
            <a:r>
              <a:rPr lang="es-E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Palacio de Linares</a:t>
            </a:r>
            <a:r>
              <a:rPr lang="es-E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rPr>
              <a:t> </a:t>
            </a:r>
            <a:endParaRPr lang="es-E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outerShdw blurRad="38100" dist="38100" dir="2700000" algn="tl">
                  <a:srgbClr val="000000">
                    <a:alpha val="43137"/>
                  </a:srgbClr>
                </a:outerShdw>
                <a:reflection blurRad="6350" stA="55000" endA="50" endPos="85000" dir="5400000" sy="-100000" algn="bl" rotWithShape="0"/>
              </a:effectLst>
            </a:endParaRPr>
          </a:p>
        </p:txBody>
      </p:sp>
      <p:sp>
        <p:nvSpPr>
          <p:cNvPr id="3" name="2 CuadroTexto"/>
          <p:cNvSpPr txBox="1"/>
          <p:nvPr/>
        </p:nvSpPr>
        <p:spPr>
          <a:xfrm>
            <a:off x="467544" y="1345332"/>
            <a:ext cx="8496944"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Existen muchos lugares en España de los que hablar, pero si uno sobresale sobre la mayoría por su leyenda es el Palacio del Marqués de Linares de Madrid. Ubicado en el centro de la ciudad con la estatua de la Cibeles en su puerta, esconde una de las leyendas de amor más tristes y misteriosas que podemos conocer.</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289548"/>
            <a:ext cx="828092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Es el momento de hablar de este palacio que todos podéis visitar e imaginar entre sus paredes sobre la historia que se esconde. Una leyenda de amor prohibido en donde la línea de la realidad y la ficción se sobrepasan con tanta facilidad que nunca podremos desentrañar en realidad la maraña de la historia real y la leyenda, pero precisamente tal vez sea esto lo que le confiere un halo de misterio.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8000">
        <p:wipe/>
      </p:transition>
    </mc:Choice>
    <mc:Fallback>
      <p:transition spd="slow" advTm="6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85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Palacio de Linares es uno de los edificios más reconocidos de Madrid. Esta edificación, que fue construida entre finales del siglo XIX y principios del XX, se encuentra en un lugar estratégico muy importante.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wipe dir="r"/>
        <p:sndAc>
          <p:stSnd loop="1">
            <p:snd r:embed="rId2" name="Variadas.wav"/>
          </p:stSnd>
        </p:sndAc>
      </p:transition>
    </mc:Choice>
    <mc:Fallback>
      <p:transition spd="slow" advTm="30000">
        <p:wipe dir="r"/>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4" y="0"/>
            <a:ext cx="9144002"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localiza muy cerca del Banco de España y de la céntrica Plaza de Cibeles, un lugar que, a todos los aficionados al deporte, y más concretamente, al fútbol, les resultará muy familiar.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out)">
                                      <p:cBhvr>
                                        <p:cTn id="7" dur="50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0"/>
                                        <p:tgtEl>
                                          <p:spTgt spid="17"/>
                                        </p:tgtEl>
                                      </p:cBhvr>
                                    </p:animEffect>
                                  </p:childTnLst>
                                </p:cTn>
                              </p:par>
                              <p:par>
                                <p:cTn id="11" presetID="10" presetClass="exit" presetSubtype="0" fill="hold" nodeType="withEffect">
                                  <p:stCondLst>
                                    <p:cond delay="2500"/>
                                  </p:stCondLst>
                                  <p:childTnLst>
                                    <p:animEffect transition="out" filter="fade">
                                      <p:cBhvr>
                                        <p:cTn id="12" dur="5000"/>
                                        <p:tgtEl>
                                          <p:spTgt spid="17"/>
                                        </p:tgtEl>
                                      </p:cBhvr>
                                    </p:animEffect>
                                    <p:set>
                                      <p:cBhvr>
                                        <p:cTn id="13" dur="1" fill="hold">
                                          <p:stCondLst>
                                            <p:cond delay="4999"/>
                                          </p:stCondLst>
                                        </p:cTn>
                                        <p:tgtEl>
                                          <p:spTgt spid="17"/>
                                        </p:tgtEl>
                                        <p:attrNameLst>
                                          <p:attrName>style.visibility</p:attrName>
                                        </p:attrNameLst>
                                      </p:cBhvr>
                                      <p:to>
                                        <p:strVal val="hidden"/>
                                      </p:to>
                                    </p:set>
                                  </p:childTnLst>
                                </p:cTn>
                              </p:par>
                              <p:par>
                                <p:cTn id="14" presetID="10" presetClass="entr" presetSubtype="0" fill="hold" nodeType="withEffect">
                                  <p:stCondLst>
                                    <p:cond delay="250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0"/>
                                        <p:tgtEl>
                                          <p:spTgt spid="18"/>
                                        </p:tgtEl>
                                      </p:cBhvr>
                                    </p:animEffect>
                                  </p:childTnLst>
                                </p:cTn>
                              </p:par>
                              <p:par>
                                <p:cTn id="17" presetID="50" presetClass="entr" presetSubtype="0" decel="100000" fill="hold" nodeType="withEffect">
                                  <p:stCondLst>
                                    <p:cond delay="2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0" fill="hold"/>
                                        <p:tgtEl>
                                          <p:spTgt spid="18"/>
                                        </p:tgtEl>
                                        <p:attrNameLst>
                                          <p:attrName>ppt_w</p:attrName>
                                        </p:attrNameLst>
                                      </p:cBhvr>
                                      <p:tavLst>
                                        <p:tav tm="0">
                                          <p:val>
                                            <p:strVal val="#ppt_w+.3"/>
                                          </p:val>
                                        </p:tav>
                                        <p:tav tm="100000">
                                          <p:val>
                                            <p:strVal val="#ppt_w"/>
                                          </p:val>
                                        </p:tav>
                                      </p:tavLst>
                                    </p:anim>
                                    <p:anim calcmode="lin" valueType="num">
                                      <p:cBhvr>
                                        <p:cTn id="20" dur="5000" fill="hold"/>
                                        <p:tgtEl>
                                          <p:spTgt spid="18"/>
                                        </p:tgtEl>
                                        <p:attrNameLst>
                                          <p:attrName>ppt_h</p:attrName>
                                        </p:attrNameLst>
                                      </p:cBhvr>
                                      <p:tavLst>
                                        <p:tav tm="0">
                                          <p:val>
                                            <p:strVal val="#ppt_h"/>
                                          </p:val>
                                        </p:tav>
                                        <p:tav tm="100000">
                                          <p:val>
                                            <p:strVal val="#ppt_h"/>
                                          </p:val>
                                        </p:tav>
                                      </p:tavLst>
                                    </p:anim>
                                    <p:animEffect transition="in" filter="fade">
                                      <p:cBhvr>
                                        <p:cTn id="21" dur="5000"/>
                                        <p:tgtEl>
                                          <p:spTgt spid="18"/>
                                        </p:tgtEl>
                                      </p:cBhvr>
                                    </p:animEffect>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Retomamos nuestro recorrido a través de los vestigios de antiguos jardines madrileños con la visita al Jardín del Palacio del Marqués de Linares, actualmente sede de la Casa de América, en el Paseo de Recoletos nº 2, un jardín realmente bonito y de interés histórico.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4" y="0"/>
            <a:ext cx="9143999" cy="6025852"/>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3999" cy="6025852"/>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1870 José Murga, Marqués de Linares, adquirió algunos terrenos del antiguo Pósito, -que ocupaba toda la manzana desde la plaza de la Independencia hasta Cibeles, y que había sido derribado el año anterior-, con el fin de construir su residencia.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ripp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0" presetClass="entr" presetSubtype="0" fill="hold" nodeType="withEffect">
                                  <p:stCondLst>
                                    <p:cond delay="25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0"/>
                                        <p:tgtEl>
                                          <p:spTgt spid="30"/>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0" fill="hold"/>
                                        <p:tgtEl>
                                          <p:spTgt spid="30"/>
                                        </p:tgtEl>
                                        <p:attrNameLst>
                                          <p:attrName>ppt_w</p:attrName>
                                        </p:attrNameLst>
                                      </p:cBhvr>
                                      <p:tavLst>
                                        <p:tav tm="0">
                                          <p:val>
                                            <p:strVal val="#ppt_w+.3"/>
                                          </p:val>
                                        </p:tav>
                                        <p:tav tm="100000">
                                          <p:val>
                                            <p:strVal val="#ppt_w"/>
                                          </p:val>
                                        </p:tav>
                                      </p:tavLst>
                                    </p:anim>
                                    <p:anim calcmode="lin" valueType="num">
                                      <p:cBhvr>
                                        <p:cTn id="19" dur="5000" fill="hold"/>
                                        <p:tgtEl>
                                          <p:spTgt spid="30"/>
                                        </p:tgtEl>
                                        <p:attrNameLst>
                                          <p:attrName>ppt_h</p:attrName>
                                        </p:attrNameLst>
                                      </p:cBhvr>
                                      <p:tavLst>
                                        <p:tav tm="0">
                                          <p:val>
                                            <p:strVal val="#ppt_h"/>
                                          </p:val>
                                        </p:tav>
                                        <p:tav tm="100000">
                                          <p:val>
                                            <p:strVal val="#ppt_h"/>
                                          </p:val>
                                        </p:tav>
                                      </p:tavLst>
                                    </p:anim>
                                    <p:animEffect transition="in" filter="fade">
                                      <p:cBhvr>
                                        <p:cTn id="20" dur="5000"/>
                                        <p:tgtEl>
                                          <p:spTgt spid="30"/>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4000" cy="6169868"/>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4" name="3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lugar, que actualmente alberga la Casa de América, ha tenido una larga historia. Desde que los marqueses de Linares, dueños de la casa, la construyeron, las anécdotas se han sucedido.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2" y="0"/>
            <a:ext cx="4644008"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4644008" cy="5715000"/>
          </a:xfrm>
          <a:prstGeom prst="rect">
            <a:avLst/>
          </a:prstGeom>
          <a:noFill/>
          <a:ln w="9525">
            <a:noFill/>
            <a:miter lim="800000"/>
            <a:headEnd/>
            <a:tailEnd/>
          </a:ln>
        </p:spPr>
      </p:pic>
      <p:sp>
        <p:nvSpPr>
          <p:cNvPr id="5" name="4 CuadroTexto"/>
          <p:cNvSpPr txBox="1"/>
          <p:nvPr/>
        </p:nvSpPr>
        <p:spPr>
          <a:xfrm>
            <a:off x="4932040" y="1777380"/>
            <a:ext cx="396044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Sin embargo, una de las más conocidas tiene que ver con un eco fantasmal, unas psicofonías y una niña a la que, según la leyenda, se oye llorar entre las paredes de dicha casa.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dir="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10"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childTnLst>
                                </p:cTn>
                              </p:par>
                              <p:par>
                                <p:cTn id="16" presetID="16" presetClass="entr" presetSubtype="42" fill="hold" nodeType="withEffect">
                                  <p:stCondLst>
                                    <p:cond delay="2000"/>
                                  </p:stCondLst>
                                  <p:childTnLst>
                                    <p:set>
                                      <p:cBhvr>
                                        <p:cTn id="17" dur="1" fill="hold">
                                          <p:stCondLst>
                                            <p:cond delay="0"/>
                                          </p:stCondLst>
                                        </p:cTn>
                                        <p:tgtEl>
                                          <p:spTgt spid="35"/>
                                        </p:tgtEl>
                                        <p:attrNameLst>
                                          <p:attrName>style.visibility</p:attrName>
                                        </p:attrNameLst>
                                      </p:cBhvr>
                                      <p:to>
                                        <p:strVal val="visible"/>
                                      </p:to>
                                    </p:set>
                                    <p:animEffect transition="in" filter="barn(outHorizontal)">
                                      <p:cBhvr>
                                        <p:cTn id="18" dur="5000"/>
                                        <p:tgtEl>
                                          <p:spTgt spid="35"/>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3968"/>
            <a:ext cx="9144000"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3968"/>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179512" y="4369668"/>
            <a:ext cx="88204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¿Quién fue </a:t>
            </a:r>
            <a:r>
              <a:rPr lang="es-ES" i="1" dirty="0" err="1" smtClean="0">
                <a:effectLst>
                  <a:glow rad="101600">
                    <a:srgbClr val="C00000">
                      <a:alpha val="60000"/>
                    </a:srgbClr>
                  </a:glow>
                  <a:outerShdw blurRad="38100" dist="38100" dir="2700000" algn="tl">
                    <a:srgbClr val="000000">
                      <a:alpha val="43137"/>
                    </a:srgbClr>
                  </a:outerShdw>
                </a:effectLst>
              </a:rPr>
              <a:t>Raimundita</a:t>
            </a:r>
            <a:r>
              <a:rPr lang="es-ES" i="1" dirty="0" smtClean="0">
                <a:effectLst>
                  <a:glow rad="101600">
                    <a:srgbClr val="C00000">
                      <a:alpha val="60000"/>
                    </a:srgbClr>
                  </a:glow>
                  <a:outerShdw blurRad="38100" dist="38100" dir="2700000" algn="tl">
                    <a:srgbClr val="000000">
                      <a:alpha val="43137"/>
                    </a:srgbClr>
                  </a:outerShdw>
                </a:effectLst>
              </a:rPr>
              <a:t>, la protagonista de las historias de fantasmas en el Palacio de Linares? Para poder conocer en profundidad este asunto, hay que conocer a los marqueses de Linares, protagonistas de tan rocambolesca, y, a la vez, siniestra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eelOff"/>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3" y="-310853"/>
            <a:ext cx="9144002" cy="6408713"/>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4" name="3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José de Murga y </a:t>
            </a:r>
            <a:r>
              <a:rPr lang="es-ES" i="1" dirty="0" err="1" smtClean="0">
                <a:effectLst>
                  <a:glow rad="101600">
                    <a:srgbClr val="C00000">
                      <a:alpha val="60000"/>
                    </a:srgbClr>
                  </a:glow>
                  <a:outerShdw blurRad="38100" dist="38100" dir="2700000" algn="tl">
                    <a:srgbClr val="000000">
                      <a:alpha val="43137"/>
                    </a:srgbClr>
                  </a:outerShdw>
                </a:effectLst>
              </a:rPr>
              <a:t>Reolid</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Raimunda</a:t>
            </a:r>
            <a:r>
              <a:rPr lang="es-ES" i="1" dirty="0" smtClean="0">
                <a:effectLst>
                  <a:glow rad="101600">
                    <a:srgbClr val="C00000">
                      <a:alpha val="60000"/>
                    </a:srgbClr>
                  </a:glow>
                  <a:outerShdw blurRad="38100" dist="38100" dir="2700000" algn="tl">
                    <a:srgbClr val="000000">
                      <a:alpha val="43137"/>
                    </a:srgbClr>
                  </a:outerShdw>
                </a:effectLst>
              </a:rPr>
              <a:t> de Osorio y Ortega fueron los primeros en ostentar dicho título, pero no solo eso. Este matrimonio fue muy mal visto por el progenitor de nuestro protagonista, Mateo Murga y Michelena.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blinds dir="vert"/>
      </p:transition>
    </mc:Choice>
    <mc:Fallback>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10" presetClass="entr" presetSubtype="0" fill="hold" nodeType="withEffect">
                                  <p:stCondLst>
                                    <p:cond delay="25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childTnLst>
                                </p:cTn>
                              </p:par>
                            </p:childTnLst>
                          </p:cTn>
                        </p:par>
                        <p:par>
                          <p:cTn id="11" fill="hold">
                            <p:stCondLst>
                              <p:cond delay="7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971600"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José le confesó a su padre haberse enamorado de una mujer humilde, supuestamente hija de una cigarrera de la zona de Lavapiés.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blinds dir="vert"/>
      </p:transition>
    </mc:Choice>
    <mc:Fallback>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childTnLst>
                                </p:cTn>
                              </p:par>
                              <p:par>
                                <p:cTn id="8" presetID="10" presetClass="entr" presetSubtype="0"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childTnLst>
                          </p:cTn>
                        </p:par>
                        <p:par>
                          <p:cTn id="11" fill="hold">
                            <p:stCondLst>
                              <p:cond delay="7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38" y="0"/>
            <a:ext cx="9138917" cy="6022502"/>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p:spPr>
      </p:pic>
      <p:sp>
        <p:nvSpPr>
          <p:cNvPr id="5" name="4 CuadroTexto"/>
          <p:cNvSpPr txBox="1"/>
          <p:nvPr/>
        </p:nvSpPr>
        <p:spPr>
          <a:xfrm>
            <a:off x="1043608" y="4873724"/>
            <a:ext cx="7200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Mateo, al escuchar esto, se horrorizó e inmediatamente mandó a su descendiente a estudiar a Londres, sin explicarle el motivo.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checker/>
      </p:transition>
    </mc:Choice>
    <mc:Fallback>
      <p:transition spd="slow" advTm="2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razón, y este sería el punto de partida, es que ambos serían hermanos por parte de padre, ya que </a:t>
            </a:r>
            <a:r>
              <a:rPr lang="es-ES" i="1" dirty="0" err="1" smtClean="0">
                <a:effectLst>
                  <a:glow rad="101600">
                    <a:srgbClr val="C00000">
                      <a:alpha val="60000"/>
                    </a:srgbClr>
                  </a:glow>
                  <a:outerShdw blurRad="38100" dist="38100" dir="2700000" algn="tl">
                    <a:srgbClr val="000000">
                      <a:alpha val="43137"/>
                    </a:srgbClr>
                  </a:outerShdw>
                </a:effectLst>
              </a:rPr>
              <a:t>Raimunda</a:t>
            </a:r>
            <a:r>
              <a:rPr lang="es-ES" i="1" dirty="0" smtClean="0">
                <a:effectLst>
                  <a:glow rad="101600">
                    <a:srgbClr val="C00000">
                      <a:alpha val="60000"/>
                    </a:srgbClr>
                  </a:glow>
                  <a:outerShdw blurRad="38100" dist="38100" dir="2700000" algn="tl">
                    <a:srgbClr val="000000">
                      <a:alpha val="43137"/>
                    </a:srgbClr>
                  </a:outerShdw>
                </a:effectLst>
              </a:rPr>
              <a:t> sería el fruto de una aventura fuera del matrimonio de Mateo. Ya fallecido el progenitor, ambos pudieron casarse sin oposición en el año 1858.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ppt_w+.3"/>
                                          </p:val>
                                        </p:tav>
                                        <p:tav tm="100000">
                                          <p:val>
                                            <p:strVal val="#ppt_w"/>
                                          </p:val>
                                        </p:tav>
                                      </p:tavLst>
                                    </p:anim>
                                    <p:anim calcmode="lin" valueType="num">
                                      <p:cBhvr>
                                        <p:cTn id="11" dur="5000" fill="hold"/>
                                        <p:tgtEl>
                                          <p:spTgt spid="15"/>
                                        </p:tgtEl>
                                        <p:attrNameLst>
                                          <p:attrName>ppt_h</p:attrName>
                                        </p:attrNameLst>
                                      </p:cBhvr>
                                      <p:tavLst>
                                        <p:tav tm="0">
                                          <p:val>
                                            <p:strVal val="#ppt_h"/>
                                          </p:val>
                                        </p:tav>
                                        <p:tav tm="100000">
                                          <p:val>
                                            <p:strVal val="#ppt_h"/>
                                          </p:val>
                                        </p:tav>
                                      </p:tavLst>
                                    </p:anim>
                                    <p:animEffect transition="in" filter="fade">
                                      <p:cBhvr>
                                        <p:cTn id="12" dur="5000"/>
                                        <p:tgtEl>
                                          <p:spTgt spid="15"/>
                                        </p:tgtEl>
                                      </p:cBhvr>
                                    </p:animEffect>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childTnLst>
                          </p:cTn>
                        </p:par>
                        <p:par>
                          <p:cTn id="16" fill="hold">
                            <p:stCondLst>
                              <p:cond delay="75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 y="-2381"/>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momento, José encuentra una misiva de su ascendiente, en el que le explica la situación. Ante esto, ambos acuden al Papa Pío IX, quien les dispensó una bula, conocida como ‘</a:t>
            </a:r>
            <a:r>
              <a:rPr lang="es-ES" i="1" dirty="0" err="1" smtClean="0">
                <a:effectLst>
                  <a:glow rad="101600">
                    <a:srgbClr val="C00000">
                      <a:alpha val="60000"/>
                    </a:srgbClr>
                  </a:glow>
                  <a:outerShdw blurRad="38100" dist="38100" dir="2700000" algn="tl">
                    <a:srgbClr val="000000">
                      <a:alpha val="43137"/>
                    </a:srgbClr>
                  </a:outerShdw>
                </a:effectLst>
              </a:rPr>
              <a:t>Casti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convivere</a:t>
            </a:r>
            <a:r>
              <a:rPr lang="es-ES" i="1" dirty="0" smtClean="0">
                <a:effectLst>
                  <a:glow rad="101600">
                    <a:srgbClr val="C00000">
                      <a:alpha val="60000"/>
                    </a:srgbClr>
                  </a:glow>
                  <a:outerShdw blurRad="38100" dist="38100" dir="2700000" algn="tl">
                    <a:srgbClr val="000000">
                      <a:alpha val="43137"/>
                    </a:srgbClr>
                  </a:outerShdw>
                </a:effectLst>
              </a:rPr>
              <a:t>’ pero para ello, tendrían que vivir en castidad.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glitter pattern="hexago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Tarde, porque ambos ya habrían engendrado a una hija, </a:t>
            </a:r>
            <a:r>
              <a:rPr lang="es-ES" i="1" dirty="0" err="1" smtClean="0">
                <a:effectLst>
                  <a:glow rad="101600">
                    <a:srgbClr val="C00000">
                      <a:alpha val="60000"/>
                    </a:srgbClr>
                  </a:glow>
                  <a:outerShdw blurRad="38100" dist="38100" dir="2700000" algn="tl">
                    <a:srgbClr val="000000">
                      <a:alpha val="43137"/>
                    </a:srgbClr>
                  </a:outerShdw>
                </a:effectLst>
              </a:rPr>
              <a:t>Raimundita</a:t>
            </a:r>
            <a:r>
              <a:rPr lang="es-ES" i="1" dirty="0" smtClean="0">
                <a:effectLst>
                  <a:glow rad="101600">
                    <a:srgbClr val="C00000">
                      <a:alpha val="60000"/>
                    </a:srgbClr>
                  </a:glow>
                  <a:outerShdw blurRad="38100" dist="38100" dir="2700000" algn="tl">
                    <a:srgbClr val="000000">
                      <a:alpha val="43137"/>
                    </a:srgbClr>
                  </a:outerShdw>
                </a:effectLst>
              </a:rPr>
              <a:t>. Para evitar el posible escándalo que se podría generar, la infante fue emparedada o ahogada, dependiendo de las versiones, en las paredes del mismo palacio que se asienta hoy en una de las mejores zonas de la capital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7000">
        <p14:glitter dir="r" pattern="hexagon"/>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0"/>
                                        <p:tgtEl>
                                          <p:spTgt spid="10"/>
                                        </p:tgtEl>
                                      </p:cBhvr>
                                    </p:animEffect>
                                  </p:childTnLst>
                                </p:cTn>
                              </p:par>
                              <p:par>
                                <p:cTn id="8" presetID="47"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0"/>
                                        <p:tgtEl>
                                          <p:spTgt spid="10"/>
                                        </p:tgtEl>
                                      </p:cBhvr>
                                    </p:animEffect>
                                    <p:anim calcmode="lin" valueType="num">
                                      <p:cBhvr>
                                        <p:cTn id="11" dur="5000" fill="hold"/>
                                        <p:tgtEl>
                                          <p:spTgt spid="10"/>
                                        </p:tgtEl>
                                        <p:attrNameLst>
                                          <p:attrName>ppt_x</p:attrName>
                                        </p:attrNameLst>
                                      </p:cBhvr>
                                      <p:tavLst>
                                        <p:tav tm="0">
                                          <p:val>
                                            <p:strVal val="#ppt_x"/>
                                          </p:val>
                                        </p:tav>
                                        <p:tav tm="100000">
                                          <p:val>
                                            <p:strVal val="#ppt_x"/>
                                          </p:val>
                                        </p:tav>
                                      </p:tavLst>
                                    </p:anim>
                                    <p:anim calcmode="lin" valueType="num">
                                      <p:cBhvr>
                                        <p:cTn id="12" dur="5000" fill="hold"/>
                                        <p:tgtEl>
                                          <p:spTgt spid="10"/>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2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0"/>
                                        <p:tgtEl>
                                          <p:spTgt spid="8"/>
                                        </p:tgtEl>
                                      </p:cBhvr>
                                    </p:animEffect>
                                    <p:anim calcmode="lin" valueType="num">
                                      <p:cBhvr>
                                        <p:cTn id="16" dur="5000" fill="hold"/>
                                        <p:tgtEl>
                                          <p:spTgt spid="8"/>
                                        </p:tgtEl>
                                        <p:attrNameLst>
                                          <p:attrName>ppt_x</p:attrName>
                                        </p:attrNameLst>
                                      </p:cBhvr>
                                      <p:tavLst>
                                        <p:tav tm="0">
                                          <p:val>
                                            <p:strVal val="#ppt_x"/>
                                          </p:val>
                                        </p:tav>
                                        <p:tav tm="100000">
                                          <p:val>
                                            <p:strVal val="#ppt_x"/>
                                          </p:val>
                                        </p:tav>
                                      </p:tavLst>
                                    </p:anim>
                                    <p:anim calcmode="lin" valueType="num">
                                      <p:cBhvr>
                                        <p:cTn id="17" dur="5000" fill="hold"/>
                                        <p:tgtEl>
                                          <p:spTgt spid="8"/>
                                        </p:tgtEl>
                                        <p:attrNameLst>
                                          <p:attrName>ppt_y</p:attrName>
                                        </p:attrNameLst>
                                      </p:cBhvr>
                                      <p:tavLst>
                                        <p:tav tm="0">
                                          <p:val>
                                            <p:strVal val="#ppt_y+.1"/>
                                          </p:val>
                                        </p:tav>
                                        <p:tav tm="100000">
                                          <p:val>
                                            <p:strVal val="#ppt_y"/>
                                          </p:val>
                                        </p:tav>
                                      </p:tavLst>
                                    </p:anim>
                                  </p:childTnLst>
                                </p:cTn>
                              </p:par>
                              <p:par>
                                <p:cTn id="18" presetID="10" presetClass="entr" presetSubtype="0" fill="hold" nodeType="withEffect">
                                  <p:stCondLst>
                                    <p:cond delay="250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0"/>
                                        <p:tgtEl>
                                          <p:spTgt spid="8"/>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310852"/>
            <a:ext cx="9144000" cy="6025852"/>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310852"/>
            <a:ext cx="9144000" cy="6336704"/>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1990, fecha de aparición de unas supuestas psicofonías. Estos rumores fueron desmentidos en su mayoría por el periodista y escritor Torcuato Luca de Tena en ABC. En su artículo, publicado en 1990, rebatió todos los argumentos sobre el tema, y, gracias al uso de datos y fechas, desmintió esta leyenda.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7000">
        <p15:prstTrans prst="prestig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0"/>
                                        <p:tgtEl>
                                          <p:spTgt spid="4"/>
                                        </p:tgtEl>
                                      </p:cBhvr>
                                    </p:animEffect>
                                    <p:anim calcmode="lin" valueType="num">
                                      <p:cBhvr>
                                        <p:cTn id="12" dur="5000" fill="hold"/>
                                        <p:tgtEl>
                                          <p:spTgt spid="4"/>
                                        </p:tgtEl>
                                        <p:attrNameLst>
                                          <p:attrName>ppt_x</p:attrName>
                                        </p:attrNameLst>
                                      </p:cBhvr>
                                      <p:tavLst>
                                        <p:tav tm="0">
                                          <p:val>
                                            <p:strVal val="#ppt_x"/>
                                          </p:val>
                                        </p:tav>
                                        <p:tav tm="100000">
                                          <p:val>
                                            <p:strVal val="#ppt_x"/>
                                          </p:val>
                                        </p:tav>
                                      </p:tavLst>
                                    </p:anim>
                                    <p:anim calcmode="lin" valueType="num">
                                      <p:cBhvr>
                                        <p:cTn id="13" dur="5000" fill="hold"/>
                                        <p:tgtEl>
                                          <p:spTgt spid="4"/>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0"/>
                                        <p:tgtEl>
                                          <p:spTgt spid="10"/>
                                        </p:tgtEl>
                                      </p:cBhvr>
                                    </p:animEffect>
                                    <p:anim calcmode="lin" valueType="num">
                                      <p:cBhvr>
                                        <p:cTn id="17" dur="5000" fill="hold"/>
                                        <p:tgtEl>
                                          <p:spTgt spid="10"/>
                                        </p:tgtEl>
                                        <p:attrNameLst>
                                          <p:attrName>ppt_x</p:attrName>
                                        </p:attrNameLst>
                                      </p:cBhvr>
                                      <p:tavLst>
                                        <p:tav tm="0">
                                          <p:val>
                                            <p:strVal val="#ppt_x"/>
                                          </p:val>
                                        </p:tav>
                                        <p:tav tm="100000">
                                          <p:val>
                                            <p:strVal val="#ppt_x"/>
                                          </p:val>
                                        </p:tav>
                                      </p:tavLst>
                                    </p:anim>
                                    <p:anim calcmode="lin" valueType="num">
                                      <p:cBhvr>
                                        <p:cTn id="18" dur="5000" fill="hold"/>
                                        <p:tgtEl>
                                          <p:spTgt spid="10"/>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0" fill="hold"/>
                                        <p:tgtEl>
                                          <p:spTgt spid="10"/>
                                        </p:tgtEl>
                                        <p:attrNameLst>
                                          <p:attrName>ppt_w</p:attrName>
                                        </p:attrNameLst>
                                      </p:cBhvr>
                                      <p:tavLst>
                                        <p:tav tm="0">
                                          <p:val>
                                            <p:strVal val="4/3*#ppt_w"/>
                                          </p:val>
                                        </p:tav>
                                        <p:tav tm="100000">
                                          <p:val>
                                            <p:strVal val="#ppt_w"/>
                                          </p:val>
                                        </p:tav>
                                      </p:tavLst>
                                    </p:anim>
                                    <p:anim calcmode="lin" valueType="num">
                                      <p:cBhvr>
                                        <p:cTn id="22" dur="5000" fill="hold"/>
                                        <p:tgtEl>
                                          <p:spTgt spid="10"/>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310852"/>
            <a:ext cx="9144000" cy="6336704"/>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310852"/>
            <a:ext cx="9144000" cy="6336704"/>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310852"/>
            <a:ext cx="9144000" cy="6336704"/>
          </a:xfrm>
          <a:prstGeom prst="rect">
            <a:avLst/>
          </a:prstGeom>
          <a:noFill/>
          <a:ln w="9525">
            <a:noFill/>
            <a:miter lim="800000"/>
            <a:headEnd/>
            <a:tailEnd/>
          </a:ln>
        </p:spPr>
      </p:pic>
      <p:sp>
        <p:nvSpPr>
          <p:cNvPr id="5" name="4 CuadroTexto"/>
          <p:cNvSpPr txBox="1"/>
          <p:nvPr/>
        </p:nvSpPr>
        <p:spPr>
          <a:xfrm>
            <a:off x="611560"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“Tratar a un matrimonio radicalmente ejemplar de asesinos, </a:t>
            </a:r>
            <a:r>
              <a:rPr lang="es-ES" i="1" dirty="0" err="1" smtClean="0">
                <a:effectLst>
                  <a:glow rad="101600">
                    <a:srgbClr val="C00000">
                      <a:alpha val="60000"/>
                    </a:srgbClr>
                  </a:glow>
                  <a:outerShdw blurRad="38100" dist="38100" dir="2700000" algn="tl">
                    <a:srgbClr val="000000">
                      <a:alpha val="43137"/>
                    </a:srgbClr>
                  </a:outerShdw>
                </a:effectLst>
              </a:rPr>
              <a:t>emparedadores</a:t>
            </a:r>
            <a:r>
              <a:rPr lang="es-ES" i="1" dirty="0" smtClean="0">
                <a:effectLst>
                  <a:glow rad="101600">
                    <a:srgbClr val="C00000">
                      <a:alpha val="60000"/>
                    </a:srgbClr>
                  </a:glow>
                  <a:outerShdw blurRad="38100" dist="38100" dir="2700000" algn="tl">
                    <a:srgbClr val="000000">
                      <a:alpha val="43137"/>
                    </a:srgbClr>
                  </a:outerShdw>
                </a:effectLst>
              </a:rPr>
              <a:t>, adúlteros, parricidas, sin aportar un solo testimonio, ni siquiera un rumor de la época, no es solo una ligereza: es una infamia”, afirmaba.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split orient="vert"/>
      </p:transition>
    </mc:Choice>
    <mc:Fallback>
      <p:transition spd="slow" advTm="3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10" presetClass="entr" presetSubtype="0" fill="hold" nodeType="withEffect">
                                  <p:stCondLst>
                                    <p:cond delay="2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50" presetClass="entr" presetSubtype="0" decel="100000" fill="hold" nodeType="withEffect">
                                  <p:stCondLst>
                                    <p:cond delay="25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0" fill="hold"/>
                                        <p:tgtEl>
                                          <p:spTgt spid="16"/>
                                        </p:tgtEl>
                                        <p:attrNameLst>
                                          <p:attrName>ppt_w</p:attrName>
                                        </p:attrNameLst>
                                      </p:cBhvr>
                                      <p:tavLst>
                                        <p:tav tm="0">
                                          <p:val>
                                            <p:strVal val="#ppt_w+.3"/>
                                          </p:val>
                                        </p:tav>
                                        <p:tav tm="100000">
                                          <p:val>
                                            <p:strVal val="#ppt_w"/>
                                          </p:val>
                                        </p:tav>
                                      </p:tavLst>
                                    </p:anim>
                                    <p:anim calcmode="lin" valueType="num">
                                      <p:cBhvr>
                                        <p:cTn id="14" dur="5000" fill="hold"/>
                                        <p:tgtEl>
                                          <p:spTgt spid="16"/>
                                        </p:tgtEl>
                                        <p:attrNameLst>
                                          <p:attrName>ppt_h</p:attrName>
                                        </p:attrNameLst>
                                      </p:cBhvr>
                                      <p:tavLst>
                                        <p:tav tm="0">
                                          <p:val>
                                            <p:strVal val="#ppt_h"/>
                                          </p:val>
                                        </p:tav>
                                        <p:tav tm="100000">
                                          <p:val>
                                            <p:strVal val="#ppt_h"/>
                                          </p:val>
                                        </p:tav>
                                      </p:tavLst>
                                    </p:anim>
                                    <p:animEffect transition="in" filter="fade">
                                      <p:cBhvr>
                                        <p:cTn id="15" dur="5000"/>
                                        <p:tgtEl>
                                          <p:spTgt spid="16"/>
                                        </p:tgtEl>
                                      </p:cBhvr>
                                    </p:animEffect>
                                  </p:childTnLst>
                                </p:cTn>
                              </p:par>
                            </p:childTnLst>
                          </p:cTn>
                        </p:par>
                        <p:par>
                          <p:cTn id="16" fill="hold">
                            <p:stCondLst>
                              <p:cond delay="75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7777" y="0"/>
            <a:ext cx="9128437" cy="5705273"/>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 finales del siglo XX, la revista Tiempo regaló a sus lectores una cinta en la que se podían apreciar unos supuestos mensajes enviados desde el Palacio de Linares por parte de fantasmas que vagaban por sus dependencias.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wipe dir="u"/>
      </p:transition>
    </mc:Choice>
    <mc:Fallback>
      <p:transition spd="slow" advTm="32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4" y="733"/>
            <a:ext cx="9126843"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“Mamá, mamá, yo no tengo mamá, mamá”, “Fuera, fuera” o “Mi hija </a:t>
            </a:r>
            <a:r>
              <a:rPr lang="es-ES" i="1" dirty="0" err="1" smtClean="0">
                <a:effectLst>
                  <a:glow rad="101600">
                    <a:srgbClr val="C00000">
                      <a:alpha val="60000"/>
                    </a:srgbClr>
                  </a:glow>
                  <a:outerShdw blurRad="38100" dist="38100" dir="2700000" algn="tl">
                    <a:srgbClr val="000000">
                      <a:alpha val="43137"/>
                    </a:srgbClr>
                  </a:outerShdw>
                </a:effectLst>
              </a:rPr>
              <a:t>Raimunda</a:t>
            </a:r>
            <a:r>
              <a:rPr lang="es-ES" i="1" dirty="0" smtClean="0">
                <a:effectLst>
                  <a:glow rad="101600">
                    <a:srgbClr val="C00000">
                      <a:alpha val="60000"/>
                    </a:srgbClr>
                  </a:glow>
                  <a:outerShdw blurRad="38100" dist="38100" dir="2700000" algn="tl">
                    <a:srgbClr val="000000">
                      <a:alpha val="43137"/>
                    </a:srgbClr>
                  </a:outerShdw>
                </a:effectLst>
              </a:rPr>
              <a:t>, nunca, nunca, oí decir mamá”, fueron algunas de las comunicaciones que se escuchaban dentro de este inquietante </a:t>
            </a:r>
            <a:r>
              <a:rPr lang="es-ES" i="1" dirty="0" err="1" smtClean="0">
                <a:effectLst>
                  <a:glow rad="101600">
                    <a:srgbClr val="C00000">
                      <a:alpha val="60000"/>
                    </a:srgbClr>
                  </a:glow>
                  <a:outerShdw blurRad="38100" dist="38100" dir="2700000" algn="tl">
                    <a:srgbClr val="000000">
                      <a:alpha val="43137"/>
                    </a:srgbClr>
                  </a:outerShdw>
                </a:effectLst>
              </a:rPr>
              <a:t>cassette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4" y="0"/>
            <a:ext cx="9144002"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807" y="0"/>
            <a:ext cx="9136383"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mensajes, de acuerdo con la leyenda, procedían de los lamentos de dolor de la fallecida y de su madre, que estuvo atormentada porque su hija nunca la pudo llamar ‘mamá’.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10" presetClass="entr" presetSubtype="0"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0"/>
                                        <p:tgtEl>
                                          <p:spTgt spid="16"/>
                                        </p:tgtEl>
                                      </p:cBhvr>
                                    </p:animEffect>
                                  </p:childTnLst>
                                </p:cTn>
                              </p:par>
                              <p:par>
                                <p:cTn id="21" presetID="50" presetClass="entr" presetSubtype="0" decel="100000" fill="hold" nodeType="withEffect">
                                  <p:stCondLst>
                                    <p:cond delay="25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0" fill="hold"/>
                                        <p:tgtEl>
                                          <p:spTgt spid="16"/>
                                        </p:tgtEl>
                                        <p:attrNameLst>
                                          <p:attrName>ppt_w</p:attrName>
                                        </p:attrNameLst>
                                      </p:cBhvr>
                                      <p:tavLst>
                                        <p:tav tm="0">
                                          <p:val>
                                            <p:strVal val="#ppt_w+.3"/>
                                          </p:val>
                                        </p:tav>
                                        <p:tav tm="100000">
                                          <p:val>
                                            <p:strVal val="#ppt_w"/>
                                          </p:val>
                                        </p:tav>
                                      </p:tavLst>
                                    </p:anim>
                                    <p:anim calcmode="lin" valueType="num">
                                      <p:cBhvr>
                                        <p:cTn id="24" dur="5000" fill="hold"/>
                                        <p:tgtEl>
                                          <p:spTgt spid="16"/>
                                        </p:tgtEl>
                                        <p:attrNameLst>
                                          <p:attrName>ppt_h</p:attrName>
                                        </p:attrNameLst>
                                      </p:cBhvr>
                                      <p:tavLst>
                                        <p:tav tm="0">
                                          <p:val>
                                            <p:strVal val="#ppt_h"/>
                                          </p:val>
                                        </p:tav>
                                        <p:tav tm="100000">
                                          <p:val>
                                            <p:strVal val="#ppt_h"/>
                                          </p:val>
                                        </p:tav>
                                      </p:tavLst>
                                    </p:anim>
                                    <p:animEffect transition="in" filter="fade">
                                      <p:cBhvr>
                                        <p:cTn id="25" dur="5000"/>
                                        <p:tgtEl>
                                          <p:spTgt spid="16"/>
                                        </p:tgtEl>
                                      </p:cBhvr>
                                    </p:animEffect>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generó un gran revuelo, y, de hecho, tal y como apunta </a:t>
            </a:r>
            <a:r>
              <a:rPr lang="es-ES" i="1" dirty="0" err="1" smtClean="0">
                <a:effectLst>
                  <a:glow rad="101600">
                    <a:srgbClr val="C00000">
                      <a:alpha val="60000"/>
                    </a:srgbClr>
                  </a:glow>
                  <a:outerShdw blurRad="38100" dist="38100" dir="2700000" algn="tl">
                    <a:srgbClr val="000000">
                      <a:alpha val="43137"/>
                    </a:srgbClr>
                  </a:outerShdw>
                </a:effectLst>
              </a:rPr>
              <a:t>Vanity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Fair</a:t>
            </a:r>
            <a:r>
              <a:rPr lang="es-ES" i="1" dirty="0" smtClean="0">
                <a:effectLst>
                  <a:glow rad="101600">
                    <a:srgbClr val="C00000">
                      <a:alpha val="60000"/>
                    </a:srgbClr>
                  </a:glow>
                  <a:outerShdw blurRad="38100" dist="38100" dir="2700000" algn="tl">
                    <a:srgbClr val="000000">
                      <a:alpha val="43137"/>
                    </a:srgbClr>
                  </a:outerShdw>
                </a:effectLst>
              </a:rPr>
              <a:t>, aficionados, periodistas y curiosos llegaron a asaltar el palacio. En estos asaltos, se cambiaron</a:t>
            </a:r>
          </a:p>
          <a:p>
            <a:r>
              <a:rPr lang="es-ES" i="1" dirty="0" smtClean="0">
                <a:effectLst>
                  <a:glow rad="101600">
                    <a:srgbClr val="C00000">
                      <a:alpha val="60000"/>
                    </a:srgbClr>
                  </a:glow>
                  <a:outerShdw blurRad="38100" dist="38100" dir="2700000" algn="tl">
                    <a:srgbClr val="000000">
                      <a:alpha val="43137"/>
                    </a:srgbClr>
                  </a:outerShdw>
                </a:effectLst>
              </a:rPr>
              <a:t>varios muebles de sitio, se dejaron colillas, cajetillas de tabaco o botellas, y se llegó a romper una loseta de mármol.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gallery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10" presetClass="entr" presetSubtype="0" fill="hold" nodeType="withEffect">
                                  <p:stCondLst>
                                    <p:cond delay="25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childTnLst>
                                </p:cTn>
                              </p:par>
                            </p:childTnLst>
                          </p:cTn>
                        </p:par>
                        <p:par>
                          <p:cTn id="14" fill="hold">
                            <p:stCondLst>
                              <p:cond delay="75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6" y="0"/>
            <a:ext cx="9136381"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querían escuchar de primera mano los supuestos mensajes del más allá que se escuchaban dentro de las paredes de uno de los edificios más señoriales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gallery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10" presetClass="entr" presetSubtype="0" fill="hold" nodeType="withEffect">
                                  <p:stCondLst>
                                    <p:cond delay="2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childTnLst>
                                </p:cTn>
                              </p:par>
                            </p:childTnLst>
                          </p:cTn>
                        </p:par>
                        <p:par>
                          <p:cTn id="11" fill="hold">
                            <p:stCondLst>
                              <p:cond delay="7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0"/>
            <a:ext cx="9144000" cy="5715000"/>
          </a:xfrm>
        </p:spPr>
      </p:pic>
      <p:pic>
        <p:nvPicPr>
          <p:cNvPr id="7" name="3 Marcador de contenido" descr="Imagen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la historia surgida entre un edificio antiguo de la capital de España, una pareja de (hermanastros) enamorados, un padre que guarda un secreto inconfesable y la influencia del Vaticano solo podía salir una leyenda de 130 años de antigüedad, que hoy en día, sigue despertando curiosidad entre paseantes y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9000">
        <p14:honeycomb/>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0.7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0" presetClass="entr" presetSubtype="0" fill="hold" nodeType="withEffect">
                                  <p:stCondLst>
                                    <p:cond delay="2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4" y="-154281"/>
            <a:ext cx="9131303" cy="5861346"/>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154496"/>
            <a:ext cx="9144000" cy="5869496"/>
          </a:xfrm>
          <a:prstGeom prst="rect">
            <a:avLst/>
          </a:prstGeom>
          <a:noFill/>
          <a:ln w="9525">
            <a:noFill/>
            <a:miter lim="800000"/>
            <a:headEnd/>
            <a:tailEnd/>
          </a:ln>
        </p:spPr>
      </p:pic>
      <p:sp>
        <p:nvSpPr>
          <p:cNvPr id="4" name="3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leyenda del edificio alberga, además de las instalaciones de la institución que fomenta la cultura hispanoamericana, la leyenda del fruto de un incesto familiar y de una hija nacida con el estigma de una oscura maldición.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0000">
        <p15:prstTrans prst="curtains"/>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ppt_w+.3"/>
                                          </p:val>
                                        </p:tav>
                                        <p:tav tm="100000">
                                          <p:val>
                                            <p:strVal val="#ppt_w"/>
                                          </p:val>
                                        </p:tav>
                                      </p:tavLst>
                                    </p:anim>
                                    <p:anim calcmode="lin" valueType="num">
                                      <p:cBhvr>
                                        <p:cTn id="11" dur="5000" fill="hold"/>
                                        <p:tgtEl>
                                          <p:spTgt spid="16"/>
                                        </p:tgtEl>
                                        <p:attrNameLst>
                                          <p:attrName>ppt_h</p:attrName>
                                        </p:attrNameLst>
                                      </p:cBhvr>
                                      <p:tavLst>
                                        <p:tav tm="0">
                                          <p:val>
                                            <p:strVal val="#ppt_h"/>
                                          </p:val>
                                        </p:tav>
                                        <p:tav tm="100000">
                                          <p:val>
                                            <p:strVal val="#ppt_h"/>
                                          </p:val>
                                        </p:tav>
                                      </p:tavLst>
                                    </p:anim>
                                    <p:animEffect transition="in" filter="fade">
                                      <p:cBhvr>
                                        <p:cTn id="12" dur="5000"/>
                                        <p:tgtEl>
                                          <p:spTgt spid="16"/>
                                        </p:tgtEl>
                                      </p:cBhvr>
                                    </p:animEffect>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17773" y="11112"/>
            <a:ext cx="9108441" cy="5692776"/>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historia comienza a finales del siglo XIX, cuando se terminó la construcción de una obra palaciega en una esquina de la plaza de Cibeles. El arquitecto que lo hizo posible fue Carlos </a:t>
            </a:r>
            <a:r>
              <a:rPr lang="es-ES" i="1" dirty="0" err="1" smtClean="0">
                <a:effectLst>
                  <a:glow rad="101600">
                    <a:srgbClr val="C00000">
                      <a:alpha val="60000"/>
                    </a:srgbClr>
                  </a:glow>
                  <a:outerShdw blurRad="38100" dist="38100" dir="2700000" algn="tl">
                    <a:srgbClr val="000000">
                      <a:alpha val="43137"/>
                    </a:srgbClr>
                  </a:outerShdw>
                </a:effectLst>
              </a:rPr>
              <a:t>Colubí</a:t>
            </a:r>
            <a:r>
              <a:rPr lang="es-ES" i="1" dirty="0" smtClean="0">
                <a:effectLst>
                  <a:glow rad="101600">
                    <a:srgbClr val="C00000">
                      <a:alpha val="60000"/>
                    </a:srgbClr>
                  </a:glow>
                  <a:outerShdw blurRad="38100" dist="38100" dir="2700000" algn="tl">
                    <a:srgbClr val="000000">
                      <a:alpha val="43137"/>
                    </a:srgbClr>
                  </a:outerShdw>
                </a:effectLst>
              </a:rPr>
              <a:t>, funcionario municipal, y el encargo provenía de Don Mateo Murga Michelena, un empresario de la época, en 1863.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7000">
        <p14:shred pattern="rectangl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Don Mateo, además de atesorar una gran fortuna, tenía un hijo con el nombre de José de Murga y </a:t>
            </a:r>
            <a:r>
              <a:rPr lang="es-ES" i="1" dirty="0" err="1" smtClean="0">
                <a:effectLst>
                  <a:glow rad="101600">
                    <a:srgbClr val="C00000">
                      <a:alpha val="60000"/>
                    </a:srgbClr>
                  </a:glow>
                  <a:outerShdw blurRad="38100" dist="38100" dir="2700000" algn="tl">
                    <a:srgbClr val="000000">
                      <a:alpha val="43137"/>
                    </a:srgbClr>
                  </a:outerShdw>
                </a:effectLst>
              </a:rPr>
              <a:t>Raolid</a:t>
            </a:r>
            <a:r>
              <a:rPr lang="es-ES" i="1" dirty="0" smtClean="0">
                <a:effectLst>
                  <a:glow rad="101600">
                    <a:srgbClr val="C00000">
                      <a:alpha val="60000"/>
                    </a:srgbClr>
                  </a:glow>
                  <a:outerShdw blurRad="38100" dist="38100" dir="2700000" algn="tl">
                    <a:srgbClr val="000000">
                      <a:alpha val="43137"/>
                    </a:srgbClr>
                  </a:outerShdw>
                </a:effectLst>
              </a:rPr>
              <a:t>. La situación de la familia no podía ser más prometedora hasta que el hijo le confiesa a su padre que está enamorado de una muchacha, en concreto, de la joven </a:t>
            </a:r>
            <a:r>
              <a:rPr lang="es-ES" i="1" dirty="0" err="1" smtClean="0">
                <a:effectLst>
                  <a:glow rad="101600">
                    <a:srgbClr val="C00000">
                      <a:alpha val="60000"/>
                    </a:srgbClr>
                  </a:glow>
                  <a:outerShdw blurRad="38100" dist="38100" dir="2700000" algn="tl">
                    <a:srgbClr val="000000">
                      <a:alpha val="43137"/>
                    </a:srgbClr>
                  </a:outerShdw>
                </a:effectLst>
              </a:rPr>
              <a:t>Raimunda</a:t>
            </a:r>
            <a:r>
              <a:rPr lang="es-ES" i="1" dirty="0" smtClean="0">
                <a:effectLst>
                  <a:glow rad="101600">
                    <a:srgbClr val="C00000">
                      <a:alpha val="60000"/>
                    </a:srgbClr>
                  </a:glow>
                  <a:outerShdw blurRad="38100" dist="38100" dir="2700000" algn="tl">
                    <a:srgbClr val="000000">
                      <a:alpha val="43137"/>
                    </a:srgbClr>
                  </a:outerShdw>
                </a:effectLst>
              </a:rPr>
              <a:t> de Osorio, de origen humilde.</a:t>
            </a:r>
          </a:p>
        </p:txBody>
      </p:sp>
    </p:spTree>
  </p:cSld>
  <p:clrMapOvr>
    <a:masterClrMapping/>
  </p:clrMapOvr>
  <mc:AlternateContent xmlns:mc="http://schemas.openxmlformats.org/markup-compatibility/2006">
    <mc:Choice xmlns:p14="http://schemas.microsoft.com/office/powerpoint/2010/main" Requires="p14">
      <p:transition spd="slow" p14:dur="3000" advTm="36000">
        <p14:shred pattern="rectangle" dir="ou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1" y="0"/>
            <a:ext cx="9144002"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251520"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padre, se llevó un disgusto, pero no le habló a su hijo del secreto que se ocultaba detrás de aquella mujer. Así que, Don Mateo le envió a Londres, sin apenas tiempo de reacción. Poco después, el viejo empresario falleció y su hijo regresó a la capital.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5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vez, José —que ostentaba el título de marqués de Linares— se casó con su amada pero pronto una ingrata sorpresa se cruzó en el camino al encontrar una carta del puño y letra de su padre con una historia sorprendente…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switch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3" y="0"/>
            <a:ext cx="9151622"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40" y="0"/>
            <a:ext cx="9138914"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…escrita justo el día que el joven había tomado rumbo a Londres: «Te habrá sorprendido, querido hijo, mi reacción, después de haberte dicho tantas veces lo contrario, a la confesión de tu amor por la hija de la estanquera; pero es que esa muchacha es tu hermana…».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ip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3"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Siempre según afirma la leyenda, el joven marqués pidió ayuda al papa León XIII para buscar consejo. Este dictó una bula papal que se tituló </a:t>
            </a:r>
            <a:r>
              <a:rPr lang="es-ES" i="1" dirty="0" err="1" smtClean="0">
                <a:effectLst>
                  <a:glow rad="101600">
                    <a:srgbClr val="C00000">
                      <a:alpha val="60000"/>
                    </a:srgbClr>
                  </a:glow>
                  <a:outerShdw blurRad="38100" dist="38100" dir="2700000" algn="tl">
                    <a:srgbClr val="000000">
                      <a:alpha val="43137"/>
                    </a:srgbClr>
                  </a:outerShdw>
                </a:effectLst>
              </a:rPr>
              <a:t>Casti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convivere</a:t>
            </a:r>
            <a:r>
              <a:rPr lang="es-ES" i="1" dirty="0" smtClean="0">
                <a:effectLst>
                  <a:glow rad="101600">
                    <a:srgbClr val="C00000">
                      <a:alpha val="60000"/>
                    </a:srgbClr>
                  </a:glow>
                  <a:outerShdw blurRad="38100" dist="38100" dir="2700000" algn="tl">
                    <a:srgbClr val="000000">
                      <a:alpha val="43137"/>
                    </a:srgbClr>
                  </a:outerShdw>
                </a:effectLst>
              </a:rPr>
              <a:t> (vivir juntos, pero en castidad).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ip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1)">
                                      <p:cBhvr>
                                        <p:cTn id="11" dur="5000"/>
                                        <p:tgtEl>
                                          <p:spTgt spid="10"/>
                                        </p:tgtEl>
                                      </p:cBhvr>
                                    </p:animEffect>
                                  </p:childTnLst>
                                </p:cTn>
                              </p:par>
                              <p:par>
                                <p:cTn id="12" presetID="42" presetClass="entr" presetSubtype="0" fill="hold" nodeType="withEffect">
                                  <p:stCondLst>
                                    <p:cond delay="2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4" y="-382860"/>
            <a:ext cx="9143999" cy="648072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382860"/>
            <a:ext cx="9143999" cy="6480720"/>
          </a:xfrm>
          <a:prstGeom prst="rect">
            <a:avLst/>
          </a:prstGeom>
          <a:noFill/>
          <a:ln w="9525">
            <a:noFill/>
            <a:miter lim="800000"/>
            <a:headEnd/>
            <a:tailEnd/>
          </a:ln>
        </p:spPr>
      </p:pic>
      <p:sp>
        <p:nvSpPr>
          <p:cNvPr id="4" name="3 CuadroTexto"/>
          <p:cNvSpPr txBox="1"/>
          <p:nvPr/>
        </p:nvSpPr>
        <p:spPr>
          <a:xfrm>
            <a:off x="755576"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Pese a ello, los dos amados decidieron ir más allá en la relación y tuvieron una hija, a la que llamaron </a:t>
            </a:r>
            <a:r>
              <a:rPr lang="es-ES" i="1" dirty="0" err="1" smtClean="0">
                <a:effectLst>
                  <a:glow rad="101600">
                    <a:srgbClr val="C00000">
                      <a:alpha val="60000"/>
                    </a:srgbClr>
                  </a:glow>
                  <a:outerShdw blurRad="38100" dist="38100" dir="2700000" algn="tl">
                    <a:srgbClr val="000000">
                      <a:alpha val="43137"/>
                    </a:srgbClr>
                  </a:outerShdw>
                </a:effectLst>
              </a:rPr>
              <a:t>Raimundita</a:t>
            </a:r>
            <a:r>
              <a:rPr lang="es-ES" i="1" dirty="0" smtClean="0">
                <a:effectLst>
                  <a:glow rad="101600">
                    <a:srgbClr val="C00000">
                      <a:alpha val="60000"/>
                    </a:srgbClr>
                  </a:glow>
                  <a:outerShdw blurRad="38100" dist="38100" dir="2700000" algn="tl">
                    <a:srgbClr val="000000">
                      <a:alpha val="43137"/>
                    </a:srgbClr>
                  </a:outerShdw>
                </a:effectLst>
              </a:rPr>
              <a:t>, asesinada nada más nacer.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circle/>
      </p:transition>
    </mc:Choice>
    <mc:Fallback>
      <p:transition spd="slow" advTm="23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ppt_w+.3"/>
                                          </p:val>
                                        </p:tav>
                                        <p:tav tm="100000">
                                          <p:val>
                                            <p:strVal val="#ppt_w"/>
                                          </p:val>
                                        </p:tav>
                                      </p:tavLst>
                                    </p:anim>
                                    <p:anim calcmode="lin" valueType="num">
                                      <p:cBhvr>
                                        <p:cTn id="11" dur="5000" fill="hold"/>
                                        <p:tgtEl>
                                          <p:spTgt spid="15"/>
                                        </p:tgtEl>
                                        <p:attrNameLst>
                                          <p:attrName>ppt_h</p:attrName>
                                        </p:attrNameLst>
                                      </p:cBhvr>
                                      <p:tavLst>
                                        <p:tav tm="0">
                                          <p:val>
                                            <p:strVal val="#ppt_h"/>
                                          </p:val>
                                        </p:tav>
                                        <p:tav tm="100000">
                                          <p:val>
                                            <p:strVal val="#ppt_h"/>
                                          </p:val>
                                        </p:tav>
                                      </p:tavLst>
                                    </p:anim>
                                    <p:animEffect transition="in" filter="fade">
                                      <p:cBhvr>
                                        <p:cTn id="12" dur="5000"/>
                                        <p:tgtEl>
                                          <p:spTgt spid="15"/>
                                        </p:tgtEl>
                                      </p:cBhvr>
                                    </p:animEffect>
                                  </p:childTnLst>
                                </p:cTn>
                              </p:par>
                              <p:par>
                                <p:cTn id="13" presetID="10"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5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2" y="-382860"/>
            <a:ext cx="9144000" cy="609786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382860"/>
            <a:ext cx="9144000" cy="6097860"/>
          </a:xfrm>
          <a:prstGeom prst="rect">
            <a:avLst/>
          </a:prstGeom>
          <a:noFill/>
          <a:ln w="9525">
            <a:noFill/>
            <a:miter lim="800000"/>
            <a:headEnd/>
            <a:tailEnd/>
          </a:ln>
        </p:spPr>
      </p:pic>
      <p:sp>
        <p:nvSpPr>
          <p:cNvPr id="4" name="3 CuadroTexto"/>
          <p:cNvSpPr txBox="1"/>
          <p:nvPr/>
        </p:nvSpPr>
        <p:spPr>
          <a:xfrm>
            <a:off x="251520" y="4297660"/>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Tal hija, </a:t>
            </a:r>
            <a:r>
              <a:rPr lang="es-ES" i="1" dirty="0" err="1" smtClean="0">
                <a:effectLst>
                  <a:glow rad="101600">
                    <a:srgbClr val="C00000">
                      <a:alpha val="60000"/>
                    </a:srgbClr>
                  </a:glow>
                  <a:outerShdw blurRad="38100" dist="38100" dir="2700000" algn="tl">
                    <a:srgbClr val="000000">
                      <a:alpha val="43137"/>
                    </a:srgbClr>
                  </a:outerShdw>
                </a:effectLst>
              </a:rPr>
              <a:t>Raimundita</a:t>
            </a:r>
            <a:r>
              <a:rPr lang="es-ES" i="1" dirty="0" smtClean="0">
                <a:effectLst>
                  <a:glow rad="101600">
                    <a:srgbClr val="C00000">
                      <a:alpha val="60000"/>
                    </a:srgbClr>
                  </a:glow>
                  <a:outerShdw blurRad="38100" dist="38100" dir="2700000" algn="tl">
                    <a:srgbClr val="000000">
                      <a:alpha val="43137"/>
                    </a:srgbClr>
                  </a:outerShdw>
                </a:effectLst>
              </a:rPr>
              <a:t>, habría sido emparedada o ahogada, y enterrada en el propio palacio y, según tal leyenda, hoy en día, seguiría su espíritu paseándose por los grandes salones del viejo palacio cantando canciones infantiles y llamando a sus padres.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3000">
        <p15:prstTrans prst="win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que durante años no se han podido encontrar pruebas históricas que demuestren que los marqueses eran hermanos de padre y que tuvieran alguna clase de descendencia, el reciente trabajo de la historiadora Carmen </a:t>
            </a:r>
            <a:r>
              <a:rPr lang="es-ES" i="1" dirty="0" err="1" smtClean="0">
                <a:effectLst>
                  <a:glow rad="101600">
                    <a:srgbClr val="C00000">
                      <a:alpha val="60000"/>
                    </a:srgbClr>
                  </a:glow>
                  <a:outerShdw blurRad="38100" dist="38100" dir="2700000" algn="tl">
                    <a:srgbClr val="000000">
                      <a:alpha val="43137"/>
                    </a:srgbClr>
                  </a:outerShdw>
                </a:effectLst>
              </a:rPr>
              <a:t>Maceiras</a:t>
            </a:r>
            <a:r>
              <a:rPr lang="es-ES" i="1" dirty="0" smtClean="0">
                <a:effectLst>
                  <a:glow rad="101600">
                    <a:srgbClr val="C00000">
                      <a:alpha val="60000"/>
                    </a:srgbClr>
                  </a:glow>
                  <a:outerShdw blurRad="38100" dist="38100" dir="2700000" algn="tl">
                    <a:srgbClr val="000000">
                      <a:alpha val="43137"/>
                    </a:srgbClr>
                  </a:outerShdw>
                </a:effectLst>
              </a:rPr>
              <a:t> Rey parece demostrar lo contrario.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0" y="0"/>
            <a:ext cx="9144000" cy="5678066"/>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678066"/>
          </a:xfrm>
          <a:prstGeom prst="rect">
            <a:avLst/>
          </a:prstGeom>
          <a:noFill/>
          <a:ln w="9525">
            <a:noFill/>
            <a:miter lim="800000"/>
            <a:headEnd/>
            <a:tailEnd/>
          </a:ln>
        </p:spPr>
      </p:pic>
      <p:sp>
        <p:nvSpPr>
          <p:cNvPr id="5" name="4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primeras psicofonías se escucharon cuando el Palacio se reabrió en los años 90 ya como la Casa de América. Un grupo de investigadores consiguieron grabar pos las noches unas voces lejanas que vagaban por las distintas salas.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8" y="-1"/>
            <a:ext cx="9156716" cy="5722949"/>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p:spPr>
      </p:pic>
      <p:sp>
        <p:nvSpPr>
          <p:cNvPr id="5" name="4 CuadroTexto"/>
          <p:cNvSpPr txBox="1"/>
          <p:nvPr/>
        </p:nvSpPr>
        <p:spPr>
          <a:xfrm>
            <a:off x="323528"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masculina gritaba “¡Fuera, no… aquí no!”, la segunda, era de una niña, que con voz quebrada susurraba, “Mamá… yo no tengo mamá”.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última, la de una mujer mayor, decía varias frases, entre ellas, la más reveladora de todas era “Mi hija </a:t>
            </a:r>
            <a:r>
              <a:rPr lang="es-ES" i="1" dirty="0" err="1" smtClean="0">
                <a:effectLst>
                  <a:glow rad="101600">
                    <a:srgbClr val="C00000">
                      <a:alpha val="60000"/>
                    </a:srgbClr>
                  </a:glow>
                  <a:outerShdw blurRad="38100" dist="38100" dir="2700000" algn="tl">
                    <a:srgbClr val="000000">
                      <a:alpha val="43137"/>
                    </a:srgbClr>
                  </a:outerShdw>
                </a:effectLst>
              </a:rPr>
              <a:t>Raimunda</a:t>
            </a:r>
            <a:r>
              <a:rPr lang="es-ES" i="1" dirty="0" smtClean="0">
                <a:effectLst>
                  <a:glow rad="101600">
                    <a:srgbClr val="C00000">
                      <a:alpha val="60000"/>
                    </a:srgbClr>
                  </a:glow>
                  <a:outerShdw blurRad="38100" dist="38100" dir="2700000" algn="tl">
                    <a:srgbClr val="000000">
                      <a:alpha val="43137"/>
                    </a:srgbClr>
                  </a:outerShdw>
                </a:effectLst>
              </a:rPr>
              <a:t>… nunca oyó decir mamá”. Entre todas ellas era la de la niña la que más angustia producía al oyente.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warp dir="i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1" y="0"/>
            <a:ext cx="4499992"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1" y="0"/>
            <a:ext cx="4499992" cy="5715000"/>
          </a:xfrm>
          <a:prstGeom prst="rect">
            <a:avLst/>
          </a:prstGeom>
          <a:noFill/>
          <a:ln w="9525">
            <a:noFill/>
            <a:miter lim="800000"/>
            <a:headEnd/>
            <a:tailEnd/>
          </a:ln>
        </p:spPr>
      </p:pic>
      <p:sp>
        <p:nvSpPr>
          <p:cNvPr id="5" name="4 CuadroTexto"/>
          <p:cNvSpPr txBox="1"/>
          <p:nvPr/>
        </p:nvSpPr>
        <p:spPr>
          <a:xfrm>
            <a:off x="4644008" y="1273324"/>
            <a:ext cx="4320480"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Sin embargo, un año después varios expertos en la materia desconfiaron del trabajo llevado a cabo por Sánchez de Castro al afirmar que las voces escuchadas eran en realidad una «mezcla de hábiles trucos» y añadieron que las pruebas que se presentaron «no reunían el crédito suficiente que deben tener esta clase de experiencias».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warp/>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0"/>
                                        <p:tgtEl>
                                          <p:spTgt spid="9"/>
                                        </p:tgtEl>
                                      </p:cBhvr>
                                    </p:animEffect>
                                  </p:childTnLst>
                                </p:cTn>
                              </p:par>
                            </p:childTnLst>
                          </p:cTn>
                        </p:par>
                        <p:par>
                          <p:cTn id="15" fill="hold">
                            <p:stCondLst>
                              <p:cond delay="7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694" y="0"/>
            <a:ext cx="4139952" cy="5714999"/>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4139952" cy="5714999"/>
          </a:xfrm>
          <a:prstGeom prst="rect">
            <a:avLst/>
          </a:prstGeom>
          <a:noFill/>
          <a:ln w="9525">
            <a:noFill/>
            <a:miter lim="800000"/>
            <a:headEnd/>
            <a:tailEnd/>
          </a:ln>
        </p:spPr>
      </p:pic>
      <p:sp>
        <p:nvSpPr>
          <p:cNvPr id="4" name="3 CuadroTexto"/>
          <p:cNvSpPr txBox="1"/>
          <p:nvPr/>
        </p:nvSpPr>
        <p:spPr>
          <a:xfrm>
            <a:off x="4355976" y="1849388"/>
            <a:ext cx="4608512"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famosas grabaciones </a:t>
            </a:r>
            <a:r>
              <a:rPr lang="es-ES" sz="2000" i="1" dirty="0" err="1" smtClean="0">
                <a:effectLst>
                  <a:glow rad="101600">
                    <a:srgbClr val="C00000">
                      <a:alpha val="60000"/>
                    </a:srgbClr>
                  </a:glow>
                  <a:outerShdw blurRad="38100" dist="38100" dir="2700000" algn="tl">
                    <a:srgbClr val="000000">
                      <a:alpha val="43137"/>
                    </a:srgbClr>
                  </a:outerShdw>
                </a:effectLst>
              </a:rPr>
              <a:t>psicofónicas</a:t>
            </a:r>
            <a:r>
              <a:rPr lang="es-ES" sz="2000" i="1" dirty="0" smtClean="0">
                <a:effectLst>
                  <a:glow rad="101600">
                    <a:srgbClr val="C00000">
                      <a:alpha val="60000"/>
                    </a:srgbClr>
                  </a:glow>
                  <a:outerShdw blurRad="38100" dist="38100" dir="2700000" algn="tl">
                    <a:srgbClr val="000000">
                      <a:alpha val="43137"/>
                    </a:srgbClr>
                  </a:outerShdw>
                </a:effectLst>
              </a:rPr>
              <a:t> de Carmen Sánchez de Castro fueron un montaje y además mal hecho. Fue una actriz quien grabó aquellas pretendidas psicofonías, tal y como le confesó ella misma a un importante investigador de nuestro país y en su propia casa.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erris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5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4" y="0"/>
            <a:ext cx="5220071"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1" y="0"/>
            <a:ext cx="5220071" cy="5715000"/>
          </a:xfrm>
          <a:prstGeom prst="rect">
            <a:avLst/>
          </a:prstGeom>
          <a:noFill/>
          <a:ln w="9525">
            <a:noFill/>
            <a:miter lim="800000"/>
            <a:headEnd/>
            <a:tailEnd/>
          </a:ln>
        </p:spPr>
      </p:pic>
      <p:sp>
        <p:nvSpPr>
          <p:cNvPr id="5" name="4 CuadroTexto"/>
          <p:cNvSpPr txBox="1"/>
          <p:nvPr/>
        </p:nvSpPr>
        <p:spPr>
          <a:xfrm>
            <a:off x="5364088" y="841276"/>
            <a:ext cx="3600400"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maestro Santiago Vázquez graba unos fenómenos paranormales acontecidos en el palacio de Linares en 1990.</a:t>
            </a:r>
          </a:p>
          <a:p>
            <a:r>
              <a:rPr lang="es-ES" sz="2000" i="1" dirty="0" smtClean="0">
                <a:effectLst>
                  <a:glow rad="101600">
                    <a:srgbClr val="C00000">
                      <a:alpha val="60000"/>
                    </a:srgbClr>
                  </a:glow>
                  <a:outerShdw blurRad="38100" dist="38100" dir="2700000" algn="tl">
                    <a:srgbClr val="000000">
                      <a:alpha val="43137"/>
                    </a:srgbClr>
                  </a:outerShdw>
                </a:effectLst>
              </a:rPr>
              <a:t>La gran sorpresa que deparó la investigación por parte de Santiago Vázquez y su grupo, fue captar en el salón de baile dos figuras humanas (hombre y mujer), en movimiento, como si se dispusieran a bailar.</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ferris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5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5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ello al efectuar un barrido de la estancia con la cámara. Además, aparece a la derecha de la imagen, una tercera figura espectral de hombre, vestido con camisa blanca, que irrumpe en la escena.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drap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5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nodeType="afterEffect">
                                  <p:stCondLst>
                                    <p:cond delay="0"/>
                                  </p:stCondLst>
                                  <p:iterate type="lt">
                                    <p:tmPct val="10000"/>
                                  </p:iterate>
                                  <p:childTnLst>
                                    <p:set>
                                      <p:cBhvr>
                                        <p:cTn id="25" dur="1" fill="hold">
                                          <p:stCondLst>
                                            <p:cond delay="0"/>
                                          </p:stCondLst>
                                        </p:cTn>
                                        <p:tgtEl>
                                          <p:spTgt spid="5">
                                            <p:txEl>
                                              <p:pRg st="0" end="0"/>
                                            </p:txEl>
                                          </p:spTgt>
                                        </p:tgtEl>
                                        <p:attrNameLst>
                                          <p:attrName>style.visibility</p:attrName>
                                        </p:attrNameLst>
                                      </p:cBhvr>
                                      <p:to>
                                        <p:strVal val="visible"/>
                                      </p:to>
                                    </p:set>
                                    <p:animEffect transition="in" filter="fade">
                                      <p:cBhvr>
                                        <p:cTn id="26" dur="1000"/>
                                        <p:tgtEl>
                                          <p:spTgt spid="5">
                                            <p:txEl>
                                              <p:pRg st="0" end="0"/>
                                            </p:txEl>
                                          </p:spTgt>
                                        </p:tgtEl>
                                      </p:cBhvr>
                                    </p:animEffect>
                                    <p:anim calcmode="lin" valueType="num">
                                      <p:cBhvr>
                                        <p:cTn id="27" dur="1000" fill="hold"/>
                                        <p:tgtEl>
                                          <p:spTgt spid="5">
                                            <p:txEl>
                                              <p:pRg st="0" end="0"/>
                                            </p:txEl>
                                          </p:spTgt>
                                        </p:tgtEl>
                                        <p:attrNameLst>
                                          <p:attrName>ppt_x</p:attrName>
                                        </p:attrNameLst>
                                      </p:cBhvr>
                                      <p:tavLst>
                                        <p:tav tm="0">
                                          <p:val>
                                            <p:strVal val="#ppt_x-.1"/>
                                          </p:val>
                                        </p:tav>
                                        <p:tav tm="100000">
                                          <p:val>
                                            <p:strVal val="#ppt_x"/>
                                          </p:val>
                                        </p:tav>
                                      </p:tavLst>
                                    </p:anim>
                                    <p:anim calcmode="lin" valueType="num">
                                      <p:cBhvr>
                                        <p:cTn id="28" dur="10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6511" y="4763"/>
            <a:ext cx="9110978"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fue la única inclusión paranormal captada en vídeo, ya que Santiago Vázquez y su grupo también captaron otra aparición, sobre el suelo de marquetería de una de las habitaciones de la segunda planta, de un féretro con una rosa amarilla apoyada en la tapa de éste.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conveyor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683568"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Santiago Vázquez y su equipo se dieron cuenta de la captación de dichas figuras 8 años después de grabar las imágenes, en un visionado posterior de la cinta.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conveyor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4999"/>
          </a:xfrm>
          <a:prstGeom prst="rect">
            <a:avLst/>
          </a:prstGeom>
        </p:spPr>
      </p:pic>
      <p:sp>
        <p:nvSpPr>
          <p:cNvPr id="5" name="4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Otros investigadores de lo paranormal y ex-trabajadores de la Casa de América (guardias de seguridad entre ellos), han reportado una variedad realmente rica de fenomenología extraña en el edificio: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Content="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Apariciones de sombras en las ventanas, gritos inexplicables en el interior del palacio, sonido de pasos, golpes de origen desconocido, voces, lamentos, mal funcionamiento de aparatos electrónicos, aparición de extraños orbes en fotografías,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dir="r" isContent="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530627" y="0"/>
            <a:ext cx="10133384" cy="5714999"/>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540568" y="-11135"/>
            <a:ext cx="10153128" cy="5726135"/>
          </a:xfrm>
          <a:prstGeom prst="rect">
            <a:avLst/>
          </a:prstGeom>
          <a:noFill/>
          <a:ln w="9525">
            <a:noFill/>
            <a:miter lim="800000"/>
            <a:headEnd/>
            <a:tailEnd/>
          </a:ln>
        </p:spPr>
      </p:pic>
      <p:sp>
        <p:nvSpPr>
          <p:cNvPr id="4" name="3 CuadroTexto"/>
          <p:cNvSpPr txBox="1"/>
          <p:nvPr/>
        </p:nvSpPr>
        <p:spPr>
          <a:xfrm>
            <a:off x="70992" y="4369668"/>
            <a:ext cx="90730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Aparte leyendas y supuestos fantasmas, asunto del que ya se ha hablado y escrito mucho, la realidad es que se trata de uno de los palacios más bellos y lujosos del Madrid del siglo XIX, que aún podemos admirar pues conserva en su interior gran parte de las obras de arte que el marqués mandó crear para su disfrute y el de su esposa.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window dir="vert"/>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hacia el año 1878 comenzó la construcción del palacete, la plaza de la Cibeles era muy distinta a la actual, ni siquiera tenía nombre aún, aunque la fuente de la diosa llevaba allí instalada casi un siglo.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window dir="vert"/>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5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4" y="0"/>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único edificio, junto con sus jardines, que ya existía por entonces, era el Palacio de Buenavista, en la esquina contraria. Los terrenos donde hoy se alza el antiguo Palacio de Comunicaciones aún estaban ocupados por los Jardines del Buen Retiro.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isContent="1" isInverted="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out)">
                                      <p:cBhvr>
                                        <p:cTn id="7" dur="50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0"/>
                                        <p:tgtEl>
                                          <p:spTgt spid="17"/>
                                        </p:tgtEl>
                                      </p:cBhvr>
                                    </p:animEffect>
                                  </p:childTnLst>
                                </p:cTn>
                              </p:par>
                              <p:par>
                                <p:cTn id="11" presetID="10" presetClass="exit" presetSubtype="0" fill="hold" nodeType="withEffect">
                                  <p:stCondLst>
                                    <p:cond delay="2500"/>
                                  </p:stCondLst>
                                  <p:childTnLst>
                                    <p:animEffect transition="out" filter="fade">
                                      <p:cBhvr>
                                        <p:cTn id="12" dur="5000"/>
                                        <p:tgtEl>
                                          <p:spTgt spid="17"/>
                                        </p:tgtEl>
                                      </p:cBhvr>
                                    </p:animEffect>
                                    <p:set>
                                      <p:cBhvr>
                                        <p:cTn id="13" dur="1" fill="hold">
                                          <p:stCondLst>
                                            <p:cond delay="4999"/>
                                          </p:stCondLst>
                                        </p:cTn>
                                        <p:tgtEl>
                                          <p:spTgt spid="17"/>
                                        </p:tgtEl>
                                        <p:attrNameLst>
                                          <p:attrName>style.visibility</p:attrName>
                                        </p:attrNameLst>
                                      </p:cBhvr>
                                      <p:to>
                                        <p:strVal val="hidden"/>
                                      </p:to>
                                    </p:set>
                                  </p:childTnLst>
                                </p:cTn>
                              </p:par>
                              <p:par>
                                <p:cTn id="14" presetID="10" presetClass="entr" presetSubtype="0" fill="hold" nodeType="withEffect">
                                  <p:stCondLst>
                                    <p:cond delay="250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0"/>
                                        <p:tgtEl>
                                          <p:spTgt spid="18"/>
                                        </p:tgtEl>
                                      </p:cBhvr>
                                    </p:animEffect>
                                  </p:childTnLst>
                                </p:cTn>
                              </p:par>
                              <p:par>
                                <p:cTn id="17" presetID="50" presetClass="entr" presetSubtype="0" decel="100000" fill="hold" nodeType="withEffect">
                                  <p:stCondLst>
                                    <p:cond delay="2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0" fill="hold"/>
                                        <p:tgtEl>
                                          <p:spTgt spid="18"/>
                                        </p:tgtEl>
                                        <p:attrNameLst>
                                          <p:attrName>ppt_w</p:attrName>
                                        </p:attrNameLst>
                                      </p:cBhvr>
                                      <p:tavLst>
                                        <p:tav tm="0">
                                          <p:val>
                                            <p:strVal val="#ppt_w+.3"/>
                                          </p:val>
                                        </p:tav>
                                        <p:tav tm="100000">
                                          <p:val>
                                            <p:strVal val="#ppt_w"/>
                                          </p:val>
                                        </p:tav>
                                      </p:tavLst>
                                    </p:anim>
                                    <p:anim calcmode="lin" valueType="num">
                                      <p:cBhvr>
                                        <p:cTn id="20" dur="5000" fill="hold"/>
                                        <p:tgtEl>
                                          <p:spTgt spid="18"/>
                                        </p:tgtEl>
                                        <p:attrNameLst>
                                          <p:attrName>ppt_h</p:attrName>
                                        </p:attrNameLst>
                                      </p:cBhvr>
                                      <p:tavLst>
                                        <p:tav tm="0">
                                          <p:val>
                                            <p:strVal val="#ppt_h"/>
                                          </p:val>
                                        </p:tav>
                                        <p:tav tm="100000">
                                          <p:val>
                                            <p:strVal val="#ppt_h"/>
                                          </p:val>
                                        </p:tav>
                                      </p:tavLst>
                                    </p:anim>
                                    <p:animEffect transition="in" filter="fade">
                                      <p:cBhvr>
                                        <p:cTn id="21" dur="5000"/>
                                        <p:tgtEl>
                                          <p:spTgt spid="18"/>
                                        </p:tgtEl>
                                      </p:cBhvr>
                                    </p:animEffect>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5" y="0"/>
            <a:ext cx="9143999"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esquina donde luego se levantaría el Banco de España se encontraba el Palacio del Marqués de Alcañices. Era el Salón del Prado, lugar de encuentro y de paseo.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dir="r" isContent="1"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0" presetClass="entr" presetSubtype="0" fill="hold" nodeType="withEffect">
                                  <p:stCondLst>
                                    <p:cond delay="200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0"/>
                                        <p:tgtEl>
                                          <p:spTgt spid="30"/>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0" fill="hold"/>
                                        <p:tgtEl>
                                          <p:spTgt spid="30"/>
                                        </p:tgtEl>
                                        <p:attrNameLst>
                                          <p:attrName>ppt_w</p:attrName>
                                        </p:attrNameLst>
                                      </p:cBhvr>
                                      <p:tavLst>
                                        <p:tav tm="0">
                                          <p:val>
                                            <p:strVal val="#ppt_w+.3"/>
                                          </p:val>
                                        </p:tav>
                                        <p:tav tm="100000">
                                          <p:val>
                                            <p:strVal val="#ppt_w"/>
                                          </p:val>
                                        </p:tav>
                                      </p:tavLst>
                                    </p:anim>
                                    <p:anim calcmode="lin" valueType="num">
                                      <p:cBhvr>
                                        <p:cTn id="19" dur="5000" fill="hold"/>
                                        <p:tgtEl>
                                          <p:spTgt spid="30"/>
                                        </p:tgtEl>
                                        <p:attrNameLst>
                                          <p:attrName>ppt_h</p:attrName>
                                        </p:attrNameLst>
                                      </p:cBhvr>
                                      <p:tavLst>
                                        <p:tav tm="0">
                                          <p:val>
                                            <p:strVal val="#ppt_h"/>
                                          </p:val>
                                        </p:tav>
                                        <p:tav tm="100000">
                                          <p:val>
                                            <p:strVal val="#ppt_h"/>
                                          </p:val>
                                        </p:tav>
                                      </p:tavLst>
                                    </p:anim>
                                    <p:animEffect transition="in" filter="fade">
                                      <p:cBhvr>
                                        <p:cTn id="20" dur="5000"/>
                                        <p:tgtEl>
                                          <p:spTgt spid="30"/>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6" y="0"/>
            <a:ext cx="5220071"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1" y="0"/>
            <a:ext cx="5220071" cy="5715000"/>
          </a:xfrm>
          <a:prstGeom prst="rect">
            <a:avLst/>
          </a:prstGeom>
          <a:noFill/>
          <a:ln w="9525">
            <a:noFill/>
            <a:miter lim="800000"/>
            <a:headEnd/>
            <a:tailEnd/>
          </a:ln>
        </p:spPr>
      </p:pic>
      <p:sp>
        <p:nvSpPr>
          <p:cNvPr id="5" name="4 CuadroTexto"/>
          <p:cNvSpPr txBox="1"/>
          <p:nvPr/>
        </p:nvSpPr>
        <p:spPr>
          <a:xfrm>
            <a:off x="5508104" y="1201316"/>
            <a:ext cx="3456384"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Pero en el último cuarto del siglo XIX la plaza de la Cibeles se convirtió en el centro financiero de la ciudad.</a:t>
            </a:r>
          </a:p>
          <a:p>
            <a:r>
              <a:rPr lang="es-ES" sz="2000" i="1" dirty="0" smtClean="0">
                <a:effectLst>
                  <a:glow rad="101600">
                    <a:srgbClr val="C00000">
                      <a:alpha val="60000"/>
                    </a:srgbClr>
                  </a:glow>
                  <a:outerShdw blurRad="38100" dist="38100" dir="2700000" algn="tl">
                    <a:srgbClr val="000000">
                      <a:alpha val="43137"/>
                    </a:srgbClr>
                  </a:outerShdw>
                </a:effectLst>
              </a:rPr>
              <a:t>Entre 1884 y 1891 se construyó el Banco de España. Muy cerca, poco después, se terminó de levantar el edificio de la Bolsa.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1000">
        <p15:prstTrans prst="pageCurlDoub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terrenos antaño ocupados por el Real Pósito y el Convento de los Agustinos Recoletos, se abrieron calles nuevas y se construyeron varios palacetes alrededor del que Narciso Pascual y Colomer había construido para el Marqués de Salamanca, que fue el primer financiero de la época.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lythrough/>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Unos años después, en 1892, el pleno municipal acordó darle a la plaza el nombre de Plaza de Madrid, que conservaría hasta 1900 en que pasó a denominarse Plaza de Castelar. Es la Plaza de Cibeles desde el año 1941.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flythrough/>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outVertical)">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50" presetClass="entr" presetSubtype="0" decel="10000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ppt_w+.3"/>
                                          </p:val>
                                        </p:tav>
                                        <p:tav tm="100000">
                                          <p:val>
                                            <p:strVal val="#ppt_w"/>
                                          </p:val>
                                        </p:tav>
                                      </p:tavLst>
                                    </p:anim>
                                    <p:anim calcmode="lin" valueType="num">
                                      <p:cBhvr>
                                        <p:cTn id="15" dur="5000" fill="hold"/>
                                        <p:tgtEl>
                                          <p:spTgt spid="13"/>
                                        </p:tgtEl>
                                        <p:attrNameLst>
                                          <p:attrName>ppt_h</p:attrName>
                                        </p:attrNameLst>
                                      </p:cBhvr>
                                      <p:tavLst>
                                        <p:tav tm="0">
                                          <p:val>
                                            <p:strVal val="#ppt_h"/>
                                          </p:val>
                                        </p:tav>
                                        <p:tav tm="100000">
                                          <p:val>
                                            <p:strVal val="#ppt_h"/>
                                          </p:val>
                                        </p:tav>
                                      </p:tavLst>
                                    </p:anim>
                                    <p:animEffect transition="in" filter="fade">
                                      <p:cBhvr>
                                        <p:cTn id="16" dur="5000"/>
                                        <p:tgtEl>
                                          <p:spTgt spid="13"/>
                                        </p:tgtEl>
                                      </p:cBhvr>
                                    </p:animEffect>
                                  </p:childTnLst>
                                </p:cTn>
                              </p:par>
                              <p:par>
                                <p:cTn id="17" presetID="10" presetClass="entr" presetSubtype="0"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0"/>
                                        <p:tgtEl>
                                          <p:spTgt spid="13"/>
                                        </p:tgtEl>
                                      </p:cBhvr>
                                    </p:animEffect>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12699" y="0"/>
            <a:ext cx="9118599"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Debió ser sin duda un hermoso jardín, de forma irregular, con un bonito estanque, que ya no existe. Se construyeron dos pabellones, uno de estilo clásico y otro más pequeño de estilo romántico. El primero era el pabellón de Caballerizas, hoy transformado en Sala de Exposiciones.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split orient="vert"/>
      </p:transition>
    </mc:Choice>
    <mc:Fallback>
      <p:transition spd="slow" advTm="3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el segundo, un “capricho” o casita rústica, que fue conocido como la Casa de Muñecas, que era utilizado como almacén para guardar las herramientas de labor. Del histórico jardín tan solo perviven la verja, los pabellones y la escalera con su fuente.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wipe/>
      </p:transition>
    </mc:Choice>
    <mc:Fallback>
      <p:transition spd="slow" advTm="3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outVertical)">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50" presetClass="entr" presetSubtype="0" decel="10000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ppt_w+.3"/>
                                          </p:val>
                                        </p:tav>
                                        <p:tav tm="100000">
                                          <p:val>
                                            <p:strVal val="#ppt_w"/>
                                          </p:val>
                                        </p:tav>
                                      </p:tavLst>
                                    </p:anim>
                                    <p:anim calcmode="lin" valueType="num">
                                      <p:cBhvr>
                                        <p:cTn id="15" dur="5000" fill="hold"/>
                                        <p:tgtEl>
                                          <p:spTgt spid="13"/>
                                        </p:tgtEl>
                                        <p:attrNameLst>
                                          <p:attrName>ppt_h</p:attrName>
                                        </p:attrNameLst>
                                      </p:cBhvr>
                                      <p:tavLst>
                                        <p:tav tm="0">
                                          <p:val>
                                            <p:strVal val="#ppt_h"/>
                                          </p:val>
                                        </p:tav>
                                        <p:tav tm="100000">
                                          <p:val>
                                            <p:strVal val="#ppt_h"/>
                                          </p:val>
                                        </p:tav>
                                      </p:tavLst>
                                    </p:anim>
                                    <p:animEffect transition="in" filter="fade">
                                      <p:cBhvr>
                                        <p:cTn id="16" dur="5000"/>
                                        <p:tgtEl>
                                          <p:spTgt spid="13"/>
                                        </p:tgtEl>
                                      </p:cBhvr>
                                    </p:animEffect>
                                  </p:childTnLst>
                                </p:cTn>
                              </p:par>
                              <p:par>
                                <p:cTn id="17" presetID="10" presetClass="entr" presetSubtype="0" fill="hold" nodeType="withEffect">
                                  <p:stCondLst>
                                    <p:cond delay="25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0"/>
                                        <p:tgtEl>
                                          <p:spTgt spid="13"/>
                                        </p:tgtEl>
                                      </p:cBhvr>
                                    </p:animEffect>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93204"/>
            <a:ext cx="6192688" cy="792088"/>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67744" y="105730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187624" y="3289548"/>
            <a:ext cx="7128792" cy="648718"/>
          </a:xfrm>
          <a:prstGeom prst="rect">
            <a:avLst/>
          </a:prstGeom>
          <a:noFill/>
          <a:ln>
            <a:noFill/>
          </a:ln>
          <a:scene3d>
            <a:camera prst="perspectiveRelaxedModerately"/>
            <a:lightRig rig="threePt" dir="t"/>
          </a:scene3d>
          <a:sp3d>
            <a:bevelT prst="angle"/>
          </a:sp3d>
        </p:spPr>
        <p:txBody>
          <a:bodyPr wrap="none" fromWordArt="1">
            <a:prstTxWarp prst="textDoubleWave1">
              <a:avLst>
                <a:gd name="adj1" fmla="val 0"/>
                <a:gd name="adj2" fmla="val 0"/>
              </a:avLst>
            </a:prstTxWarp>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Arial" pitchFamily="34" charset="0"/>
                <a:cs typeface="Arial" pitchFamily="34" charset="0"/>
              </a:rPr>
              <a:t>- </a:t>
            </a:r>
            <a:r>
              <a:rPr lang="es-ES" sz="3600" b="1" kern="10" spc="-360" dirty="0" smtClean="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Arial" pitchFamily="34" charset="0"/>
                <a:cs typeface="Arial" pitchFamily="34" charset="0"/>
              </a:rPr>
              <a:t> El espíritu de caballería ( Nick </a:t>
            </a:r>
            <a:r>
              <a:rPr lang="es-ES" sz="3600" b="1" kern="10" spc="-360" dirty="0" err="1" smtClean="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Arial" pitchFamily="34" charset="0"/>
                <a:cs typeface="Arial" pitchFamily="34" charset="0"/>
              </a:rPr>
              <a:t>Glennie</a:t>
            </a:r>
            <a:r>
              <a:rPr lang="es-ES" sz="3600" b="1" kern="10" spc="-360" dirty="0" smtClean="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Arial" pitchFamily="34" charset="0"/>
                <a:cs typeface="Arial" pitchFamily="34" charset="0"/>
              </a:rPr>
              <a:t> )    </a:t>
            </a:r>
            <a:endParaRPr lang="es-ES" sz="3600" b="1" kern="10" spc="-360" dirty="0">
              <a:ln w="12700">
                <a:solidFill>
                  <a:srgbClr val="000099"/>
                </a:solidFill>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Arial" pitchFamily="34" charset="0"/>
              <a:cs typeface="Arial" pitchFamily="34" charset="0"/>
            </a:endParaRPr>
          </a:p>
        </p:txBody>
      </p:sp>
      <p:sp>
        <p:nvSpPr>
          <p:cNvPr id="75787" name="WordArt 11"/>
          <p:cNvSpPr>
            <a:spLocks noChangeArrowheads="1" noChangeShapeType="1" noTextEdit="1"/>
          </p:cNvSpPr>
          <p:nvPr/>
        </p:nvSpPr>
        <p:spPr bwMode="auto">
          <a:xfrm>
            <a:off x="1187624" y="2569468"/>
            <a:ext cx="6696744"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Matrimonio por amor  ( Paul de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Seneville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187624" y="1849388"/>
            <a:ext cx="6984776"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Leyenda de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Zelda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Wind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Waker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Andrew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Skeet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187624" y="4009628"/>
            <a:ext cx="6768752"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vals de la boda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Julie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Berthollet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259632" y="4801716"/>
            <a:ext cx="6696744"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carta al soldado  ( Nick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 calcmode="lin" valueType="num">
                                      <p:cBhvr>
                                        <p:cTn id="32" dur="2000" fill="hold"/>
                                        <p:tgtEl>
                                          <p:spTgt spid="89094"/>
                                        </p:tgtEl>
                                        <p:attrNameLst>
                                          <p:attrName>ppt_w</p:attrName>
                                        </p:attrNameLst>
                                      </p:cBhvr>
                                      <p:tavLst>
                                        <p:tav tm="0">
                                          <p:val>
                                            <p:fltVal val="0"/>
                                          </p:val>
                                        </p:tav>
                                        <p:tav tm="100000">
                                          <p:val>
                                            <p:strVal val="#ppt_w"/>
                                          </p:val>
                                        </p:tav>
                                      </p:tavLst>
                                    </p:anim>
                                    <p:anim calcmode="lin" valueType="num">
                                      <p:cBhvr>
                                        <p:cTn id="33" dur="2000" fill="hold"/>
                                        <p:tgtEl>
                                          <p:spTgt spid="89094"/>
                                        </p:tgtEl>
                                        <p:attrNameLst>
                                          <p:attrName>ppt_h</p:attrName>
                                        </p:attrNameLst>
                                      </p:cBhvr>
                                      <p:tavLst>
                                        <p:tav tm="0">
                                          <p:val>
                                            <p:fltVal val="0"/>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strVal val="#ppt_h"/>
                                          </p:val>
                                        </p:tav>
                                        <p:tav tm="100000">
                                          <p:val>
                                            <p:strVal val="#ppt_h"/>
                                          </p:val>
                                        </p:tav>
                                      </p:tavLst>
                                    </p:anim>
                                  </p:childTnLst>
                                </p:cTn>
                              </p:par>
                            </p:childTnLst>
                          </p:cTn>
                        </p:par>
                        <p:par>
                          <p:cTn id="39" fill="hold">
                            <p:stCondLst>
                              <p:cond delay="14500"/>
                            </p:stCondLst>
                            <p:childTnLst>
                              <p:par>
                                <p:cTn id="40" presetID="17" presetClass="entr" presetSubtype="10"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2000" fill="hold"/>
                                        <p:tgtEl>
                                          <p:spTgt spid="9"/>
                                        </p:tgtEl>
                                        <p:attrNameLst>
                                          <p:attrName>ppt_w</p:attrName>
                                        </p:attrNameLst>
                                      </p:cBhvr>
                                      <p:tavLst>
                                        <p:tav tm="0">
                                          <p:val>
                                            <p:fltVal val="0"/>
                                          </p:val>
                                        </p:tav>
                                        <p:tav tm="100000">
                                          <p:val>
                                            <p:strVal val="#ppt_w"/>
                                          </p:val>
                                        </p:tav>
                                      </p:tavLst>
                                    </p:anim>
                                    <p:anim calcmode="lin" valueType="num">
                                      <p:cBhvr>
                                        <p:cTn id="4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22741894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2625</Words>
  <Application>Microsoft Office PowerPoint</Application>
  <PresentationFormat>Presentación en pantalla (16:10)</PresentationFormat>
  <Paragraphs>74</Paragraphs>
  <Slides>55</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55</vt:i4>
      </vt:variant>
    </vt:vector>
  </HeadingPairs>
  <TitlesOfParts>
    <vt:vector size="65"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2025-08-30T21:39:22Z</dcterms:modified>
</cp:coreProperties>
</file>