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256" r:id="rId3"/>
    <p:sldId id="416" r:id="rId4"/>
    <p:sldId id="337" r:id="rId5"/>
    <p:sldId id="338" r:id="rId6"/>
    <p:sldId id="339" r:id="rId7"/>
    <p:sldId id="340" r:id="rId8"/>
    <p:sldId id="341" r:id="rId9"/>
    <p:sldId id="343" r:id="rId10"/>
    <p:sldId id="342" r:id="rId11"/>
    <p:sldId id="344" r:id="rId12"/>
    <p:sldId id="345" r:id="rId13"/>
    <p:sldId id="346" r:id="rId14"/>
    <p:sldId id="347" r:id="rId15"/>
    <p:sldId id="348" r:id="rId16"/>
    <p:sldId id="405" r:id="rId17"/>
    <p:sldId id="349" r:id="rId18"/>
    <p:sldId id="350" r:id="rId19"/>
    <p:sldId id="351" r:id="rId20"/>
    <p:sldId id="352" r:id="rId21"/>
    <p:sldId id="353" r:id="rId22"/>
    <p:sldId id="354" r:id="rId23"/>
    <p:sldId id="355" r:id="rId24"/>
    <p:sldId id="356" r:id="rId25"/>
    <p:sldId id="357" r:id="rId26"/>
    <p:sldId id="358" r:id="rId27"/>
    <p:sldId id="359" r:id="rId28"/>
    <p:sldId id="360" r:id="rId29"/>
    <p:sldId id="361" r:id="rId30"/>
    <p:sldId id="362" r:id="rId31"/>
    <p:sldId id="363" r:id="rId32"/>
    <p:sldId id="367" r:id="rId33"/>
    <p:sldId id="368" r:id="rId34"/>
    <p:sldId id="369" r:id="rId35"/>
    <p:sldId id="371" r:id="rId36"/>
    <p:sldId id="372" r:id="rId37"/>
    <p:sldId id="373" r:id="rId38"/>
    <p:sldId id="374" r:id="rId39"/>
    <p:sldId id="376" r:id="rId40"/>
    <p:sldId id="377" r:id="rId41"/>
    <p:sldId id="379" r:id="rId42"/>
    <p:sldId id="375" r:id="rId43"/>
    <p:sldId id="380" r:id="rId44"/>
    <p:sldId id="381" r:id="rId45"/>
    <p:sldId id="382" r:id="rId46"/>
    <p:sldId id="383" r:id="rId47"/>
    <p:sldId id="384" r:id="rId48"/>
    <p:sldId id="386" r:id="rId49"/>
    <p:sldId id="387" r:id="rId50"/>
    <p:sldId id="388" r:id="rId51"/>
    <p:sldId id="389" r:id="rId52"/>
    <p:sldId id="390" r:id="rId53"/>
    <p:sldId id="391" r:id="rId54"/>
    <p:sldId id="392" r:id="rId55"/>
    <p:sldId id="393" r:id="rId56"/>
    <p:sldId id="394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3" r:id="rId65"/>
    <p:sldId id="404" r:id="rId66"/>
    <p:sldId id="406" r:id="rId67"/>
    <p:sldId id="407" r:id="rId68"/>
    <p:sldId id="408" r:id="rId69"/>
    <p:sldId id="409" r:id="rId70"/>
    <p:sldId id="410" r:id="rId71"/>
    <p:sldId id="411" r:id="rId72"/>
    <p:sldId id="412" r:id="rId73"/>
    <p:sldId id="413" r:id="rId74"/>
    <p:sldId id="414" r:id="rId75"/>
    <p:sldId id="415" r:id="rId76"/>
    <p:sldId id="418" r:id="rId77"/>
    <p:sldId id="417" r:id="rId78"/>
    <p:sldId id="336" r:id="rId79"/>
    <p:sldId id="419" r:id="rId80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TY8//4R8yj51IeSzCtNuQ==" hashData="O3nhb8JWVnBAKoX7dRUKxG7qg+A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764"/>
    <a:srgbClr val="F68D36"/>
    <a:srgbClr val="D39C83"/>
    <a:srgbClr val="00FF00"/>
    <a:srgbClr val="009900"/>
    <a:srgbClr val="9C6D5E"/>
    <a:srgbClr val="8E4E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19" autoAdjust="0"/>
    <p:restoredTop sz="94660"/>
  </p:normalViewPr>
  <p:slideViewPr>
    <p:cSldViewPr>
      <p:cViewPr>
        <p:scale>
          <a:sx n="60" d="100"/>
          <a:sy n="60" d="100"/>
        </p:scale>
        <p:origin x="562" y="461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7DCB628-DA7B-4768-B710-698717810166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6DC5C01-F9AB-4DFC-B3F9-90147EC3EB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BB3B69-FBAA-422C-956A-D3776239C727}" type="slidenum">
              <a:rPr lang="es-ES" smtClean="0"/>
              <a:pPr/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54C434B-7979-48CC-A420-F4549633BE8D}" type="slidenum">
              <a:rPr lang="es-ES" smtClean="0"/>
              <a:pPr/>
              <a:t>62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DBB04-7844-49AA-AC45-004D17FF4CF3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13020-210A-48D5-A97A-377C4C06A9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1BBAC-4399-462F-A8B3-3A813E72C272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96BAA-4013-458D-A844-F6EE5041F2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291B7-C5C0-4193-815A-C65C141F710E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8DB5C-CD25-4103-8FC9-DF6FAE7E7C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21042-17D1-43D2-9967-6391BA9270B6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924E4-0DCC-4C7B-98FB-D9E2C8B84F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49C79-000E-491A-A24E-B02F5BF8B6D5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83A15-87C9-4046-9CED-97C2F5CF18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314DB-9913-4C75-B622-451E503D0778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0728E-9FC3-4DC7-99C6-08D1A690D6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67E2F-1E46-4C55-A35B-7AF2D56AD0E7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68411-2A12-4F61-9B22-C5ACE761E4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928BB-AA37-4E00-9EDE-E58002C741D7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74BA-6111-46E6-9616-4D4540F2AA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E79CB-58DF-4B9D-B648-E4EADCF43A09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FFD90-7D85-4D1F-9830-5558A38FBA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B9475-5197-41B7-8EB9-07A02A58AF27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104FE-3345-4207-A13E-C130353B61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D913E-B8FD-4107-9404-38DF802760CD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81A4-AC7E-4A76-948F-22440EC22F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23459D5-1154-4A55-B0A0-D8BFE06E6ABF}" type="datetimeFigureOut">
              <a:rPr lang="es-ES"/>
              <a:pPr>
                <a:defRPr/>
              </a:pPr>
              <a:t>17/09/2024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6D4C715-C38D-47AA-8D92-79932200AA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WordArt 3"/>
          <p:cNvSpPr>
            <a:spLocks noChangeArrowheads="1" noChangeShapeType="1" noTextEdit="1"/>
          </p:cNvSpPr>
          <p:nvPr/>
        </p:nvSpPr>
        <p:spPr bwMode="auto">
          <a:xfrm>
            <a:off x="1043608" y="193204"/>
            <a:ext cx="7058025" cy="887677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642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Las Ruinas de Belchite </a:t>
            </a:r>
          </a:p>
        </p:txBody>
      </p:sp>
      <p:sp>
        <p:nvSpPr>
          <p:cNvPr id="87044" name="WordArt 4"/>
          <p:cNvSpPr>
            <a:spLocks noChangeArrowheads="1" noChangeShapeType="1" noTextEdit="1"/>
          </p:cNvSpPr>
          <p:nvPr/>
        </p:nvSpPr>
        <p:spPr bwMode="auto">
          <a:xfrm>
            <a:off x="899592" y="1417340"/>
            <a:ext cx="7561262" cy="93610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Fotografías recopiladas de </a:t>
            </a:r>
            <a:r>
              <a:rPr lang="es-ES" sz="32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internét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 </a:t>
            </a:r>
          </a:p>
        </p:txBody>
      </p:sp>
      <p:sp>
        <p:nvSpPr>
          <p:cNvPr id="87045" name="WordArt 5"/>
          <p:cNvSpPr>
            <a:spLocks noChangeArrowheads="1" noChangeShapeType="1" noTextEdit="1"/>
          </p:cNvSpPr>
          <p:nvPr/>
        </p:nvSpPr>
        <p:spPr bwMode="auto">
          <a:xfrm>
            <a:off x="755576" y="2713484"/>
            <a:ext cx="7704137" cy="71966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764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Diseño y Creación de: </a:t>
            </a:r>
          </a:p>
        </p:txBody>
      </p:sp>
      <p:sp>
        <p:nvSpPr>
          <p:cNvPr id="87046" name="WordArt 6"/>
          <p:cNvSpPr>
            <a:spLocks noChangeArrowheads="1" noChangeShapeType="1" noTextEdit="1"/>
          </p:cNvSpPr>
          <p:nvPr/>
        </p:nvSpPr>
        <p:spPr bwMode="auto">
          <a:xfrm>
            <a:off x="1691680" y="3865612"/>
            <a:ext cx="5832052" cy="64703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</a:p>
        </p:txBody>
      </p:sp>
      <p:sp>
        <p:nvSpPr>
          <p:cNvPr id="87048" name="WordArt 8"/>
          <p:cNvSpPr>
            <a:spLocks noChangeArrowheads="1" noChangeShapeType="1" noTextEdit="1"/>
          </p:cNvSpPr>
          <p:nvPr/>
        </p:nvSpPr>
        <p:spPr bwMode="auto">
          <a:xfrm>
            <a:off x="3059832" y="4801716"/>
            <a:ext cx="3025056" cy="5825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Arial Black"/>
              </a:rPr>
              <a:t> </a:t>
            </a: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Arial Black"/>
              </a:rPr>
              <a:t>Automático</a:t>
            </a: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Arial Black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5 Imagen" descr="Iglesia-de-Belchite-viejo-900x6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85787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251520" y="1129308"/>
            <a:ext cx="8713788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Belchite es un municipio de la provincia de Zaragoza, (España), situado a 49 km de la capital. Tiene una población de 1.636 habitantes (fuente: INE (2010)) y 273,58 km². Es conocido por haber sido escenario de una de las batallas simbólicas de la Guerra civil española, La Batalla de Belchite. Como consecuencia de los enfrentamientos, el pueblo fue destruido.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1520" y="3433564"/>
            <a:ext cx="8713788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En lugar de su reconstrucción, el régimen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Franquista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decidió crear un pueblo nuevo al lado (hoy conocido como Belchite nuevo), dejando intactas las ruinas del anterior como recuerdo de la guerra civil y de lo que se consideraron excesos del bando vencido.</a:t>
            </a:r>
            <a:r>
              <a:rPr lang="es-ES" sz="2000" i="1" baseline="30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El conjunto, hoy en día abandonado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en parte cerrado al paso de personas, se conoce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como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Pueblo Viejo de Belchite.</a:t>
            </a:r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1403648" y="277812"/>
            <a:ext cx="5904656" cy="56346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prstShdw prst="shdw17" dist="17961" dir="2700000">
                    <a:srgbClr val="9991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prstShdw prst="shdw17" dist="17961" dir="2700000">
                    <a:srgbClr val="9991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Belchite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prstShdw prst="shdw17" dist="17961" dir="2700000">
                    <a:srgbClr val="999100"/>
                  </a:prstShdw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0000">
        <p:split orient="vert"/>
      </p:transition>
    </mc:Choice>
    <mc:Fallback xmlns="">
      <p:transition spd="slow" advTm="7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6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" y="0"/>
            <a:ext cx="91154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76375" y="5089525"/>
            <a:ext cx="512993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Belchite, antes de la Guerra Civil Española.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blinds/>
        <p:sndAc>
          <p:stSnd loop="1">
            <p:snd r:embed="rId2" name="Musica variada.wav"/>
          </p:stSnd>
        </p:sndAc>
      </p:transition>
    </mc:Choice>
    <mc:Fallback xmlns="">
      <p:transition spd="slow" advTm="12000">
        <p:blinds/>
        <p:sndAc>
          <p:stSnd loop="1">
            <p:snd r:embed="rId4" name="Musica vari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979613" cy="5715000"/>
          </a:xfrm>
          <a:prstGeom prst="rtTriangle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rot="16200000" flipH="1">
            <a:off x="-1867693" y="1867693"/>
            <a:ext cx="5715000" cy="1979613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7164388" y="0"/>
            <a:ext cx="1979612" cy="5715000"/>
          </a:xfrm>
          <a:prstGeom prst="rtTriangle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rot="16200000" flipH="1">
            <a:off x="5296694" y="1867694"/>
            <a:ext cx="5715000" cy="1979612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58888" y="5160963"/>
            <a:ext cx="68421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Celebrando una misa en la capilla del seminario de Belchite.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glitter pattern="hexago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042988" y="4802188"/>
            <a:ext cx="24224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Arco de San Miguel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16200000">
            <a:off x="435769" y="4458494"/>
            <a:ext cx="820737" cy="1692275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35769" y="3850481"/>
            <a:ext cx="820738" cy="1692275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35769" y="3267869"/>
            <a:ext cx="820737" cy="1692275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35769" y="2659856"/>
            <a:ext cx="820738" cy="1692275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36563" y="2005012"/>
            <a:ext cx="819150" cy="1692275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36563" y="1409700"/>
            <a:ext cx="819150" cy="1692275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36563" y="814387"/>
            <a:ext cx="819150" cy="1692275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35769" y="159544"/>
            <a:ext cx="820737" cy="1692275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35769" y="-435769"/>
            <a:ext cx="820738" cy="1692275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924006" y="4495007"/>
            <a:ext cx="820737" cy="1619250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924006" y="3886994"/>
            <a:ext cx="820738" cy="1619250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924006" y="3304382"/>
            <a:ext cx="820737" cy="1619250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924006" y="2696369"/>
            <a:ext cx="820738" cy="1619250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924800" y="2041525"/>
            <a:ext cx="819150" cy="1619250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924800" y="1446213"/>
            <a:ext cx="819150" cy="1619250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924800" y="850900"/>
            <a:ext cx="819150" cy="1619250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924006" y="196057"/>
            <a:ext cx="820737" cy="1619250"/>
          </a:xfrm>
          <a:prstGeom prst="chevron">
            <a:avLst>
              <a:gd name="adj" fmla="val 57331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924006" y="-399256"/>
            <a:ext cx="820738" cy="1619250"/>
          </a:xfrm>
          <a:prstGeom prst="chevron">
            <a:avLst>
              <a:gd name="adj" fmla="val 57331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987675" y="2978150"/>
            <a:ext cx="249299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Arco de San Ramón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glitter dir="r"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000"/>
                            </p:stCondLst>
                            <p:childTnLst>
                              <p:par>
                                <p:cTn id="1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79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Franja diagonal"/>
          <p:cNvSpPr/>
          <p:nvPr/>
        </p:nvSpPr>
        <p:spPr>
          <a:xfrm rot="10952909">
            <a:off x="28575" y="369888"/>
            <a:ext cx="1771650" cy="1130300"/>
          </a:xfrm>
          <a:prstGeom prst="diagStripe">
            <a:avLst>
              <a:gd name="adj" fmla="val 57880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0" y="2076450"/>
            <a:ext cx="1771650" cy="1131888"/>
          </a:xfrm>
          <a:prstGeom prst="diagStripe">
            <a:avLst>
              <a:gd name="adj" fmla="val 53201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>
            <a:off x="41275" y="3803650"/>
            <a:ext cx="1771650" cy="1130300"/>
          </a:xfrm>
          <a:prstGeom prst="diagStripe">
            <a:avLst>
              <a:gd name="adj" fmla="val 53201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 flipH="1">
            <a:off x="7343775" y="396875"/>
            <a:ext cx="1800225" cy="1131888"/>
          </a:xfrm>
          <a:prstGeom prst="diagStripe">
            <a:avLst>
              <a:gd name="adj" fmla="val 56009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 flipH="1">
            <a:off x="7343775" y="2197100"/>
            <a:ext cx="1800225" cy="1131888"/>
          </a:xfrm>
          <a:prstGeom prst="diagStripe">
            <a:avLst>
              <a:gd name="adj" fmla="val 54137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953533" flipH="1">
            <a:off x="7427913" y="4029075"/>
            <a:ext cx="1692275" cy="912813"/>
          </a:xfrm>
          <a:prstGeom prst="diagStripe">
            <a:avLst>
              <a:gd name="adj" fmla="val 50301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619250" y="0"/>
            <a:ext cx="649288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948488" y="0"/>
            <a:ext cx="623887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250825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8893175" y="0"/>
            <a:ext cx="250825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843213" y="3433763"/>
            <a:ext cx="260520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Iglesia de San Martín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24075" y="4729163"/>
            <a:ext cx="165782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Seminario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5076825" y="1489075"/>
            <a:ext cx="3671888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imágenes que aquí vemos son fotografías tan antiguas como de los años treinta o tal vez de antes, lo cierto es que estas pobres gentes no se imaginaban lo que les iba a ocurrir en tan poco tiempo.</a:t>
            </a:r>
          </a:p>
        </p:txBody>
      </p:sp>
      <p:pic>
        <p:nvPicPr>
          <p:cNvPr id="14" name="13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5000">
        <p14:vortex dir="d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71550" y="5089525"/>
            <a:ext cx="7416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Vista general de Belchite en tiempos anteriores a la guerra.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  la coruña ayuntamien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1  la coruña ayuntamien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:wheel spokes="1"/>
      </p:transition>
    </mc:Choice>
    <mc:Fallback xmlns="">
      <p:transition spd="slow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ostales-de-san-francisco-californi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317037" cy="588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286875" cy="5857875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081463"/>
            <a:ext cx="7186583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luego que en aquellos tiempos, la gente prefería tener hijos 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tener perritos, también influía el no existir la televisión, por eso el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 entretenimiento era fabricar niños, en aquellos tiempos todo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mundo era fabricante de niños, lo normal era tener como mínimo  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media docenita, luego los había con doce o mas.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6000">
        <p14:wheelReverse spokes="1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bp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42988" y="4586288"/>
            <a:ext cx="63373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Batalla de Belchite fue una batalla de la Guerra Civil Española que tuvo lugar en Belchite (Zaragoza) entre el 24 de agosto y el 6 de septiembre de 1937.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flythrough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Anillo"/>
          <p:cNvSpPr/>
          <p:nvPr/>
        </p:nvSpPr>
        <p:spPr>
          <a:xfrm>
            <a:off x="251520" y="193675"/>
            <a:ext cx="1475680" cy="1489075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6445" y="2143125"/>
            <a:ext cx="1475680" cy="1509713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1520" y="4010025"/>
            <a:ext cx="1475680" cy="1476375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380288" y="336550"/>
            <a:ext cx="1512192" cy="1512888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380288" y="2209800"/>
            <a:ext cx="1512192" cy="1511300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380288" y="4010025"/>
            <a:ext cx="1478071" cy="1417638"/>
          </a:xfrm>
          <a:prstGeom prst="donu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000">
        <p14:flythroug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cadas-waterfalls----www_bancodeimagenesgratuitas_com----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2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65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gallery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419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Pentágono"/>
          <p:cNvSpPr/>
          <p:nvPr/>
        </p:nvSpPr>
        <p:spPr>
          <a:xfrm>
            <a:off x="0" y="0"/>
            <a:ext cx="928688" cy="1547813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Pentágono"/>
          <p:cNvSpPr/>
          <p:nvPr/>
        </p:nvSpPr>
        <p:spPr>
          <a:xfrm flipH="1">
            <a:off x="928688" y="0"/>
            <a:ext cx="928687" cy="1547813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Pentágono"/>
          <p:cNvSpPr/>
          <p:nvPr/>
        </p:nvSpPr>
        <p:spPr>
          <a:xfrm>
            <a:off x="0" y="1428750"/>
            <a:ext cx="928688" cy="1309688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Pentágono"/>
          <p:cNvSpPr/>
          <p:nvPr/>
        </p:nvSpPr>
        <p:spPr>
          <a:xfrm flipH="1">
            <a:off x="857250" y="1370013"/>
            <a:ext cx="990600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Pentágono"/>
          <p:cNvSpPr/>
          <p:nvPr/>
        </p:nvSpPr>
        <p:spPr>
          <a:xfrm>
            <a:off x="0" y="2738438"/>
            <a:ext cx="928688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Pentágono"/>
          <p:cNvSpPr/>
          <p:nvPr/>
        </p:nvSpPr>
        <p:spPr>
          <a:xfrm flipH="1">
            <a:off x="928688" y="2738438"/>
            <a:ext cx="919162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Pentágono"/>
          <p:cNvSpPr/>
          <p:nvPr/>
        </p:nvSpPr>
        <p:spPr>
          <a:xfrm>
            <a:off x="0" y="4108450"/>
            <a:ext cx="928688" cy="1606550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Pentágono"/>
          <p:cNvSpPr/>
          <p:nvPr/>
        </p:nvSpPr>
        <p:spPr>
          <a:xfrm flipH="1">
            <a:off x="928688" y="4167188"/>
            <a:ext cx="928687" cy="1547812"/>
          </a:xfrm>
          <a:prstGeom prst="homePlate">
            <a:avLst>
              <a:gd name="adj" fmla="val 9923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Pentágono"/>
          <p:cNvSpPr/>
          <p:nvPr/>
        </p:nvSpPr>
        <p:spPr>
          <a:xfrm>
            <a:off x="7286625" y="0"/>
            <a:ext cx="928688" cy="1547813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Pentágono"/>
          <p:cNvSpPr/>
          <p:nvPr/>
        </p:nvSpPr>
        <p:spPr>
          <a:xfrm flipH="1">
            <a:off x="8215313" y="0"/>
            <a:ext cx="928687" cy="1547813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Pentágono"/>
          <p:cNvSpPr/>
          <p:nvPr/>
        </p:nvSpPr>
        <p:spPr>
          <a:xfrm>
            <a:off x="7286625" y="1428750"/>
            <a:ext cx="928688" cy="1309688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Pentágono"/>
          <p:cNvSpPr/>
          <p:nvPr/>
        </p:nvSpPr>
        <p:spPr>
          <a:xfrm flipH="1">
            <a:off x="8215313" y="1370013"/>
            <a:ext cx="919162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Pentágono"/>
          <p:cNvSpPr/>
          <p:nvPr/>
        </p:nvSpPr>
        <p:spPr>
          <a:xfrm>
            <a:off x="7286625" y="2738438"/>
            <a:ext cx="928688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Pentágono"/>
          <p:cNvSpPr/>
          <p:nvPr/>
        </p:nvSpPr>
        <p:spPr>
          <a:xfrm flipH="1">
            <a:off x="8215313" y="2738438"/>
            <a:ext cx="919162" cy="1428750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Pentágono"/>
          <p:cNvSpPr/>
          <p:nvPr/>
        </p:nvSpPr>
        <p:spPr>
          <a:xfrm>
            <a:off x="7286625" y="4108450"/>
            <a:ext cx="928688" cy="1606550"/>
          </a:xfrm>
          <a:prstGeom prst="homePlate">
            <a:avLst>
              <a:gd name="adj" fmla="val 100000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Pentágono"/>
          <p:cNvSpPr/>
          <p:nvPr/>
        </p:nvSpPr>
        <p:spPr>
          <a:xfrm flipH="1">
            <a:off x="8215313" y="4167188"/>
            <a:ext cx="928687" cy="1547812"/>
          </a:xfrm>
          <a:prstGeom prst="homePlate">
            <a:avLst>
              <a:gd name="adj" fmla="val 9923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763713" y="4791075"/>
            <a:ext cx="60483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imaginaban los vecinos de este lugar, que esta localidad tranquila se convertiría en poco tiempo en un montón de escombros de por vida.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gallery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123117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14:gallery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5200839557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35200839557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403350" y="4802188"/>
            <a:ext cx="547211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Como recuerdo de la guerra civil y de lo que se consideraron excesos del bando vencido….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14:flip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urgos ARCO DE SANTA MAR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urgos ARCO DE SANTA MAR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50000"/>
              <a:lumOff val="50000"/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873625"/>
            <a:ext cx="74882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….El conjunto, hoy en día abandonado y en parte cerrado al paso de personas, se conoce como Pueblo Viejo de Belchite.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flip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ifornia-wallpaper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791075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el pueblo se localizan dos batallas importantes de la historia de España: la batalla de Belchite de 1809, desarrollada durante la Guerra de la Independencia Española….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3000">
        <p15:prstTrans prst="prestige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a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ba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116013" y="4873625"/>
            <a:ext cx="65516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….y la batalla de Belchite de 1937, desarrollada durante la Guerra Civil Española.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tell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tell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4513263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consecuencia de la Guerra Civil española el pueblo quedó completamente arrasado, si bien hasta entonces llegó a ser una villa de cierta importancia.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switch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24  florida - 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switch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.Ru_kon_v_peska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.Ru_kon_v_peska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051050" y="4152900"/>
            <a:ext cx="260520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Iglesia de San Martín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 pattern="recta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_Salaman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tedral_Salaman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657725"/>
            <a:ext cx="7488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Albergaba hasta dos monasterios y varias iglesias. Franco decidió reconstruirlo justo al lado, dejando las ruinas del pueblo viejo de Belchite intactas como recuerdo de la contienda.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shred pattern="rectang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ami_Publik_-_wallpaper_trave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2988" y="4873625"/>
            <a:ext cx="69135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encargados de la construcción del nuevo pueblo fueron principalmente prisioneros republicanos.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shred dir="ou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allo 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ballo 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750" y="5068888"/>
            <a:ext cx="68405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poema que se haya escrito en la puerta de la iglesia de San Martín, ha sido repintado desde entonces, varias veces.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2195736" cy="5715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7092280" y="0"/>
            <a:ext cx="2051720" cy="5715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ombo"/>
          <p:cNvSpPr/>
          <p:nvPr/>
        </p:nvSpPr>
        <p:spPr>
          <a:xfrm>
            <a:off x="611188" y="696913"/>
            <a:ext cx="1214437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ombo"/>
          <p:cNvSpPr/>
          <p:nvPr/>
        </p:nvSpPr>
        <p:spPr>
          <a:xfrm>
            <a:off x="7596188" y="757238"/>
            <a:ext cx="1214437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974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ombo"/>
          <p:cNvSpPr/>
          <p:nvPr/>
        </p:nvSpPr>
        <p:spPr>
          <a:xfrm>
            <a:off x="571500" y="3690938"/>
            <a:ext cx="1214438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571500" y="4483100"/>
            <a:ext cx="1214438" cy="1231900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642938" y="2203450"/>
            <a:ext cx="1214437" cy="1309688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611188" y="2978150"/>
            <a:ext cx="1214437" cy="1231900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ombo"/>
          <p:cNvSpPr/>
          <p:nvPr/>
        </p:nvSpPr>
        <p:spPr>
          <a:xfrm>
            <a:off x="611188" y="1477963"/>
            <a:ext cx="1214437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ombo"/>
          <p:cNvSpPr/>
          <p:nvPr/>
        </p:nvSpPr>
        <p:spPr>
          <a:xfrm>
            <a:off x="611188" y="0"/>
            <a:ext cx="1214437" cy="1309688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ombo"/>
          <p:cNvSpPr/>
          <p:nvPr/>
        </p:nvSpPr>
        <p:spPr>
          <a:xfrm>
            <a:off x="7596188" y="3697288"/>
            <a:ext cx="1214437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ombo"/>
          <p:cNvSpPr/>
          <p:nvPr/>
        </p:nvSpPr>
        <p:spPr>
          <a:xfrm>
            <a:off x="7596188" y="4483100"/>
            <a:ext cx="1214437" cy="1231900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ombo"/>
          <p:cNvSpPr/>
          <p:nvPr/>
        </p:nvSpPr>
        <p:spPr>
          <a:xfrm>
            <a:off x="7596188" y="2197100"/>
            <a:ext cx="1214437" cy="1309688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ombo"/>
          <p:cNvSpPr/>
          <p:nvPr/>
        </p:nvSpPr>
        <p:spPr>
          <a:xfrm>
            <a:off x="7596188" y="3036888"/>
            <a:ext cx="1214437" cy="1231900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ombo"/>
          <p:cNvSpPr/>
          <p:nvPr/>
        </p:nvSpPr>
        <p:spPr>
          <a:xfrm>
            <a:off x="7596188" y="1477963"/>
            <a:ext cx="1214437" cy="1309687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ombo"/>
          <p:cNvSpPr/>
          <p:nvPr/>
        </p:nvSpPr>
        <p:spPr>
          <a:xfrm>
            <a:off x="7596188" y="0"/>
            <a:ext cx="1214437" cy="1309688"/>
          </a:xfrm>
          <a:prstGeom prst="diamond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20" name="19 Imagen" descr="Imagen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97437" cy="565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1979613" y="4791075"/>
            <a:ext cx="56165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habilitó un campo de concentración en las cercanías, cuyos restos aún se conservan, y que permaneció abierto desde 1940 hasta 1945.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241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00113" y="4873625"/>
            <a:ext cx="705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llegando a albergar a 1.000 prisioneros a cargo de la Dirección General de Regiones Devastadas.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vortex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5451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Pentágono"/>
          <p:cNvSpPr/>
          <p:nvPr/>
        </p:nvSpPr>
        <p:spPr>
          <a:xfrm>
            <a:off x="0" y="0"/>
            <a:ext cx="1763713" cy="1547813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Pentágono"/>
          <p:cNvSpPr/>
          <p:nvPr/>
        </p:nvSpPr>
        <p:spPr>
          <a:xfrm flipH="1">
            <a:off x="7308850" y="0"/>
            <a:ext cx="1835150" cy="1547813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Pentágono"/>
          <p:cNvSpPr/>
          <p:nvPr/>
        </p:nvSpPr>
        <p:spPr>
          <a:xfrm>
            <a:off x="0" y="1428750"/>
            <a:ext cx="1763713" cy="1309688"/>
          </a:xfrm>
          <a:prstGeom prst="homePlate">
            <a:avLst>
              <a:gd name="adj" fmla="val 100000"/>
            </a:avLst>
          </a:prstGeom>
          <a:solidFill>
            <a:srgbClr val="8E4E3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Pentágono"/>
          <p:cNvSpPr/>
          <p:nvPr/>
        </p:nvSpPr>
        <p:spPr>
          <a:xfrm flipH="1">
            <a:off x="7308850" y="1370013"/>
            <a:ext cx="1825625" cy="1428750"/>
          </a:xfrm>
          <a:prstGeom prst="homePlate">
            <a:avLst>
              <a:gd name="adj" fmla="val 100000"/>
            </a:avLst>
          </a:prstGeom>
          <a:solidFill>
            <a:srgbClr val="8E4E3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Pentágono"/>
          <p:cNvSpPr/>
          <p:nvPr/>
        </p:nvSpPr>
        <p:spPr>
          <a:xfrm>
            <a:off x="0" y="2738438"/>
            <a:ext cx="1763713" cy="1428750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Pentágono"/>
          <p:cNvSpPr/>
          <p:nvPr/>
        </p:nvSpPr>
        <p:spPr>
          <a:xfrm flipH="1">
            <a:off x="7308850" y="2738438"/>
            <a:ext cx="1825625" cy="1428750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Pentágono"/>
          <p:cNvSpPr/>
          <p:nvPr/>
        </p:nvSpPr>
        <p:spPr>
          <a:xfrm>
            <a:off x="0" y="4108450"/>
            <a:ext cx="1763713" cy="1606550"/>
          </a:xfrm>
          <a:prstGeom prst="homePlate">
            <a:avLst>
              <a:gd name="adj" fmla="val 100000"/>
            </a:avLst>
          </a:prstGeom>
          <a:solidFill>
            <a:srgbClr val="8E4E3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Pentágono"/>
          <p:cNvSpPr/>
          <p:nvPr/>
        </p:nvSpPr>
        <p:spPr>
          <a:xfrm flipH="1">
            <a:off x="7308850" y="4167188"/>
            <a:ext cx="1835150" cy="1547812"/>
          </a:xfrm>
          <a:prstGeom prst="homePlate">
            <a:avLst>
              <a:gd name="adj" fmla="val 99230"/>
            </a:avLst>
          </a:prstGeom>
          <a:solidFill>
            <a:srgbClr val="8E4E3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3" name="12 Imagen" descr="Imagen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5451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2124075" y="4791075"/>
            <a:ext cx="46815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últimos habitantes del Belchite viejo abandonaron sus ruinas en 1964 para reasentarse en el Belchite Nuevo.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allo_007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ballo_007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71550" y="4791075"/>
            <a:ext cx="70564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agujero de la cúpula no está hecho por las inclemencias del tiempo, sino por un obús que penetró por ahí destruyendo la mayor parte de la iglesia.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glitter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_Zamora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tedral_Zamora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657725"/>
            <a:ext cx="7488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Desde su total abandono en la década de los 60 y dado su pasado doloroso y sangriento, junto con el perfil fantasmal de edificios semiderruidos…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glitter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n_image_0.size.chatham-bars-inn-cape-cod-cape-cod-massachusetts-104121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4 CuadroTexto"/>
          <p:cNvSpPr txBox="1">
            <a:spLocks noChangeArrowheads="1"/>
          </p:cNvSpPr>
          <p:nvPr/>
        </p:nvSpPr>
        <p:spPr bwMode="auto">
          <a:xfrm>
            <a:off x="0" y="53578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71550" y="4873625"/>
            <a:ext cx="64087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…Belchite viejo ha sido un centro de peregrinación para investigadores de lo paranormal de todo el mundo.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allo-negro-1440x900-1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ballo-negro-1440x900-1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187450" y="4791075"/>
            <a:ext cx="70580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Las ruinas de los conventos de San Rafael y San Agustín, la inquietante torre del reloj, el viejo cementerio, la iglesia de San Martín…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:wipe/>
      </p:transition>
    </mc:Choice>
    <mc:Fallback xmlns=""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-de-burgos-esp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tedral-de-burgos-esp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2988" y="4791075"/>
            <a:ext cx="71278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octubre de 1986, el equipo radiofónico del programa “cuarta dimensión” realizaron una investigación más allá de los testimonios de los supervivientes.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rippl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68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9039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54781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51725" y="0"/>
            <a:ext cx="16922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71625" y="0"/>
            <a:ext cx="5929313" cy="5715000"/>
          </a:xfrm>
          <a:prstGeom prst="rect">
            <a:avLst/>
          </a:prstGeom>
          <a:solidFill>
            <a:schemeClr val="bg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500188" y="0"/>
            <a:ext cx="6000750" cy="5715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19250" y="5068888"/>
            <a:ext cx="54006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Se trataba de grabar psicofonías. Pero sucedió que además de grabar voces claras…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68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476375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96188" y="0"/>
            <a:ext cx="1547812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76375" y="0"/>
            <a:ext cx="6119813" cy="5715000"/>
          </a:xfrm>
          <a:prstGeom prst="rect">
            <a:avLst/>
          </a:prstGeom>
          <a:solidFill>
            <a:schemeClr val="bg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124075" y="4873625"/>
            <a:ext cx="51117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…se grabaron durante más de hora y media, bombas, aviones, ametralladoras, etc.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iudad-de-sidney-australia-desde-el-puerto-192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4763"/>
            <a:ext cx="91281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iudad-de-sidney-australia-desde-el-puerto-192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4945063"/>
            <a:ext cx="76327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grabación no deja lugar a dudas, es tan clara y ha sido analizada exhaustivamente por científicos de prestigio.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doors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889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905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6192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24750" y="0"/>
            <a:ext cx="16192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619250" y="0"/>
            <a:ext cx="5905500" cy="5715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57375" y="285750"/>
            <a:ext cx="5357813" cy="507206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51050" y="4873625"/>
            <a:ext cx="45370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veracidad histórica del documento confirmada por militares de la época.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14:doors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evada-en-oviedo-a207129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nevada-en-oviedo-a207129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042988" y="4873625"/>
            <a:ext cx="66262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estas psicofonías, hubo más grabaciones por otros investigadores de prestigio.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444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2642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4033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12088" y="0"/>
            <a:ext cx="133191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3350" y="0"/>
            <a:ext cx="6408738" cy="5715000"/>
          </a:xfrm>
          <a:prstGeom prst="rect">
            <a:avLst/>
          </a:prstGeom>
          <a:solidFill>
            <a:schemeClr val="bg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32138" y="3721100"/>
            <a:ext cx="205171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Torre del reloj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3montrealquebe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569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3 CuadroTexto"/>
          <p:cNvSpPr txBox="1">
            <a:spLocks noChangeArrowheads="1"/>
          </p:cNvSpPr>
          <p:nvPr/>
        </p:nvSpPr>
        <p:spPr bwMode="auto">
          <a:xfrm>
            <a:off x="1714500" y="6132513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12700"/>
            <a:ext cx="9144000" cy="5702300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857250" y="-857250"/>
            <a:ext cx="2857500" cy="4572000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5429250" y="-857250"/>
            <a:ext cx="2857500" cy="4572000"/>
          </a:xfrm>
          <a:prstGeom prst="rtTriangle">
            <a:avLst/>
          </a:prstGeom>
          <a:solidFill>
            <a:schemeClr val="bg1">
              <a:alpha val="4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rot="5400000" flipH="1">
            <a:off x="857250" y="2000250"/>
            <a:ext cx="2857500" cy="4572000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5429250" y="2000250"/>
            <a:ext cx="2857500" cy="4572000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prism dir="r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haviyani-ato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comb/>
      </p:transition>
    </mc:Choice>
    <mc:Fallback xmlns="">
      <p:transition spd="slow" advTm="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Bank_Sydney-1 BANCO DEL EST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_Bank_Sydney-1 BANCO DEL EST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971550" y="4945063"/>
            <a:ext cx="72009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muchas grabaciones desde entonces, pero aun no se sabe que significan esos sonidos y que nos quieren decir.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comb/>
      </p:transition>
    </mc:Choice>
    <mc:Fallback xmlns=""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eavens-garden-II-a268713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Heavens-garden-II-a268713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6350"/>
            <a:ext cx="9144000" cy="570865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00113" y="4791075"/>
            <a:ext cx="75612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sean ecos que nos recuerdan la tragedia sucedida allí. Sin duda, Belchite es uno de los lugares más fascinantes de la España misteriosa.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mb dir="vert"/>
      </p:transition>
    </mc:Choice>
    <mc:Fallback xmlns="">
      <p:transition spd="slow" advTm="20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24px-Authentic_Viking_recreat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3 CuadroTexto"/>
          <p:cNvSpPr txBox="1">
            <a:spLocks noChangeArrowheads="1"/>
          </p:cNvSpPr>
          <p:nvPr/>
        </p:nvSpPr>
        <p:spPr bwMode="auto">
          <a:xfrm>
            <a:off x="1785938" y="6191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-166688"/>
            <a:ext cx="9144000" cy="5881688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-107952" y="0"/>
            <a:ext cx="9432925" cy="5881688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4791075"/>
            <a:ext cx="7488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batalla de Belchite se saldó finalmente con la toma por los republicanos del pueblo, que quedó completamente devastado. Se estima que murieron 5.000 personas en 14 días.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warp dir="in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0px-Albion_Place_Hotel,_Sydne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280px-Albion_Place_Hotel,_Sydne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3288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litvice-nofixations-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litvice-nofixations-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868553998_e564festival gay-quebe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7625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938213"/>
            <a:ext cx="9144000" cy="5397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42875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190500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238125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285750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333375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3810000"/>
            <a:ext cx="9144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428625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4718050"/>
            <a:ext cx="9144000" cy="479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5197760"/>
            <a:ext cx="9144000" cy="5172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                            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786563" y="5176838"/>
            <a:ext cx="184150" cy="3381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es-ES" sz="1600" b="1">
              <a:effectLst>
                <a:outerShdw blurRad="38100" dist="38100" dir="2700000" algn="tl">
                  <a:srgbClr val="1F497D"/>
                </a:outerShdw>
              </a:effectLst>
              <a:latin typeface="Calibri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403648" y="4826000"/>
            <a:ext cx="611981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sus características, Belchite ha sido escenario de diversos rodajes cinematográficos.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14:ferris dir="l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4px-Gearge_st_sydney13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8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024px-Gearge_st_sydney13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900113" y="4657725"/>
            <a:ext cx="75596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tremendo el bombardeo constante, Belchite parece un imán que lo atrae todo. El día 5 Belchite es autorizado a rendirse, caería definitivamente al día siguiente tras no poder ser ayudado.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5000">
        <p15:prstTrans prst="fallOve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isajes-portada-facebook---www_bancodeimagenesgratuitas_com---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aisajes-portada-facebook---www_bancodeimagenesgratuitas_com---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657725"/>
            <a:ext cx="69135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Etimológicamente, Belchite proviene de la antigua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Bélia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. Este topónimo prerromano se cruzó popularmente con la locución latina “bello sitio”.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ferris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nadian_Islands.jpg islas canadiens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3 CuadroTexto"/>
          <p:cNvSpPr txBox="1">
            <a:spLocks noChangeArrowheads="1"/>
          </p:cNvSpPr>
          <p:nvPr/>
        </p:nvSpPr>
        <p:spPr bwMode="auto">
          <a:xfrm>
            <a:off x="1285875" y="6310313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6013" y="4657725"/>
            <a:ext cx="6985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más reciente lucha fratricida acabó desvirtuando del todo esta significación al convertir la posible realidad física en auténtico espantajo.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280px-Sydney_Australia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280px-Sydney_Australia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280px-Sydney_Australia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258888" y="4657725"/>
            <a:ext cx="69834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24 de agosto de 1937 el ejército republicano inició el asedio de Belchite como paso previo en el frente de Aragón para la toma de Zaragoza.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cadas-waterfalls----www_bancodeimagenesgratuitas_com----0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5068888"/>
            <a:ext cx="70564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defensores pertenecientes al bando sublevado resistieron hasta el 6 de septiembre los envites de los primeros.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3 Rectángulo"/>
          <p:cNvSpPr>
            <a:spLocks noChangeArrowheads="1"/>
          </p:cNvSpPr>
          <p:nvPr/>
        </p:nvSpPr>
        <p:spPr bwMode="auto">
          <a:xfrm>
            <a:off x="3683000" y="27035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5715000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5715000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conveyor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delaide_-_South_Austra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delaide_-_South_Austra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conveyor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cadas-waterfalls----www_bancodeimagenesgratuitas_com----0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to-Ontar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4 Rectángulo"/>
          <p:cNvSpPr>
            <a:spLocks noChangeArrowheads="1"/>
          </p:cNvSpPr>
          <p:nvPr/>
        </p:nvSpPr>
        <p:spPr bwMode="auto">
          <a:xfrm>
            <a:off x="4111625" y="27035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9144000" cy="57150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6013" y="4791075"/>
            <a:ext cx="65532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fracasar los auxilios que por tierra se intentaron desde Zaragoza para romper el cerco, los sitiados que no consiguieron escapar en el último momento….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prism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bour-south-bank-brsibane-austraalia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bour-south-bank-brsibane-austraalia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rbour-south-bank-brsibane-austraalia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87624" y="4657700"/>
            <a:ext cx="66246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….se rindieron autorizados para hacerlo por el Alto Mando nacional, no sin haber combatido desesperadamente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Eso al menos es lo que hay escrito.</a:t>
            </a: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prism dir="r"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cadas-waterfalls----www_bancodeimagenesgratuitas_com----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450" y="4945063"/>
            <a:ext cx="684053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tropas nacionales no recuperaron la plaza hasta el 11 de marzo del año siguiente.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ttawa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2798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2798763"/>
            <a:ext cx="4572000" cy="29162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2798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2798763"/>
            <a:ext cx="4572000" cy="29162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331913" y="4873625"/>
            <a:ext cx="66246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 concedió a los pocos resistentes supervivientes la Cruz Laureada de San Fernando colectiva.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070129172735_superb-fairy-wren-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0"/>
            <a:ext cx="91027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79388" y="120650"/>
            <a:ext cx="8785225" cy="5400675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23850" y="336550"/>
            <a:ext cx="8496300" cy="5041900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000">
        <p14:window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ustralia_Stadium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4763"/>
            <a:ext cx="91281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4 Rectángulo"/>
          <p:cNvSpPr>
            <a:spLocks noChangeArrowheads="1"/>
          </p:cNvSpPr>
          <p:nvPr/>
        </p:nvSpPr>
        <p:spPr bwMode="auto">
          <a:xfrm>
            <a:off x="6357938" y="65484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6" name="5 Imagen" descr="Australia_Stadium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ustralia_Stadium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187450" y="4586288"/>
            <a:ext cx="669607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 defensa de Belchite superó en heroísmo las gestas que hasta entonces habían tenido por escenario los frentes de guerra en España.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prism isContent="1"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isaje-nevado-a204357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79388" y="193675"/>
            <a:ext cx="8785225" cy="5327650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000">
        <p14:prism isContent="1" isInverted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ttawa,_Canada_-_Parliam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2857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2857500"/>
            <a:ext cx="4572000" cy="2857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857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857500"/>
            <a:ext cx="4572000" cy="2857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71550" y="4657725"/>
            <a:ext cx="75596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Allí no quedó más que un montón de ruinas, un polvo rojizo que se dispersó por la árida llanura colindante y un saldo total de casi 5.000 muertos entre ambos bandos.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prism dir="r" isContent="1" isInverted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venue Bridge, Canberra,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venue Bridge, Canberra,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87450" y="4586288"/>
            <a:ext cx="67691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pueblo, que disponía de diversos edificios eclesiásticos y civiles de notable valor artístico, quedó completamente destruido.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flythrough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36063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357354" y="6667527"/>
            <a:ext cx="45719" cy="416722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cascadas-waterfalls----www_bancodeimagenesgratuitas_com----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3175"/>
            <a:ext cx="9136062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58888" y="5068888"/>
            <a:ext cx="62658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población, que contaba entonces con alrededor de 4.000 habitantes, fue reducida a 2.000.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vancouver-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2976563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976563"/>
            <a:ext cx="4572000" cy="2738437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976563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2976563"/>
            <a:ext cx="4572000" cy="2738437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1687" name="8 CuadroTexto"/>
          <p:cNvSpPr txBox="1">
            <a:spLocks noChangeArrowheads="1"/>
          </p:cNvSpPr>
          <p:nvPr/>
        </p:nvSpPr>
        <p:spPr bwMode="auto">
          <a:xfrm>
            <a:off x="4105275" y="2873375"/>
            <a:ext cx="914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71688" name="9 CuadroTexto"/>
          <p:cNvSpPr txBox="1">
            <a:spLocks noChangeArrowheads="1"/>
          </p:cNvSpPr>
          <p:nvPr/>
        </p:nvSpPr>
        <p:spPr bwMode="auto">
          <a:xfrm>
            <a:off x="4105275" y="2873375"/>
            <a:ext cx="914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55650" y="4657725"/>
            <a:ext cx="68405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sitiados apilaban los cientos de cadáveres en el “trujal”, prensa donde días antes se estrujaba la aceituna. Franco decidió construir un nuevo Belchite.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flythrough dir="out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nberra-bibliote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anberra-bibliote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650" y="465772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inaugurado en 1954, declarando a la nueva villa como «Leal, noble y heroica». Pero dejó intactas las ruinas del primitivo Belchite como prueba de la “barbarie roja”.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waterfalls----www_bancodeimagenesgratuitas_com----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flipH="1" flipV="1">
            <a:off x="-1428792" y="6846121"/>
            <a:ext cx="71438" cy="3809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cascadas-waterfalls----www_bancodeimagenesgratuitas_com----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vancouver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ombinar"/>
          <p:cNvSpPr/>
          <p:nvPr/>
        </p:nvSpPr>
        <p:spPr>
          <a:xfrm>
            <a:off x="-214313" y="0"/>
            <a:ext cx="9572626" cy="5715000"/>
          </a:xfrm>
          <a:prstGeom prst="flowChartMerg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-142875" y="0"/>
            <a:ext cx="4714875" cy="5715000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4572000" y="0"/>
            <a:ext cx="4572000" cy="5715000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ripple dir="r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_Andrews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atedral _Andrews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origami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3 Imagen" descr="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27650" cy="5715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rgbClr val="9C6D5E">
                  <a:shade val="30000"/>
                  <a:satMod val="115000"/>
                </a:srgbClr>
              </a:gs>
              <a:gs pos="50000">
                <a:srgbClr val="9C6D5E">
                  <a:shade val="67500"/>
                  <a:satMod val="115000"/>
                </a:srgbClr>
              </a:gs>
              <a:gs pos="100000">
                <a:srgbClr val="9C6D5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rgbClr val="9C6D5E">
                  <a:shade val="30000"/>
                  <a:satMod val="115000"/>
                </a:srgbClr>
              </a:gs>
              <a:gs pos="50000">
                <a:srgbClr val="9C6D5E">
                  <a:shade val="67500"/>
                  <a:satMod val="115000"/>
                </a:srgbClr>
              </a:gs>
              <a:gs pos="100000">
                <a:srgbClr val="9C6D5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1908175" y="0"/>
            <a:ext cx="5378450" cy="5715000"/>
          </a:xfrm>
          <a:prstGeom prst="diagStripe">
            <a:avLst>
              <a:gd name="adj" fmla="val 8916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1908175" y="0"/>
            <a:ext cx="4878388" cy="5089525"/>
          </a:xfrm>
          <a:prstGeom prst="diagStripe">
            <a:avLst>
              <a:gd name="adj" fmla="val 762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1908175" y="0"/>
            <a:ext cx="3806825" cy="3878263"/>
          </a:xfrm>
          <a:prstGeom prst="diagStripe">
            <a:avLst>
              <a:gd name="adj" fmla="val 73771"/>
            </a:avLst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908175" y="0"/>
            <a:ext cx="2949575" cy="2857500"/>
          </a:xfrm>
          <a:prstGeom prst="diagStripe">
            <a:avLst>
              <a:gd name="adj" fmla="val 5849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908175" y="0"/>
            <a:ext cx="1949450" cy="1704975"/>
          </a:xfrm>
          <a:prstGeom prst="diagStripe">
            <a:avLst>
              <a:gd name="adj" fmla="val 335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1908175" y="0"/>
            <a:ext cx="5327650" cy="5715000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051050" y="4657725"/>
            <a:ext cx="52578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Pese a su deplorable estado, al Belchite viejo se acercan todos los años entre diez y doce mil personas.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untain, Hyde Pa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Fountain, Hyde Pa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4657725"/>
            <a:ext cx="7056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más de uno se le ocurre ¡qué gran oportunidad perdida! de haber convertido el Belchite viejo en un parque temático de la Guerra Civil.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02794" y="277813"/>
            <a:ext cx="5893542" cy="538428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 </a:t>
            </a:r>
            <a:r>
              <a:rPr lang="es-E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Highlight LET" pitchFamily="2" charset="0"/>
              </a:rPr>
              <a:t>R E S U M I E N D 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850" y="1344613"/>
            <a:ext cx="842461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Si al atardecer de principio de verano, salvando escollos con dificultad y haciendo equilibrios para no pisar los innumerables escarabajos negros que pululan a su antojo, te acercas a lo que todavía resta de la Iglesia de San Martín, puedes leer en la desvencijada puerta de entrada: “Pueblo viejo de Belchite, ya no te rondan zagales, ya no se oirán las jotas que cantaban nuestros padres”. Y con estos versos a uno se le desentumece la vena poética </a:t>
            </a:r>
            <a:r>
              <a:rPr lang="es-ES" sz="24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en </a:t>
            </a: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este par de sonetos compuestos </a:t>
            </a:r>
          </a:p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a vuela pluma: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0">
        <p:wipe/>
      </p:transition>
    </mc:Choice>
    <mc:Fallback xmlns="">
      <p:transition spd="slow" advTm="4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5 Imagen" descr="Belchi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79512" y="193204"/>
            <a:ext cx="4392612" cy="5355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He palpado la tragedia de Belchite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hollando las corcovas de su ruina,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 una gesta tan feroz como asesina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que ha dejado a la intemperie aquel envite.</a:t>
            </a:r>
          </a:p>
          <a:p>
            <a:pPr>
              <a:defRPr/>
            </a:pPr>
            <a:endParaRPr lang="es-ES" i="1" dirty="0">
              <a:effectLst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Un olor a silencio y a almazara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se percibe flotando en el ambiente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y un sentir palpitante de la muerte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se concitan con la tarde que se acaba.</a:t>
            </a:r>
          </a:p>
          <a:p>
            <a:pPr>
              <a:defRPr/>
            </a:pPr>
            <a:endParaRPr lang="es-ES" i="1" dirty="0">
              <a:effectLst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No es el mal que a los ojos comparece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desangrado en escombros bajo el cielo lo que oprime el sentido y lo emblandece;</a:t>
            </a:r>
          </a:p>
          <a:p>
            <a:pPr>
              <a:defRPr/>
            </a:pPr>
            <a:endParaRPr lang="es-ES" i="1" dirty="0">
              <a:effectLst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 el odio cainita que ensombrece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convivir hermanados sobre el suelo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lo que al alma conmueve y entristece.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44008" y="193204"/>
            <a:ext cx="4103687" cy="480131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Ese odio resuelto en bestial duelo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que con tiempo propicio reverdece;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odio frío e inflexible como el hielo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que ante humano calor no reblandece.</a:t>
            </a:r>
          </a:p>
          <a:p>
            <a:pPr>
              <a:defRPr/>
            </a:pP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Ese odio de matarse en una guerra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 trinchera hundida en el subsuelo,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cuneta o en la linde de un majuelo o en la hoya escarpada de una sierra.</a:t>
            </a:r>
          </a:p>
          <a:p>
            <a:pPr>
              <a:defRPr/>
            </a:pP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Ese odio de la infamia y del dicterio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del que apunta infalible y nunca yerra como alumno de funesto magisterio.</a:t>
            </a:r>
          </a:p>
          <a:p>
            <a:pPr>
              <a:defRPr/>
            </a:pP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Ese odio que no ceja ni se aterra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 inhumar en su inicuo cementerio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y aún opera sepultado bajo tierra.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72000" y="5089748"/>
            <a:ext cx="432117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  José Luis GAVILANES LASO.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4000">
        <p14:vortex dir="r"/>
      </p:transition>
    </mc:Choice>
    <mc:Fallback xmlns="">
      <p:transition spd="slow" advTm="9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7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WordArt 2"/>
          <p:cNvSpPr>
            <a:spLocks noChangeArrowheads="1" noChangeShapeType="1" noTextEdit="1"/>
          </p:cNvSpPr>
          <p:nvPr/>
        </p:nvSpPr>
        <p:spPr bwMode="auto">
          <a:xfrm>
            <a:off x="1403648" y="193204"/>
            <a:ext cx="6624638" cy="92350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5454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84995" name="WordArt 3"/>
          <p:cNvSpPr>
            <a:spLocks noChangeArrowheads="1" noChangeShapeType="1" noTextEdit="1"/>
          </p:cNvSpPr>
          <p:nvPr/>
        </p:nvSpPr>
        <p:spPr bwMode="auto">
          <a:xfrm>
            <a:off x="1691680" y="1489348"/>
            <a:ext cx="5327650" cy="80803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84996" name="WordArt 4"/>
          <p:cNvSpPr>
            <a:spLocks noChangeArrowheads="1" noChangeShapeType="1" noTextEdit="1"/>
          </p:cNvSpPr>
          <p:nvPr/>
        </p:nvSpPr>
        <p:spPr bwMode="auto">
          <a:xfrm>
            <a:off x="1691680" y="2713484"/>
            <a:ext cx="6192688" cy="5667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Medal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Of Honor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Warfighter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With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Honors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D007A"/>
                  </a:prstShdw>
                </a:effectLst>
                <a:latin typeface="High Tower Text"/>
              </a:rPr>
              <a:t> </a:t>
            </a:r>
          </a:p>
        </p:txBody>
      </p:sp>
      <p:sp>
        <p:nvSpPr>
          <p:cNvPr id="84997" name="WordArt 5"/>
          <p:cNvSpPr>
            <a:spLocks noChangeArrowheads="1" noChangeShapeType="1" noTextEdit="1"/>
          </p:cNvSpPr>
          <p:nvPr/>
        </p:nvSpPr>
        <p:spPr bwMode="auto">
          <a:xfrm>
            <a:off x="1691680" y="3721596"/>
            <a:ext cx="5545138" cy="539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n-U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</a:effectLst>
                <a:latin typeface="High Tower Text"/>
              </a:rPr>
              <a:t> </a:t>
            </a:r>
            <a:r>
              <a:rPr lang="en-U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Band Of Brothers </a:t>
            </a:r>
            <a:r>
              <a:rPr lang="en-US" sz="3600" kern="10" dirty="0" err="1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Teme</a:t>
            </a:r>
            <a:r>
              <a:rPr lang="en-US" sz="36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13500000">
                    <a:srgbClr val="003D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endParaRPr lang="es-ES" sz="3600" kern="10" dirty="0">
              <a:ln w="19050">
                <a:noFill/>
                <a:round/>
                <a:headEnd/>
                <a:tailEnd/>
              </a:ln>
              <a:solidFill>
                <a:srgbClr val="0066CC"/>
              </a:solidFill>
              <a:effectLst>
                <a:prstShdw prst="shdw17" dist="17961" dir="13500000">
                  <a:srgbClr val="003D7A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84998" name="WordArt 6"/>
          <p:cNvSpPr>
            <a:spLocks noChangeArrowheads="1" noChangeShapeType="1" noTextEdit="1"/>
          </p:cNvSpPr>
          <p:nvPr/>
        </p:nvSpPr>
        <p:spPr bwMode="auto">
          <a:xfrm>
            <a:off x="1475656" y="4585692"/>
            <a:ext cx="4895850" cy="539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>
                        <a:alpha val="80001"/>
                      </a:srgbClr>
                    </a:gs>
                    <a:gs pos="70000">
                      <a:srgbClr val="C4D6EB">
                        <a:alpha val="65000"/>
                      </a:srgbClr>
                    </a:gs>
                    <a:gs pos="100000">
                      <a:srgbClr val="FFEBFA">
                        <a:alpha val="50000"/>
                      </a:srgbClr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5E9EFF">
                      <a:gamma/>
                      <a:shade val="60000"/>
                      <a:invGamma/>
                    </a:srgbClr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1270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>
                        <a:alpha val="80001"/>
                      </a:srgbClr>
                    </a:gs>
                    <a:gs pos="70000">
                      <a:srgbClr val="C4D6EB">
                        <a:alpha val="65000"/>
                      </a:srgbClr>
                    </a:gs>
                    <a:gs pos="100000">
                      <a:srgbClr val="FFEBFA">
                        <a:alpha val="50000"/>
                      </a:srgbClr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5E9EFF">
                      <a:gamma/>
                      <a:shade val="60000"/>
                      <a:invGamma/>
                    </a:srgbClr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>
                <a:ln w="1270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>
                        <a:alpha val="80001"/>
                      </a:srgbClr>
                    </a:gs>
                    <a:gs pos="70000">
                      <a:srgbClr val="C4D6EB">
                        <a:alpha val="65000"/>
                      </a:srgbClr>
                    </a:gs>
                    <a:gs pos="100000">
                      <a:srgbClr val="FFEBFA">
                        <a:alpha val="50000"/>
                      </a:srgbClr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5E9EFF">
                      <a:gamma/>
                      <a:shade val="60000"/>
                      <a:invGamma/>
                    </a:srgbClr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Spitfires</a:t>
            </a:r>
            <a:r>
              <a:rPr lang="es-ES" sz="3600" kern="10" dirty="0">
                <a:ln w="1270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>
                        <a:alpha val="80001"/>
                      </a:srgbClr>
                    </a:gs>
                    <a:gs pos="70000">
                      <a:srgbClr val="C4D6EB">
                        <a:alpha val="65000"/>
                      </a:srgbClr>
                    </a:gs>
                    <a:gs pos="100000">
                      <a:srgbClr val="FFEBFA">
                        <a:alpha val="50000"/>
                      </a:srgbClr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5E9EFF">
                      <a:gamma/>
                      <a:shade val="60000"/>
                      <a:invGamma/>
                    </a:srgbClr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23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8192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5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1926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8192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8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2475</TotalTime>
  <Words>1712</Words>
  <Application>Microsoft Office PowerPoint</Application>
  <PresentationFormat>Presentación en pantalla (16:10)</PresentationFormat>
  <Paragraphs>113</Paragraphs>
  <Slides>78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8" baseType="lpstr">
      <vt:lpstr>Arial</vt:lpstr>
      <vt:lpstr>Arial Black</vt:lpstr>
      <vt:lpstr>Calibri</vt:lpstr>
      <vt:lpstr>High Tower Text</vt:lpstr>
      <vt:lpstr>Highlight LET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254</cp:revision>
  <dcterms:created xsi:type="dcterms:W3CDTF">2014-01-20T11:42:49Z</dcterms:created>
  <dcterms:modified xsi:type="dcterms:W3CDTF">2024-09-17T14:19:16Z</dcterms:modified>
</cp:coreProperties>
</file>