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54"/>
  </p:notesMasterIdLst>
  <p:sldIdLst>
    <p:sldId id="316" r:id="rId3"/>
    <p:sldId id="455" r:id="rId4"/>
    <p:sldId id="528" r:id="rId5"/>
    <p:sldId id="554" r:id="rId6"/>
    <p:sldId id="456" r:id="rId7"/>
    <p:sldId id="551" r:id="rId8"/>
    <p:sldId id="553" r:id="rId9"/>
    <p:sldId id="555" r:id="rId10"/>
    <p:sldId id="558" r:id="rId11"/>
    <p:sldId id="552" r:id="rId12"/>
    <p:sldId id="540" r:id="rId13"/>
    <p:sldId id="541" r:id="rId14"/>
    <p:sldId id="539" r:id="rId15"/>
    <p:sldId id="556" r:id="rId16"/>
    <p:sldId id="536" r:id="rId17"/>
    <p:sldId id="529" r:id="rId18"/>
    <p:sldId id="550" r:id="rId19"/>
    <p:sldId id="533" r:id="rId20"/>
    <p:sldId id="557" r:id="rId21"/>
    <p:sldId id="534" r:id="rId22"/>
    <p:sldId id="547" r:id="rId23"/>
    <p:sldId id="548" r:id="rId24"/>
    <p:sldId id="521" r:id="rId25"/>
    <p:sldId id="504" r:id="rId26"/>
    <p:sldId id="466" r:id="rId27"/>
    <p:sldId id="530" r:id="rId28"/>
    <p:sldId id="543" r:id="rId29"/>
    <p:sldId id="531" r:id="rId30"/>
    <p:sldId id="479" r:id="rId31"/>
    <p:sldId id="476" r:id="rId32"/>
    <p:sldId id="472" r:id="rId33"/>
    <p:sldId id="461" r:id="rId34"/>
    <p:sldId id="535" r:id="rId35"/>
    <p:sldId id="474" r:id="rId36"/>
    <p:sldId id="486" r:id="rId37"/>
    <p:sldId id="542" r:id="rId38"/>
    <p:sldId id="477" r:id="rId39"/>
    <p:sldId id="537" r:id="rId40"/>
    <p:sldId id="545" r:id="rId41"/>
    <p:sldId id="496" r:id="rId42"/>
    <p:sldId id="546" r:id="rId43"/>
    <p:sldId id="549" r:id="rId44"/>
    <p:sldId id="544" r:id="rId45"/>
    <p:sldId id="478" r:id="rId46"/>
    <p:sldId id="506" r:id="rId47"/>
    <p:sldId id="532" r:id="rId48"/>
    <p:sldId id="538" r:id="rId49"/>
    <p:sldId id="516" r:id="rId50"/>
    <p:sldId id="520" r:id="rId51"/>
    <p:sldId id="317" r:id="rId52"/>
    <p:sldId id="526" r:id="rId53"/>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yfN5DA79uD+emI5bRSn1Q==" hashData="4x8sCga/CkCcs39vTiTMeMCF5y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96"/>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17/06/2022</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1"/>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6" y="27464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17/06/2022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54675096"/>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17/06/2022</a:t>
            </a:fld>
            <a:endParaRPr lang="es-ES"/>
          </a:p>
        </p:txBody>
      </p:sp>
      <p:sp>
        <p:nvSpPr>
          <p:cNvPr id="5" name="4 Marcador de pie de página"/>
          <p:cNvSpPr>
            <a:spLocks noGrp="1"/>
          </p:cNvSpPr>
          <p:nvPr>
            <p:ph type="ftr" sz="quarter" idx="3"/>
          </p:nvPr>
        </p:nvSpPr>
        <p:spPr>
          <a:xfrm>
            <a:off x="3444215" y="635636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5" r:id="rId1"/>
  </p:sldLayoutIdLst>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 Id="rId9" Type="http://schemas.openxmlformats.org/officeDocument/2006/relationships/image" Target="../media/image8.gif"/></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4.jpeg"/><Relationship Id="rId4" Type="http://schemas.openxmlformats.org/officeDocument/2006/relationships/image" Target="../media/image4.gif"/></Relationships>
</file>

<file path=ppt/slides/_rels/slide51.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hile: la escena surreal del desierto de Atacama con flores"/>
          <p:cNvPicPr>
            <a:picLocks noChangeAspect="1" noChangeArrowheads="1"/>
          </p:cNvPicPr>
          <p:nvPr/>
        </p:nvPicPr>
        <p:blipFill rotWithShape="1">
          <a:blip r:embed="rId3">
            <a:extLst>
              <a:ext uri="{28A0092B-C50C-407E-A947-70E740481C1C}">
                <a14:useLocalDpi xmlns:a14="http://schemas.microsoft.com/office/drawing/2010/main" val="0"/>
              </a:ext>
            </a:extLst>
          </a:blip>
          <a:srcRect t="54734"/>
          <a:stretch/>
        </p:blipFill>
        <p:spPr bwMode="auto">
          <a:xfrm>
            <a:off x="0" y="0"/>
            <a:ext cx="10109348" cy="729633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0"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8" y="4572027"/>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71960" y="1052736"/>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LAS FLORES </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DESIERTO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ATACAMA</a:t>
            </a:r>
          </a:p>
        </p:txBody>
      </p:sp>
      <p:pic>
        <p:nvPicPr>
          <p:cNvPr id="16" name="Picture 6" descr="http://www.nombres-animados.net/Letra-J/Jose-Luis/Nombre-animado-Jose-Luis-04.gif"/>
          <p:cNvPicPr>
            <a:picLocks noChangeAspect="1" noChangeArrowheads="1" noCrop="1"/>
          </p:cNvPicPr>
          <p:nvPr/>
        </p:nvPicPr>
        <p:blipFill>
          <a:blip r:embed="rId7" cstate="email">
            <a:extLst>
              <a:ext uri="{28A0092B-C50C-407E-A947-70E740481C1C}">
                <a14:useLocalDpi xmlns:a14="http://schemas.microsoft.com/office/drawing/2010/main"/>
              </a:ext>
            </a:extLst>
          </a:blip>
          <a:srcRect/>
          <a:stretch>
            <a:fillRect/>
          </a:stretch>
        </p:blipFill>
        <p:spPr bwMode="auto">
          <a:xfrm>
            <a:off x="1397976"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pic>
        <p:nvPicPr>
          <p:cNvPr id="14" name="Picture 8"/>
          <p:cNvPicPr>
            <a:picLocks noChangeAspect="1" noChangeArrowheads="1"/>
          </p:cNvPicPr>
          <p:nvPr/>
        </p:nvPicPr>
        <p:blipFill>
          <a:blip r:embed="rId8" cstate="print"/>
          <a:srcRect/>
          <a:stretch>
            <a:fillRect/>
          </a:stretch>
        </p:blipFill>
        <p:spPr bwMode="auto">
          <a:xfrm>
            <a:off x="514861" y="928670"/>
            <a:ext cx="1130569" cy="723900"/>
          </a:xfrm>
          <a:prstGeom prst="rect">
            <a:avLst/>
          </a:prstGeom>
          <a:noFill/>
          <a:ln w="9525">
            <a:noFill/>
            <a:round/>
            <a:headEnd/>
            <a:tailEnd/>
          </a:ln>
        </p:spPr>
      </p:pic>
      <p:pic>
        <p:nvPicPr>
          <p:cNvPr id="15" name="Picture 12" descr="Image1"/>
          <p:cNvPicPr>
            <a:picLocks noChangeAspect="1" noChangeArrowheads="1" noCrop="1"/>
          </p:cNvPicPr>
          <p:nvPr/>
        </p:nvPicPr>
        <p:blipFill>
          <a:blip r:embed="rId9" cstate="print"/>
          <a:srcRect/>
          <a:stretch>
            <a:fillRect/>
          </a:stretch>
        </p:blipFill>
        <p:spPr bwMode="auto">
          <a:xfrm>
            <a:off x="466112" y="372696"/>
            <a:ext cx="781050" cy="1066799"/>
          </a:xfrm>
          <a:prstGeom prst="rect">
            <a:avLst/>
          </a:prstGeom>
          <a:noFill/>
          <a:ln w="9525">
            <a:noFill/>
            <a:miter lim="800000"/>
            <a:headEnd/>
            <a:tailEnd/>
          </a:ln>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1400" advTm="15000">
        <p14:ripple/>
        <p:sndAc>
          <p:stSnd loop="1">
            <p:snd r:embed="rId2" name="The wings of love 4'09.wav"/>
          </p:stSnd>
        </p:sndAc>
      </p:transition>
    </mc:Choice>
    <mc:Fallback>
      <p:transition spd="slow" advTm="15000">
        <p:fade/>
        <p:sndAc>
          <p:stSnd loop="1">
            <p:snd r:embed="rId2" name="The wings of love 4'0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Box 5"/>
          <p:cNvSpPr txBox="1">
            <a:spLocks noChangeArrowheads="1"/>
          </p:cNvSpPr>
          <p:nvPr/>
        </p:nvSpPr>
        <p:spPr bwMode="auto">
          <a:xfrm>
            <a:off x="23627" y="0"/>
            <a:ext cx="10080625" cy="103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sz="6100" dirty="0" smtClean="0">
                <a:solidFill>
                  <a:srgbClr val="FFFF00"/>
                </a:solidFill>
                <a:latin typeface="Haettenschweiler" pitchFamily="34" charset="0"/>
              </a:rPr>
              <a:t>LAS FLORES </a:t>
            </a:r>
            <a:r>
              <a:rPr lang="en-US" sz="6100" dirty="0">
                <a:solidFill>
                  <a:srgbClr val="FFFF00"/>
                </a:solidFill>
                <a:latin typeface="Haettenschweiler" pitchFamily="34" charset="0"/>
              </a:rPr>
              <a:t>D</a:t>
            </a:r>
            <a:r>
              <a:rPr lang="en-US" sz="6100" dirty="0" smtClean="0">
                <a:solidFill>
                  <a:srgbClr val="FFFF00"/>
                </a:solidFill>
                <a:latin typeface="Haettenschweiler" pitchFamily="34" charset="0"/>
              </a:rPr>
              <a:t>EL </a:t>
            </a:r>
            <a:r>
              <a:rPr lang="en-US" sz="6100" dirty="0" smtClean="0">
                <a:solidFill>
                  <a:srgbClr val="FFFF00"/>
                </a:solidFill>
                <a:latin typeface="Haettenschweiler" pitchFamily="34" charset="0"/>
              </a:rPr>
              <a:t>DESIERTO DE ATACAMA</a:t>
            </a:r>
            <a:endParaRPr lang="en-US" sz="6000" dirty="0">
              <a:solidFill>
                <a:srgbClr val="FFFF00"/>
              </a:solidFill>
              <a:latin typeface="Haettenschweiler" pitchFamily="34" charset="0"/>
            </a:endParaRPr>
          </a:p>
        </p:txBody>
      </p:sp>
      <p:pic>
        <p:nvPicPr>
          <p:cNvPr id="6" name="Picture 2" descr="El desierto de Atacama se cubre de flores - RTV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11" y="1196752"/>
            <a:ext cx="10064441" cy="5661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6919973"/>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flores desierto\P72002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3" y="-387424"/>
            <a:ext cx="10282798" cy="748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611291"/>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Desierto de Ataca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080625" cy="6881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5551995"/>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827336" y="1556792"/>
            <a:ext cx="3644377" cy="3970318"/>
          </a:xfrm>
          <a:prstGeom prst="rect">
            <a:avLst/>
          </a:prstGeom>
        </p:spPr>
        <p:txBody>
          <a:bodyPr wrap="square">
            <a:spAutoFit/>
          </a:bodyPr>
          <a:lstStyle/>
          <a:p>
            <a:pPr algn="ctr"/>
            <a:r>
              <a:rPr lang="es-ES" sz="3600" dirty="0" smtClean="0">
                <a:solidFill>
                  <a:srgbClr val="FFFF00"/>
                </a:solidFill>
                <a:latin typeface="Arial Black" pitchFamily="34" charset="0"/>
                <a:cs typeface="Aharoni" pitchFamily="2" charset="-79"/>
              </a:rPr>
              <a:t>Por qué tiene tantas flores el desierto de Atacama, el lugar más seco del planeta</a:t>
            </a:r>
            <a:endParaRPr lang="es-ES" sz="3600" dirty="0">
              <a:solidFill>
                <a:srgbClr val="FFFF00"/>
              </a:solidFill>
              <a:latin typeface="Arial Black" pitchFamily="34" charset="0"/>
              <a:cs typeface="Aharoni" pitchFamily="2" charset="-79"/>
            </a:endParaRPr>
          </a:p>
        </p:txBody>
      </p:sp>
      <p:pic>
        <p:nvPicPr>
          <p:cNvPr id="4"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4896296" y="5205192"/>
            <a:ext cx="1701869" cy="1298731"/>
          </a:xfrm>
          <a:prstGeom prst="rect">
            <a:avLst/>
          </a:prstGeom>
          <a:noFill/>
        </p:spPr>
      </p:pic>
      <p:pic>
        <p:nvPicPr>
          <p:cNvPr id="4098" name="Picture 2" descr="C:\Users\Jose Luis\Desktop\flores desierto\ace680d1a4e520a3bad979ffd1f9796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184328" cy="677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7688552"/>
      </p:ext>
    </p:extLst>
  </p:cSld>
  <p:clrMapOvr>
    <a:masterClrMapping/>
  </p:clrMapOvr>
  <mc:AlternateContent xmlns:mc="http://schemas.openxmlformats.org/markup-compatibility/2006">
    <mc:Choice xmlns:p14="http://schemas.microsoft.com/office/powerpoint/2010/main" Requires="p14">
      <p:transition spd="slow" p14:dur="1400" advTm="11000">
        <p14:ripple/>
      </p:transition>
    </mc:Choice>
    <mc:Fallback>
      <p:transition spd="slow" advTm="11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a lluvia convierte el desierto de Atacama en un jardín florido [FOTOS] |  MUNDO | EL COMERCIO PERÚ"/>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La lluvia convierte el desierto de Atacama en un jardín florido [FOTOS] |  MUNDO | EL COMERCIO PERÚ"/>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La lluvia convierte el desierto de Atacama en un jardín florido [FOTOS] |  MUNDO | EL COMERCIO PERÚ"/>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277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938"/>
            <a:ext cx="10296897" cy="687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896905"/>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3349"/>
            <a:ext cx="10080625" cy="7384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5602280"/>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atacama-yvida-bajo-su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008"/>
            <a:ext cx="10071310" cy="688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5830996"/>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mapa superficie desierto de atacam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99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260648"/>
            <a:ext cx="4445801" cy="6224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753776" y="1467601"/>
            <a:ext cx="5038725" cy="4893647"/>
          </a:xfrm>
          <a:prstGeom prst="rect">
            <a:avLst/>
          </a:prstGeom>
        </p:spPr>
        <p:txBody>
          <a:bodyPr>
            <a:spAutoFit/>
          </a:bodyPr>
          <a:lstStyle/>
          <a:p>
            <a:pPr algn="ctr"/>
            <a:r>
              <a:rPr lang="es-ES" sz="2400" b="1" dirty="0">
                <a:solidFill>
                  <a:srgbClr val="FFFF00"/>
                </a:solidFill>
              </a:rPr>
              <a:t>El Desierto de Atacama se encuentra en Chile principalmente, aunque debido a su gran extensión, Bolivia, Argentina, e incluso Perú, también tienen zonas que pertenecen a este gran desierto</a:t>
            </a:r>
            <a:r>
              <a:rPr lang="es-ES" sz="2400" b="1" dirty="0" smtClean="0">
                <a:solidFill>
                  <a:srgbClr val="FFFF00"/>
                </a:solidFill>
              </a:rPr>
              <a:t>.</a:t>
            </a:r>
            <a:endParaRPr lang="es-ES" sz="2400" b="1" dirty="0">
              <a:solidFill>
                <a:srgbClr val="FFFF00"/>
              </a:solidFill>
            </a:endParaRPr>
          </a:p>
          <a:p>
            <a:pPr algn="ctr"/>
            <a:r>
              <a:rPr lang="es-ES" sz="2400" b="1" dirty="0">
                <a:solidFill>
                  <a:srgbClr val="FFFF00"/>
                </a:solidFill>
              </a:rPr>
              <a:t>Tiene una superficie aproximada de 105.000 km2.​ Tiene una longitud de casi 1.600 km y un ancho máximo de 180 km. Por el lado oeste, está delimitado por el océano Pacífico, mientras que al este, se encuentra la cordillera de los Andes.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3744168" y="5712650"/>
            <a:ext cx="1701869" cy="1298731"/>
          </a:xfrm>
          <a:prstGeom prst="rect">
            <a:avLst/>
          </a:prstGeom>
          <a:noFill/>
        </p:spPr>
      </p:pic>
    </p:spTree>
    <p:extLst>
      <p:ext uri="{BB962C8B-B14F-4D97-AF65-F5344CB8AC3E}">
        <p14:creationId xmlns:p14="http://schemas.microsoft.com/office/powerpoint/2010/main" val="1655471031"/>
      </p:ext>
    </p:extLst>
  </p:cSld>
  <p:clrMapOvr>
    <a:masterClrMapping/>
  </p:clrMapOvr>
  <mc:AlternateContent xmlns:mc="http://schemas.openxmlformats.org/markup-compatibility/2006">
    <mc:Choice xmlns:p14="http://schemas.microsoft.com/office/powerpoint/2010/main" Requires="p14">
      <p:transition spd="slow" p14:dur="1400" advTm="29000">
        <p14:ripple/>
      </p:transition>
    </mc:Choice>
    <mc:Fallback>
      <p:transition spd="slow" advTm="29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descr="https://teresitaespinoza.cl/wp-content/uploads/2018/07/img-teresita-nota-de-prensa-1210x4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368" y="0"/>
            <a:ext cx="130334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253109"/>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5" name="Picture 9" descr="Gigantesco manto de flores tapiza el desierto más árido en Chile |  Multimedia | teleS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10200749"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464902"/>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Visitantes recorren sectores del Parque del Desierto Anza-Borrego de California cubiertas d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Visitantes recorren sectores del Parque del Desierto Anza-Borrego de California cubiertas d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Visitantes recorren sectores del Parque del Desierto Anza-Borrego de California cubiertas d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48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72" y="0"/>
            <a:ext cx="1028198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1842211"/>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Las 15 especies que deberías haber conocido durante este desierto florido -  Ladera S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802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812124"/>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59992" y="1556792"/>
            <a:ext cx="6407794" cy="4154984"/>
          </a:xfrm>
          <a:prstGeom prst="rect">
            <a:avLst/>
          </a:prstGeom>
        </p:spPr>
        <p:txBody>
          <a:bodyPr wrap="square">
            <a:spAutoFit/>
          </a:bodyPr>
          <a:lstStyle/>
          <a:p>
            <a:pPr algn="ctr"/>
            <a:r>
              <a:rPr lang="es-ES" sz="2400" b="1" dirty="0">
                <a:solidFill>
                  <a:srgbClr val="FFFF00"/>
                </a:solidFill>
                <a:latin typeface="Arial Narrow" pitchFamily="34" charset="0"/>
              </a:rPr>
              <a:t>El desierto de Atacama, el más seco del mundo</a:t>
            </a:r>
          </a:p>
          <a:p>
            <a:pPr algn="ctr"/>
            <a:r>
              <a:rPr lang="es-ES" sz="2400" b="1" dirty="0">
                <a:solidFill>
                  <a:srgbClr val="FFFF00"/>
                </a:solidFill>
                <a:latin typeface="Arial Narrow" pitchFamily="34" charset="0"/>
              </a:rPr>
              <a:t>El desierto de Atacama tiene la "virtud" de ser el desierto más seco del mundo. Un lugar generalmente inhóspito en el que aun así encontramos vida. Te contamos algunos detalles y curiosidades de este impresionante paraje.</a:t>
            </a:r>
          </a:p>
          <a:p>
            <a:pPr algn="ctr"/>
            <a:r>
              <a:rPr lang="es-ES" sz="2400" b="1" dirty="0">
                <a:solidFill>
                  <a:srgbClr val="FFFF00"/>
                </a:solidFill>
                <a:latin typeface="Arial Narrow" pitchFamily="34" charset="0"/>
              </a:rPr>
              <a:t>El desierto de Atacama es una meseta desértica en América del Sur. Cubre una franja de tierra de 1.600 km en la costa del Pacífico, al oeste de la Cordillera de los Andes. Debido a su aridez, está considerado el desierto más seco del mundo.</a:t>
            </a:r>
          </a:p>
        </p:txBody>
      </p:sp>
      <p:pic>
        <p:nvPicPr>
          <p:cNvPr id="3"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768" y="5552633"/>
            <a:ext cx="1701869" cy="1298731"/>
          </a:xfrm>
          <a:prstGeom prst="rect">
            <a:avLst/>
          </a:prstGeom>
          <a:noFill/>
        </p:spPr>
      </p:pic>
    </p:spTree>
    <p:extLst>
      <p:ext uri="{BB962C8B-B14F-4D97-AF65-F5344CB8AC3E}">
        <p14:creationId xmlns:p14="http://schemas.microsoft.com/office/powerpoint/2010/main" val="383782559"/>
      </p:ext>
    </p:extLst>
  </p:cSld>
  <p:clrMapOvr>
    <a:masterClrMapping/>
  </p:clrMapOvr>
  <mc:AlternateContent xmlns:mc="http://schemas.openxmlformats.org/markup-compatibility/2006">
    <mc:Choice xmlns:p14="http://schemas.microsoft.com/office/powerpoint/2010/main" Requires="p14">
      <p:transition spd="slow" p14:dur="1400" advTm="35000">
        <p14:ripple/>
      </p:transition>
    </mc:Choice>
    <mc:Fallback>
      <p:transition spd="slow" advTm="3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Desierto florido no podrá verse este año en la Región de Ataca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00"/>
            <a:ext cx="10288499" cy="685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3937"/>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flores desierto\9d8d551e3c26f4b9547dc28be506097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8" y="-17256"/>
            <a:ext cx="10102203" cy="6875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989842"/>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Un mar de flores rosadas en el desierto chileno - CGTN en Españ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549574"/>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Jose Luis\Desktop\flores desierto\Desierto-Florido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912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892229"/>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fecto foehn formacion desierto de atacam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efecto foehn formacion desierto de atacam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78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6"/>
            <a:ext cx="10174789" cy="4933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159992" y="5085184"/>
            <a:ext cx="6048672" cy="1569660"/>
          </a:xfrm>
          <a:prstGeom prst="rect">
            <a:avLst/>
          </a:prstGeom>
        </p:spPr>
        <p:txBody>
          <a:bodyPr wrap="square">
            <a:spAutoFit/>
          </a:bodyPr>
          <a:lstStyle/>
          <a:p>
            <a:pPr algn="ctr"/>
            <a:r>
              <a:rPr lang="es-ES" sz="3200" b="1" dirty="0" smtClean="0">
                <a:solidFill>
                  <a:srgbClr val="FFFF00"/>
                </a:solidFill>
              </a:rPr>
              <a:t>El </a:t>
            </a:r>
            <a:r>
              <a:rPr lang="es-ES" sz="3200" b="1" dirty="0">
                <a:solidFill>
                  <a:srgbClr val="FFFF00"/>
                </a:solidFill>
              </a:rPr>
              <a:t>desierto más seco del mundo, sólo recibe precipitaciones varias veces cada 10 o 20 años.</a:t>
            </a:r>
          </a:p>
        </p:txBody>
      </p:sp>
      <p:pic>
        <p:nvPicPr>
          <p:cNvPr id="6"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4272" y="5593870"/>
            <a:ext cx="1701869" cy="1298731"/>
          </a:xfrm>
          <a:prstGeom prst="rect">
            <a:avLst/>
          </a:prstGeom>
          <a:noFill/>
        </p:spPr>
      </p:pic>
    </p:spTree>
    <p:extLst>
      <p:ext uri="{BB962C8B-B14F-4D97-AF65-F5344CB8AC3E}">
        <p14:creationId xmlns:p14="http://schemas.microsoft.com/office/powerpoint/2010/main" val="2582684405"/>
      </p:ext>
    </p:extLst>
  </p:cSld>
  <p:clrMapOvr>
    <a:masterClrMapping/>
  </p:clrMapOvr>
  <mc:AlternateContent xmlns:mc="http://schemas.openxmlformats.org/markup-compatibility/2006">
    <mc:Choice xmlns:p14="http://schemas.microsoft.com/office/powerpoint/2010/main" Requires="p14">
      <p:transition spd="slow" p14:dur="1400" advTm="21000">
        <p14:ripple/>
      </p:transition>
    </mc:Choice>
    <mc:Fallback>
      <p:transition spd="slow" advTm="21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https://upload.wikimedia.org/wikipedia/commons/thumb/2/2e/Desierto_florido_2010.jpg/1024px-Desierto_florido_20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 y="0"/>
            <a:ext cx="1022211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6968651"/>
      </p:ext>
    </p:extLst>
  </p:cSld>
  <p:clrMapOvr>
    <a:masterClrMapping/>
  </p:clrMapOvr>
  <mc:AlternateContent xmlns:mc="http://schemas.openxmlformats.org/markup-compatibility/2006">
    <mc:Choice xmlns:p14="http://schemas.microsoft.com/office/powerpoint/2010/main" Requires="p14">
      <p:transition spd="slow" p14:dur="1400" advTm="7000">
        <p14:ripple/>
        <p:sndAc>
          <p:stSnd loop="1">
            <p:snd r:embed="rId2" name="06 - Carlos Ponce - Estrellita.wav"/>
          </p:stSnd>
        </p:sndAc>
      </p:transition>
    </mc:Choice>
    <mc:Fallback>
      <p:transition spd="slow" advTm="7000">
        <p:fade/>
        <p:sndAc>
          <p:stSnd loop="1">
            <p:snd r:embed="rId2" name="06 - Carlos Ponce - Estrellita.wav"/>
          </p:stSnd>
        </p:sndAc>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Desierto Florido, el espectáculo más lindo del norte de Chile - Chile Trav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84" y="-531440"/>
            <a:ext cx="10193304" cy="8260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533264"/>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Las 15 especies que deberías haber conocido durante este desierto florido -  Ladera S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78" y="-20240"/>
            <a:ext cx="10310573" cy="6878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832469"/>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Pin en Y.Chile: Flo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3" y="-24526"/>
            <a:ext cx="10074122" cy="6765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728697"/>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van\Pictures\7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869360"/>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360"/>
            <a:ext cx="5548504" cy="6868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904408" y="1844825"/>
            <a:ext cx="3920956" cy="3970318"/>
          </a:xfrm>
          <a:prstGeom prst="rect">
            <a:avLst/>
          </a:prstGeom>
        </p:spPr>
        <p:txBody>
          <a:bodyPr wrap="square">
            <a:spAutoFit/>
          </a:bodyPr>
          <a:lstStyle/>
          <a:p>
            <a:pPr algn="ctr"/>
            <a:r>
              <a:rPr lang="es-ES" dirty="0" smtClean="0">
                <a:solidFill>
                  <a:srgbClr val="FFFF00"/>
                </a:solidFill>
                <a:latin typeface="Arial Black" pitchFamily="34" charset="0"/>
              </a:rPr>
              <a:t>Es el desierto más seco del mundo que impresiona a los visitantes con un paisaje que combina volcanes, salares y aguas termales.</a:t>
            </a:r>
          </a:p>
          <a:p>
            <a:pPr algn="ctr"/>
            <a:endParaRPr lang="es-ES" dirty="0" smtClean="0">
              <a:solidFill>
                <a:srgbClr val="FFFF00"/>
              </a:solidFill>
              <a:latin typeface="Arial Black" pitchFamily="34" charset="0"/>
            </a:endParaRPr>
          </a:p>
          <a:p>
            <a:pPr algn="ctr"/>
            <a:r>
              <a:rPr lang="es-ES" dirty="0" smtClean="0">
                <a:solidFill>
                  <a:srgbClr val="FFFF00"/>
                </a:solidFill>
                <a:latin typeface="Arial Black" pitchFamily="34" charset="0"/>
              </a:rPr>
              <a:t>Pero en esta ocasión la zona costera y sur del Atacama se ha convertido también en una amplia alfombra de flores de todos colores.</a:t>
            </a:r>
          </a:p>
          <a:p>
            <a:pPr algn="ctr"/>
            <a:endParaRPr lang="es-ES" dirty="0" smtClean="0">
              <a:solidFill>
                <a:srgbClr val="FFFF00"/>
              </a:solidFill>
              <a:latin typeface="Arial Black" pitchFamily="34" charset="0"/>
            </a:endParaRPr>
          </a:p>
          <a:p>
            <a:pPr algn="ctr"/>
            <a:r>
              <a:rPr lang="es-ES" dirty="0" smtClean="0">
                <a:solidFill>
                  <a:srgbClr val="FFFF00"/>
                </a:solidFill>
                <a:latin typeface="Arial Black" pitchFamily="34" charset="0"/>
              </a:rPr>
              <a:t>¿Cómo es posible esto en el lugar más seco del planeta?</a:t>
            </a:r>
            <a:endParaRPr lang="es-ES" dirty="0">
              <a:solidFill>
                <a:srgbClr val="FFFF00"/>
              </a:solidFill>
              <a:latin typeface="Arial Black" pitchFamily="34" charset="0"/>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85956" y="5494354"/>
            <a:ext cx="1701869" cy="1298731"/>
          </a:xfrm>
          <a:prstGeom prst="rect">
            <a:avLst/>
          </a:prstGeom>
          <a:noFill/>
        </p:spPr>
      </p:pic>
    </p:spTree>
    <p:extLst>
      <p:ext uri="{BB962C8B-B14F-4D97-AF65-F5344CB8AC3E}">
        <p14:creationId xmlns:p14="http://schemas.microsoft.com/office/powerpoint/2010/main" val="516380073"/>
      </p:ext>
    </p:extLst>
  </p:cSld>
  <p:clrMapOvr>
    <a:masterClrMapping/>
  </p:clrMapOvr>
  <mc:AlternateContent xmlns:mc="http://schemas.openxmlformats.org/markup-compatibility/2006">
    <mc:Choice xmlns:p14="http://schemas.microsoft.com/office/powerpoint/2010/main" Requires="p14">
      <p:transition spd="slow" p14:dur="1400" advTm="18000">
        <p14:ripple/>
      </p:transition>
    </mc:Choice>
    <mc:Fallback>
      <p:transition spd="slow" advTm="1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flores desierto\151028140605_atacama_dessert_flowering_epa_624x351_epa_nocred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644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599901"/>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El desierto de Atacama se cubre de flores - RTV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64441" cy="5661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91424"/>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flores desierto\atacama-florido_c9c81443_1200x63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52"/>
            <a:ext cx="10205882" cy="6858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66478"/>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Desierto de Ataca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54" y="0"/>
            <a:ext cx="1038971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615590"/>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flores desierto\265285913829027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004"/>
            <a:ext cx="5904408" cy="718641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08464" y="2708920"/>
            <a:ext cx="3400382" cy="3170099"/>
          </a:xfrm>
          <a:prstGeom prst="rect">
            <a:avLst/>
          </a:prstGeom>
        </p:spPr>
        <p:txBody>
          <a:bodyPr wrap="square">
            <a:spAutoFit/>
          </a:bodyPr>
          <a:lstStyle/>
          <a:p>
            <a:pPr algn="ctr"/>
            <a:r>
              <a:rPr lang="es-ES" sz="2000" dirty="0" smtClean="0">
                <a:solidFill>
                  <a:srgbClr val="FFFF00"/>
                </a:solidFill>
                <a:latin typeface="Arial Black" pitchFamily="34" charset="0"/>
              </a:rPr>
              <a:t>En el suelo desértico existe un banco de semillas naturales que se mantiene latente y cobra vida con las lluvias.</a:t>
            </a:r>
          </a:p>
          <a:p>
            <a:pPr algn="ctr"/>
            <a:endParaRPr lang="es-ES" sz="2000" dirty="0" smtClean="0">
              <a:solidFill>
                <a:srgbClr val="FFFF00"/>
              </a:solidFill>
              <a:latin typeface="Arial Black" pitchFamily="34" charset="0"/>
            </a:endParaRPr>
          </a:p>
          <a:p>
            <a:pPr algn="ctr"/>
            <a:r>
              <a:rPr lang="es-ES" sz="2000" dirty="0" smtClean="0">
                <a:solidFill>
                  <a:srgbClr val="FFFF00"/>
                </a:solidFill>
                <a:latin typeface="Arial Black" pitchFamily="34" charset="0"/>
              </a:rPr>
              <a:t>El desierto florido es, de hecho, un fenómeno habitual.</a:t>
            </a:r>
            <a:endParaRPr lang="es-ES" sz="2000" dirty="0">
              <a:solidFill>
                <a:srgbClr val="FFFF00"/>
              </a:solidFill>
              <a:latin typeface="Arial Black" pitchFamily="34" charset="0"/>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29951" y="4779156"/>
            <a:ext cx="1701869" cy="1298731"/>
          </a:xfrm>
          <a:prstGeom prst="rect">
            <a:avLst/>
          </a:prstGeom>
          <a:noFill/>
        </p:spPr>
      </p:pic>
    </p:spTree>
    <p:extLst>
      <p:ext uri="{BB962C8B-B14F-4D97-AF65-F5344CB8AC3E}">
        <p14:creationId xmlns:p14="http://schemas.microsoft.com/office/powerpoint/2010/main" val="3560593757"/>
      </p:ext>
    </p:extLst>
  </p:cSld>
  <p:clrMapOvr>
    <a:masterClrMapping/>
  </p:clrMapOvr>
  <mc:AlternateContent xmlns:mc="http://schemas.openxmlformats.org/markup-compatibility/2006">
    <mc:Choice xmlns:p14="http://schemas.microsoft.com/office/powerpoint/2010/main" Requires="p14">
      <p:transition spd="slow" p14:dur="1400" advTm="13000">
        <p14:ripple/>
      </p:transition>
    </mc:Choice>
    <mc:Fallback>
      <p:transition spd="slow" advTm="13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Flores en Atacama. El desierto más árido del planeta vuelve a florecer - EL  BLOG DE LA TAB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239"/>
            <a:ext cx="10260022" cy="6878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2865774"/>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van\Pictures\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873"/>
            <a:ext cx="10080625" cy="688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4024237"/>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a maravilla del Desierto Florido | Visitchile.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9787" cy="6741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419028"/>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van\Pictures\3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92" y="0"/>
            <a:ext cx="1007012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6565209"/>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54768" y="764706"/>
            <a:ext cx="4087707" cy="4801314"/>
          </a:xfrm>
          <a:prstGeom prst="rect">
            <a:avLst/>
          </a:prstGeom>
        </p:spPr>
        <p:txBody>
          <a:bodyPr wrap="square">
            <a:spAutoFit/>
          </a:bodyPr>
          <a:lstStyle/>
          <a:p>
            <a:pPr algn="ctr"/>
            <a:r>
              <a:rPr lang="es-ES" dirty="0" smtClean="0">
                <a:solidFill>
                  <a:srgbClr val="FFFF00"/>
                </a:solidFill>
                <a:latin typeface="Arial Black" pitchFamily="34" charset="0"/>
              </a:rPr>
              <a:t>Pero, según lo expertos, el de este año es el florecimiento más espectacular en casi dos décadas.</a:t>
            </a:r>
          </a:p>
          <a:p>
            <a:pPr algn="ctr"/>
            <a:endParaRPr lang="es-ES" dirty="0" smtClean="0">
              <a:solidFill>
                <a:srgbClr val="FFFF00"/>
              </a:solidFill>
              <a:latin typeface="Arial Black" pitchFamily="34" charset="0"/>
            </a:endParaRPr>
          </a:p>
          <a:p>
            <a:pPr algn="ctr"/>
            <a:r>
              <a:rPr lang="es-ES" dirty="0" smtClean="0">
                <a:solidFill>
                  <a:srgbClr val="FFFF00"/>
                </a:solidFill>
                <a:latin typeface="Arial Black" pitchFamily="34" charset="0"/>
              </a:rPr>
              <a:t>Y según dijo a BBC Mundo Carina Martínez, investigadora del Banco de Semillas del Instituto de Investigaciones Agropecuarias (</a:t>
            </a:r>
            <a:r>
              <a:rPr lang="es-ES" dirty="0" err="1" smtClean="0">
                <a:solidFill>
                  <a:srgbClr val="FFFF00"/>
                </a:solidFill>
                <a:latin typeface="Arial Black" pitchFamily="34" charset="0"/>
              </a:rPr>
              <a:t>Inia</a:t>
            </a:r>
            <a:r>
              <a:rPr lang="es-ES" dirty="0" smtClean="0">
                <a:solidFill>
                  <a:srgbClr val="FFFF00"/>
                </a:solidFill>
                <a:latin typeface="Arial Black" pitchFamily="34" charset="0"/>
              </a:rPr>
              <a:t>) de Chile, eso lo convierte en algo bastante especial.</a:t>
            </a:r>
          </a:p>
          <a:p>
            <a:pPr algn="ctr"/>
            <a:endParaRPr lang="es-ES" dirty="0" smtClean="0">
              <a:solidFill>
                <a:srgbClr val="FFFF00"/>
              </a:solidFill>
              <a:latin typeface="Arial Black" pitchFamily="34" charset="0"/>
            </a:endParaRPr>
          </a:p>
          <a:p>
            <a:pPr algn="ctr"/>
            <a:r>
              <a:rPr lang="es-ES" dirty="0" smtClean="0">
                <a:solidFill>
                  <a:srgbClr val="FFFF00"/>
                </a:solidFill>
                <a:latin typeface="Arial Black" pitchFamily="34" charset="0"/>
              </a:rPr>
              <a:t>"Esto sólo ocurre cuando el fenómeno de El Niño altera el patrón de lluvias", dijo a BBC Mundo Carina Martínez.</a:t>
            </a:r>
            <a:endParaRPr lang="es-ES" dirty="0">
              <a:solidFill>
                <a:srgbClr val="FFFF00"/>
              </a:solidFill>
              <a:latin typeface="Arial Black" pitchFamily="34" charset="0"/>
            </a:endParaRPr>
          </a:p>
        </p:txBody>
      </p:sp>
      <p:pic>
        <p:nvPicPr>
          <p:cNvPr id="5" name="Picture 2" descr="C:\Users\van\Pictures\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54" y="0"/>
            <a:ext cx="491080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36256" y="5527060"/>
            <a:ext cx="1701869" cy="1298731"/>
          </a:xfrm>
          <a:prstGeom prst="rect">
            <a:avLst/>
          </a:prstGeom>
          <a:noFill/>
        </p:spPr>
      </p:pic>
    </p:spTree>
    <p:extLst>
      <p:ext uri="{BB962C8B-B14F-4D97-AF65-F5344CB8AC3E}">
        <p14:creationId xmlns:p14="http://schemas.microsoft.com/office/powerpoint/2010/main" val="2171518633"/>
      </p:ext>
    </p:extLst>
  </p:cSld>
  <p:clrMapOvr>
    <a:masterClrMapping/>
  </p:clrMapOvr>
  <mc:AlternateContent xmlns:mc="http://schemas.openxmlformats.org/markup-compatibility/2006">
    <mc:Choice xmlns:p14="http://schemas.microsoft.com/office/powerpoint/2010/main" Requires="p14">
      <p:transition spd="slow" p14:dur="1400" advTm="27000">
        <p14:ripple/>
      </p:transition>
    </mc:Choice>
    <mc:Fallback>
      <p:transition spd="slow" advTm="27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ESIERTO FLORIDO | Desierto Florido, Atacama Chi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744"/>
            <a:ext cx="10080625" cy="6867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460097"/>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El desierto de Atacama florecido - El Viajero Feli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351"/>
            <a:ext cx="10372446" cy="6887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586912"/>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Fotos de Desierto Flori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505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479346"/>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Todo indicaría que este 2017 tendremos un gran desierto florido! - Ladera  S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12052" cy="6741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2038083"/>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48424" y="1786742"/>
            <a:ext cx="3834303" cy="4401205"/>
          </a:xfrm>
          <a:prstGeom prst="rect">
            <a:avLst/>
          </a:prstGeom>
        </p:spPr>
        <p:txBody>
          <a:bodyPr wrap="square">
            <a:spAutoFit/>
          </a:bodyPr>
          <a:lstStyle/>
          <a:p>
            <a:pPr algn="ctr"/>
            <a:r>
              <a:rPr lang="es-ES" sz="2000" b="1" dirty="0" smtClean="0">
                <a:solidFill>
                  <a:srgbClr val="FFFF00"/>
                </a:solidFill>
              </a:rPr>
              <a:t>La última vez que ocurrió un fenómeno similar fue en 1997.</a:t>
            </a:r>
          </a:p>
          <a:p>
            <a:pPr algn="ctr"/>
            <a:endParaRPr lang="es-ES" sz="2000" b="1" dirty="0" smtClean="0">
              <a:solidFill>
                <a:srgbClr val="FFFF00"/>
              </a:solidFill>
            </a:endParaRPr>
          </a:p>
          <a:p>
            <a:pPr algn="ctr"/>
            <a:r>
              <a:rPr lang="es-ES" sz="2000" b="1" dirty="0" smtClean="0">
                <a:solidFill>
                  <a:srgbClr val="FFFF00"/>
                </a:solidFill>
              </a:rPr>
              <a:t>Y, efectivamente, este año ha caído mucha lluvia en el desierto, donde prácticamente nunca hay precipitaciones.</a:t>
            </a:r>
          </a:p>
          <a:p>
            <a:pPr algn="ctr"/>
            <a:endParaRPr lang="es-ES" sz="2000" b="1" dirty="0" smtClean="0">
              <a:solidFill>
                <a:srgbClr val="FFFF00"/>
              </a:solidFill>
            </a:endParaRPr>
          </a:p>
          <a:p>
            <a:pPr algn="ctr"/>
            <a:r>
              <a:rPr lang="es-ES" sz="2000" b="1" dirty="0" smtClean="0">
                <a:solidFill>
                  <a:srgbClr val="FFFF00"/>
                </a:solidFill>
              </a:rPr>
              <a:t>Y esto ha permitido la germinación de los bancos de semillas naturales que se encuentran en estado latente en el sur del desierto, creando un tapiz de intensos colores.</a:t>
            </a:r>
            <a:endParaRPr lang="es-ES" sz="2000" b="1" dirty="0">
              <a:solidFill>
                <a:srgbClr val="FFFF00"/>
              </a:solidFill>
            </a:endParaRPr>
          </a:p>
        </p:txBody>
      </p:sp>
      <p:pic>
        <p:nvPicPr>
          <p:cNvPr id="6" name="Picture 2" descr="C:\Users\van\Pictures\74_resiz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1" y="-171400"/>
            <a:ext cx="5848863" cy="716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4983217" y="5552927"/>
            <a:ext cx="1701869" cy="1298731"/>
          </a:xfrm>
          <a:prstGeom prst="rect">
            <a:avLst/>
          </a:prstGeom>
          <a:noFill/>
        </p:spPr>
      </p:pic>
    </p:spTree>
    <p:extLst>
      <p:ext uri="{BB962C8B-B14F-4D97-AF65-F5344CB8AC3E}">
        <p14:creationId xmlns:p14="http://schemas.microsoft.com/office/powerpoint/2010/main" val="1558435746"/>
      </p:ext>
    </p:extLst>
  </p:cSld>
  <p:clrMapOvr>
    <a:masterClrMapping/>
  </p:clrMapOvr>
  <mc:AlternateContent xmlns:mc="http://schemas.openxmlformats.org/markup-compatibility/2006">
    <mc:Choice xmlns:p14="http://schemas.microsoft.com/office/powerpoint/2010/main" Requires="p14">
      <p:transition spd="slow" p14:dur="1400" advTm="23000">
        <p14:ripple/>
        <p:sndAc>
          <p:stSnd loop="1">
            <p:snd r:embed="rId2" name="Take Me Home Country Roads.wav"/>
          </p:stSnd>
        </p:sndAc>
      </p:transition>
    </mc:Choice>
    <mc:Fallback>
      <p:transition spd="slow" advTm="23000">
        <p:fade/>
        <p:sndAc>
          <p:stSnd loop="1">
            <p:snd r:embed="rId2" name="Take Me Home Country Roads.wav"/>
          </p:stSnd>
        </p:sndAc>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Felicidad en el Desierto Florido: fotografía de GeoTurismo Atacama, Caldera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8" y="5628"/>
            <a:ext cx="10091933" cy="7416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1697593"/>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Un Fenómeno Raro Flores Y Flores En El Desierto De Atacama Foto de stock y  más banco de imágenes de Aire libre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16" y="-16988"/>
            <a:ext cx="10322622" cy="6874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0538389"/>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Jose Luis\Desktop\flores desierto\151028140605_atacama_dessert_flowering_epa_624x351_epa_nocred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84" y="2107"/>
            <a:ext cx="100644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473140"/>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Desierto de Ataca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72" y="0"/>
            <a:ext cx="101074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794026"/>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517471" y="2707626"/>
            <a:ext cx="3105256" cy="2862322"/>
          </a:xfrm>
          <a:prstGeom prst="rect">
            <a:avLst/>
          </a:prstGeom>
        </p:spPr>
        <p:txBody>
          <a:bodyPr wrap="square">
            <a:spAutoFit/>
          </a:bodyPr>
          <a:lstStyle/>
          <a:p>
            <a:pPr algn="ctr"/>
            <a:r>
              <a:rPr lang="es-ES" sz="2000" b="1" dirty="0" smtClean="0">
                <a:solidFill>
                  <a:srgbClr val="FFFF00"/>
                </a:solidFill>
              </a:rPr>
              <a:t>La abundante lluvia, sin embargo, no es el único factor detrás del espectáculo.</a:t>
            </a:r>
          </a:p>
          <a:p>
            <a:pPr algn="ctr"/>
            <a:endParaRPr lang="es-ES" sz="2000" b="1" dirty="0" smtClean="0">
              <a:solidFill>
                <a:srgbClr val="FFFF00"/>
              </a:solidFill>
            </a:endParaRPr>
          </a:p>
          <a:p>
            <a:pPr algn="ctr"/>
            <a:r>
              <a:rPr lang="es-ES" sz="2000" b="1" dirty="0" smtClean="0">
                <a:solidFill>
                  <a:srgbClr val="FFFF00"/>
                </a:solidFill>
              </a:rPr>
              <a:t>Según los expertos de la </a:t>
            </a:r>
            <a:r>
              <a:rPr lang="es-ES" sz="2000" b="1" dirty="0" err="1" smtClean="0">
                <a:solidFill>
                  <a:srgbClr val="FFFF00"/>
                </a:solidFill>
              </a:rPr>
              <a:t>Inia</a:t>
            </a:r>
            <a:r>
              <a:rPr lang="es-ES" sz="2000" b="1" dirty="0" smtClean="0">
                <a:solidFill>
                  <a:srgbClr val="FFFF00"/>
                </a:solidFill>
              </a:rPr>
              <a:t>, la ausencia de heladas también ha sido decisiva para mantener la floración</a:t>
            </a:r>
            <a:r>
              <a:rPr lang="es-ES" sz="2000" b="1" dirty="0" smtClean="0">
                <a:solidFill>
                  <a:schemeClr val="bg1"/>
                </a:solidFill>
              </a:rPr>
              <a:t>.</a:t>
            </a:r>
            <a:endParaRPr lang="es-ES" sz="2000" b="1" dirty="0">
              <a:solidFill>
                <a:schemeClr val="bg1"/>
              </a:solidFill>
            </a:endParaRPr>
          </a:p>
        </p:txBody>
      </p:sp>
      <p:pic>
        <p:nvPicPr>
          <p:cNvPr id="5" name="Picture 2" descr="C:\Users\Jose Luis\Desktop\flores desierto\atacama-florido_c9c81443_1200x6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16" y="-69650"/>
            <a:ext cx="6014107" cy="685328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00352" y="5733256"/>
            <a:ext cx="1701869" cy="1298731"/>
          </a:xfrm>
          <a:prstGeom prst="rect">
            <a:avLst/>
          </a:prstGeom>
          <a:noFill/>
        </p:spPr>
      </p:pic>
    </p:spTree>
    <p:extLst>
      <p:ext uri="{BB962C8B-B14F-4D97-AF65-F5344CB8AC3E}">
        <p14:creationId xmlns:p14="http://schemas.microsoft.com/office/powerpoint/2010/main" val="1388855958"/>
      </p:ext>
    </p:extLst>
  </p:cSld>
  <p:clrMapOvr>
    <a:masterClrMapping/>
  </p:clrMapOvr>
  <mc:AlternateContent xmlns:mc="http://schemas.openxmlformats.org/markup-compatibility/2006">
    <mc:Choice xmlns:p14="http://schemas.microsoft.com/office/powerpoint/2010/main" Requires="p14">
      <p:transition spd="slow" p14:dur="1400" advTm="14000">
        <p14:ripple/>
      </p:transition>
    </mc:Choice>
    <mc:Fallback>
      <p:transition spd="slow" advTm="14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flores desierto\descarga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54" y="0"/>
            <a:ext cx="101139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6221121"/>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hile: la escena surreal del desierto de Atacama con flo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333"/>
            <a:ext cx="10109348" cy="7589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439936"/>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Vuelve el raro fenómeno que cubre de flores el desierto de Atacama"/>
          <p:cNvPicPr>
            <a:picLocks noChangeAspect="1" noChangeArrowheads="1"/>
          </p:cNvPicPr>
          <p:nvPr/>
        </p:nvPicPr>
        <p:blipFill rotWithShape="1">
          <a:blip r:embed="rId2">
            <a:extLst>
              <a:ext uri="{28A0092B-C50C-407E-A947-70E740481C1C}">
                <a14:useLocalDpi xmlns:a14="http://schemas.microsoft.com/office/drawing/2010/main" val="0"/>
              </a:ext>
            </a:extLst>
          </a:blip>
          <a:srcRect l="29307" r="20437"/>
          <a:stretch/>
        </p:blipFill>
        <p:spPr bwMode="auto">
          <a:xfrm>
            <a:off x="-25510" y="-1251520"/>
            <a:ext cx="6332562" cy="8572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552480" y="2750417"/>
            <a:ext cx="3247681" cy="2862322"/>
          </a:xfrm>
          <a:prstGeom prst="rect">
            <a:avLst/>
          </a:prstGeom>
        </p:spPr>
        <p:txBody>
          <a:bodyPr wrap="square">
            <a:spAutoFit/>
          </a:bodyPr>
          <a:lstStyle/>
          <a:p>
            <a:pPr algn="ctr"/>
            <a:r>
              <a:rPr lang="es-ES" sz="2000" b="1" dirty="0" smtClean="0">
                <a:solidFill>
                  <a:srgbClr val="FFFF00"/>
                </a:solidFill>
              </a:rPr>
              <a:t>"Es una maravilla que esas semillas que están en el suelo en estado latente de repente cobren </a:t>
            </a:r>
            <a:r>
              <a:rPr lang="es-ES" sz="2000" b="1" dirty="0" smtClean="0">
                <a:solidFill>
                  <a:srgbClr val="FFFF00"/>
                </a:solidFill>
              </a:rPr>
              <a:t>vida“.</a:t>
            </a:r>
          </a:p>
          <a:p>
            <a:pPr algn="ctr"/>
            <a:endParaRPr lang="es-ES" sz="2000" b="1" dirty="0" smtClean="0">
              <a:solidFill>
                <a:srgbClr val="FFFF00"/>
              </a:solidFill>
            </a:endParaRPr>
          </a:p>
          <a:p>
            <a:pPr algn="ctr"/>
            <a:r>
              <a:rPr lang="es-ES" sz="2000" b="1" dirty="0" smtClean="0">
                <a:solidFill>
                  <a:srgbClr val="FFFF00"/>
                </a:solidFill>
              </a:rPr>
              <a:t>"Es algo increíble que estas semillas resistan condiciones tan extremas y florezcan cuando viene algo de </a:t>
            </a:r>
            <a:r>
              <a:rPr lang="es-ES" sz="2000" b="1" dirty="0" smtClean="0">
                <a:solidFill>
                  <a:srgbClr val="FFFF00"/>
                </a:solidFill>
              </a:rPr>
              <a:t>lluvia“.</a:t>
            </a:r>
            <a:endParaRPr lang="es-ES" sz="2000" b="1" dirty="0">
              <a:solidFill>
                <a:srgbClr val="FFFF0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84328" y="5645074"/>
            <a:ext cx="1701869" cy="1298731"/>
          </a:xfrm>
          <a:prstGeom prst="rect">
            <a:avLst/>
          </a:prstGeom>
          <a:noFill/>
        </p:spPr>
      </p:pic>
    </p:spTree>
    <p:extLst>
      <p:ext uri="{BB962C8B-B14F-4D97-AF65-F5344CB8AC3E}">
        <p14:creationId xmlns:p14="http://schemas.microsoft.com/office/powerpoint/2010/main" val="2412752971"/>
      </p:ext>
    </p:extLst>
  </p:cSld>
  <p:clrMapOvr>
    <a:masterClrMapping/>
  </p:clrMapOvr>
  <mc:AlternateContent xmlns:mc="http://schemas.openxmlformats.org/markup-compatibility/2006">
    <mc:Choice xmlns:p14="http://schemas.microsoft.com/office/powerpoint/2010/main" Requires="p14">
      <p:transition spd="slow" p14:dur="1400" advTm="17000">
        <p14:ripple/>
      </p:transition>
    </mc:Choice>
    <mc:Fallback>
      <p:transition spd="slow" advTm="17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Users\van\Picture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4" y="0"/>
            <a:ext cx="10080625" cy="6957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9762362"/>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van\Picture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4" y="0"/>
            <a:ext cx="10080625" cy="6957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45513" y="545"/>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1"/>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832400" y="122315"/>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17 de junio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17:46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lum bright="70000" contrast="-70000"/>
            <a:extLst>
              <a:ext uri="{28A0092B-C50C-407E-A947-70E740481C1C}">
                <a14:useLocalDpi xmlns:a14="http://schemas.microsoft.com/office/drawing/2010/main"/>
              </a:ext>
            </a:extLst>
          </a:blip>
          <a:srcRect/>
          <a:stretch>
            <a:fillRect/>
          </a:stretch>
        </p:blipFill>
        <p:spPr bwMode="auto">
          <a:xfrm>
            <a:off x="1397976"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mc:Choice xmlns:p14="http://schemas.microsoft.com/office/powerpoint/2010/main" Requires="p14">
      <p:transition spd="slow" p14:dur="1400" advTm="15000">
        <p14:rippl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theme/theme1.xml><?xml version="1.0" encoding="utf-8"?>
<a:theme xmlns:a="http://schemas.openxmlformats.org/drawingml/2006/main" name="LAS FLORES EN EL DESIERTO DE ATACAMA - cop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FLORES EN EL DESIERTO DE ATACAMA - copia</Template>
  <TotalTime>121</TotalTime>
  <Words>577</Words>
  <Application>Microsoft Office PowerPoint</Application>
  <PresentationFormat>Personalizado</PresentationFormat>
  <Paragraphs>45</Paragraphs>
  <Slides>51</Slides>
  <Notes>0</Notes>
  <HiddenSlides>0</HiddenSlides>
  <MMClips>0</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LAS FLORES EN EL DESIERTO DE ATACAMA - copia</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71</cp:revision>
  <dcterms:created xsi:type="dcterms:W3CDTF">2022-06-17T13:48:57Z</dcterms:created>
  <dcterms:modified xsi:type="dcterms:W3CDTF">2022-06-17T15:50:21Z</dcterms:modified>
</cp:coreProperties>
</file>