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292" r:id="rId3"/>
    <p:sldId id="299" r:id="rId4"/>
    <p:sldId id="319" r:id="rId5"/>
    <p:sldId id="256" r:id="rId6"/>
    <p:sldId id="298" r:id="rId7"/>
    <p:sldId id="296" r:id="rId8"/>
    <p:sldId id="303" r:id="rId9"/>
    <p:sldId id="304" r:id="rId10"/>
    <p:sldId id="305" r:id="rId11"/>
    <p:sldId id="306" r:id="rId12"/>
    <p:sldId id="307" r:id="rId13"/>
    <p:sldId id="308" r:id="rId14"/>
    <p:sldId id="309" r:id="rId15"/>
    <p:sldId id="310" r:id="rId16"/>
    <p:sldId id="339" r:id="rId17"/>
    <p:sldId id="317" r:id="rId18"/>
    <p:sldId id="321" r:id="rId19"/>
    <p:sldId id="340" r:id="rId20"/>
    <p:sldId id="331" r:id="rId21"/>
    <p:sldId id="322" r:id="rId22"/>
    <p:sldId id="341" r:id="rId23"/>
    <p:sldId id="323" r:id="rId24"/>
    <p:sldId id="325" r:id="rId25"/>
    <p:sldId id="324" r:id="rId26"/>
    <p:sldId id="318" r:id="rId27"/>
    <p:sldId id="327" r:id="rId28"/>
    <p:sldId id="329" r:id="rId29"/>
    <p:sldId id="342" r:id="rId30"/>
    <p:sldId id="311" r:id="rId31"/>
    <p:sldId id="269" r:id="rId32"/>
    <p:sldId id="264" r:id="rId33"/>
    <p:sldId id="315" r:id="rId34"/>
    <p:sldId id="262" r:id="rId35"/>
    <p:sldId id="261" r:id="rId36"/>
    <p:sldId id="316" r:id="rId37"/>
    <p:sldId id="286" r:id="rId38"/>
    <p:sldId id="314" r:id="rId39"/>
    <p:sldId id="258" r:id="rId40"/>
    <p:sldId id="290" r:id="rId41"/>
    <p:sldId id="257" r:id="rId42"/>
    <p:sldId id="259" r:id="rId43"/>
    <p:sldId id="263" r:id="rId44"/>
    <p:sldId id="291" r:id="rId45"/>
    <p:sldId id="265" r:id="rId46"/>
    <p:sldId id="266" r:id="rId47"/>
    <p:sldId id="268" r:id="rId48"/>
    <p:sldId id="267" r:id="rId49"/>
    <p:sldId id="270" r:id="rId50"/>
    <p:sldId id="271" r:id="rId51"/>
    <p:sldId id="272" r:id="rId52"/>
    <p:sldId id="273" r:id="rId53"/>
    <p:sldId id="274" r:id="rId54"/>
    <p:sldId id="275" r:id="rId55"/>
    <p:sldId id="300" r:id="rId56"/>
    <p:sldId id="301" r:id="rId57"/>
    <p:sldId id="276" r:id="rId58"/>
    <p:sldId id="277" r:id="rId59"/>
    <p:sldId id="278" r:id="rId60"/>
    <p:sldId id="279" r:id="rId61"/>
    <p:sldId id="302" r:id="rId62"/>
    <p:sldId id="280" r:id="rId63"/>
    <p:sldId id="281" r:id="rId64"/>
    <p:sldId id="283" r:id="rId65"/>
    <p:sldId id="287" r:id="rId66"/>
    <p:sldId id="289" r:id="rId67"/>
    <p:sldId id="285" r:id="rId68"/>
    <p:sldId id="284" r:id="rId69"/>
    <p:sldId id="288" r:id="rId70"/>
    <p:sldId id="282" r:id="rId71"/>
    <p:sldId id="297" r:id="rId72"/>
    <p:sldId id="343" r:id="rId73"/>
  </p:sldIdLst>
  <p:sldSz cx="10764838"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qsYubjKdWSZ37okh3nqUJA==" hashData="Q4FwiDieMsjb+i+HbaQlk4BE3J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00"/>
    <a:srgbClr val="00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314" y="-558"/>
      </p:cViewPr>
      <p:guideLst>
        <p:guide orient="horz" pos="2160"/>
        <p:guide pos="3391"/>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715BDB-9D57-4FEF-AED8-F4FAF3251922}" type="datetimeFigureOut">
              <a:rPr lang="es-ES" smtClean="0"/>
              <a:t>01/03/2021</a:t>
            </a:fld>
            <a:endParaRPr lang="es-ES"/>
          </a:p>
        </p:txBody>
      </p:sp>
      <p:sp>
        <p:nvSpPr>
          <p:cNvPr id="4" name="3 Marcador de imagen de diapositiva"/>
          <p:cNvSpPr>
            <a:spLocks noGrp="1" noRot="1" noChangeAspect="1"/>
          </p:cNvSpPr>
          <p:nvPr>
            <p:ph type="sldImg" idx="2"/>
          </p:nvPr>
        </p:nvSpPr>
        <p:spPr>
          <a:xfrm>
            <a:off x="738188" y="685800"/>
            <a:ext cx="53816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D326BC-755D-4018-8ED3-4F055395C5D0}" type="slidenum">
              <a:rPr lang="es-ES" smtClean="0"/>
              <a:t>‹Nº›</a:t>
            </a:fld>
            <a:endParaRPr lang="es-ES"/>
          </a:p>
        </p:txBody>
      </p:sp>
    </p:spTree>
    <p:extLst>
      <p:ext uri="{BB962C8B-B14F-4D97-AF65-F5344CB8AC3E}">
        <p14:creationId xmlns:p14="http://schemas.microsoft.com/office/powerpoint/2010/main" val="1540556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21</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ED326BC-755D-4018-8ED3-4F055395C5D0}" type="slidenum">
              <a:rPr lang="es-ES" smtClean="0"/>
              <a:t>37</a:t>
            </a:fld>
            <a:endParaRPr lang="es-ES"/>
          </a:p>
        </p:txBody>
      </p:sp>
    </p:spTree>
    <p:extLst>
      <p:ext uri="{BB962C8B-B14F-4D97-AF65-F5344CB8AC3E}">
        <p14:creationId xmlns:p14="http://schemas.microsoft.com/office/powerpoint/2010/main" val="1254232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7363" y="2130426"/>
            <a:ext cx="915011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14726" y="3886200"/>
            <a:ext cx="7535387"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4041D6C3-9F90-43DF-B56C-850A68A33A27}" type="slidenum">
              <a:rPr lang="fr-FR"/>
              <a:pPr>
                <a:defRPr/>
              </a:pPr>
              <a:t>‹Nº›</a:t>
            </a:fld>
            <a:endParaRPr lang="fr-FR"/>
          </a:p>
        </p:txBody>
      </p:sp>
    </p:spTree>
    <p:extLst>
      <p:ext uri="{BB962C8B-B14F-4D97-AF65-F5344CB8AC3E}">
        <p14:creationId xmlns:p14="http://schemas.microsoft.com/office/powerpoint/2010/main" val="3886358205"/>
      </p:ext>
    </p:extLst>
  </p:cSld>
  <p:clrMapOvr>
    <a:masterClrMapping/>
  </p:clrMapOvr>
  <p:transition spd="med" advTm="5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C2E4A4E0-30CF-49D9-B941-2525EE9F32E4}" type="slidenum">
              <a:rPr lang="fr-FR"/>
              <a:pPr>
                <a:defRPr/>
              </a:pPr>
              <a:t>‹Nº›</a:t>
            </a:fld>
            <a:endParaRPr lang="fr-FR"/>
          </a:p>
        </p:txBody>
      </p:sp>
    </p:spTree>
    <p:extLst>
      <p:ext uri="{BB962C8B-B14F-4D97-AF65-F5344CB8AC3E}">
        <p14:creationId xmlns:p14="http://schemas.microsoft.com/office/powerpoint/2010/main" val="1106499421"/>
      </p:ext>
    </p:extLst>
  </p:cSld>
  <p:clrMapOvr>
    <a:masterClrMapping/>
  </p:clrMapOvr>
  <p:transition spd="med" advTm="5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0348" y="4406901"/>
            <a:ext cx="915011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0348" y="2906713"/>
            <a:ext cx="915011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91D389DE-B8B1-4056-8B69-59D95A8B0CD3}" type="slidenum">
              <a:rPr lang="fr-FR"/>
              <a:pPr>
                <a:defRPr/>
              </a:pPr>
              <a:t>‹Nº›</a:t>
            </a:fld>
            <a:endParaRPr lang="fr-FR"/>
          </a:p>
        </p:txBody>
      </p:sp>
    </p:spTree>
    <p:extLst>
      <p:ext uri="{BB962C8B-B14F-4D97-AF65-F5344CB8AC3E}">
        <p14:creationId xmlns:p14="http://schemas.microsoft.com/office/powerpoint/2010/main" val="1055597787"/>
      </p:ext>
    </p:extLst>
  </p:cSld>
  <p:clrMapOvr>
    <a:masterClrMapping/>
  </p:clrMapOvr>
  <p:transition spd="med" advTm="5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8242" y="1600201"/>
            <a:ext cx="475447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72126" y="1600201"/>
            <a:ext cx="475447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4EA17CF7-C6B5-4033-B43D-889189249930}" type="slidenum">
              <a:rPr lang="fr-FR"/>
              <a:pPr>
                <a:defRPr/>
              </a:pPr>
              <a:t>‹Nº›</a:t>
            </a:fld>
            <a:endParaRPr lang="fr-FR"/>
          </a:p>
        </p:txBody>
      </p:sp>
    </p:spTree>
    <p:extLst>
      <p:ext uri="{BB962C8B-B14F-4D97-AF65-F5344CB8AC3E}">
        <p14:creationId xmlns:p14="http://schemas.microsoft.com/office/powerpoint/2010/main" val="65943845"/>
      </p:ext>
    </p:extLst>
  </p:cSld>
  <p:clrMapOvr>
    <a:masterClrMapping/>
  </p:clrMapOvr>
  <p:transition spd="med" advTm="5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8242" y="1535113"/>
            <a:ext cx="475634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8242" y="2174875"/>
            <a:ext cx="475634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68389" y="1535113"/>
            <a:ext cx="47582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68389" y="2174875"/>
            <a:ext cx="47582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987D3BDD-F6D3-4485-9D1F-2D9FFBB79081}" type="slidenum">
              <a:rPr lang="fr-FR"/>
              <a:pPr>
                <a:defRPr/>
              </a:pPr>
              <a:t>‹Nº›</a:t>
            </a:fld>
            <a:endParaRPr lang="fr-FR"/>
          </a:p>
        </p:txBody>
      </p:sp>
    </p:spTree>
    <p:extLst>
      <p:ext uri="{BB962C8B-B14F-4D97-AF65-F5344CB8AC3E}">
        <p14:creationId xmlns:p14="http://schemas.microsoft.com/office/powerpoint/2010/main" val="599917469"/>
      </p:ext>
    </p:extLst>
  </p:cSld>
  <p:clrMapOvr>
    <a:masterClrMapping/>
  </p:clrMapOvr>
  <p:transition spd="med" advTm="5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8BEDAEB2-923F-48F0-81D0-74B5C985D8C9}" type="slidenum">
              <a:rPr lang="fr-FR"/>
              <a:pPr>
                <a:defRPr/>
              </a:pPr>
              <a:t>‹Nº›</a:t>
            </a:fld>
            <a:endParaRPr lang="fr-FR"/>
          </a:p>
        </p:txBody>
      </p:sp>
    </p:spTree>
    <p:extLst>
      <p:ext uri="{BB962C8B-B14F-4D97-AF65-F5344CB8AC3E}">
        <p14:creationId xmlns:p14="http://schemas.microsoft.com/office/powerpoint/2010/main" val="2499475284"/>
      </p:ext>
    </p:extLst>
  </p:cSld>
  <p:clrMapOvr>
    <a:masterClrMapping/>
  </p:clrMapOvr>
  <p:transition spd="med" advTm="5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25ACD1E8-DEE7-41A1-92E4-913AAA0FC819}" type="slidenum">
              <a:rPr lang="fr-FR"/>
              <a:pPr>
                <a:defRPr/>
              </a:pPr>
              <a:t>‹Nº›</a:t>
            </a:fld>
            <a:endParaRPr lang="fr-FR"/>
          </a:p>
        </p:txBody>
      </p:sp>
    </p:spTree>
    <p:extLst>
      <p:ext uri="{BB962C8B-B14F-4D97-AF65-F5344CB8AC3E}">
        <p14:creationId xmlns:p14="http://schemas.microsoft.com/office/powerpoint/2010/main" val="518575602"/>
      </p:ext>
    </p:extLst>
  </p:cSld>
  <p:clrMapOvr>
    <a:masterClrMapping/>
  </p:clrMapOvr>
  <p:transition spd="med" advTm="5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8242" y="273050"/>
            <a:ext cx="3541558"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08753" y="273051"/>
            <a:ext cx="601784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8242" y="1435101"/>
            <a:ext cx="354155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75522DEF-A47D-405F-B673-5BE92C3EE654}" type="slidenum">
              <a:rPr lang="fr-FR"/>
              <a:pPr>
                <a:defRPr/>
              </a:pPr>
              <a:t>‹Nº›</a:t>
            </a:fld>
            <a:endParaRPr lang="fr-FR"/>
          </a:p>
        </p:txBody>
      </p:sp>
    </p:spTree>
    <p:extLst>
      <p:ext uri="{BB962C8B-B14F-4D97-AF65-F5344CB8AC3E}">
        <p14:creationId xmlns:p14="http://schemas.microsoft.com/office/powerpoint/2010/main" val="1986881053"/>
      </p:ext>
    </p:extLst>
  </p:cSld>
  <p:clrMapOvr>
    <a:masterClrMapping/>
  </p:clrMapOvr>
  <p:transition spd="med" advTm="5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09983" y="4800600"/>
            <a:ext cx="645890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09983" y="612775"/>
            <a:ext cx="645890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2109983" y="5367338"/>
            <a:ext cx="645890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C32A0E52-66D3-4E3E-9D64-94DE157A28FC}" type="slidenum">
              <a:rPr lang="fr-FR"/>
              <a:pPr>
                <a:defRPr/>
              </a:pPr>
              <a:t>‹Nº›</a:t>
            </a:fld>
            <a:endParaRPr lang="fr-FR"/>
          </a:p>
        </p:txBody>
      </p:sp>
    </p:spTree>
    <p:extLst>
      <p:ext uri="{BB962C8B-B14F-4D97-AF65-F5344CB8AC3E}">
        <p14:creationId xmlns:p14="http://schemas.microsoft.com/office/powerpoint/2010/main" val="2682297465"/>
      </p:ext>
    </p:extLst>
  </p:cSld>
  <p:clrMapOvr>
    <a:masterClrMapping/>
  </p:clrMapOvr>
  <p:transition spd="med" advTm="5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97D88932-F3D0-4D98-A939-E8B9D4EBE611}" type="slidenum">
              <a:rPr lang="fr-FR"/>
              <a:pPr>
                <a:defRPr/>
              </a:pPr>
              <a:t>‹Nº›</a:t>
            </a:fld>
            <a:endParaRPr lang="fr-FR"/>
          </a:p>
        </p:txBody>
      </p:sp>
    </p:spTree>
    <p:extLst>
      <p:ext uri="{BB962C8B-B14F-4D97-AF65-F5344CB8AC3E}">
        <p14:creationId xmlns:p14="http://schemas.microsoft.com/office/powerpoint/2010/main" val="4122962402"/>
      </p:ext>
    </p:extLst>
  </p:cSld>
  <p:clrMapOvr>
    <a:masterClrMapping/>
  </p:clrMapOvr>
  <p:transition spd="med" advTm="5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04507" y="274639"/>
            <a:ext cx="242208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8242" y="274639"/>
            <a:ext cx="70868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D5407CBD-23AB-4281-8883-8D12B49BCD5A}" type="slidenum">
              <a:rPr lang="fr-FR"/>
              <a:pPr>
                <a:defRPr/>
              </a:pPr>
              <a:t>‹Nº›</a:t>
            </a:fld>
            <a:endParaRPr lang="fr-FR"/>
          </a:p>
        </p:txBody>
      </p:sp>
    </p:spTree>
    <p:extLst>
      <p:ext uri="{BB962C8B-B14F-4D97-AF65-F5344CB8AC3E}">
        <p14:creationId xmlns:p14="http://schemas.microsoft.com/office/powerpoint/2010/main" val="1596067528"/>
      </p:ext>
    </p:extLst>
  </p:cSld>
  <p:clrMapOvr>
    <a:masterClrMapping/>
  </p:clrMapOvr>
  <p:transition spd="med" advTm="5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7363" y="2130428"/>
            <a:ext cx="9150112"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14727" y="3886200"/>
            <a:ext cx="753538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9910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8242" y="274638"/>
            <a:ext cx="968835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538242" y="1600201"/>
            <a:ext cx="9688354"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538242" y="6245225"/>
            <a:ext cx="251179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fr-FR"/>
          </a:p>
        </p:txBody>
      </p:sp>
      <p:sp>
        <p:nvSpPr>
          <p:cNvPr id="1029" name="Rectangle 5"/>
          <p:cNvSpPr>
            <a:spLocks noGrp="1" noChangeArrowheads="1"/>
          </p:cNvSpPr>
          <p:nvPr>
            <p:ph type="ftr" sz="quarter" idx="3"/>
          </p:nvPr>
        </p:nvSpPr>
        <p:spPr bwMode="auto">
          <a:xfrm>
            <a:off x="3677987" y="6245225"/>
            <a:ext cx="340886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fr-FR"/>
          </a:p>
        </p:txBody>
      </p:sp>
      <p:sp>
        <p:nvSpPr>
          <p:cNvPr id="1030" name="Rectangle 6"/>
          <p:cNvSpPr>
            <a:spLocks noGrp="1" noChangeArrowheads="1"/>
          </p:cNvSpPr>
          <p:nvPr>
            <p:ph type="sldNum" sz="quarter" idx="4"/>
          </p:nvPr>
        </p:nvSpPr>
        <p:spPr bwMode="auto">
          <a:xfrm>
            <a:off x="7714800" y="6245225"/>
            <a:ext cx="2511796"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1978329-EE7C-4CF5-87F9-5B86EE68BDCF}"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8242" y="6245225"/>
            <a:ext cx="251179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4.jpeg"/><Relationship Id="rId4" Type="http://schemas.openxmlformats.org/officeDocument/2006/relationships/image" Target="../media/image3.gif"/></Relationships>
</file>

<file path=ppt/slides/_rels/slide71.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70000">
              <a:schemeClr val="accent6">
                <a:shade val="50000"/>
                <a:satMod val="190000"/>
              </a:schemeClr>
            </a:gs>
            <a:gs pos="0">
              <a:schemeClr val="accent6">
                <a:tint val="77000"/>
                <a:satMod val="180000"/>
              </a:schemeClr>
            </a:gs>
          </a:gsLst>
          <a:lin ang="5400000" scaled="0"/>
        </a:gradFill>
        <a:effectLst/>
      </p:bgPr>
    </p:bg>
    <p:spTree>
      <p:nvGrpSpPr>
        <p:cNvPr id="1" name=""/>
        <p:cNvGrpSpPr/>
        <p:nvPr/>
      </p:nvGrpSpPr>
      <p:grpSpPr>
        <a:xfrm>
          <a:off x="0" y="0"/>
          <a:ext cx="0" cy="0"/>
          <a:chOff x="0" y="0"/>
          <a:chExt cx="0" cy="0"/>
        </a:xfrm>
      </p:grpSpPr>
      <p:pic>
        <p:nvPicPr>
          <p:cNvPr id="14" name="Picture 6" descr="4-lanzarote_volcano_island_can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32" y="980728"/>
            <a:ext cx="9685785"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5467" y="19060"/>
            <a:ext cx="10995788"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8030" y="3388032"/>
            <a:ext cx="6858000" cy="8194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294868" y="3388032"/>
            <a:ext cx="6858000" cy="8194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76483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764838" cy="74688"/>
          </a:xfrm>
          <a:prstGeom prst="rect">
            <a:avLst/>
          </a:prstGeom>
          <a:noFill/>
          <a:ln w="9525">
            <a:noFill/>
            <a:miter lim="800000"/>
            <a:headEnd/>
            <a:tailEnd/>
          </a:ln>
        </p:spPr>
      </p:pic>
      <p:sp>
        <p:nvSpPr>
          <p:cNvPr id="155665" name="Rectangle 17"/>
          <p:cNvSpPr>
            <a:spLocks noChangeArrowheads="1"/>
          </p:cNvSpPr>
          <p:nvPr/>
        </p:nvSpPr>
        <p:spPr bwMode="auto">
          <a:xfrm>
            <a:off x="420475" y="5857909"/>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0472" y="5715019"/>
            <a:ext cx="823014" cy="766986"/>
          </a:xfrm>
          <a:prstGeom prst="rect">
            <a:avLst/>
          </a:prstGeom>
          <a:noFill/>
          <a:ln w="38100">
            <a:solidFill>
              <a:srgbClr val="1CDEF8"/>
            </a:solidFill>
            <a:miter lim="800000"/>
            <a:headEnd/>
            <a:tailEnd/>
          </a:ln>
        </p:spPr>
      </p:pic>
      <p:sp>
        <p:nvSpPr>
          <p:cNvPr id="19" name="18 Rectángulo"/>
          <p:cNvSpPr/>
          <p:nvPr/>
        </p:nvSpPr>
        <p:spPr>
          <a:xfrm>
            <a:off x="2331390" y="4572026"/>
            <a:ext cx="31694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28259" y="1915180"/>
            <a:ext cx="7745141" cy="264947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LANZAROTE</a:t>
            </a:r>
          </a:p>
          <a:p>
            <a:pPr algn="ctr"/>
            <a:r>
              <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Islas Canarias</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92862" y="5611366"/>
            <a:ext cx="2364915" cy="934064"/>
          </a:xfrm>
          <a:prstGeom prst="rect">
            <a:avLst/>
          </a:prstGeom>
          <a:noFill/>
        </p:spPr>
      </p:pic>
      <p:sp>
        <p:nvSpPr>
          <p:cNvPr id="13" name="12 Rectángulo"/>
          <p:cNvSpPr/>
          <p:nvPr/>
        </p:nvSpPr>
        <p:spPr>
          <a:xfrm>
            <a:off x="-5382418" y="-642966"/>
            <a:ext cx="5382420"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8" cstate="print"/>
          <a:srcRect/>
          <a:stretch>
            <a:fillRect/>
          </a:stretch>
        </p:blipFill>
        <p:spPr bwMode="auto">
          <a:xfrm>
            <a:off x="576235" y="706643"/>
            <a:ext cx="1263923" cy="668937"/>
          </a:xfrm>
          <a:prstGeom prst="rect">
            <a:avLst/>
          </a:prstGeom>
          <a:noFill/>
          <a:ln w="9525">
            <a:noFill/>
            <a:round/>
            <a:headEnd/>
            <a:tailEnd/>
          </a:ln>
        </p:spPr>
      </p:pic>
      <p:pic>
        <p:nvPicPr>
          <p:cNvPr id="17" name="Picture 12" descr="Image1"/>
          <p:cNvPicPr>
            <a:picLocks noChangeAspect="1" noChangeArrowheads="1" noCrop="1"/>
          </p:cNvPicPr>
          <p:nvPr/>
        </p:nvPicPr>
        <p:blipFill>
          <a:blip r:embed="rId9" cstate="print"/>
          <a:srcRect/>
          <a:stretch>
            <a:fillRect/>
          </a:stretch>
        </p:blipFill>
        <p:spPr bwMode="auto">
          <a:xfrm>
            <a:off x="221245" y="174320"/>
            <a:ext cx="962617" cy="985801"/>
          </a:xfrm>
          <a:prstGeom prst="rect">
            <a:avLst/>
          </a:prstGeom>
          <a:noFill/>
          <a:ln w="9525">
            <a:noFill/>
            <a:miter lim="800000"/>
            <a:headEnd/>
            <a:tailEnd/>
          </a:ln>
        </p:spPr>
      </p:pic>
    </p:spTree>
    <p:extLst>
      <p:ext uri="{BB962C8B-B14F-4D97-AF65-F5344CB8AC3E}">
        <p14:creationId xmlns:p14="http://schemas.microsoft.com/office/powerpoint/2010/main" val="2664915222"/>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loop="1">
            <p:snd r:embed="rId2" name="can.wav"/>
          </p:stSnd>
        </p:sndAc>
      </p:transition>
    </mc:Choice>
    <mc:Fallback xmlns="">
      <p:transition spd="slow" advTm="12000">
        <p:fade/>
        <p:sndAc>
          <p:stSnd loop="1">
            <p:snd r:embed="rId10" name="c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par>
                          <p:cTn id="19" fill="hold">
                            <p:stCondLst>
                              <p:cond delay="8250"/>
                            </p:stCondLst>
                            <p:childTnLst>
                              <p:par>
                                <p:cTn id="20" presetID="55" presetClass="entr" presetSubtype="0"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strVal val="#ppt_w*0.70"/>
                                          </p:val>
                                        </p:tav>
                                        <p:tav tm="100000">
                                          <p:val>
                                            <p:strVal val="#ppt_w"/>
                                          </p:val>
                                        </p:tav>
                                      </p:tavLst>
                                    </p:anim>
                                    <p:anim calcmode="lin" valueType="num">
                                      <p:cBhvr>
                                        <p:cTn id="23" dur="1000" fill="hold"/>
                                        <p:tgtEl>
                                          <p:spTgt spid="14"/>
                                        </p:tgtEl>
                                        <p:attrNameLst>
                                          <p:attrName>ppt_h</p:attrName>
                                        </p:attrNameLst>
                                      </p:cBhvr>
                                      <p:tavLst>
                                        <p:tav tm="0">
                                          <p:val>
                                            <p:strVal val="#ppt_h"/>
                                          </p:val>
                                        </p:tav>
                                        <p:tav tm="100000">
                                          <p:val>
                                            <p:strVal val="#ppt_h"/>
                                          </p:val>
                                        </p:tav>
                                      </p:tavLst>
                                    </p:anim>
                                    <p:animEffect transition="in" filter="fade">
                                      <p:cBhvr>
                                        <p:cTn id="2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OP de playas imprescindibles en Lanzarote - Turismo Lanzarote"/>
          <p:cNvPicPr>
            <a:picLocks noChangeAspect="1" noChangeArrowheads="1"/>
          </p:cNvPicPr>
          <p:nvPr/>
        </p:nvPicPr>
        <p:blipFill rotWithShape="1">
          <a:blip r:embed="rId2">
            <a:extLst>
              <a:ext uri="{28A0092B-C50C-407E-A947-70E740481C1C}">
                <a14:useLocalDpi xmlns:a14="http://schemas.microsoft.com/office/drawing/2010/main" val="0"/>
              </a:ext>
            </a:extLst>
          </a:blip>
          <a:srcRect l="1165" t="-17939" r="-1165" b="17939"/>
          <a:stretch/>
        </p:blipFill>
        <p:spPr bwMode="auto">
          <a:xfrm>
            <a:off x="-234205" y="-1539552"/>
            <a:ext cx="11215066" cy="8406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274638"/>
      </p:ext>
    </p:extLst>
  </p:cSld>
  <p:clrMapOvr>
    <a:masterClrMapping/>
  </p:clrMapOvr>
  <p:transition spd="med" advTm="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www.princesayaiza.com/backoffice/images/1288-timanfayaechadero-de-camellos12-turismo-lanzarotelo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962724"/>
      </p:ext>
    </p:extLst>
  </p:cSld>
  <p:clrMapOvr>
    <a:masterClrMapping/>
  </p:clrMapOvr>
  <p:transition spd="med" advTm="5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70000">
              <a:schemeClr val="accent6">
                <a:shade val="50000"/>
                <a:satMod val="190000"/>
              </a:schemeClr>
            </a:gs>
            <a:gs pos="0">
              <a:schemeClr val="accent6">
                <a:tint val="77000"/>
                <a:satMod val="180000"/>
              </a:schemeClr>
            </a:gs>
          </a:gsLst>
          <a:lin ang="5400000" scaled="0"/>
        </a:gradFill>
        <a:effectLst/>
      </p:bgPr>
    </p:bg>
    <p:spTree>
      <p:nvGrpSpPr>
        <p:cNvPr id="1" name=""/>
        <p:cNvGrpSpPr/>
        <p:nvPr/>
      </p:nvGrpSpPr>
      <p:grpSpPr>
        <a:xfrm>
          <a:off x="0" y="0"/>
          <a:ext cx="0" cy="0"/>
          <a:chOff x="0" y="0"/>
          <a:chExt cx="0" cy="0"/>
        </a:xfrm>
      </p:grpSpPr>
      <p:pic>
        <p:nvPicPr>
          <p:cNvPr id="2054" name="Picture 6" descr="4-lanzarote_volcano_island_can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032" y="980728"/>
            <a:ext cx="9685785"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6" name="Text Box 8"/>
          <p:cNvSpPr txBox="1">
            <a:spLocks noChangeArrowheads="1"/>
          </p:cNvSpPr>
          <p:nvPr/>
        </p:nvSpPr>
        <p:spPr bwMode="auto">
          <a:xfrm>
            <a:off x="719963" y="599728"/>
            <a:ext cx="678222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sz="4400" dirty="0" smtClean="0">
                <a:solidFill>
                  <a:srgbClr val="00FF00"/>
                </a:solidFill>
                <a:latin typeface="Ravie" pitchFamily="82" charset="0"/>
              </a:rPr>
              <a:t>LANZAROTE</a:t>
            </a:r>
            <a:endParaRPr lang="fr-FR" sz="4400" dirty="0">
              <a:solidFill>
                <a:srgbClr val="00FF00"/>
              </a:solidFill>
              <a:latin typeface="Deco-C790" pitchFamily="2" charset="0"/>
            </a:endParaRPr>
          </a:p>
        </p:txBody>
      </p:sp>
    </p:spTree>
  </p:cSld>
  <p:clrMapOvr>
    <a:masterClrMapping/>
  </p:clrMapOvr>
  <p:transition spd="med" advTm="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5" presetClass="entr" presetSubtype="0" fill="hold" nodeType="after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ppt_w</p:attrName>
                                        </p:attrNameLst>
                                      </p:cBhvr>
                                      <p:tavLst>
                                        <p:tav tm="0">
                                          <p:val>
                                            <p:strVal val="#ppt_w*0.70"/>
                                          </p:val>
                                        </p:tav>
                                        <p:tav tm="100000">
                                          <p:val>
                                            <p:strVal val="#ppt_w"/>
                                          </p:val>
                                        </p:tav>
                                      </p:tavLst>
                                    </p:anim>
                                    <p:anim calcmode="lin" valueType="num">
                                      <p:cBhvr>
                                        <p:cTn id="8" dur="1000" fill="hold"/>
                                        <p:tgtEl>
                                          <p:spTgt spid="2054"/>
                                        </p:tgtEl>
                                        <p:attrNameLst>
                                          <p:attrName>ppt_h</p:attrName>
                                        </p:attrNameLst>
                                      </p:cBhvr>
                                      <p:tavLst>
                                        <p:tav tm="0">
                                          <p:val>
                                            <p:strVal val="#ppt_h"/>
                                          </p:val>
                                        </p:tav>
                                        <p:tav tm="100000">
                                          <p:val>
                                            <p:strVal val="#ppt_h"/>
                                          </p:val>
                                        </p:tav>
                                      </p:tavLst>
                                    </p:anim>
                                    <p:animEffect transition="in" filter="fade">
                                      <p:cBhvr>
                                        <p:cTn id="9" dur="1000"/>
                                        <p:tgtEl>
                                          <p:spTgt spid="2054"/>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056"/>
                                        </p:tgtEl>
                                        <p:attrNameLst>
                                          <p:attrName>style.visibility</p:attrName>
                                        </p:attrNameLst>
                                      </p:cBhvr>
                                      <p:to>
                                        <p:strVal val="visible"/>
                                      </p:to>
                                    </p:set>
                                    <p:anim calcmode="lin" valueType="num">
                                      <p:cBhvr>
                                        <p:cTn id="13" dur="500" fill="hold"/>
                                        <p:tgtEl>
                                          <p:spTgt spid="205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056"/>
                                        </p:tgtEl>
                                        <p:attrNameLst>
                                          <p:attrName>ppt_y</p:attrName>
                                        </p:attrNameLst>
                                      </p:cBhvr>
                                      <p:tavLst>
                                        <p:tav tm="0">
                                          <p:val>
                                            <p:strVal val="#ppt_y"/>
                                          </p:val>
                                        </p:tav>
                                        <p:tav tm="100000">
                                          <p:val>
                                            <p:strVal val="#ppt_y"/>
                                          </p:val>
                                        </p:tav>
                                      </p:tavLst>
                                    </p:anim>
                                    <p:anim calcmode="lin" valueType="num">
                                      <p:cBhvr>
                                        <p:cTn id="15" dur="500" fill="hold"/>
                                        <p:tgtEl>
                                          <p:spTgt spid="205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05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lquilar un coche en Lanzarote – Av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416"/>
            <a:ext cx="10930936" cy="7272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015130"/>
      </p:ext>
    </p:extLst>
  </p:cSld>
  <p:clrMapOvr>
    <a:masterClrMapping/>
  </p:clrMapOvr>
  <p:transition spd="med" advTm="5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37857" y="1340768"/>
            <a:ext cx="7793034"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800" b="1" i="1" dirty="0">
              <a:solidFill>
                <a:srgbClr val="00B0F0"/>
              </a:solidFill>
              <a:latin typeface="Microsoft Sans Serif" pitchFamily="34" charset="0"/>
              <a:cs typeface="Microsoft Sans Serif" pitchFamily="34" charset="0"/>
            </a:endParaRPr>
          </a:p>
          <a:p>
            <a:pPr algn="ctr"/>
            <a:r>
              <a:rPr lang="es-ES" altLang="es-ES" sz="2800" b="1" i="1" dirty="0">
                <a:solidFill>
                  <a:srgbClr val="00B0F0"/>
                </a:solidFill>
                <a:latin typeface="Microsoft Sans Serif" pitchFamily="34" charset="0"/>
                <a:cs typeface="Microsoft Sans Serif" pitchFamily="34" charset="0"/>
              </a:rPr>
              <a:t>Lanzarote, es una isla de España, ubicada en el Océano Atlántico y parte de las ISLAS </a:t>
            </a:r>
            <a:r>
              <a:rPr lang="es-ES" altLang="es-ES" sz="2800" b="1" i="1" dirty="0" smtClean="0">
                <a:solidFill>
                  <a:srgbClr val="00B0F0"/>
                </a:solidFill>
                <a:latin typeface="Microsoft Sans Serif" pitchFamily="34" charset="0"/>
                <a:cs typeface="Microsoft Sans Serif" pitchFamily="34" charset="0"/>
              </a:rPr>
              <a:t>CANARIAS. La </a:t>
            </a:r>
            <a:r>
              <a:rPr lang="es-ES" altLang="es-ES" sz="2800" b="1" i="1" dirty="0">
                <a:solidFill>
                  <a:srgbClr val="00B0F0"/>
                </a:solidFill>
                <a:latin typeface="Microsoft Sans Serif" pitchFamily="34" charset="0"/>
                <a:cs typeface="Microsoft Sans Serif" pitchFamily="34" charset="0"/>
              </a:rPr>
              <a:t>isla está a </a:t>
            </a:r>
            <a:r>
              <a:rPr lang="es-ES" altLang="es-ES" sz="2800" b="1" i="1" dirty="0" smtClean="0">
                <a:solidFill>
                  <a:srgbClr val="00B0F0"/>
                </a:solidFill>
                <a:latin typeface="Microsoft Sans Serif" pitchFamily="34" charset="0"/>
                <a:cs typeface="Microsoft Sans Serif" pitchFamily="34" charset="0"/>
              </a:rPr>
              <a:t>1.000 </a:t>
            </a:r>
            <a:r>
              <a:rPr lang="es-ES" altLang="es-ES" sz="2800" b="1" i="1" dirty="0">
                <a:solidFill>
                  <a:srgbClr val="00B0F0"/>
                </a:solidFill>
                <a:latin typeface="Microsoft Sans Serif" pitchFamily="34" charset="0"/>
                <a:cs typeface="Microsoft Sans Serif" pitchFamily="34" charset="0"/>
              </a:rPr>
              <a:t>km de la península y a 140 km de la costa </a:t>
            </a:r>
            <a:r>
              <a:rPr lang="es-ES" altLang="es-ES" sz="2800" b="1" i="1" dirty="0" smtClean="0">
                <a:solidFill>
                  <a:srgbClr val="00B0F0"/>
                </a:solidFill>
                <a:latin typeface="Microsoft Sans Serif" pitchFamily="34" charset="0"/>
                <a:cs typeface="Microsoft Sans Serif" pitchFamily="34" charset="0"/>
              </a:rPr>
              <a:t>marroquí. Con </a:t>
            </a:r>
            <a:r>
              <a:rPr lang="es-ES" altLang="es-ES" sz="2800" b="1" i="1" dirty="0">
                <a:solidFill>
                  <a:srgbClr val="00B0F0"/>
                </a:solidFill>
                <a:latin typeface="Microsoft Sans Serif" pitchFamily="34" charset="0"/>
                <a:cs typeface="Microsoft Sans Serif" pitchFamily="34" charset="0"/>
              </a:rPr>
              <a:t>una superficie de 845,94 km2, la isla se eleva a una altitud de 670 </a:t>
            </a:r>
            <a:r>
              <a:rPr lang="es-ES" altLang="es-ES" sz="2800" b="1" i="1" dirty="0" smtClean="0">
                <a:solidFill>
                  <a:srgbClr val="00B0F0"/>
                </a:solidFill>
                <a:latin typeface="Microsoft Sans Serif" pitchFamily="34" charset="0"/>
                <a:cs typeface="Microsoft Sans Serif" pitchFamily="34" charset="0"/>
              </a:rPr>
              <a:t>m. Con </a:t>
            </a:r>
            <a:r>
              <a:rPr lang="es-ES" altLang="es-ES" sz="2800" b="1" i="1" dirty="0">
                <a:solidFill>
                  <a:srgbClr val="00B0F0"/>
                </a:solidFill>
                <a:latin typeface="Microsoft Sans Serif" pitchFamily="34" charset="0"/>
                <a:cs typeface="Microsoft Sans Serif" pitchFamily="34" charset="0"/>
              </a:rPr>
              <a:t>una población de 141.938 habitantes, su capital es </a:t>
            </a:r>
            <a:r>
              <a:rPr lang="es-ES" altLang="es-ES" sz="2800" b="1" i="1" dirty="0" smtClean="0">
                <a:solidFill>
                  <a:srgbClr val="00B0F0"/>
                </a:solidFill>
                <a:latin typeface="Microsoft Sans Serif" pitchFamily="34" charset="0"/>
                <a:cs typeface="Microsoft Sans Serif" pitchFamily="34" charset="0"/>
              </a:rPr>
              <a:t>ARRECIFE. De </a:t>
            </a:r>
            <a:r>
              <a:rPr lang="es-ES" altLang="es-ES" sz="2800" b="1" i="1" dirty="0">
                <a:solidFill>
                  <a:srgbClr val="00B0F0"/>
                </a:solidFill>
                <a:latin typeface="Microsoft Sans Serif" pitchFamily="34" charset="0"/>
                <a:cs typeface="Microsoft Sans Serif" pitchFamily="34" charset="0"/>
              </a:rPr>
              <a:t>origen volcánico, gran parte de las rocas superficiales son recientes.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2285999975"/>
      </p:ext>
    </p:extLst>
  </p:cSld>
  <p:clrMapOvr>
    <a:masterClrMapping/>
  </p:clrMapOvr>
  <mc:AlternateContent xmlns:mc="http://schemas.openxmlformats.org/markup-compatibility/2006" xmlns:p14="http://schemas.microsoft.com/office/powerpoint/2010/main">
    <mc:Choice Requires="p14">
      <p:transition spd="slow" p14:dur="3000" advTm="31000">
        <p14:shre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layas-lanzarote-papagay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078231"/>
      </p:ext>
    </p:extLst>
  </p:cSld>
  <p:clrMapOvr>
    <a:masterClrMapping/>
  </p:clrMapOvr>
  <p:transition spd="med" advTm="5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lanzarote-wiki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244"/>
            <a:ext cx="10855027" cy="7381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5704936"/>
      </p:ext>
    </p:extLst>
  </p:cSld>
  <p:clrMapOvr>
    <a:masterClrMapping/>
  </p:clrMapOvr>
  <p:transition spd="med" advTm="5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guia-de-lanzarote-304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64838" cy="7145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601764"/>
      </p:ext>
    </p:extLst>
  </p:cSld>
  <p:clrMapOvr>
    <a:masterClrMapping/>
  </p:clrMapOvr>
  <p:transition spd="med" advTm="5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bef8cdd69cce9fa8fdba626750eef2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7143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443726"/>
      </p:ext>
    </p:extLst>
  </p:cSld>
  <p:clrMapOvr>
    <a:masterClrMapping/>
  </p:clrMapOvr>
  <p:transition spd="med" advTm="5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588901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31" y="0"/>
            <a:ext cx="10793969" cy="7854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334890"/>
      </p:ext>
    </p:extLst>
  </p:cSld>
  <p:clrMapOvr>
    <a:masterClrMapping/>
  </p:clrMapOvr>
  <p:transition spd="med" advTm="5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6898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43641"/>
      </p:ext>
    </p:extLst>
  </p:cSld>
  <p:clrMapOvr>
    <a:masterClrMapping/>
  </p:clrMapOvr>
  <p:transition spd="med" advTm="5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Top-18-Things-To-Do-In-Lanzarote-Cultured-Kiwi-1140x7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58500" cy="723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621370"/>
      </p:ext>
    </p:extLst>
  </p:cSld>
  <p:clrMapOvr>
    <a:masterClrMapping/>
  </p:clrMapOvr>
  <p:transition spd="med" advTm="5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76EVINTEVOV3RLQCROGLO67BU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2" y="-23106"/>
            <a:ext cx="10775899" cy="7177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706552"/>
      </p:ext>
    </p:extLst>
  </p:cSld>
  <p:clrMapOvr>
    <a:masterClrMapping/>
  </p:clrMapOvr>
  <p:transition spd="med" advTm="5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02099" y="1340768"/>
            <a:ext cx="7416824"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00B0F0"/>
                </a:solidFill>
                <a:latin typeface="Microsoft Sans Serif" pitchFamily="34" charset="0"/>
                <a:cs typeface="Microsoft Sans Serif" pitchFamily="34" charset="0"/>
              </a:rPr>
              <a:t> Tiene una laguna secreta con piedras </a:t>
            </a:r>
            <a:r>
              <a:rPr lang="es-ES" altLang="es-ES" sz="2400" b="1" i="1" dirty="0" smtClean="0">
                <a:solidFill>
                  <a:srgbClr val="00B0F0"/>
                </a:solidFill>
                <a:latin typeface="Microsoft Sans Serif" pitchFamily="34" charset="0"/>
                <a:cs typeface="Microsoft Sans Serif" pitchFamily="34" charset="0"/>
              </a:rPr>
              <a:t>preciosas escondidas El </a:t>
            </a:r>
            <a:r>
              <a:rPr lang="es-ES" altLang="es-ES" sz="2400" b="1" i="1" dirty="0">
                <a:solidFill>
                  <a:srgbClr val="00B0F0"/>
                </a:solidFill>
                <a:latin typeface="Microsoft Sans Serif" pitchFamily="34" charset="0"/>
                <a:cs typeface="Microsoft Sans Serif" pitchFamily="34" charset="0"/>
              </a:rPr>
              <a:t>Lago Verde de El Golfo se esconde entre acantilados rojos en la costa oeste de Lanzarote. Formado por la entrada de agua de mar en un antiguo </a:t>
            </a:r>
            <a:r>
              <a:rPr lang="es-ES" altLang="es-ES" sz="2400" b="1" i="1" dirty="0" smtClean="0">
                <a:solidFill>
                  <a:srgbClr val="00B0F0"/>
                </a:solidFill>
                <a:latin typeface="Microsoft Sans Serif" pitchFamily="34" charset="0"/>
                <a:cs typeface="Microsoft Sans Serif" pitchFamily="34" charset="0"/>
              </a:rPr>
              <a:t>cráter </a:t>
            </a:r>
            <a:r>
              <a:rPr lang="es-ES" altLang="es-ES" sz="2400" b="1" i="1" dirty="0">
                <a:solidFill>
                  <a:srgbClr val="00B0F0"/>
                </a:solidFill>
                <a:latin typeface="Microsoft Sans Serif" pitchFamily="34" charset="0"/>
                <a:cs typeface="Microsoft Sans Serif" pitchFamily="34" charset="0"/>
              </a:rPr>
              <a:t>de volcán, el agua es verde debido a un tipo de alga (Ruppia-Maritima) que vive en ella. En este lago, podemos encontrar un mineral de un color verde vívido, llamado olivine, lo que hace que este lago sea muy popular entre los geólogos y los joyeros de la isla. Así que puedes pasear por la laguna, y encontrar tu propia </a:t>
            </a:r>
            <a:r>
              <a:rPr lang="es-ES" altLang="es-ES" sz="2400" b="1" i="1" dirty="0" smtClean="0">
                <a:solidFill>
                  <a:srgbClr val="00B0F0"/>
                </a:solidFill>
                <a:latin typeface="Microsoft Sans Serif" pitchFamily="34" charset="0"/>
                <a:cs typeface="Microsoft Sans Serif" pitchFamily="34" charset="0"/>
              </a:rPr>
              <a:t>olivina.</a:t>
            </a:r>
            <a:endParaRPr lang="es-ES" altLang="es-ES" sz="24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212714958"/>
      </p:ext>
    </p:extLst>
  </p:cSld>
  <p:clrMapOvr>
    <a:masterClrMapping/>
  </p:clrMapOvr>
  <mc:AlternateContent xmlns:mc="http://schemas.openxmlformats.org/markup-compatibility/2006" xmlns:p14="http://schemas.microsoft.com/office/powerpoint/2010/main">
    <mc:Choice Requires="p14">
      <p:transition spd="slow" p14:dur="3000" advTm="36000">
        <p14:shre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764838" cy="736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992743"/>
      </p:ext>
    </p:extLst>
  </p:cSld>
  <p:clrMapOvr>
    <a:masterClrMapping/>
  </p:clrMapOvr>
  <p:transition spd="med" advTm="5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laya del Reducto. Arrecife. Lanzarote. Canarias / Canarias / Playas /  Guías / Portada - mas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095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840752"/>
      </p:ext>
    </p:extLst>
  </p:cSld>
  <p:clrMapOvr>
    <a:masterClrMapping/>
  </p:clrMapOvr>
  <p:transition spd="med" advTm="5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02099" y="1340768"/>
            <a:ext cx="741682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00B0F0"/>
                </a:solidFill>
                <a:latin typeface="Microsoft Sans Serif" pitchFamily="34" charset="0"/>
                <a:cs typeface="Microsoft Sans Serif" pitchFamily="34" charset="0"/>
              </a:rPr>
              <a:t>Considerado como uno de los tramos subterráneos de origen volcánico más largos del mundo, este espacio es también el lugar natural de la Cueva de los Verdes, que a diferencia de los Jameos, la intervención del hombre ha sido mínima en su </a:t>
            </a:r>
            <a:r>
              <a:rPr lang="es-ES" altLang="es-ES" sz="2400" b="1" i="1" dirty="0" smtClean="0">
                <a:solidFill>
                  <a:srgbClr val="00B0F0"/>
                </a:solidFill>
                <a:latin typeface="Microsoft Sans Serif" pitchFamily="34" charset="0"/>
                <a:cs typeface="Microsoft Sans Serif" pitchFamily="34" charset="0"/>
              </a:rPr>
              <a:t>conservación. Los </a:t>
            </a:r>
            <a:r>
              <a:rPr lang="es-ES" altLang="es-ES" sz="2400" b="1" i="1" dirty="0">
                <a:solidFill>
                  <a:srgbClr val="00B0F0"/>
                </a:solidFill>
                <a:latin typeface="Microsoft Sans Serif" pitchFamily="34" charset="0"/>
                <a:cs typeface="Microsoft Sans Serif" pitchFamily="34" charset="0"/>
              </a:rPr>
              <a:t>Jameos del Agua conforman el primer Centro de Arte, Cultura y Turismo creado por César Manrique y constituye el reflejo de uno de sus pilares creativos: la armonía entre la naturaleza y la creación artística. Aunque las obras se dilataron en el tiempo, podemos señalar el año 1966 como fecha de la apertura de las primeras fases al público.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1536677759"/>
      </p:ext>
    </p:extLst>
  </p:cSld>
  <p:clrMapOvr>
    <a:masterClrMapping/>
  </p:clrMapOvr>
  <mc:AlternateContent xmlns:mc="http://schemas.openxmlformats.org/markup-compatibility/2006" xmlns:p14="http://schemas.microsoft.com/office/powerpoint/2010/main">
    <mc:Choice Requires="p14">
      <p:transition spd="slow" p14:dur="3000" advTm="36000">
        <p14:shre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Jameos del Agua - Haria - Lanzarote - Canary Islands - Spain - 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380"/>
            <a:ext cx="10764839" cy="706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774947"/>
      </p:ext>
    </p:extLst>
  </p:cSld>
  <p:clrMapOvr>
    <a:masterClrMapping/>
  </p:clrMapOvr>
  <p:transition spd="med" advTm="5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TAURANTE JAMEOS DEL AGUA, Haría - Menú, Precios y Restaurante Opiniones  - Tripadvis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5" y="0"/>
            <a:ext cx="10753553" cy="6995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316044"/>
      </p:ext>
    </p:extLst>
  </p:cSld>
  <p:clrMapOvr>
    <a:masterClrMapping/>
  </p:clrMapOvr>
  <p:transition spd="med" advTm="5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02099" y="1340768"/>
            <a:ext cx="7416824"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00B0F0"/>
                </a:solidFill>
                <a:latin typeface="Microsoft Sans Serif" pitchFamily="34" charset="0"/>
                <a:cs typeface="Microsoft Sans Serif" pitchFamily="34" charset="0"/>
              </a:rPr>
              <a:t>La palabra "jameo" es de origen aborigen y se refiere a un agujero que se produce como consecuencia del hundimiento del techo de un tubo volcánico. Los Jameos del Agua, al igual que la Cueva de los Verdes, se localizan en el interior del túnel volcánico producido por la erupción del Volcán de la Corona. El túnel tiene una longitud conocida de 6 km, de los cuales al menos 1,5 km discurren bajo la superficie marina, tomando este último tramo el nombre de Túnel de la </a:t>
            </a:r>
            <a:r>
              <a:rPr lang="es-ES" altLang="es-ES" sz="2000" b="1" i="1" dirty="0" smtClean="0">
                <a:solidFill>
                  <a:srgbClr val="00B0F0"/>
                </a:solidFill>
                <a:latin typeface="Microsoft Sans Serif" pitchFamily="34" charset="0"/>
                <a:cs typeface="Microsoft Sans Serif" pitchFamily="34" charset="0"/>
              </a:rPr>
              <a:t>Atlántida. Los </a:t>
            </a:r>
            <a:r>
              <a:rPr lang="es-ES" altLang="es-ES" sz="2000" b="1" i="1" dirty="0">
                <a:solidFill>
                  <a:srgbClr val="00B0F0"/>
                </a:solidFill>
                <a:latin typeface="Microsoft Sans Serif" pitchFamily="34" charset="0"/>
                <a:cs typeface="Microsoft Sans Serif" pitchFamily="34" charset="0"/>
              </a:rPr>
              <a:t>Jameos del Agua se encuentran situados en la sección de este túnel más cercano a la costa. Está formado por al menos tres jameos o aberturas en el terreno. El “Jameo Chico” por donde se realiza el acceso al interior, el “Jameo Grande” y un tercero, denominado “Jameo de la Cazuela”.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1582676441"/>
      </p:ext>
    </p:extLst>
  </p:cSld>
  <p:clrMapOvr>
    <a:masterClrMapping/>
  </p:clrMapOvr>
  <mc:AlternateContent xmlns:mc="http://schemas.openxmlformats.org/markup-compatibility/2006" xmlns:p14="http://schemas.microsoft.com/office/powerpoint/2010/main">
    <mc:Choice Requires="p14">
      <p:transition spd="slow" p14:dur="3000" advTm="36000">
        <p14:shre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blog.grupoeuropa.com/wp-content/uploads/sites/6/2013/08/9086071784_56bbff04e3_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4" y="0"/>
            <a:ext cx="10785351" cy="696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386789"/>
      </p:ext>
    </p:extLst>
  </p:cSld>
  <p:clrMapOvr>
    <a:masterClrMapping/>
  </p:clrMapOvr>
  <p:transition spd="med" advTm="5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Los clientes de Fred. Olsen disfrutarán la herencia de César Manrique |  Puente de Mando - Juan Carlos Di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6"/>
            <a:ext cx="10764838" cy="69437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94387" y="17868"/>
            <a:ext cx="5381625" cy="1169551"/>
          </a:xfrm>
          <a:prstGeom prst="rect">
            <a:avLst/>
          </a:prstGeom>
        </p:spPr>
        <p:txBody>
          <a:bodyPr>
            <a:spAutoFit/>
          </a:bodyPr>
          <a:lstStyle/>
          <a:p>
            <a:pPr algn="r"/>
            <a:r>
              <a:rPr lang="es-ES" sz="1400" b="1" dirty="0">
                <a:solidFill>
                  <a:srgbClr val="FF0000"/>
                </a:solidFill>
              </a:rPr>
              <a:t>Los accidentes naturales y las leyendas se conjugan en un sorprendente lugar de las entrañas de Lanzarote. Hace miles de años, las lavas originadas por la erupción del volcán de La Corona formaron un tubo que va hasta la costa y que ha sido considerado el túnel volcánico más largo del mundo.</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365320490"/>
      </p:ext>
    </p:extLst>
  </p:cSld>
  <p:clrMapOvr>
    <a:masterClrMapping/>
  </p:clrMapOvr>
  <p:transition spd="med" advTm="20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Jameos del agua en Lanzarote- Opinión, consejos, guía de viaje y má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8" y="-1"/>
            <a:ext cx="10758100" cy="6983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263340"/>
      </p:ext>
    </p:extLst>
  </p:cSld>
  <p:clrMapOvr>
    <a:masterClrMapping/>
  </p:clrMapOvr>
  <p:transition spd="med" advTm="5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blog.grupoeuropa.com/wp-content/uploads/sites/6/2013/08/3954735991_d5f7483dd0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4" y="0"/>
            <a:ext cx="10778741" cy="69099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78363" y="332656"/>
            <a:ext cx="5381625" cy="1169551"/>
          </a:xfrm>
          <a:prstGeom prst="rect">
            <a:avLst/>
          </a:prstGeom>
        </p:spPr>
        <p:txBody>
          <a:bodyPr>
            <a:spAutoFit/>
          </a:bodyPr>
          <a:lstStyle/>
          <a:p>
            <a:pPr algn="r"/>
            <a:r>
              <a:rPr lang="es-ES" sz="1400" b="1" dirty="0">
                <a:solidFill>
                  <a:srgbClr val="FF0000"/>
                </a:solidFill>
              </a:rPr>
              <a:t>Los Jameos se encuentran enclavados dentro del Monumento Natural de La Corona. Desde el 19 de diciembre de 1994 tiene una categoría de protección más específica al ser clasificado como sitio de interés científico. Además es considerado área de sensibilidad ecológica.</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2753962724"/>
      </p:ext>
    </p:extLst>
  </p:cSld>
  <p:clrMapOvr>
    <a:masterClrMapping/>
  </p:clrMapOvr>
  <p:transition spd="med" advTm="21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Un tubo volcánico de 6 km. Jameos del Agua. Tubo del volcán de La Coron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 y="-33370"/>
            <a:ext cx="10803481" cy="6891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270190"/>
      </p:ext>
    </p:extLst>
  </p:cSld>
  <p:clrMapOvr>
    <a:masterClrMapping/>
  </p:clrMapOvr>
  <p:transition spd="med" advTm="5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upload.wikimedia.org/wikipedia/commons/thumb/3/30/Jameito.jpg/800px-Jamei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64839" cy="687045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2" y="388240"/>
            <a:ext cx="3888431" cy="2893100"/>
          </a:xfrm>
          <a:prstGeom prst="rect">
            <a:avLst/>
          </a:prstGeom>
        </p:spPr>
        <p:txBody>
          <a:bodyPr wrap="square">
            <a:spAutoFit/>
          </a:bodyPr>
          <a:lstStyle/>
          <a:p>
            <a:r>
              <a:rPr lang="es-ES" sz="1400" b="1" dirty="0">
                <a:solidFill>
                  <a:srgbClr val="FF0000"/>
                </a:solidFill>
              </a:rPr>
              <a:t>Los “Jameos del Agua” son muy importantes desde el punto de vista ecológico, ya que existe una especie de cangrejo única y endémica, los cangrejitos ciegos </a:t>
            </a:r>
            <a:r>
              <a:rPr lang="es-ES" sz="1400" b="1" dirty="0" smtClean="0">
                <a:solidFill>
                  <a:srgbClr val="FF0000"/>
                </a:solidFill>
              </a:rPr>
              <a:t>un </a:t>
            </a:r>
            <a:r>
              <a:rPr lang="es-ES" sz="1400" b="1" dirty="0">
                <a:solidFill>
                  <a:srgbClr val="FF0000"/>
                </a:solidFill>
              </a:rPr>
              <a:t>cangrejo de apenas un centímetro de longitud, albino y </a:t>
            </a:r>
            <a:r>
              <a:rPr lang="es-ES" sz="1400" b="1" dirty="0" smtClean="0">
                <a:solidFill>
                  <a:srgbClr val="FF0000"/>
                </a:solidFill>
              </a:rPr>
              <a:t>ciego.</a:t>
            </a:r>
            <a:endParaRPr lang="es-ES" sz="1400" b="1" dirty="0">
              <a:solidFill>
                <a:srgbClr val="FF0000"/>
              </a:solidFill>
            </a:endParaRPr>
          </a:p>
          <a:p>
            <a:endParaRPr lang="es-ES" sz="1400" b="1" dirty="0">
              <a:solidFill>
                <a:srgbClr val="FF0000"/>
              </a:solidFill>
            </a:endParaRPr>
          </a:p>
          <a:p>
            <a:r>
              <a:rPr lang="es-ES" sz="1400" b="1" dirty="0">
                <a:solidFill>
                  <a:srgbClr val="FF0000"/>
                </a:solidFill>
              </a:rPr>
              <a:t>Estos cangrejos son muy sensibles a los cambios de la laguna (procedente de agua de mar) por lo que el ruido y la luz les afecta. Son muy sensibles al óxido, que puede llegar a matarlos, por lo que está prohibido tirar monedas al </a:t>
            </a:r>
            <a:r>
              <a:rPr lang="es-ES" sz="1400" b="1" dirty="0" smtClean="0">
                <a:solidFill>
                  <a:srgbClr val="FF0000"/>
                </a:solidFill>
              </a:rPr>
              <a:t>agua.</a:t>
            </a:r>
            <a:endParaRPr lang="es-ES" sz="1400" b="1" dirty="0">
              <a:solidFill>
                <a:srgbClr val="FF00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3544014556"/>
      </p:ext>
    </p:extLst>
  </p:cSld>
  <p:clrMapOvr>
    <a:masterClrMapping/>
  </p:clrMapOvr>
  <p:transition spd="med" advTm="22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acantilad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7801" y="-11290"/>
            <a:ext cx="10774183" cy="6869290"/>
          </a:xfrm>
          <a:prstGeom prst="rect">
            <a:avLst/>
          </a:prstGeom>
        </p:spPr>
      </p:pic>
    </p:spTree>
    <p:extLst>
      <p:ext uri="{BB962C8B-B14F-4D97-AF65-F5344CB8AC3E}">
        <p14:creationId xmlns:p14="http://schemas.microsoft.com/office/powerpoint/2010/main" val="1847340403"/>
      </p:ext>
    </p:extLst>
  </p:cSld>
  <p:clrMapOvr>
    <a:masterClrMapping/>
  </p:clrMapOvr>
  <p:transition spd="med" advTm="5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
            <a:ext cx="10764839" cy="69949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5854" y="57840"/>
            <a:ext cx="10153128" cy="1261884"/>
          </a:xfrm>
          <a:prstGeom prst="rect">
            <a:avLst/>
          </a:prstGeom>
        </p:spPr>
        <p:txBody>
          <a:bodyPr wrap="square">
            <a:spAutoFit/>
          </a:bodyPr>
          <a:lstStyle/>
          <a:p>
            <a:r>
              <a:rPr lang="es-ES" sz="2000" b="1" dirty="0"/>
              <a:t>Alfombras de sal</a:t>
            </a:r>
          </a:p>
          <a:p>
            <a:r>
              <a:rPr lang="es-ES" sz="1400" b="1" dirty="0" smtClean="0"/>
              <a:t>A </a:t>
            </a:r>
            <a:r>
              <a:rPr lang="es-ES" sz="1400" b="1" dirty="0"/>
              <a:t>principios del siglo XX, la sal era una industria en pleno crecimiento en la isla. Sin embargo, con el desarrollo de la tecnología de congelación, la demanda por sal se redujo rápidamente, y la mayor parte de las salinas de la isla cerraron. Sólo quedó una, las Salinas de Janubio, situadas en el punta sur de la isla, que se convirtieron en una atracción turística. Los habitantes de la isla usan la sal para hacer las alfombras de sal para el Corpus Christi.</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1214820171"/>
      </p:ext>
    </p:extLst>
  </p:cSld>
  <p:clrMapOvr>
    <a:masterClrMapping/>
  </p:clrMapOvr>
  <p:transition spd="med" advTm="29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 y="3930"/>
            <a:ext cx="10763157" cy="73152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851" y="116632"/>
            <a:ext cx="7488832" cy="1877437"/>
          </a:xfrm>
          <a:prstGeom prst="rect">
            <a:avLst/>
          </a:prstGeom>
        </p:spPr>
        <p:txBody>
          <a:bodyPr wrap="square">
            <a:spAutoFit/>
          </a:bodyPr>
          <a:lstStyle/>
          <a:p>
            <a:r>
              <a:rPr lang="es-ES" b="1" dirty="0"/>
              <a:t>Puedes cocinar carne y pescado encima de rocas volcánicas</a:t>
            </a:r>
          </a:p>
          <a:p>
            <a:endParaRPr lang="es-ES" sz="1400" b="1" dirty="0"/>
          </a:p>
          <a:p>
            <a:r>
              <a:rPr lang="es-ES" sz="1400" b="1" dirty="0"/>
              <a:t>El Parque Nacional de Timanfaya de Lanzarote está en el corazón de una zona que quedó afectada por erupciones en el siglo XVIII. Una de las cosas más curiosas que puedes ver en este parque es como se puede cocinar carne y pescado en rocas volcánicas calentadas por la lava en el subsuelo. Los guías del parque te darán la prueba de la actividad geotérmica de esta zona, tirando agua en el suelo: sale una columna de vapor!</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3104387607"/>
      </p:ext>
    </p:extLst>
  </p:cSld>
  <p:clrMapOvr>
    <a:masterClrMapping/>
  </p:clrMapOvr>
  <p:transition spd="med" advTm="30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830"/>
            <a:ext cx="10927035" cy="70770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188640"/>
            <a:ext cx="5381625" cy="1538883"/>
          </a:xfrm>
          <a:prstGeom prst="rect">
            <a:avLst/>
          </a:prstGeom>
        </p:spPr>
        <p:txBody>
          <a:bodyPr>
            <a:spAutoFit/>
          </a:bodyPr>
          <a:lstStyle/>
          <a:p>
            <a:r>
              <a:rPr lang="es-ES" sz="2400" b="1" dirty="0"/>
              <a:t>El Espejo de la </a:t>
            </a:r>
            <a:r>
              <a:rPr lang="es-ES" sz="2400" b="1" dirty="0" smtClean="0"/>
              <a:t>Luna</a:t>
            </a:r>
            <a:endParaRPr lang="es-ES" b="1" dirty="0"/>
          </a:p>
          <a:p>
            <a:r>
              <a:rPr lang="es-ES" sz="1400" b="1" dirty="0"/>
              <a:t>Se dice que el Parque Nacional de Timanfaya es una imagen manera precisa la superficie de la luna, hasta tal punto que el equipo de los </a:t>
            </a:r>
            <a:r>
              <a:rPr lang="es-ES" sz="1400" b="1" dirty="0" smtClean="0"/>
              <a:t>astronautas </a:t>
            </a:r>
            <a:r>
              <a:rPr lang="es-ES" sz="1400" b="1" dirty="0"/>
              <a:t>de la expedición Apollo estudiaron fotos de la zona antes de viajar a la luna para hacerse una idea de lo que podrían encontrarse ahí.</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5865" y="5306266"/>
            <a:ext cx="1696116" cy="1366752"/>
          </a:xfrm>
          <a:prstGeom prst="rect">
            <a:avLst/>
          </a:prstGeom>
          <a:noFill/>
        </p:spPr>
      </p:pic>
    </p:spTree>
    <p:extLst>
      <p:ext uri="{BB962C8B-B14F-4D97-AF65-F5344CB8AC3E}">
        <p14:creationId xmlns:p14="http://schemas.microsoft.com/office/powerpoint/2010/main" val="3462139533"/>
      </p:ext>
    </p:extLst>
  </p:cSld>
  <p:clrMapOvr>
    <a:masterClrMapping/>
  </p:clrMapOvr>
  <p:transition spd="med" advTm="29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46" y="0"/>
            <a:ext cx="10778483" cy="68650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7843" y="116632"/>
            <a:ext cx="5381625" cy="1477328"/>
          </a:xfrm>
          <a:prstGeom prst="rect">
            <a:avLst/>
          </a:prstGeom>
        </p:spPr>
        <p:txBody>
          <a:bodyPr>
            <a:spAutoFit/>
          </a:bodyPr>
          <a:lstStyle/>
          <a:p>
            <a:r>
              <a:rPr lang="es-ES" sz="2000" b="1" dirty="0">
                <a:solidFill>
                  <a:srgbClr val="FF0000"/>
                </a:solidFill>
                <a:effectLst>
                  <a:outerShdw blurRad="38100" dist="38100" dir="2700000" algn="tl">
                    <a:srgbClr val="000000">
                      <a:alpha val="43137"/>
                    </a:srgbClr>
                  </a:outerShdw>
                </a:effectLst>
              </a:rPr>
              <a:t>Una isla </a:t>
            </a:r>
            <a:r>
              <a:rPr lang="es-ES" sz="2000" b="1" dirty="0" smtClean="0">
                <a:solidFill>
                  <a:srgbClr val="FF0000"/>
                </a:solidFill>
                <a:effectLst>
                  <a:outerShdw blurRad="38100" dist="38100" dir="2700000" algn="tl">
                    <a:srgbClr val="000000">
                      <a:alpha val="43137"/>
                    </a:srgbClr>
                  </a:outerShdw>
                </a:effectLst>
              </a:rPr>
              <a:t>encantadora</a:t>
            </a:r>
            <a:endParaRPr lang="es-ES" sz="2000" b="1" dirty="0">
              <a:solidFill>
                <a:srgbClr val="FF0000"/>
              </a:solidFill>
              <a:effectLst>
                <a:outerShdw blurRad="38100" dist="38100" dir="2700000" algn="tl">
                  <a:srgbClr val="000000">
                    <a:alpha val="43137"/>
                  </a:srgbClr>
                </a:outerShdw>
              </a:effectLst>
            </a:endParaRPr>
          </a:p>
          <a:p>
            <a:r>
              <a:rPr lang="es-ES" sz="1400" b="1" dirty="0">
                <a:solidFill>
                  <a:srgbClr val="FF0000"/>
                </a:solidFill>
                <a:effectLst>
                  <a:outerShdw blurRad="38100" dist="38100" dir="2700000" algn="tl">
                    <a:srgbClr val="000000">
                      <a:alpha val="43137"/>
                    </a:srgbClr>
                  </a:outerShdw>
                </a:effectLst>
              </a:rPr>
              <a:t>A principios de los años 70, el actor Omar </a:t>
            </a:r>
            <a:r>
              <a:rPr lang="es-ES" sz="1400" b="1" dirty="0" err="1">
                <a:solidFill>
                  <a:srgbClr val="FF0000"/>
                </a:solidFill>
                <a:effectLst>
                  <a:outerShdw blurRad="38100" dist="38100" dir="2700000" algn="tl">
                    <a:srgbClr val="000000">
                      <a:alpha val="43137"/>
                    </a:srgbClr>
                  </a:outerShdw>
                </a:effectLst>
              </a:rPr>
              <a:t>Sharif</a:t>
            </a:r>
            <a:r>
              <a:rPr lang="es-ES" sz="1400" b="1" dirty="0">
                <a:solidFill>
                  <a:srgbClr val="FF0000"/>
                </a:solidFill>
                <a:effectLst>
                  <a:outerShdw blurRad="38100" dist="38100" dir="2700000" algn="tl">
                    <a:srgbClr val="000000">
                      <a:alpha val="43137"/>
                    </a:srgbClr>
                  </a:outerShdw>
                </a:effectLst>
              </a:rPr>
              <a:t> grabó la película La Isla Misteriosa en Lanzarote. Visitó </a:t>
            </a:r>
            <a:r>
              <a:rPr lang="es-ES" sz="1400" b="1" dirty="0" err="1">
                <a:solidFill>
                  <a:srgbClr val="FF0000"/>
                </a:solidFill>
                <a:effectLst>
                  <a:outerShdw blurRad="38100" dist="38100" dir="2700000" algn="tl">
                    <a:srgbClr val="000000">
                      <a:alpha val="43137"/>
                    </a:srgbClr>
                  </a:outerShdw>
                </a:effectLst>
              </a:rPr>
              <a:t>LagOmar</a:t>
            </a:r>
            <a:r>
              <a:rPr lang="es-ES" sz="1400" b="1" dirty="0">
                <a:solidFill>
                  <a:srgbClr val="FF0000"/>
                </a:solidFill>
                <a:effectLst>
                  <a:outerShdw blurRad="38100" dist="38100" dir="2700000" algn="tl">
                    <a:srgbClr val="000000">
                      <a:alpha val="43137"/>
                    </a:srgbClr>
                  </a:outerShdw>
                </a:effectLst>
              </a:rPr>
              <a:t>, una propiedad magnífica en Nazaret, y la residencia le gustó tanto que la compró. Pero, según cuenta la leyenda la perdió jugando a las cartas!</a:t>
            </a:r>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2197" y="5805264"/>
            <a:ext cx="1696116" cy="1366752"/>
          </a:xfrm>
          <a:prstGeom prst="rect">
            <a:avLst/>
          </a:prstGeom>
          <a:noFill/>
        </p:spPr>
      </p:pic>
    </p:spTree>
    <p:extLst>
      <p:ext uri="{BB962C8B-B14F-4D97-AF65-F5344CB8AC3E}">
        <p14:creationId xmlns:p14="http://schemas.microsoft.com/office/powerpoint/2010/main" val="1904226992"/>
      </p:ext>
    </p:extLst>
  </p:cSld>
  <p:clrMapOvr>
    <a:masterClrMapping/>
  </p:clrMapOvr>
  <p:transition spd="med" advTm="2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pa Turístico de Lanzarote en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448"/>
            <a:ext cx="10869264" cy="7555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418167"/>
      </p:ext>
    </p:extLst>
  </p:cSld>
  <p:clrMapOvr>
    <a:masterClrMapping/>
  </p:clrMapOvr>
  <p:transition spd="med" advTm="5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escubre Arrecife, la capital de Lanzar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9" y="0"/>
            <a:ext cx="1166190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324295"/>
      </p:ext>
    </p:extLst>
  </p:cSld>
  <p:clrMapOvr>
    <a:masterClrMapping/>
  </p:clrMapOvr>
  <p:transition spd="med" advTm="5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laya de Las Cucharas – Lanzarote – Playas popula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44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1887547"/>
      </p:ext>
    </p:extLst>
  </p:cSld>
  <p:clrMapOvr>
    <a:masterClrMapping/>
  </p:clrMapOvr>
  <p:transition spd="med" advTm="5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lemania saca a España de la lista de países de &quot;alta incidencia&quot; por 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90" y="-171400"/>
            <a:ext cx="10799628"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58094"/>
      </p:ext>
    </p:extLst>
  </p:cSld>
  <p:clrMapOvr>
    <a:masterClrMapping/>
  </p:clrMapOvr>
  <p:transition spd="med" advTm="5000">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our de día completo por Lanzarote desde Fuerteventura | GetYour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90" y="-28453"/>
            <a:ext cx="10855027" cy="6934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7036"/>
      </p:ext>
    </p:extLst>
  </p:cSld>
  <p:clrMapOvr>
    <a:masterClrMapping/>
  </p:clrMapOvr>
  <p:transition spd="med" advTm="5000">
    <p:zo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dir="in"/>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5000">
    <p:zo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80651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20839" y="49543"/>
            <a:ext cx="10764839"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029" y="3388041"/>
            <a:ext cx="6858000" cy="8194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294868" y="3388041"/>
            <a:ext cx="6858000" cy="8194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76483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7648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69244" y="5464910"/>
            <a:ext cx="709359"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2395" y="1067209"/>
            <a:ext cx="4203511"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90001" y="1067210"/>
            <a:ext cx="4118279"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01 de marzo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10:24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92862" y="5210969"/>
            <a:ext cx="2364915" cy="934064"/>
          </a:xfrm>
          <a:prstGeom prst="rect">
            <a:avLst/>
          </a:prstGeom>
          <a:noFill/>
        </p:spPr>
      </p:pic>
    </p:spTree>
    <p:extLst>
      <p:ext uri="{BB962C8B-B14F-4D97-AF65-F5344CB8AC3E}">
        <p14:creationId xmlns:p14="http://schemas.microsoft.com/office/powerpoint/2010/main" val="129882480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7648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107648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2383" y="0"/>
            <a:ext cx="574124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7648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45605" y="4724402"/>
            <a:ext cx="313974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317" y="4191000"/>
            <a:ext cx="2780916"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54470" y="4876800"/>
            <a:ext cx="143531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27949"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27949"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NZAROTE">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LANZAROTE</Template>
  <TotalTime>2</TotalTime>
  <Words>854</Words>
  <Application>Microsoft Office PowerPoint</Application>
  <PresentationFormat>Personalizado</PresentationFormat>
  <Paragraphs>37</Paragraphs>
  <Slides>71</Slides>
  <Notes>5</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LANZAROTE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2021-03-01T09:24:03Z</dcterms:created>
  <dcterms:modified xsi:type="dcterms:W3CDTF">2021-03-01T09:26:56Z</dcterms:modified>
</cp:coreProperties>
</file>