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9"/>
  </p:notesMasterIdLst>
  <p:sldIdLst>
    <p:sldId id="356" r:id="rId4"/>
    <p:sldId id="362" r:id="rId5"/>
    <p:sldId id="257" r:id="rId6"/>
    <p:sldId id="349" r:id="rId7"/>
    <p:sldId id="259" r:id="rId8"/>
    <p:sldId id="261" r:id="rId9"/>
    <p:sldId id="353" r:id="rId10"/>
    <p:sldId id="265" r:id="rId11"/>
    <p:sldId id="267" r:id="rId12"/>
    <p:sldId id="268" r:id="rId13"/>
    <p:sldId id="272" r:id="rId14"/>
    <p:sldId id="361" r:id="rId15"/>
    <p:sldId id="276" r:id="rId16"/>
    <p:sldId id="278" r:id="rId17"/>
    <p:sldId id="350" r:id="rId18"/>
    <p:sldId id="358" r:id="rId19"/>
    <p:sldId id="279" r:id="rId20"/>
    <p:sldId id="359" r:id="rId21"/>
    <p:sldId id="281" r:id="rId22"/>
    <p:sldId id="283" r:id="rId23"/>
    <p:sldId id="285" r:id="rId24"/>
    <p:sldId id="287" r:id="rId25"/>
    <p:sldId id="288" r:id="rId26"/>
    <p:sldId id="289" r:id="rId27"/>
    <p:sldId id="292" r:id="rId28"/>
    <p:sldId id="293" r:id="rId29"/>
    <p:sldId id="294" r:id="rId30"/>
    <p:sldId id="295" r:id="rId31"/>
    <p:sldId id="360" r:id="rId32"/>
    <p:sldId id="296" r:id="rId33"/>
    <p:sldId id="343" r:id="rId34"/>
    <p:sldId id="297" r:id="rId35"/>
    <p:sldId id="300" r:id="rId36"/>
    <p:sldId id="357" r:id="rId37"/>
    <p:sldId id="363" r:id="rId38"/>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egpWktesodeEHYyW6KKJg==" hashData="RiF8sYwb3Dv5GjiuYbo7UXG5wY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96" autoAdjust="0"/>
    <p:restoredTop sz="94660"/>
  </p:normalViewPr>
  <p:slideViewPr>
    <p:cSldViewPr>
      <p:cViewPr>
        <p:scale>
          <a:sx n="60" d="100"/>
          <a:sy n="60" d="100"/>
        </p:scale>
        <p:origin x="47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6A5B13D-A49F-4E51-897B-4F714E8AB70D}" type="datetimeFigureOut">
              <a:rPr lang="es-ES"/>
              <a:pPr/>
              <a:t>02/08/2024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879410-C7BB-4FC7-B884-11827BE09FC5}"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D9B6E77A-C9BF-415B-A30D-7668E102D8E8}"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a:lstStyle/>
          <a:p>
            <a:fld id="{7D1F832E-E46B-4644-93AA-7247401C3006}" type="slidenum">
              <a:rPr lang="es-ES"/>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CEA1E59-51EA-4E29-8793-D677159CA1EC}" type="datetimeFigureOut">
              <a:rPr lang="es-ES"/>
              <a:pPr/>
              <a:t>02/08/2024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C5D92F-E68C-4C13-A857-2B27B45BFB99}" type="slidenum">
              <a:rPr lang="es-ES"/>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3B423FB-45B2-485C-9F70-CFC46D911D9A}" type="datetimeFigureOut">
              <a:rPr lang="es-ES"/>
              <a:pPr/>
              <a:t>02/08/2024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30B44DC-F236-45AE-989E-6E2036896AC9}" type="slidenum">
              <a:rPr lang="es-ES"/>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60CA800-9860-4016-9F71-5720434E8A9A}" type="datetimeFigureOut">
              <a:rPr lang="es-ES"/>
              <a:pPr/>
              <a:t>02/08/2024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48DE7F-2E59-4638-8A6F-29C7253EA004}" type="slidenum">
              <a:rPr lang="es-ES"/>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F1C270F2-2F1A-460F-8162-7ACD94D27BF8}" type="datetimeFigureOut">
              <a:rPr lang="es-ES"/>
              <a:pPr/>
              <a:t>02/08/2024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E3E579-D150-4344-960C-C06A40A6CEAA}" type="slidenum">
              <a:rPr lang="es-ES"/>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2E96BFA8-2709-4FB2-B98C-42C2A000AB50}" type="datetimeFigureOut">
              <a:rPr lang="es-ES"/>
              <a:pPr/>
              <a:t>02/08/2024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8ED6EB2C-80ED-417C-AF85-343FA6BE5FC3}" type="slidenum">
              <a:rPr lang="es-ES"/>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26AAE5D-F6A3-4EF9-BDD6-5FA947E53B25}" type="datetimeFigureOut">
              <a:rPr lang="es-ES"/>
              <a:pPr/>
              <a:t>02/08/2024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04EF96F-A13A-43BA-8D92-261BF4068756}" type="slidenum">
              <a:rPr lang="es-ES"/>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7914943-AEEF-4CC5-9D7B-F44AEC9F2CCB}" type="datetimeFigureOut">
              <a:rPr lang="es-ES"/>
              <a:pPr/>
              <a:t>02/08/2024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B7912E0-2B4D-4A1F-BF2E-8E09434E5400}" type="slidenum">
              <a:rPr lang="es-ES"/>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1DDFB93-9834-4F0D-A137-A410BABDA8F4}" type="datetimeFigureOut">
              <a:rPr lang="es-ES"/>
              <a:pPr/>
              <a:t>02/08/2024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E94EA2C-36B1-4B4B-86B0-16657C3CC7DF}" type="slidenum">
              <a:rPr lang="es-ES"/>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DBAB2DF-682A-4BBD-956A-7AD02BE5E7B7}" type="datetimeFigureOut">
              <a:rPr lang="es-ES"/>
              <a:pPr/>
              <a:t>02/08/2024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5FA0038-9DC3-4F44-A5A6-347A97D1892B}" type="slidenum">
              <a:rPr lang="es-ES"/>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BAB7F34-1E6B-4208-A012-2D500E69AFCC}" type="datetimeFigureOut">
              <a:rPr lang="es-ES"/>
              <a:pPr/>
              <a:t>02/08/2024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509AB12-054E-486D-AD22-5BFE7DADA46A}" type="slidenum">
              <a:rPr lang="es-ES"/>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F221E61-F5D3-49D5-8A2E-3A5D8FCA73A8}" type="datetimeFigureOut">
              <a:rPr lang="es-ES"/>
              <a:pPr/>
              <a:t>02/08/2024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039533-66DE-4462-BA24-A1FA0F2394EA}" type="slidenum">
              <a:rPr lang="es-ES"/>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498317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A139CF7-26D2-4B93-831B-6BF1B6278121}" type="datetimeFigureOut">
              <a:rPr lang="es-ES"/>
              <a:pPr/>
              <a:t>02/08/2024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5B553A5-36BA-4774-B146-F7E02BC96553}"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5154"/>
            <a:ext cx="7886700" cy="1104194"/>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472"/>
            <a:ext cx="7886700" cy="3628320"/>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6959"/>
            <a:ext cx="2057400" cy="303389"/>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fld id="{1F28D556-FCF5-44C7-9DAB-A32DC5FF7F41}" type="datetimeFigureOut">
              <a:rPr lang="es-ES"/>
              <a:pPr/>
              <a:t>02/08/2024</a:t>
            </a:fld>
            <a:endParaRPr lang="es-ES"/>
          </a:p>
        </p:txBody>
      </p:sp>
      <p:sp>
        <p:nvSpPr>
          <p:cNvPr id="5" name="Marcador de pie de página 4"/>
          <p:cNvSpPr>
            <a:spLocks noGrp="1"/>
          </p:cNvSpPr>
          <p:nvPr>
            <p:ph type="ftr" sz="quarter" idx="3"/>
          </p:nvPr>
        </p:nvSpPr>
        <p:spPr>
          <a:xfrm>
            <a:off x="3028950" y="5296959"/>
            <a:ext cx="3086100" cy="303389"/>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5296959"/>
            <a:ext cx="2057400" cy="303389"/>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fld id="{C0173E04-2CAB-427A-9996-6BD6BFB430D0}"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slow" advTm="12000">
    <p:split orient="vert"/>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029678035"/>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683568" y="194028"/>
            <a:ext cx="7848872" cy="1019528"/>
          </a:xfrm>
          <a:prstGeom prst="rect">
            <a:avLst/>
          </a:prstGeom>
        </p:spPr>
        <p:txBody>
          <a:bodyPr wrap="none" fromWordArt="1">
            <a:prstTxWarp prst="textTriangle">
              <a:avLst>
                <a:gd name="adj" fmla="val 24392"/>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Laguna Negra de Soria (Leyendas)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043608" y="1561356"/>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547664" y="2785492"/>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79712" y="3793604"/>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43808" y="4513684"/>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2.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bg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835696" y="121196"/>
            <a:ext cx="5186036" cy="923330"/>
          </a:xfrm>
          <a:prstGeom prst="rect">
            <a:avLst/>
          </a:prstGeom>
          <a:noFill/>
        </p:spPr>
        <p:txBody>
          <a:bodyPr wrap="none" lIns="91440" tIns="45720" rIns="91440" bIns="45720">
            <a:prstTxWarp prst="textFadeUp">
              <a:avLst>
                <a:gd name="adj" fmla="val 71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eflection blurRad="6350" stA="60000" endA="900" endPos="58000" dir="5400000" sy="-100000" algn="bl" rotWithShape="0"/>
                </a:effectLst>
              </a:rPr>
              <a:t> Laguna Negra </a:t>
            </a:r>
            <a:endParaRPr lang="es-ES"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eflection blurRad="6350" stA="60000" endA="900" endPos="58000" dir="5400000" sy="-100000" algn="bl" rotWithShape="0"/>
              </a:effectLst>
            </a:endParaRPr>
          </a:p>
        </p:txBody>
      </p:sp>
      <p:sp>
        <p:nvSpPr>
          <p:cNvPr id="5" name="4 CuadroTexto"/>
          <p:cNvSpPr txBox="1"/>
          <p:nvPr/>
        </p:nvSpPr>
        <p:spPr>
          <a:xfrm>
            <a:off x="251520" y="1273324"/>
            <a:ext cx="8712968" cy="2492990"/>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400" dirty="0" smtClean="0">
                <a:solidFill>
                  <a:schemeClr val="tx2">
                    <a:lumMod val="90000"/>
                  </a:schemeClr>
                </a:solidFill>
                <a:latin typeface="Lucida Bright" pitchFamily="18" charset="0"/>
              </a:rPr>
              <a:t>Laguna Negra: misterio y leyendas en la Sierra de </a:t>
            </a:r>
            <a:r>
              <a:rPr lang="es-ES" sz="2400" dirty="0" err="1" smtClean="0">
                <a:solidFill>
                  <a:schemeClr val="tx2">
                    <a:lumMod val="90000"/>
                  </a:schemeClr>
                </a:solidFill>
                <a:latin typeface="Lucida Bright" pitchFamily="18" charset="0"/>
              </a:rPr>
              <a:t>Urbión</a:t>
            </a:r>
            <a:r>
              <a:rPr lang="es-ES" sz="2400" dirty="0" smtClean="0">
                <a:solidFill>
                  <a:schemeClr val="tx2">
                    <a:lumMod val="90000"/>
                  </a:schemeClr>
                </a:solidFill>
                <a:latin typeface="Lucida Bright" pitchFamily="18" charset="0"/>
              </a:rPr>
              <a:t>. </a:t>
            </a:r>
            <a:r>
              <a:rPr lang="es-ES" sz="2200" i="1" dirty="0" smtClean="0">
                <a:solidFill>
                  <a:schemeClr val="tx2">
                    <a:lumMod val="90000"/>
                  </a:schemeClr>
                </a:solidFill>
                <a:effectLst>
                  <a:outerShdw blurRad="38100" dist="38100" dir="2700000" algn="tl">
                    <a:srgbClr val="000000">
                      <a:alpha val="43137"/>
                    </a:srgbClr>
                  </a:outerShdw>
                </a:effectLst>
                <a:latin typeface="Lucida Bright" pitchFamily="18" charset="0"/>
              </a:rPr>
              <a:t>Al norte de la provincia de Soria, en la sierra de los picos de </a:t>
            </a:r>
            <a:r>
              <a:rPr lang="es-ES" sz="22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Urbión</a:t>
            </a:r>
            <a:r>
              <a:rPr lang="es-ES" sz="22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y a 1.753 metros de altura, se localiza la conocida como Laguna Negra de </a:t>
            </a:r>
            <a:r>
              <a:rPr lang="es-ES" sz="22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Urbión</a:t>
            </a:r>
            <a:r>
              <a:rPr lang="es-ES" sz="22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o, sencillamente, Laguna Negra. Su origen, al igual que el del lago de Sanabria, es glaciar y tuvo lugar en la Era Cuaternaria con el deshielo de un gigantesco glaciar. </a:t>
            </a:r>
            <a:endParaRPr lang="es-ES" sz="2200" i="1" dirty="0">
              <a:solidFill>
                <a:schemeClr val="tx2">
                  <a:lumMod val="90000"/>
                </a:schemeClr>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51520" y="4009628"/>
            <a:ext cx="8424936" cy="1446550"/>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200" i="1" dirty="0" smtClean="0">
                <a:solidFill>
                  <a:schemeClr val="tx2">
                    <a:lumMod val="90000"/>
                  </a:schemeClr>
                </a:solidFill>
                <a:effectLst>
                  <a:outerShdw blurRad="38100" dist="38100" dir="2700000" algn="tl">
                    <a:srgbClr val="000000">
                      <a:alpha val="43137"/>
                    </a:srgbClr>
                  </a:outerShdw>
                </a:effectLst>
                <a:latin typeface="Lucida Bright" pitchFamily="18" charset="0"/>
              </a:rPr>
              <a:t>Un lugar integrado en el Parque Natural de la Laguna Negra y los Circos Glaciares de </a:t>
            </a:r>
            <a:r>
              <a:rPr lang="es-ES" sz="22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Urbión</a:t>
            </a:r>
            <a:r>
              <a:rPr lang="es-ES" sz="22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que fascina a todo aquel que lo visita por su mayúscula belleza y su entorno natural inigualable.</a:t>
            </a:r>
            <a:endParaRPr lang="es-ES" sz="2200" i="1" dirty="0">
              <a:solidFill>
                <a:schemeClr val="tx2">
                  <a:lumMod val="9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wipe/>
      </p:transition>
    </mc:Choice>
    <mc:Fallback>
      <p:transition spd="slow" advTm="5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34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de Soria ha servido de inspiración a escritores como Antonio Machado, Gerardo Diego y Gustavo Adolfo Bécquer que crearon en torno a ella un universo de versos y leyendas.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94573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llegar hasta la Laguna Negra? El mejor acceso es desde el pueblo de Vinuesa. También puedes acceder desde </a:t>
            </a:r>
            <a:r>
              <a:rPr lang="es-ES" i="1" dirty="0" err="1" smtClean="0">
                <a:effectLst>
                  <a:glow rad="101600">
                    <a:srgbClr val="C00000">
                      <a:alpha val="60000"/>
                    </a:srgbClr>
                  </a:glow>
                  <a:outerShdw blurRad="38100" dist="38100" dir="2700000" algn="tl">
                    <a:srgbClr val="000000">
                      <a:alpha val="43137"/>
                    </a:srgbClr>
                  </a:outerShdw>
                </a:effectLst>
              </a:rPr>
              <a:t>Covaleda</a:t>
            </a:r>
            <a:r>
              <a:rPr lang="es-ES" i="1" dirty="0" smtClean="0">
                <a:effectLst>
                  <a:glow rad="101600">
                    <a:srgbClr val="C00000">
                      <a:alpha val="60000"/>
                    </a:srgbClr>
                  </a:glow>
                  <a:outerShdw blurRad="38100" dist="38100" dir="2700000" algn="tl">
                    <a:srgbClr val="000000">
                      <a:alpha val="43137"/>
                    </a:srgbClr>
                  </a:outerShdw>
                </a:effectLst>
              </a:rPr>
              <a:t> o desde </a:t>
            </a:r>
            <a:r>
              <a:rPr lang="es-ES" i="1" dirty="0" err="1" smtClean="0">
                <a:effectLst>
                  <a:glow rad="101600">
                    <a:srgbClr val="C00000">
                      <a:alpha val="60000"/>
                    </a:srgbClr>
                  </a:glow>
                  <a:outerShdw blurRad="38100" dist="38100" dir="2700000" algn="tl">
                    <a:srgbClr val="000000">
                      <a:alpha val="43137"/>
                    </a:srgbClr>
                  </a:outerShdw>
                </a:effectLst>
              </a:rPr>
              <a:t>Duruelo</a:t>
            </a:r>
            <a:r>
              <a:rPr lang="es-ES" i="1" dirty="0" smtClean="0">
                <a:effectLst>
                  <a:glow rad="101600">
                    <a:srgbClr val="C00000">
                      <a:alpha val="60000"/>
                    </a:srgbClr>
                  </a:glow>
                  <a:outerShdw blurRad="38100" dist="38100" dir="2700000" algn="tl">
                    <a:srgbClr val="000000">
                      <a:alpha val="43137"/>
                    </a:srgbClr>
                  </a:outerShdw>
                </a:effectLst>
              </a:rPr>
              <a:t> de la Sierra.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3000">
        <p14:vortex dir="r"/>
        <p:sndAc>
          <p:stSnd loop="1">
            <p:snd r:embed="rId2" name="Variadas.wav"/>
          </p:stSnd>
        </p:sndAc>
      </p:transition>
    </mc:Choice>
    <mc:Fallback>
      <p:transition spd="slow" advTm="43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25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curiosidad comentar que un misterio recorre la Laguna Negra. Se dice de ella que no tiene fondo y que hay un hueco en la laguna que comunica por aguas subterráneas hasta el mar. Lo cierto es que esto es simplemente un mito ya que la laguna tiene 8 metros de profundidad.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657700"/>
            <a:ext cx="89644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Vinuesa.</a:t>
            </a:r>
            <a:r>
              <a:rPr lang="es-ES" i="1" dirty="0" smtClean="0">
                <a:effectLst>
                  <a:glow rad="101600">
                    <a:srgbClr val="C00000">
                      <a:alpha val="60000"/>
                    </a:srgbClr>
                  </a:glow>
                  <a:outerShdw blurRad="38100" dist="38100" dir="2700000" algn="tl">
                    <a:srgbClr val="000000">
                      <a:alpha val="43137"/>
                    </a:srgbClr>
                  </a:outerShdw>
                </a:effectLst>
              </a:rPr>
              <a:t> Recientemente ha sido elegido como uno de los pueblos más bonitos de España. Todas las calles del pueblo son adoquinadas y conserva las tradicionales casonas de piedra. Ese tipo de cosas que gustan de ver y que dan esencia al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9000">
        <p14:ripple/>
      </p:transition>
    </mc:Choice>
    <mc:Fallback>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3*ppt_w"/>
                                          </p:val>
                                        </p:tav>
                                      </p:tavLst>
                                    </p:anim>
                                    <p:anim calcmode="lin" valueType="num">
                                      <p:cBhvr>
                                        <p:cTn id="27" dur="4000"/>
                                        <p:tgtEl>
                                          <p:spTgt spid="4"/>
                                        </p:tgtEl>
                                        <p:attrNameLst>
                                          <p:attrName>ppt_h</p:attrName>
                                        </p:attrNameLst>
                                      </p:cBhvr>
                                      <p:tavLst>
                                        <p:tav tm="0">
                                          <p:val>
                                            <p:strVal val="ppt_h"/>
                                          </p:val>
                                        </p:tav>
                                        <p:tav tm="100000">
                                          <p:val>
                                            <p:strVal val="4/3*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4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4000" fill="hold"/>
                                        <p:tgtEl>
                                          <p:spTgt spid="30"/>
                                        </p:tgtEl>
                                        <p:attrNameLst>
                                          <p:attrName>ppt_w</p:attrName>
                                        </p:attrNameLst>
                                      </p:cBhvr>
                                      <p:tavLst>
                                        <p:tav tm="0">
                                          <p:val>
                                            <p:strVal val="4/3*#ppt_w"/>
                                          </p:val>
                                        </p:tav>
                                        <p:tav tm="100000">
                                          <p:val>
                                            <p:strVal val="#ppt_w"/>
                                          </p:val>
                                        </p:tav>
                                      </p:tavLst>
                                    </p:anim>
                                    <p:anim calcmode="lin" valueType="num">
                                      <p:cBhvr>
                                        <p:cTn id="35" dur="4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333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Merece la pena hacer un alto en el camino y disfrutar de la villa de Vinuesa.</a:t>
            </a:r>
          </a:p>
          <a:p>
            <a:r>
              <a:rPr lang="es-ES" i="1" dirty="0" smtClean="0">
                <a:effectLst>
                  <a:glow rad="101600">
                    <a:srgbClr val="C00000">
                      <a:alpha val="60000"/>
                    </a:srgbClr>
                  </a:glow>
                  <a:outerShdw blurRad="38100" dist="38100" dir="2700000" algn="tl">
                    <a:srgbClr val="000000">
                      <a:alpha val="43137"/>
                    </a:srgbClr>
                  </a:outerShdw>
                </a:effectLst>
              </a:rPr>
              <a:t>Por eso sería una pena lanzarse directamente a los bosques sin haber deambulado por las coquetas callejuelas de la villa, para disfrutar de la belleza de la arquitectura austera y hermética que dicta la climatología.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Vinuesa, La Corte de Pinares. </a:t>
            </a:r>
            <a:r>
              <a:rPr lang="es-ES" i="1" dirty="0" smtClean="0">
                <a:effectLst>
                  <a:glow rad="101600">
                    <a:srgbClr val="C00000">
                      <a:alpha val="60000"/>
                    </a:srgbClr>
                  </a:glow>
                  <a:outerShdw blurRad="38100" dist="38100" dir="2700000" algn="tl">
                    <a:srgbClr val="000000">
                      <a:alpha val="43137"/>
                    </a:srgbClr>
                  </a:outerShdw>
                </a:effectLst>
              </a:rPr>
              <a:t>Así se conoce a esta bella localidad, habitada desde época celtíbera y llamada </a:t>
            </a:r>
            <a:r>
              <a:rPr lang="es-ES" i="1" dirty="0" err="1" smtClean="0">
                <a:effectLst>
                  <a:glow rad="101600">
                    <a:srgbClr val="C00000">
                      <a:alpha val="60000"/>
                    </a:srgbClr>
                  </a:glow>
                  <a:outerShdw blurRad="38100" dist="38100" dir="2700000" algn="tl">
                    <a:srgbClr val="000000">
                      <a:alpha val="43137"/>
                    </a:srgbClr>
                  </a:outerShdw>
                </a:effectLst>
              </a:rPr>
              <a:t>Visontium</a:t>
            </a:r>
            <a:r>
              <a:rPr lang="es-ES" i="1" dirty="0" smtClean="0">
                <a:effectLst>
                  <a:glow rad="101600">
                    <a:srgbClr val="C00000">
                      <a:alpha val="60000"/>
                    </a:srgbClr>
                  </a:glow>
                  <a:outerShdw blurRad="38100" dist="38100" dir="2700000" algn="tl">
                    <a:srgbClr val="000000">
                      <a:alpha val="43137"/>
                    </a:srgbClr>
                  </a:outerShdw>
                </a:effectLst>
              </a:rPr>
              <a:t> por los romanos. El sobrenombre de «corte de pinares» procede de época medieval, deriva del interés por parte de algunos reyes de Castilla por realizar cacerías y estancias por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66000">
        <p15:prstTrans prst="pageCurlDouble"/>
      </p:transition>
    </mc:Choice>
    <mc:Fallback>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9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35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imprescindible al menos una visita para deambular por sus calles de piedra y visitar lugares como La iglesia gótica de Nuestra Señora del Pino o el antiguo puente romano.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fondohojas.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del Bosque muestra las diferentes rutas y evolución de este entorno.</a:t>
            </a:r>
          </a:p>
          <a:p>
            <a:r>
              <a:rPr lang="es-ES" i="1" dirty="0" smtClean="0">
                <a:effectLst>
                  <a:glow rad="101600">
                    <a:srgbClr val="C00000">
                      <a:alpha val="60000"/>
                    </a:srgbClr>
                  </a:glow>
                  <a:outerShdw blurRad="38100" dist="38100" dir="2700000" algn="tl">
                    <a:srgbClr val="000000">
                      <a:alpha val="43137"/>
                    </a:srgbClr>
                  </a:outerShdw>
                </a:effectLst>
              </a:rPr>
              <a:t>El museo es en realidad, la casa del parque natural. O sea, un centro de visitantes donde extraer información para trazar rutas, así como un atractivo centro de interpretación multimedia e interactivo con un bosque sensorial,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7000">
        <p14:prism/>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000" fill="hold"/>
                                        <p:tgtEl>
                                          <p:spTgt spid="13"/>
                                        </p:tgtEl>
                                        <p:attrNameLst>
                                          <p:attrName>ppt_w</p:attrName>
                                        </p:attrNameLst>
                                      </p:cBhvr>
                                      <p:tavLst>
                                        <p:tav tm="0">
                                          <p:val>
                                            <p:strVal val="4/3*#ppt_w"/>
                                          </p:val>
                                        </p:tav>
                                        <p:tav tm="100000">
                                          <p:val>
                                            <p:strVal val="#ppt_w"/>
                                          </p:val>
                                        </p:tav>
                                      </p:tavLst>
                                    </p:anim>
                                    <p:anim calcmode="lin" valueType="num">
                                      <p:cBhvr>
                                        <p:cTn id="8" dur="4000" fill="hold"/>
                                        <p:tgtEl>
                                          <p:spTgt spid="13"/>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4000"/>
                                        <p:tgtEl>
                                          <p:spTgt spid="13"/>
                                        </p:tgtEl>
                                      </p:cBhvr>
                                    </p:animEffect>
                                    <p:anim calcmode="lin" valueType="num">
                                      <p:cBhvr>
                                        <p:cTn id="12" dur="4000" fill="hold"/>
                                        <p:tgtEl>
                                          <p:spTgt spid="13"/>
                                        </p:tgtEl>
                                        <p:attrNameLst>
                                          <p:attrName>ppt_x</p:attrName>
                                        </p:attrNameLst>
                                      </p:cBhvr>
                                      <p:tavLst>
                                        <p:tav tm="0">
                                          <p:val>
                                            <p:strVal val="#ppt_x"/>
                                          </p:val>
                                        </p:tav>
                                        <p:tav tm="100000">
                                          <p:val>
                                            <p:strVal val="#ppt_x"/>
                                          </p:val>
                                        </p:tav>
                                      </p:tavLst>
                                    </p:anim>
                                    <p:anim calcmode="lin" valueType="num">
                                      <p:cBhvr>
                                        <p:cTn id="13" dur="400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9300"/>
                            </p:stCondLst>
                            <p:childTnLst>
                              <p:par>
                                <p:cTn id="21" presetID="23" presetClass="exit" presetSubtype="272" fill="hold" grpId="1" nodeType="afterEffect">
                                  <p:stCondLst>
                                    <p:cond delay="2000"/>
                                  </p:stCondLst>
                                  <p:iterate type="lt">
                                    <p:tmPct val="0"/>
                                  </p:iterate>
                                  <p:childTnLst>
                                    <p:anim calcmode="lin" valueType="num">
                                      <p:cBhvr>
                                        <p:cTn id="22" dur="3000"/>
                                        <p:tgtEl>
                                          <p:spTgt spid="5"/>
                                        </p:tgtEl>
                                        <p:attrNameLst>
                                          <p:attrName>ppt_w</p:attrName>
                                        </p:attrNameLst>
                                      </p:cBhvr>
                                      <p:tavLst>
                                        <p:tav tm="0">
                                          <p:val>
                                            <p:strVal val="ppt_w"/>
                                          </p:val>
                                        </p:tav>
                                        <p:tav tm="100000">
                                          <p:val>
                                            <p:strVal val="4/3*ppt_w"/>
                                          </p:val>
                                        </p:tav>
                                      </p:tavLst>
                                    </p:anim>
                                    <p:anim calcmode="lin" valueType="num">
                                      <p:cBhvr>
                                        <p:cTn id="23" dur="3000"/>
                                        <p:tgtEl>
                                          <p:spTgt spid="5"/>
                                        </p:tgtEl>
                                        <p:attrNameLst>
                                          <p:attrName>ppt_h</p:attrName>
                                        </p:attrNameLst>
                                      </p:cBhvr>
                                      <p:tavLst>
                                        <p:tav tm="0">
                                          <p:val>
                                            <p:strVal val="ppt_h"/>
                                          </p:val>
                                        </p:tav>
                                        <p:tav tm="100000">
                                          <p:val>
                                            <p:strVal val="4/3*ppt_h"/>
                                          </p:val>
                                        </p:tav>
                                      </p:tavLst>
                                    </p:anim>
                                    <p:set>
                                      <p:cBhvr>
                                        <p:cTn id="24" dur="1" fill="hold">
                                          <p:stCondLst>
                                            <p:cond delay="2999"/>
                                          </p:stCondLst>
                                        </p:cTn>
                                        <p:tgtEl>
                                          <p:spTgt spid="5"/>
                                        </p:tgtEl>
                                        <p:attrNameLst>
                                          <p:attrName>style.visibility</p:attrName>
                                        </p:attrNameLst>
                                      </p:cBhvr>
                                      <p:to>
                                        <p:strVal val="hidden"/>
                                      </p:to>
                                    </p:set>
                                  </p:childTnLst>
                                </p:cTn>
                              </p:par>
                              <p:par>
                                <p:cTn id="25" presetID="10" presetClass="exit" presetSubtype="0" fill="hold" grpId="2" nodeType="withEffect">
                                  <p:stCondLst>
                                    <p:cond delay="2000"/>
                                  </p:stCondLst>
                                  <p:iterate type="lt">
                                    <p:tmPct val="0"/>
                                  </p:iterate>
                                  <p:childTnLst>
                                    <p:animEffect transition="out" filter="fade">
                                      <p:cBhvr>
                                        <p:cTn id="26" dur="4000"/>
                                        <p:tgtEl>
                                          <p:spTgt spid="5"/>
                                        </p:tgtEl>
                                      </p:cBhvr>
                                    </p:animEffect>
                                    <p:set>
                                      <p:cBhvr>
                                        <p:cTn id="27" dur="1" fill="hold">
                                          <p:stCondLst>
                                            <p:cond delay="3999"/>
                                          </p:stCondLst>
                                        </p:cTn>
                                        <p:tgtEl>
                                          <p:spTgt spid="5"/>
                                        </p:tgtEl>
                                        <p:attrNameLst>
                                          <p:attrName>style.visibility</p:attrName>
                                        </p:attrNameLst>
                                      </p:cBhvr>
                                      <p:to>
                                        <p:strVal val="hidden"/>
                                      </p:to>
                                    </p:set>
                                  </p:childTnLst>
                                </p:cTn>
                              </p:par>
                              <p:par>
                                <p:cTn id="28" presetID="42" presetClass="entr" presetSubtype="0" fill="hold" nodeType="withEffect">
                                  <p:stCondLst>
                                    <p:cond delay="20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4000"/>
                                        <p:tgtEl>
                                          <p:spTgt spid="12"/>
                                        </p:tgtEl>
                                      </p:cBhvr>
                                    </p:animEffect>
                                    <p:anim calcmode="lin" valueType="num">
                                      <p:cBhvr>
                                        <p:cTn id="31" dur="4000" fill="hold"/>
                                        <p:tgtEl>
                                          <p:spTgt spid="12"/>
                                        </p:tgtEl>
                                        <p:attrNameLst>
                                          <p:attrName>ppt_x</p:attrName>
                                        </p:attrNameLst>
                                      </p:cBhvr>
                                      <p:tavLst>
                                        <p:tav tm="0">
                                          <p:val>
                                            <p:strVal val="#ppt_x"/>
                                          </p:val>
                                        </p:tav>
                                        <p:tav tm="100000">
                                          <p:val>
                                            <p:strVal val="#ppt_x"/>
                                          </p:val>
                                        </p:tav>
                                      </p:tavLst>
                                    </p:anim>
                                    <p:anim calcmode="lin" valueType="num">
                                      <p:cBhvr>
                                        <p:cTn id="32" dur="4000" fill="hold"/>
                                        <p:tgtEl>
                                          <p:spTgt spid="12"/>
                                        </p:tgtEl>
                                        <p:attrNameLst>
                                          <p:attrName>ppt_y</p:attrName>
                                        </p:attrNameLst>
                                      </p:cBhvr>
                                      <p:tavLst>
                                        <p:tav tm="0">
                                          <p:val>
                                            <p:strVal val="#ppt_y+.1"/>
                                          </p:val>
                                        </p:tav>
                                        <p:tav tm="100000">
                                          <p:val>
                                            <p:strVal val="#ppt_y"/>
                                          </p:val>
                                        </p:tav>
                                      </p:tavLst>
                                    </p:anim>
                                  </p:childTnLst>
                                </p:cTn>
                              </p:par>
                              <p:par>
                                <p:cTn id="33" presetID="23" presetClass="entr" presetSubtype="288"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4000" fill="hold"/>
                                        <p:tgtEl>
                                          <p:spTgt spid="12"/>
                                        </p:tgtEl>
                                        <p:attrNameLst>
                                          <p:attrName>ppt_w</p:attrName>
                                        </p:attrNameLst>
                                      </p:cBhvr>
                                      <p:tavLst>
                                        <p:tav tm="0">
                                          <p:val>
                                            <p:strVal val="4/3*#ppt_w"/>
                                          </p:val>
                                        </p:tav>
                                        <p:tav tm="100000">
                                          <p:val>
                                            <p:strVal val="#ppt_w"/>
                                          </p:val>
                                        </p:tav>
                                      </p:tavLst>
                                    </p:anim>
                                    <p:anim calcmode="lin" valueType="num">
                                      <p:cBhvr>
                                        <p:cTn id="36" dur="4000" fill="hold"/>
                                        <p:tgtEl>
                                          <p:spTgt spid="12"/>
                                        </p:tgtEl>
                                        <p:attrNameLst>
                                          <p:attrName>ppt_h</p:attrName>
                                        </p:attrNameLst>
                                      </p:cBhvr>
                                      <p:tavLst>
                                        <p:tav tm="0">
                                          <p:val>
                                            <p:strVal val="4/3*#ppt_h"/>
                                          </p:val>
                                        </p:tav>
                                        <p:tav tm="100000">
                                          <p:val>
                                            <p:strVal val="#ppt_h"/>
                                          </p:val>
                                        </p:tav>
                                      </p:tavLst>
                                    </p:anim>
                                  </p:childTnLst>
                                </p:cTn>
                              </p:par>
                            </p:childTnLst>
                          </p:cTn>
                        </p:par>
                        <p:par>
                          <p:cTn id="37" fill="hold">
                            <p:stCondLst>
                              <p:cond delay="253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 grpId="2"/>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697" name="Rectangle 1"/>
          <p:cNvSpPr>
            <a:spLocks noChangeArrowheads="1"/>
          </p:cNvSpPr>
          <p:nvPr/>
        </p:nvSpPr>
        <p:spPr bwMode="auto">
          <a:xfrm>
            <a:off x="467544" y="4657700"/>
            <a:ext cx="806489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 Laguna Negra, excepto en los meses de verano o en festivos con mucha afluencia de visitantes, en los que se prohíbe el acceso de vehículos, los dos</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últimos kilómetros hasta llegar a la Laguna Negra pueden hacerse a pie. </a:t>
            </a:r>
          </a:p>
        </p:txBody>
      </p:sp>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698" name="Rectangle 2"/>
          <p:cNvSpPr>
            <a:spLocks noChangeArrowheads="1"/>
          </p:cNvSpPr>
          <p:nvPr/>
        </p:nvSpPr>
        <p:spPr bwMode="auto">
          <a:xfrm>
            <a:off x="683568" y="4657700"/>
            <a:ext cx="799288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Además de la propia Laguna Negra, parten de ella numerosas rutas como el clásico ascenso al Pico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Urbión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y otras. La zona es abundante en cuanto a puntos de interés de todo tipo. </a:t>
            </a:r>
          </a:p>
        </p:txBody>
      </p:sp>
    </p:spTree>
  </p:cSld>
  <p:clrMapOvr>
    <a:masterClrMapping/>
  </p:clrMapOvr>
  <mc:AlternateContent xmlns:mc="http://schemas.openxmlformats.org/markup-compatibility/2006">
    <mc:Choice xmlns:p14="http://schemas.microsoft.com/office/powerpoint/2010/main" Requires="p14">
      <p:transition spd="slow" p14:dur="2250" advTm="49000">
        <p14:gallery dir="l"/>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29697"/>
                                        </p:tgtEl>
                                        <p:attrNameLst>
                                          <p:attrName>style.visibility</p:attrName>
                                        </p:attrNameLst>
                                      </p:cBhvr>
                                      <p:to>
                                        <p:strVal val="visible"/>
                                      </p:to>
                                    </p:set>
                                    <p:animEffect transition="in" filter="fade">
                                      <p:cBhvr>
                                        <p:cTn id="15" dur="1000"/>
                                        <p:tgtEl>
                                          <p:spTgt spid="29697"/>
                                        </p:tgtEl>
                                      </p:cBhvr>
                                    </p:animEffect>
                                    <p:anim calcmode="lin" valueType="num">
                                      <p:cBhvr>
                                        <p:cTn id="16" dur="1000" fill="hold"/>
                                        <p:tgtEl>
                                          <p:spTgt spid="29697"/>
                                        </p:tgtEl>
                                        <p:attrNameLst>
                                          <p:attrName>ppt_x</p:attrName>
                                        </p:attrNameLst>
                                      </p:cBhvr>
                                      <p:tavLst>
                                        <p:tav tm="0">
                                          <p:val>
                                            <p:strVal val="#ppt_x-.1"/>
                                          </p:val>
                                        </p:tav>
                                        <p:tav tm="100000">
                                          <p:val>
                                            <p:strVal val="#ppt_x"/>
                                          </p:val>
                                        </p:tav>
                                      </p:tavLst>
                                    </p:anim>
                                    <p:anim calcmode="lin" valueType="num">
                                      <p:cBhvr>
                                        <p:cTn id="17" dur="1000" fill="hold"/>
                                        <p:tgtEl>
                                          <p:spTgt spid="29697"/>
                                        </p:tgtEl>
                                        <p:attrNameLst>
                                          <p:attrName>ppt_y</p:attrName>
                                        </p:attrNameLst>
                                      </p:cBhvr>
                                      <p:tavLst>
                                        <p:tav tm="0">
                                          <p:val>
                                            <p:strVal val="#ppt_y"/>
                                          </p:val>
                                        </p:tav>
                                        <p:tav tm="100000">
                                          <p:val>
                                            <p:strVal val="#ppt_y"/>
                                          </p:val>
                                        </p:tav>
                                      </p:tavLst>
                                    </p:anim>
                                  </p:childTnLst>
                                </p:cTn>
                              </p:par>
                            </p:childTnLst>
                          </p:cTn>
                        </p:par>
                        <p:par>
                          <p:cTn id="18" fill="hold">
                            <p:stCondLst>
                              <p:cond delay="23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29697"/>
                                        </p:tgtEl>
                                      </p:cBhvr>
                                    </p:animEffect>
                                    <p:set>
                                      <p:cBhvr>
                                        <p:cTn id="21" dur="1" fill="hold">
                                          <p:stCondLst>
                                            <p:cond delay="2999"/>
                                          </p:stCondLst>
                                        </p:cTn>
                                        <p:tgtEl>
                                          <p:spTgt spid="29697"/>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2"/>
                                        </p:tgtEl>
                                        <p:attrNameLst>
                                          <p:attrName>ppt_w</p:attrName>
                                        </p:attrNameLst>
                                      </p:cBhvr>
                                      <p:tavLst>
                                        <p:tav tm="0">
                                          <p:val>
                                            <p:strVal val="ppt_w"/>
                                          </p:val>
                                        </p:tav>
                                        <p:tav tm="100000">
                                          <p:val>
                                            <p:strVal val="4/3*ppt_w"/>
                                          </p:val>
                                        </p:tav>
                                      </p:tavLst>
                                    </p:anim>
                                    <p:anim calcmode="lin" valueType="num">
                                      <p:cBhvr>
                                        <p:cTn id="24" dur="4000"/>
                                        <p:tgtEl>
                                          <p:spTgt spid="2"/>
                                        </p:tgtEl>
                                        <p:attrNameLst>
                                          <p:attrName>ppt_h</p:attrName>
                                        </p:attrNameLst>
                                      </p:cBhvr>
                                      <p:tavLst>
                                        <p:tav tm="0">
                                          <p:val>
                                            <p:strVal val="ppt_h"/>
                                          </p:val>
                                        </p:tav>
                                        <p:tav tm="100000">
                                          <p:val>
                                            <p:strVal val="4/3*ppt_h"/>
                                          </p:val>
                                        </p:tav>
                                      </p:tavLst>
                                    </p:anim>
                                    <p:set>
                                      <p:cBhvr>
                                        <p:cTn id="25" dur="1" fill="hold">
                                          <p:stCondLst>
                                            <p:cond delay="3999"/>
                                          </p:stCondLst>
                                        </p:cTn>
                                        <p:tgtEl>
                                          <p:spTgt spid="2"/>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20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4000"/>
                                        <p:tgtEl>
                                          <p:spTgt spid="4"/>
                                        </p:tgtEl>
                                      </p:cBhvr>
                                    </p:animEffect>
                                  </p:childTnLst>
                                </p:cTn>
                              </p:par>
                            </p:childTnLst>
                          </p:cTn>
                        </p:par>
                        <p:par>
                          <p:cTn id="33" fill="hold">
                            <p:stCondLst>
                              <p:cond delay="292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29698"/>
                                        </p:tgtEl>
                                        <p:attrNameLst>
                                          <p:attrName>style.visibility</p:attrName>
                                        </p:attrNameLst>
                                      </p:cBhvr>
                                      <p:to>
                                        <p:strVal val="visible"/>
                                      </p:to>
                                    </p:set>
                                    <p:animEffect transition="in" filter="fade">
                                      <p:cBhvr>
                                        <p:cTn id="36" dur="1000"/>
                                        <p:tgtEl>
                                          <p:spTgt spid="29698"/>
                                        </p:tgtEl>
                                      </p:cBhvr>
                                    </p:animEffect>
                                    <p:anim calcmode="lin" valueType="num">
                                      <p:cBhvr>
                                        <p:cTn id="37" dur="1000" fill="hold"/>
                                        <p:tgtEl>
                                          <p:spTgt spid="29698"/>
                                        </p:tgtEl>
                                        <p:attrNameLst>
                                          <p:attrName>ppt_x</p:attrName>
                                        </p:attrNameLst>
                                      </p:cBhvr>
                                      <p:tavLst>
                                        <p:tav tm="0">
                                          <p:val>
                                            <p:strVal val="#ppt_x-.1"/>
                                          </p:val>
                                        </p:tav>
                                        <p:tav tm="100000">
                                          <p:val>
                                            <p:strVal val="#ppt_x"/>
                                          </p:val>
                                        </p:tav>
                                      </p:tavLst>
                                    </p:anim>
                                    <p:anim calcmode="lin" valueType="num">
                                      <p:cBhvr>
                                        <p:cTn id="38" dur="1000" fill="hold"/>
                                        <p:tgtEl>
                                          <p:spTgt spid="296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7" grpId="0"/>
      <p:bldP spid="29697" grpId="1"/>
      <p:bldP spid="2969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Paseando por sus pasarelas de madera se entiende mejor por qué es el espacio natural más visitado de la provincia de Soria. Un destino sin duda cebado por La tierra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un romance de Antonio Machado inspirado en una leyenda que le reveló un campesino durante un viaje por estos lares.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exposición nos ha puesto los dientes largos y nos lanzamos a probar suerte con la Laguna Negra, aprovechando que el parking no exige reserva en esta época del año y que la nieve, por los pelos, nos permite alcanzarlo.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14:flip dir="r"/>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35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1"/>
                                          </p:val>
                                        </p:tav>
                                        <p:tav tm="100000">
                                          <p:val>
                                            <p:strVal val="#ppt_x"/>
                                          </p:val>
                                        </p:tav>
                                      </p:tavLst>
                                    </p:anim>
                                    <p:anim calcmode="lin" valueType="num">
                                      <p:cBhvr>
                                        <p:cTn id="4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Laguna Negra de </a:t>
            </a:r>
            <a:r>
              <a:rPr lang="es-ES" i="1" dirty="0" err="1" smtClean="0">
                <a:effectLst>
                  <a:glow rad="101600">
                    <a:srgbClr val="C00000">
                      <a:alpha val="60000"/>
                    </a:srgbClr>
                  </a:glow>
                  <a:outerShdw blurRad="38100" dist="38100" dir="2700000" algn="tl">
                    <a:srgbClr val="000000">
                      <a:alpha val="43137"/>
                    </a:srgbClr>
                  </a:outerShdw>
                </a:effectLst>
              </a:rPr>
              <a:t>Urbión</a:t>
            </a:r>
            <a:r>
              <a:rPr lang="es-ES" i="1" dirty="0" smtClean="0">
                <a:effectLst>
                  <a:glow rad="101600">
                    <a:srgbClr val="C00000">
                      <a:alpha val="60000"/>
                    </a:srgbClr>
                  </a:glow>
                  <a:outerShdw blurRad="38100" dist="38100" dir="2700000" algn="tl">
                    <a:srgbClr val="000000">
                      <a:alpha val="43137"/>
                    </a:srgbClr>
                  </a:outerShdw>
                </a:effectLst>
              </a:rPr>
              <a:t> se encuentra exactamente a la misma altitud que el puerto de Santa Inés, o sea, el paso de montaña que da acceso a la cara norte de este macizo.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vertiente, la riojana, vamos a toparnos con bosques de un corte más atlántico, donde dominan las hayas y los robles, que se encuentran bajo la protección del Parque Natural de Sierra Cebollera.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7000">
        <p14:shred/>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8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52" presetClass="exit" presetSubtype="0" fill="hold" nodeType="withEffect">
                                  <p:stCondLst>
                                    <p:cond delay="2000"/>
                                  </p:stCondLst>
                                  <p:childTnLst>
                                    <p:animScale>
                                      <p:cBhvr>
                                        <p:cTn id="23"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4000" accel="50000">
                                          <p:stCondLst>
                                            <p:cond delay="0"/>
                                          </p:stCondLst>
                                        </p:cTn>
                                        <p:tgtEl>
                                          <p:spTgt spid="4"/>
                                        </p:tgtEl>
                                        <p:attrNameLst>
                                          <p:attrName>ppt_x</p:attrName>
                                          <p:attrName>ppt_y</p:attrName>
                                        </p:attrNameLst>
                                      </p:cBhvr>
                                    </p:animMotion>
                                    <p:animEffect transition="out" filter="fade">
                                      <p:cBhvr>
                                        <p:cTn id="25" dur="4000"/>
                                        <p:tgtEl>
                                          <p:spTgt spid="4"/>
                                        </p:tgtEl>
                                      </p:cBhvr>
                                    </p:animEffect>
                                    <p:set>
                                      <p:cBhvr>
                                        <p:cTn id="26" dur="1" fill="hold">
                                          <p:stCondLst>
                                            <p:cond delay="3999"/>
                                          </p:stCondLst>
                                        </p:cTn>
                                        <p:tgtEl>
                                          <p:spTgt spid="4"/>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4"/>
                                        </p:tgtEl>
                                        <p:attrNameLst>
                                          <p:attrName>ppt_w</p:attrName>
                                        </p:attrNameLst>
                                      </p:cBhvr>
                                      <p:tavLst>
                                        <p:tav tm="0">
                                          <p:val>
                                            <p:strVal val="ppt_w"/>
                                          </p:val>
                                        </p:tav>
                                        <p:tav tm="100000">
                                          <p:val>
                                            <p:strVal val="4/3*ppt_w"/>
                                          </p:val>
                                        </p:tav>
                                      </p:tavLst>
                                    </p:anim>
                                    <p:anim calcmode="lin" valueType="num">
                                      <p:cBhvr>
                                        <p:cTn id="29" dur="4000"/>
                                        <p:tgtEl>
                                          <p:spTgt spid="4"/>
                                        </p:tgtEl>
                                        <p:attrNameLst>
                                          <p:attrName>ppt_h</p:attrName>
                                        </p:attrNameLst>
                                      </p:cBhvr>
                                      <p:tavLst>
                                        <p:tav tm="0">
                                          <p:val>
                                            <p:strVal val="ppt_h"/>
                                          </p:val>
                                        </p:tav>
                                        <p:tav tm="100000">
                                          <p:val>
                                            <p:strVal val="4/3*ppt_h"/>
                                          </p:val>
                                        </p:tav>
                                      </p:tavLst>
                                    </p:anim>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p:val>
                                            <p:strVal val="4/3*#ppt_w"/>
                                          </p:val>
                                        </p:tav>
                                        <p:tav tm="100000">
                                          <p:val>
                                            <p:strVal val="#ppt_w"/>
                                          </p:val>
                                        </p:tav>
                                      </p:tavLst>
                                    </p:anim>
                                    <p:anim calcmode="lin" valueType="num">
                                      <p:cBhvr>
                                        <p:cTn id="34" dur="4000" fill="hold"/>
                                        <p:tgtEl>
                                          <p:spTgt spid="10"/>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Scale>
                                      <p:cBhvr>
                                        <p:cTn id="37"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10"/>
                                        </p:tgtEl>
                                        <p:attrNameLst>
                                          <p:attrName>ppt_x</p:attrName>
                                          <p:attrName>ppt_y</p:attrName>
                                        </p:attrNameLst>
                                      </p:cBhvr>
                                    </p:animMotion>
                                    <p:animEffect transition="in" filter="fade">
                                      <p:cBhvr>
                                        <p:cTn id="39" dur="4000"/>
                                        <p:tgtEl>
                                          <p:spTgt spid="10"/>
                                        </p:tgtEl>
                                      </p:cBhvr>
                                    </p:animEffect>
                                  </p:childTnLst>
                                </p:cTn>
                              </p:par>
                            </p:childTnLst>
                          </p:cTn>
                        </p:par>
                        <p:par>
                          <p:cTn id="40" fill="hold">
                            <p:stCondLst>
                              <p:cond delay="24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aunque desde la Laguna Negra prácticamente podemos atisbar el puerto, el terreno escabroso nos va a obligar a regresar prácticamente hasta pie de puerto, a 1.200 metros.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arriba, desde Santa Inés nos asomamos a la comarca riojana de Los Cameros, un rincón de paz con pueblos recónditos de color rojizo que trepan por su terreno ondulado, y donde la localidad más populosa, Torrecilla en Cameros, no alcanza los 500 habitantes.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53000">
        <p15:prstTrans prst="fracture"/>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fltVal val="0"/>
                                          </p:val>
                                        </p:tav>
                                        <p:tav tm="100000">
                                          <p:val>
                                            <p:strVal val="#ppt_w"/>
                                          </p:val>
                                        </p:tav>
                                      </p:tavLst>
                                    </p:anim>
                                    <p:anim calcmode="lin" valueType="num">
                                      <p:cBhvr>
                                        <p:cTn id="8" dur="4000" fill="hold"/>
                                        <p:tgtEl>
                                          <p:spTgt spid="18"/>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8"/>
                                        </p:tgtEl>
                                        <p:attrNameLst>
                                          <p:attrName>ppt_w</p:attrName>
                                        </p:attrNameLst>
                                      </p:cBhvr>
                                      <p:tavLst>
                                        <p:tav tm="0">
                                          <p:val>
                                            <p:strVal val="ppt_w"/>
                                          </p:val>
                                        </p:tav>
                                        <p:tav tm="100000">
                                          <p:val>
                                            <p:strVal val="4/3*ppt_w"/>
                                          </p:val>
                                        </p:tav>
                                      </p:tavLst>
                                    </p:anim>
                                    <p:anim calcmode="lin" valueType="num">
                                      <p:cBhvr>
                                        <p:cTn id="24" dur="4000"/>
                                        <p:tgtEl>
                                          <p:spTgt spid="18"/>
                                        </p:tgtEl>
                                        <p:attrNameLst>
                                          <p:attrName>ppt_h</p:attrName>
                                        </p:attrNameLst>
                                      </p:cBhvr>
                                      <p:tavLst>
                                        <p:tav tm="0">
                                          <p:val>
                                            <p:strVal val="ppt_h"/>
                                          </p:val>
                                        </p:tav>
                                        <p:tav tm="100000">
                                          <p:val>
                                            <p:strVal val="4/3*ppt_h"/>
                                          </p:val>
                                        </p:tav>
                                      </p:tavLst>
                                    </p:anim>
                                    <p:set>
                                      <p:cBhvr>
                                        <p:cTn id="25" dur="1" fill="hold">
                                          <p:stCondLst>
                                            <p:cond delay="3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18"/>
                                        </p:tgtEl>
                                        <p:attrNameLst>
                                          <p:attrName>ppt_x</p:attrName>
                                        </p:attrNameLst>
                                      </p:cBhvr>
                                      <p:tavLst>
                                        <p:tav tm="0">
                                          <p:val>
                                            <p:strVal val="ppt_x"/>
                                          </p:val>
                                        </p:tav>
                                        <p:tav tm="100000">
                                          <p:val>
                                            <p:strVal val="ppt_x-.2"/>
                                          </p:val>
                                        </p:tav>
                                      </p:tavLst>
                                    </p:anim>
                                    <p:anim calcmode="lin" valueType="num">
                                      <p:cBhvr>
                                        <p:cTn id="28" dur="4000"/>
                                        <p:tgtEl>
                                          <p:spTgt spid="18"/>
                                        </p:tgtEl>
                                        <p:attrNameLst>
                                          <p:attrName>ppt_y</p:attrName>
                                        </p:attrNameLst>
                                      </p:cBhvr>
                                      <p:tavLst>
                                        <p:tav tm="0">
                                          <p:val>
                                            <p:strVal val="ppt_y"/>
                                          </p:val>
                                        </p:tav>
                                        <p:tav tm="100000">
                                          <p:val>
                                            <p:strVal val="ppt_y"/>
                                          </p:val>
                                        </p:tav>
                                      </p:tavLst>
                                    </p:anim>
                                    <p:animEffect transition="out" filter="fade">
                                      <p:cBhvr>
                                        <p:cTn id="29" dur="4000"/>
                                        <p:tgtEl>
                                          <p:spTgt spid="18"/>
                                        </p:tgtEl>
                                      </p:cBhvr>
                                    </p:animEffect>
                                    <p:set>
                                      <p:cBhvr>
                                        <p:cTn id="30" dur="1" fill="hold">
                                          <p:stCondLst>
                                            <p:cond delay="3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4000" fill="hold"/>
                                        <p:tgtEl>
                                          <p:spTgt spid="17"/>
                                        </p:tgtEl>
                                        <p:attrNameLst>
                                          <p:attrName>ppt_w</p:attrName>
                                        </p:attrNameLst>
                                      </p:cBhvr>
                                      <p:tavLst>
                                        <p:tav tm="0">
                                          <p:val>
                                            <p:strVal val="4/3*#ppt_w"/>
                                          </p:val>
                                        </p:tav>
                                        <p:tav tm="100000">
                                          <p:val>
                                            <p:strVal val="#ppt_w"/>
                                          </p:val>
                                        </p:tav>
                                      </p:tavLst>
                                    </p:anim>
                                    <p:anim calcmode="lin" valueType="num">
                                      <p:cBhvr>
                                        <p:cTn id="34" dur="4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4000"/>
                                        <p:tgtEl>
                                          <p:spTgt spid="17"/>
                                        </p:tgtEl>
                                      </p:cBhvr>
                                    </p:animEffect>
                                    <p:anim calcmode="lin" valueType="num">
                                      <p:cBhvr>
                                        <p:cTn id="38" dur="4000" fill="hold"/>
                                        <p:tgtEl>
                                          <p:spTgt spid="17"/>
                                        </p:tgtEl>
                                        <p:attrNameLst>
                                          <p:attrName>ppt_x</p:attrName>
                                        </p:attrNameLst>
                                      </p:cBhvr>
                                      <p:tavLst>
                                        <p:tav tm="0">
                                          <p:val>
                                            <p:strVal val="#ppt_x"/>
                                          </p:val>
                                        </p:tav>
                                        <p:tav tm="100000">
                                          <p:val>
                                            <p:strVal val="#ppt_x"/>
                                          </p:val>
                                        </p:tav>
                                      </p:tavLst>
                                    </p:anim>
                                    <p:anim calcmode="lin" valueType="num">
                                      <p:cBhvr>
                                        <p:cTn id="39" dur="4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6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tretch>
            <a:fillRect/>
          </a:stretch>
        </p:blipFill>
        <p:spPr bwMode="auto">
          <a:xfrm>
            <a:off x="0"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puerto también se encuentra el Punto de Nieve Santa Inés, un espacio donde disfrutar de los deportes blancos gracias a un remonte, un circuito de esquí de fondo, una escuela y una empresa de alquiler de material.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61056_piekny-ptak-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sólo el nombre de Laguna Negra suena misterioso y eso es un gran atractivo para los más pequeños. Añadid un parque natural con una ruta entre pinos, arroyos, un centro de interpretación muy bien montado, pueblos con encanto en los que se come bien.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5000">
        <p14:vortex dir="r"/>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4000"/>
                                        <p:tgtEl>
                                          <p:spTgt spid="11"/>
                                        </p:tgtEl>
                                      </p:cBhvr>
                                    </p:animEffect>
                                    <p:anim calcmode="lin" valueType="num">
                                      <p:cBhvr>
                                        <p:cTn id="38" dur="4000" fill="hold"/>
                                        <p:tgtEl>
                                          <p:spTgt spid="11"/>
                                        </p:tgtEl>
                                        <p:attrNameLst>
                                          <p:attrName>ppt_x</p:attrName>
                                        </p:attrNameLst>
                                      </p:cBhvr>
                                      <p:tavLst>
                                        <p:tav tm="0">
                                          <p:val>
                                            <p:strVal val="#ppt_x"/>
                                          </p:val>
                                        </p:tav>
                                        <p:tav tm="100000">
                                          <p:val>
                                            <p:strVal val="#ppt_x"/>
                                          </p:val>
                                        </p:tav>
                                      </p:tavLst>
                                    </p:anim>
                                    <p:anim calcmode="lin" valueType="num">
                                      <p:cBhvr>
                                        <p:cTn id="39" dur="4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28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 cascada laguna negr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9 cascada laguna negr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Debéis tener en cuenta que es una laguna de origen glaciar, con miles de años de antigüedad, un poco como el Lago Ness en Escocia, donde dicen que vive el monstruo </a:t>
            </a:r>
            <a:r>
              <a:rPr lang="es-ES" i="1" dirty="0" err="1" smtClean="0">
                <a:effectLst>
                  <a:glow rad="101600">
                    <a:srgbClr val="C00000">
                      <a:alpha val="60000"/>
                    </a:srgbClr>
                  </a:glow>
                  <a:outerShdw blurRad="38100" dist="38100" dir="2700000" algn="tl">
                    <a:srgbClr val="000000">
                      <a:alpha val="43137"/>
                    </a:srgbClr>
                  </a:outerShdw>
                </a:effectLst>
              </a:rPr>
              <a:t>Nessi</a:t>
            </a:r>
            <a:r>
              <a:rPr lang="es-ES" i="1" dirty="0" smtClean="0">
                <a:effectLst>
                  <a:glow rad="101600">
                    <a:srgbClr val="C00000">
                      <a:alpha val="60000"/>
                    </a:srgbClr>
                  </a:glow>
                  <a:outerShdw blurRad="38100" dist="38100" dir="2700000" algn="tl">
                    <a:srgbClr val="000000">
                      <a:alpha val="43137"/>
                    </a:srgbClr>
                  </a:outerShdw>
                </a:effectLst>
              </a:rPr>
              <a:t>. Se trata de formaciones creadas por la acción de un glaciar y, por eso mismo, se sitúan en zonas muy altas y tienen un agua gélida.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5"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down)">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Laguna Negra de Soria también existen leyendas, como una que dice que nunca se le ha encontrado el fondo, de tan profunda como es; no hagáis caso, sólo son cuentos. Eso sí, le dan su puntito de atractivo a este entorno natural maravilloso.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laguna y su entorno se ven en una mañana o una tarde, pero, ya que estamos, lo mejor es hacerlo en dos días, haciendo noche en alguno de los pueblos de los alrededores (Vinuesa, Molinos de Duero…). Hay mucho que conocer y visitar cerca de la Laguna Negra.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57000">
        <p14:honeycomb/>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5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4000" fill="hold"/>
                                        <p:tgtEl>
                                          <p:spTgt spid="35"/>
                                        </p:tgtEl>
                                        <p:attrNameLst>
                                          <p:attrName>ppt_w</p:attrName>
                                        </p:attrNameLst>
                                      </p:cBhvr>
                                      <p:tavLst>
                                        <p:tav tm="0">
                                          <p:val>
                                            <p:strVal val="4/3*#ppt_w"/>
                                          </p:val>
                                        </p:tav>
                                        <p:tav tm="100000">
                                          <p:val>
                                            <p:strVal val="#ppt_w"/>
                                          </p:val>
                                        </p:tav>
                                      </p:tavLst>
                                    </p:anim>
                                    <p:anim calcmode="lin" valueType="num">
                                      <p:cBhvr>
                                        <p:cTn id="34" dur="4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4000"/>
                                        <p:tgtEl>
                                          <p:spTgt spid="35"/>
                                        </p:tgtEl>
                                      </p:cBhvr>
                                    </p:animEffect>
                                    <p:anim calcmode="lin" valueType="num">
                                      <p:cBhvr>
                                        <p:cTn id="38" dur="4000" fill="hold"/>
                                        <p:tgtEl>
                                          <p:spTgt spid="35"/>
                                        </p:tgtEl>
                                        <p:attrNameLst>
                                          <p:attrName>ppt_x</p:attrName>
                                        </p:attrNameLst>
                                      </p:cBhvr>
                                      <p:tavLst>
                                        <p:tav tm="0">
                                          <p:val>
                                            <p:strVal val="#ppt_x"/>
                                          </p:val>
                                        </p:tav>
                                        <p:tav tm="100000">
                                          <p:val>
                                            <p:strVal val="#ppt_x"/>
                                          </p:val>
                                        </p:tav>
                                      </p:tavLst>
                                    </p:anim>
                                    <p:anim calcmode="lin" valueType="num">
                                      <p:cBhvr>
                                        <p:cTn id="39" dur="4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31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10584"/>
            <a:ext cx="9143999" cy="62904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también un camino que discurre entre árboles y que es más agradable que el asfalto. El camino hasta la Laguna Negra es una preciosa ruta entre árboles </a:t>
            </a:r>
          </a:p>
        </p:txBody>
      </p:sp>
      <p:pic>
        <p:nvPicPr>
          <p:cNvPr id="13" name="12 Imagen" descr="1280px-Jardin_Majorelle_25.03.2011_18-30-28.JPG"/>
          <p:cNvPicPr>
            <a:picLocks noChangeAspect="1"/>
          </p:cNvPicPr>
          <p:nvPr/>
        </p:nvPicPr>
        <p:blipFill>
          <a:blip r:embed="rId3" cstate="print"/>
          <a:stretch>
            <a:fillRect/>
          </a:stretch>
        </p:blipFill>
        <p:spPr bwMode="auto">
          <a:xfrm>
            <a:off x="0" y="0"/>
            <a:ext cx="9143999"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945732"/>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pasarela de madera permite verla de cerca y los paneles informativos situados sobre ella, para entender un poco mejor esta maravilla natural y su entorno.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2000">
        <p:checker/>
      </p:transition>
    </mc:Choice>
    <mc:Fallback>
      <p:transition spd="slow" advTm="4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7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10" presetClass="entr" presetSubtype="0" fill="hold" nodeType="withEffect">
                                  <p:stCondLst>
                                    <p:cond delay="20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4000"/>
                                        <p:tgtEl>
                                          <p:spTgt spid="13"/>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childTnLst>
                          </p:cTn>
                        </p:par>
                        <p:par>
                          <p:cTn id="32" fill="hold">
                            <p:stCondLst>
                              <p:cond delay="236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 mundo llega, se hace miles de fotos y hasta baja a la orilla en uno de los lados. El baño está prohibido, pero muchos padres dejan que los críos se mojen los pies y chapoteen un rato en el agua fresquísima.</a:t>
            </a:r>
            <a:endParaRPr lang="es-ES"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509" name="Rectangle 5"/>
          <p:cNvSpPr>
            <a:spLocks noChangeArrowheads="1"/>
          </p:cNvSpPr>
          <p:nvPr/>
        </p:nvSpPr>
        <p:spPr bwMode="auto">
          <a:xfrm>
            <a:off x="323528" y="4585692"/>
            <a:ext cx="8496944"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 Laguna Negra est</a:t>
            </a:r>
            <a:r>
              <a:rPr lang="es-ES" i="1" dirty="0" smtClean="0">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en el Parque Natural Sierra de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Urbi</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 en el coraz</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Parque Natural Sierra de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Urbi</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n</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nacimiento del r</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í</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o Duero</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y cuyo pico m</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á</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alto, el</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Urbi</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inherit" charset="0"/>
                <a:ea typeface="Times New Roman" pitchFamily="18" charset="0"/>
                <a:cs typeface="Arial" pitchFamily="34" charset="0"/>
              </a:rPr>
              <a:t>n</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tiene 2.228 metros.</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 </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7000">
        <p15:prstTrans prst="peelOff"/>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0" presetClass="entr" presetSubtype="0" fill="hold" nodeType="withEffect">
                                  <p:stCondLst>
                                    <p:cond delay="20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000"/>
                                        <p:tgtEl>
                                          <p:spTgt spid="7"/>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4/3*#ppt_w"/>
                                          </p:val>
                                        </p:tav>
                                        <p:tav tm="100000">
                                          <p:val>
                                            <p:strVal val="#ppt_w"/>
                                          </p:val>
                                        </p:tav>
                                      </p:tavLst>
                                    </p:anim>
                                    <p:anim calcmode="lin" valueType="num">
                                      <p:cBhvr>
                                        <p:cTn id="31" dur="3000" fill="hold"/>
                                        <p:tgtEl>
                                          <p:spTgt spid="7"/>
                                        </p:tgtEl>
                                        <p:attrNameLst>
                                          <p:attrName>ppt_h</p:attrName>
                                        </p:attrNameLst>
                                      </p:cBhvr>
                                      <p:tavLst>
                                        <p:tav tm="0">
                                          <p:val>
                                            <p:strVal val="4/3*#ppt_h"/>
                                          </p:val>
                                        </p:tav>
                                        <p:tav tm="100000">
                                          <p:val>
                                            <p:strVal val="#ppt_h"/>
                                          </p:val>
                                        </p:tav>
                                      </p:tavLst>
                                    </p:anim>
                                  </p:childTnLst>
                                </p:cTn>
                              </p:par>
                            </p:childTnLst>
                          </p:cTn>
                        </p:par>
                        <p:par>
                          <p:cTn id="32" fill="hold">
                            <p:stCondLst>
                              <p:cond delay="261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21509"/>
                                        </p:tgtEl>
                                        <p:attrNameLst>
                                          <p:attrName>style.visibility</p:attrName>
                                        </p:attrNameLst>
                                      </p:cBhvr>
                                      <p:to>
                                        <p:strVal val="visible"/>
                                      </p:to>
                                    </p:set>
                                    <p:animEffect transition="in" filter="fade">
                                      <p:cBhvr>
                                        <p:cTn id="35" dur="1000"/>
                                        <p:tgtEl>
                                          <p:spTgt spid="21509"/>
                                        </p:tgtEl>
                                      </p:cBhvr>
                                    </p:animEffect>
                                    <p:anim calcmode="lin" valueType="num">
                                      <p:cBhvr>
                                        <p:cTn id="36" dur="1000" fill="hold"/>
                                        <p:tgtEl>
                                          <p:spTgt spid="21509"/>
                                        </p:tgtEl>
                                        <p:attrNameLst>
                                          <p:attrName>ppt_x</p:attrName>
                                        </p:attrNameLst>
                                      </p:cBhvr>
                                      <p:tavLst>
                                        <p:tav tm="0">
                                          <p:val>
                                            <p:strVal val="#ppt_x-.1"/>
                                          </p:val>
                                        </p:tav>
                                        <p:tav tm="100000">
                                          <p:val>
                                            <p:strVal val="#ppt_x"/>
                                          </p:val>
                                        </p:tav>
                                      </p:tavLst>
                                    </p:anim>
                                    <p:anim calcmode="lin" valueType="num">
                                      <p:cBhvr>
                                        <p:cTn id="37" dur="1000" fill="hold"/>
                                        <p:tgtEl>
                                          <p:spTgt spid="215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2150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en el norte de la provincia de Soria. Es la denominada Comarca de Pinares por la abundancia de este tipo de bosque, del que tradicionalmente han vivido los habitantes de esta región.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parque natural se puede acceder por tres de los pueblos más cercanos: Vinuesa, </a:t>
            </a:r>
            <a:r>
              <a:rPr lang="es-ES" i="1" dirty="0" err="1" smtClean="0">
                <a:effectLst>
                  <a:glow rad="101600">
                    <a:srgbClr val="C00000">
                      <a:alpha val="60000"/>
                    </a:srgbClr>
                  </a:glow>
                  <a:outerShdw blurRad="38100" dist="38100" dir="2700000" algn="tl">
                    <a:srgbClr val="000000">
                      <a:alpha val="43137"/>
                    </a:srgbClr>
                  </a:outerShdw>
                </a:effectLst>
              </a:rPr>
              <a:t>Covaleda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Duruelo</a:t>
            </a:r>
            <a:r>
              <a:rPr lang="es-ES" i="1" dirty="0" smtClean="0">
                <a:effectLst>
                  <a:glow rad="101600">
                    <a:srgbClr val="C00000">
                      <a:alpha val="60000"/>
                    </a:srgbClr>
                  </a:glow>
                  <a:outerShdw blurRad="38100" dist="38100" dir="2700000" algn="tl">
                    <a:srgbClr val="000000">
                      <a:alpha val="43137"/>
                    </a:srgbClr>
                  </a:outerShdw>
                </a:effectLst>
              </a:rPr>
              <a:t> de la Sierra (éste es el ideal si quieres conocer el nacimiento del río Duero).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6000">
        <p14:doors dir="vert"/>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5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4/3*ppt_w"/>
                                          </p:val>
                                        </p:tav>
                                      </p:tavLst>
                                    </p:anim>
                                    <p:anim calcmode="lin" valueType="num">
                                      <p:cBhvr>
                                        <p:cTn id="28" dur="4000"/>
                                        <p:tgtEl>
                                          <p:spTgt spid="4"/>
                                        </p:tgtEl>
                                        <p:attrNameLst>
                                          <p:attrName>ppt_h</p:attrName>
                                        </p:attrNameLst>
                                      </p:cBhvr>
                                      <p:tavLst>
                                        <p:tav tm="0">
                                          <p:val>
                                            <p:strVal val="ppt_h"/>
                                          </p:val>
                                        </p:tav>
                                        <p:tav tm="100000">
                                          <p:val>
                                            <p:strVal val="4/3*ppt_h"/>
                                          </p:val>
                                        </p:tav>
                                      </p:tavLst>
                                    </p:anim>
                                    <p:set>
                                      <p:cBhvr>
                                        <p:cTn id="29" dur="1" fill="hold">
                                          <p:stCondLst>
                                            <p:cond delay="3999"/>
                                          </p:stCondLst>
                                        </p:cTn>
                                        <p:tgtEl>
                                          <p:spTgt spid="4"/>
                                        </p:tgtEl>
                                        <p:attrNameLst>
                                          <p:attrName>style.visibility</p:attrName>
                                        </p:attrNameLst>
                                      </p:cBhvr>
                                      <p:to>
                                        <p:strVal val="hidden"/>
                                      </p:to>
                                    </p:set>
                                  </p:childTnLst>
                                </p:cTn>
                              </p:par>
                              <p:par>
                                <p:cTn id="30" presetID="10"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childTnLst>
                                </p:cTn>
                              </p:par>
                              <p:par>
                                <p:cTn id="33" presetID="23" presetClass="entr" presetSubtype="288"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strVal val="4/3*#ppt_w"/>
                                          </p:val>
                                        </p:tav>
                                        <p:tav tm="100000">
                                          <p:val>
                                            <p:strVal val="#ppt_w"/>
                                          </p:val>
                                        </p:tav>
                                      </p:tavLst>
                                    </p:anim>
                                    <p:anim calcmode="lin" valueType="num">
                                      <p:cBhvr>
                                        <p:cTn id="36" dur="4000" fill="hold"/>
                                        <p:tgtEl>
                                          <p:spTgt spid="7"/>
                                        </p:tgtEl>
                                        <p:attrNameLst>
                                          <p:attrName>ppt_h</p:attrName>
                                        </p:attrNameLst>
                                      </p:cBhvr>
                                      <p:tavLst>
                                        <p:tav tm="0">
                                          <p:val>
                                            <p:strVal val="4/3*#ppt_h"/>
                                          </p:val>
                                        </p:tav>
                                        <p:tav tm="100000">
                                          <p:val>
                                            <p:strVal val="#ppt_h"/>
                                          </p:val>
                                        </p:tav>
                                      </p:tavLst>
                                    </p:anim>
                                  </p:childTnLst>
                                </p:cTn>
                              </p:par>
                            </p:childTnLst>
                          </p:cTn>
                        </p:par>
                        <p:par>
                          <p:cTn id="37" fill="hold">
                            <p:stCondLst>
                              <p:cond delay="255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entorno de la laguna se sitúa en el periodo cuaternario, hace dos millones de años, y es el resto de un gran glaciar de cuya presencia son pruebas los enormes bloques de granito y las rocas más menudas que este gran charco de agua tiene alrededor.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flora y la fauna del entorno son particulares y propias de zonas alpinas, con algunas especies típicas de este punto y que sólo existen aquí.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prism isInverted="1"/>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5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1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Aparte de la explicación geológica y de la dimensión natural, todas las leyendas que circulan en torno a la Laguna Negra han provocado una gran afluencia de viajeros y de turistas curiosos.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que no tiene fondo, también se cuenta que está comunicada con el mar por cuevas y corrientes subterráneas y que hay un ser monstruoso de apetito voraz que vive en su interior.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14:warp dir="in"/>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6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hace tiempo, un puñado de valientes la atraviesan a nado en una competición deportiva que tiene lugar el primer domingo de cada año.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78179_maskonur.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propio Antonio Machado, cuando fue profesor en Soria, venía de excursión por estos contornos y, tras oír muchas de estas leyendas, escribió la suya propia: la Tierra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en la que la laguna es escenario de un terrible crimen.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8000">
        <p14:ferris dir="l"/>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ppt_w</p:attrName>
                                        </p:attrNameLst>
                                      </p:cBhvr>
                                      <p:tavLst>
                                        <p:tav tm="0">
                                          <p:val>
                                            <p:strVal val="4/3*#ppt_w"/>
                                          </p:val>
                                        </p:tav>
                                        <p:tav tm="100000">
                                          <p:val>
                                            <p:strVal val="#ppt_w"/>
                                          </p:val>
                                        </p:tav>
                                      </p:tavLst>
                                    </p:anim>
                                    <p:anim calcmode="lin" valueType="num">
                                      <p:cBhvr>
                                        <p:cTn id="32" dur="4000" fill="hold"/>
                                        <p:tgtEl>
                                          <p:spTgt spid="9"/>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4000"/>
                                        <p:tgtEl>
                                          <p:spTgt spid="9"/>
                                        </p:tgtEl>
                                      </p:cBhvr>
                                    </p:animEffect>
                                    <p:anim calcmode="lin" valueType="num">
                                      <p:cBhvr>
                                        <p:cTn id="36" dur="4000" fill="hold"/>
                                        <p:tgtEl>
                                          <p:spTgt spid="9"/>
                                        </p:tgtEl>
                                        <p:attrNameLst>
                                          <p:attrName>ppt_x</p:attrName>
                                        </p:attrNameLst>
                                      </p:cBhvr>
                                      <p:tavLst>
                                        <p:tav tm="0">
                                          <p:val>
                                            <p:strVal val="#ppt_x"/>
                                          </p:val>
                                        </p:tav>
                                        <p:tav tm="100000">
                                          <p:val>
                                            <p:strVal val="#ppt_x"/>
                                          </p:val>
                                        </p:tav>
                                      </p:tavLst>
                                    </p:anim>
                                    <p:anim calcmode="lin" valueType="num">
                                      <p:cBhvr>
                                        <p:cTn id="37" dur="4000" fill="hold"/>
                                        <p:tgtEl>
                                          <p:spTgt spid="9"/>
                                        </p:tgtEl>
                                        <p:attrNameLst>
                                          <p:attrName>ppt_y</p:attrName>
                                        </p:attrNameLst>
                                      </p:cBhvr>
                                      <p:tavLst>
                                        <p:tav tm="0">
                                          <p:val>
                                            <p:strVal val="#ppt_y+.1"/>
                                          </p:val>
                                        </p:tav>
                                        <p:tav tm="100000">
                                          <p:val>
                                            <p:strVal val="#ppt_y"/>
                                          </p:val>
                                        </p:tav>
                                      </p:tavLst>
                                    </p:anim>
                                  </p:childTnLst>
                                </p:cTn>
                              </p:par>
                            </p:childTnLst>
                          </p:cTn>
                        </p:par>
                        <p:par>
                          <p:cTn id="38" fill="hold">
                            <p:stCondLst>
                              <p:cond delay="224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Laguna Negra de Soria, una ruta perfecta para un fin de semana. Su visión</a:t>
            </a:r>
          </a:p>
          <a:p>
            <a:r>
              <a:rPr lang="es-ES" i="1" dirty="0" smtClean="0">
                <a:effectLst>
                  <a:glow rad="101600">
                    <a:srgbClr val="C00000">
                      <a:alpha val="60000"/>
                    </a:srgbClr>
                  </a:glow>
                  <a:outerShdw blurRad="38100" dist="38100" dir="2700000" algn="tl">
                    <a:srgbClr val="000000">
                      <a:alpha val="43137"/>
                    </a:srgbClr>
                  </a:outerShdw>
                </a:effectLst>
              </a:rPr>
              <a:t>resulta impresionante en medio de un decorado de abruptas rocas y pinos centenarios. Es el paraje natural con más fama de la provincia soriana.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78491_maskonur-wod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laguna, de origen glaciar, forma parte del Parque natural de los Circos Glaciares de </a:t>
            </a:r>
            <a:r>
              <a:rPr lang="es-ES" i="1" dirty="0" err="1" smtClean="0">
                <a:effectLst>
                  <a:glow rad="101600">
                    <a:srgbClr val="C00000">
                      <a:alpha val="60000"/>
                    </a:srgbClr>
                  </a:glow>
                  <a:outerShdw blurRad="38100" dist="38100" dir="2700000" algn="tl">
                    <a:srgbClr val="000000">
                      <a:alpha val="43137"/>
                    </a:srgbClr>
                  </a:outerShdw>
                </a:effectLst>
              </a:rPr>
              <a:t>Urbión</a:t>
            </a:r>
            <a:r>
              <a:rPr lang="es-ES" i="1" dirty="0" smtClean="0">
                <a:effectLst>
                  <a:glow rad="101600">
                    <a:srgbClr val="C00000">
                      <a:alpha val="60000"/>
                    </a:srgbClr>
                  </a:glow>
                  <a:outerShdw blurRad="38100" dist="38100" dir="2700000" algn="tl">
                    <a:srgbClr val="000000">
                      <a:alpha val="43137"/>
                    </a:srgbClr>
                  </a:outerShdw>
                </a:effectLst>
              </a:rPr>
              <a:t>, declarado Parque Nacional en el año 2010 y se encuentra </a:t>
            </a:r>
          </a:p>
          <a:p>
            <a:r>
              <a:rPr lang="es-ES" i="1" dirty="0" smtClean="0">
                <a:effectLst>
                  <a:glow rad="101600">
                    <a:srgbClr val="C00000">
                      <a:alpha val="60000"/>
                    </a:srgbClr>
                  </a:glow>
                  <a:outerShdw blurRad="38100" dist="38100" dir="2700000" algn="tl">
                    <a:srgbClr val="000000">
                      <a:alpha val="43137"/>
                    </a:srgbClr>
                  </a:outerShdw>
                </a:effectLst>
              </a:rPr>
              <a:t>a 1.773 metros de altitud.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9000">
        <p15:prstTrans prst="wind"/>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ppt_w"/>
                                          </p:val>
                                        </p:tav>
                                      </p:tavLst>
                                    </p:anim>
                                    <p:anim calcmode="lin" valueType="num">
                                      <p:cBhvr>
                                        <p:cTn id="24" dur="4000"/>
                                        <p:tgtEl>
                                          <p:spTgt spid="4"/>
                                        </p:tgtEl>
                                        <p:attrNameLst>
                                          <p:attrName>ppt_h</p:attrName>
                                        </p:attrNameLst>
                                      </p:cBhvr>
                                      <p:tavLst>
                                        <p:tav tm="0">
                                          <p:val>
                                            <p:strVal val="ppt_h"/>
                                          </p:val>
                                        </p:tav>
                                        <p:tav tm="100000">
                                          <p:val>
                                            <p:strVal val="4*ppt_h"/>
                                          </p:val>
                                        </p:tav>
                                      </p:tavLst>
                                    </p:anim>
                                    <p:set>
                                      <p:cBhvr>
                                        <p:cTn id="25" dur="1" fill="hold">
                                          <p:stCondLst>
                                            <p:cond delay="3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4000" fill="hold"/>
                                        <p:tgtEl>
                                          <p:spTgt spid="6"/>
                                        </p:tgtEl>
                                        <p:attrNameLst>
                                          <p:attrName>ppt_w</p:attrName>
                                        </p:attrNameLst>
                                      </p:cBhvr>
                                      <p:tavLst>
                                        <p:tav tm="0">
                                          <p:val>
                                            <p:strVal val="4/3*#ppt_w"/>
                                          </p:val>
                                        </p:tav>
                                        <p:tav tm="100000">
                                          <p:val>
                                            <p:strVal val="#ppt_w"/>
                                          </p:val>
                                        </p:tav>
                                      </p:tavLst>
                                    </p:anim>
                                    <p:anim calcmode="lin" valueType="num">
                                      <p:cBhvr>
                                        <p:cTn id="32" dur="4000" fill="hold"/>
                                        <p:tgtEl>
                                          <p:spTgt spid="6"/>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4000"/>
                                        <p:tgtEl>
                                          <p:spTgt spid="6"/>
                                        </p:tgtEl>
                                      </p:cBhvr>
                                    </p:animEffect>
                                    <p:anim calcmode="lin" valueType="num">
                                      <p:cBhvr>
                                        <p:cTn id="36" dur="4000" fill="hold"/>
                                        <p:tgtEl>
                                          <p:spTgt spid="6"/>
                                        </p:tgtEl>
                                        <p:attrNameLst>
                                          <p:attrName>ppt_x</p:attrName>
                                        </p:attrNameLst>
                                      </p:cBhvr>
                                      <p:tavLst>
                                        <p:tav tm="0">
                                          <p:val>
                                            <p:strVal val="#ppt_x"/>
                                          </p:val>
                                        </p:tav>
                                        <p:tav tm="100000">
                                          <p:val>
                                            <p:strVal val="#ppt_x"/>
                                          </p:val>
                                        </p:tav>
                                      </p:tavLst>
                                    </p:anim>
                                    <p:anim calcmode="lin" valueType="num">
                                      <p:cBhvr>
                                        <p:cTn id="37" dur="4000" fill="hold"/>
                                        <p:tgtEl>
                                          <p:spTgt spid="6"/>
                                        </p:tgtEl>
                                        <p:attrNameLst>
                                          <p:attrName>ppt_y</p:attrName>
                                        </p:attrNameLst>
                                      </p:cBhvr>
                                      <p:tavLst>
                                        <p:tav tm="0">
                                          <p:val>
                                            <p:strVal val="#ppt_y-.1"/>
                                          </p:val>
                                        </p:tav>
                                        <p:tav tm="100000">
                                          <p:val>
                                            <p:strVal val="#ppt_y"/>
                                          </p:val>
                                        </p:tav>
                                      </p:tavLst>
                                    </p:anim>
                                  </p:childTnLst>
                                </p:cTn>
                              </p:par>
                            </p:childTnLst>
                          </p:cTn>
                        </p:par>
                        <p:par>
                          <p:cTn id="38" fill="hold">
                            <p:stCondLst>
                              <p:cond delay="291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1"/>
                                          </p:val>
                                        </p:tav>
                                        <p:tav tm="100000">
                                          <p:val>
                                            <p:strVal val="#ppt_x"/>
                                          </p:val>
                                        </p:tav>
                                      </p:tavLst>
                                    </p:anim>
                                    <p:anim calcmode="lin" valueType="num">
                                      <p:cBhvr>
                                        <p:cTn id="4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profundidad máxima de la laguna no supera los 10 metros, la leyenda cuenta que la Laguna Negra no tiene fondo y que cuenta con cuevas y corrientes subterráneas que forman un hueco por donde se comunica con el mar.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192777_maskonur-skala.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99592"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leyenda estaría relacionada con otra, que sostiene que, dada su profundidad, hay un ser que vive en el fondo de la laguna y engulle todo lo que cae en ella. Pero ¿Quién se inventa estas historias?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conveyor dir="l"/>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5"/>
                                        </p:tgtEl>
                                        <p:attrNameLst>
                                          <p:attrName>ppt_w</p:attrName>
                                        </p:attrNameLst>
                                      </p:cBhvr>
                                      <p:tavLst>
                                        <p:tav tm="0">
                                          <p:val>
                                            <p:strVal val="ppt_w"/>
                                          </p:val>
                                        </p:tav>
                                        <p:tav tm="100000">
                                          <p:val>
                                            <p:strVal val="4*ppt_w"/>
                                          </p:val>
                                        </p:tav>
                                      </p:tavLst>
                                    </p:anim>
                                    <p:anim calcmode="lin" valueType="num">
                                      <p:cBhvr>
                                        <p:cTn id="24" dur="4000"/>
                                        <p:tgtEl>
                                          <p:spTgt spid="5"/>
                                        </p:tgtEl>
                                        <p:attrNameLst>
                                          <p:attrName>ppt_h</p:attrName>
                                        </p:attrNameLst>
                                      </p:cBhvr>
                                      <p:tavLst>
                                        <p:tav tm="0">
                                          <p:val>
                                            <p:strVal val="ppt_h"/>
                                          </p:val>
                                        </p:tav>
                                        <p:tav tm="100000">
                                          <p:val>
                                            <p:strVal val="4*ppt_h"/>
                                          </p:val>
                                        </p:tav>
                                      </p:tavLst>
                                    </p:anim>
                                    <p:set>
                                      <p:cBhvr>
                                        <p:cTn id="25" dur="1" fill="hold">
                                          <p:stCondLst>
                                            <p:cond delay="3999"/>
                                          </p:stCondLst>
                                        </p:cTn>
                                        <p:tgtEl>
                                          <p:spTgt spid="5"/>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strVal val="4/3*#ppt_w"/>
                                          </p:val>
                                        </p:tav>
                                        <p:tav tm="100000">
                                          <p:val>
                                            <p:strVal val="#ppt_w"/>
                                          </p:val>
                                        </p:tav>
                                      </p:tavLst>
                                    </p:anim>
                                    <p:anim calcmode="lin" valueType="num">
                                      <p:cBhvr>
                                        <p:cTn id="32" dur="4000" fill="hold"/>
                                        <p:tgtEl>
                                          <p:spTgt spid="12"/>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Scale>
                                      <p:cBhvr>
                                        <p:cTn id="35" dur="4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4000" decel="50000" fill="hold">
                                          <p:stCondLst>
                                            <p:cond delay="0"/>
                                          </p:stCondLst>
                                        </p:cTn>
                                        <p:tgtEl>
                                          <p:spTgt spid="12"/>
                                        </p:tgtEl>
                                        <p:attrNameLst>
                                          <p:attrName>ppt_x</p:attrName>
                                          <p:attrName>ppt_y</p:attrName>
                                        </p:attrNameLst>
                                      </p:cBhvr>
                                    </p:animMotion>
                                    <p:animEffect transition="in" filter="fade">
                                      <p:cBhvr>
                                        <p:cTn id="37" dur="4000"/>
                                        <p:tgtEl>
                                          <p:spTgt spid="12"/>
                                        </p:tgtEl>
                                      </p:cBhvr>
                                    </p:animEffect>
                                  </p:childTnLst>
                                </p:cTn>
                              </p:par>
                            </p:childTnLst>
                          </p:cTn>
                        </p:par>
                        <p:par>
                          <p:cTn id="38" fill="hold">
                            <p:stCondLst>
                              <p:cond delay="29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leyenda más conocida de la laguna tiene que ver con Antonio Machado, que en 1912 escribió un relato titulado "Los hijos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que hace hincapié en la ausencia del fondo de la laguna: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2 fiordos-noruegos7.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1331640" y="1057300"/>
            <a:ext cx="5698163" cy="584775"/>
          </a:xfrm>
          <a:prstGeom prst="rect">
            <a:avLst/>
          </a:prstGeom>
          <a:noFill/>
        </p:spPr>
        <p:txBody>
          <a:bodyPr wrap="none" lIns="91440" tIns="45720" rIns="91440" bIns="45720">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cap="none" spc="0" dirty="0" smtClean="0">
                <a:ln/>
                <a:solidFill>
                  <a:schemeClr val="accent3"/>
                </a:solidFill>
                <a:effectLst>
                  <a:reflection blurRad="6350" stA="55000" endA="50" endPos="85000" dir="5400000" sy="-100000" algn="bl" rotWithShape="0"/>
                </a:effectLst>
              </a:rPr>
              <a:t>Relato de Antonio Machado:</a:t>
            </a:r>
            <a:endParaRPr lang="es-ES" sz="3200" b="1" cap="none" spc="0" dirty="0">
              <a:ln/>
              <a:solidFill>
                <a:schemeClr val="accent3"/>
              </a:solidFill>
              <a:effectLst>
                <a:reflection blurRad="6350" stA="55000" endA="50" endPos="85000" dir="5400000" sy="-100000" algn="bl" rotWithShape="0"/>
              </a:effectLst>
            </a:endParaRPr>
          </a:p>
        </p:txBody>
      </p:sp>
      <p:sp>
        <p:nvSpPr>
          <p:cNvPr id="7" name="6 CuadroTexto"/>
          <p:cNvSpPr txBox="1"/>
          <p:nvPr/>
        </p:nvSpPr>
        <p:spPr>
          <a:xfrm>
            <a:off x="827584"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"Mala muerte dieron al labrador los malos hijos a la vera de la fuente. Un hachazo en el cuello y cuatro puñaladas en el pecho pusieron fin al sueño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prism isContent="1"/>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4000"/>
                                        <p:tgtEl>
                                          <p:spTgt spid="15"/>
                                        </p:tgtEl>
                                      </p:cBhvr>
                                    </p:animEffect>
                                  </p:childTnLst>
                                </p:cTn>
                              </p:par>
                            </p:childTnLst>
                          </p:cTn>
                        </p:par>
                        <p:par>
                          <p:cTn id="32" fill="hold">
                            <p:stCondLst>
                              <p:cond delay="28400"/>
                            </p:stCondLst>
                            <p:childTnLst>
                              <p:par>
                                <p:cTn id="33" presetID="42"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000"/>
                                        <p:tgtEl>
                                          <p:spTgt spid="6"/>
                                        </p:tgtEl>
                                      </p:cBhvr>
                                    </p:animEffect>
                                    <p:anim calcmode="lin" valueType="num">
                                      <p:cBhvr>
                                        <p:cTn id="36" dur="2000" fill="hold"/>
                                        <p:tgtEl>
                                          <p:spTgt spid="6"/>
                                        </p:tgtEl>
                                        <p:attrNameLst>
                                          <p:attrName>ppt_x</p:attrName>
                                        </p:attrNameLst>
                                      </p:cBhvr>
                                      <p:tavLst>
                                        <p:tav tm="0">
                                          <p:val>
                                            <p:strVal val="#ppt_x"/>
                                          </p:val>
                                        </p:tav>
                                        <p:tav tm="100000">
                                          <p:val>
                                            <p:strVal val="#ppt_x"/>
                                          </p:val>
                                        </p:tav>
                                      </p:tavLst>
                                    </p:anim>
                                    <p:anim calcmode="lin" valueType="num">
                                      <p:cBhvr>
                                        <p:cTn id="37" dur="2000" fill="hold"/>
                                        <p:tgtEl>
                                          <p:spTgt spid="6"/>
                                        </p:tgtEl>
                                        <p:attrNameLst>
                                          <p:attrName>ppt_y</p:attrName>
                                        </p:attrNameLst>
                                      </p:cBhvr>
                                      <p:tavLst>
                                        <p:tav tm="0">
                                          <p:val>
                                            <p:strVal val="#ppt_y+.1"/>
                                          </p:val>
                                        </p:tav>
                                        <p:tav tm="100000">
                                          <p:val>
                                            <p:strVal val="#ppt_y"/>
                                          </p:val>
                                        </p:tav>
                                      </p:tavLst>
                                    </p:anim>
                                  </p:childTnLst>
                                </p:cTn>
                              </p:par>
                            </p:childTnLst>
                          </p:cTn>
                        </p:par>
                        <p:par>
                          <p:cTn id="38" fill="hold">
                            <p:stCondLst>
                              <p:cond delay="30400"/>
                            </p:stCondLst>
                            <p:childTnLst>
                              <p:par>
                                <p:cTn id="39" presetID="40" presetClass="entr" presetSubtype="0" fill="hold" grpId="0" nodeType="afterEffect">
                                  <p:stCondLst>
                                    <p:cond delay="100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hacha que tenía de sus abuelos y que tanta leña cortó para el hogar, tajó el robusto cuello que los años no habían doblado todavía, y el cuchillo con el que el buen padre cortaba el pan moreno que repartía a los suyos en torno a la mesa, hendido había el más noble corazón de aquella tierra.</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Porque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era bueno para su casa, pero era también mucha su caridad en la casa del pobre.  Como padre habían de llorarle cuantos alguna vez llamaron a su puerta, o alguna vez le vieron en los umbrales de las suyas.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window dir="vert"/>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fltVal val="0"/>
                                          </p:val>
                                        </p:tav>
                                      </p:tavLst>
                                    </p:anim>
                                    <p:anim calcmode="lin" valueType="num">
                                      <p:cBhvr>
                                        <p:cTn id="24" dur="4000"/>
                                        <p:tgtEl>
                                          <p:spTgt spid="4"/>
                                        </p:tgtEl>
                                        <p:attrNameLst>
                                          <p:attrName>ppt_h</p:attrName>
                                        </p:attrNameLst>
                                      </p:cBhvr>
                                      <p:tavLst>
                                        <p:tav tm="0">
                                          <p:val>
                                            <p:strVal val="ppt_h"/>
                                          </p:val>
                                        </p:tav>
                                        <p:tav tm="100000">
                                          <p:val>
                                            <p:fltVal val="0"/>
                                          </p:val>
                                        </p:tav>
                                      </p:tavLst>
                                    </p:anim>
                                    <p:set>
                                      <p:cBhvr>
                                        <p:cTn id="25" dur="1" fill="hold">
                                          <p:stCondLst>
                                            <p:cond delay="3999"/>
                                          </p:stCondLst>
                                        </p:cTn>
                                        <p:tgtEl>
                                          <p:spTgt spid="4"/>
                                        </p:tgtEl>
                                        <p:attrNameLst>
                                          <p:attrName>style.visibility</p:attrName>
                                        </p:attrNameLst>
                                      </p:cBhvr>
                                      <p:to>
                                        <p:strVal val="hidden"/>
                                      </p:to>
                                    </p:set>
                                  </p:childTnLst>
                                </p:cTn>
                              </p:par>
                              <p:par>
                                <p:cTn id="26" presetID="21" presetClass="exit" presetSubtype="4" fill="hold" nodeType="withEffect">
                                  <p:stCondLst>
                                    <p:cond delay="2000"/>
                                  </p:stCondLst>
                                  <p:childTnLst>
                                    <p:animEffect transition="out" filter="wheel(4)">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ppt_w</p:attrName>
                                        </p:attrNameLst>
                                      </p:cBhvr>
                                      <p:tavLst>
                                        <p:tav tm="0">
                                          <p:val>
                                            <p:fltVal val="0"/>
                                          </p:val>
                                        </p:tav>
                                        <p:tav tm="100000">
                                          <p:val>
                                            <p:strVal val="#ppt_w"/>
                                          </p:val>
                                        </p:tav>
                                      </p:tavLst>
                                    </p:anim>
                                    <p:anim calcmode="lin" valueType="num">
                                      <p:cBhvr>
                                        <p:cTn id="32" dur="4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4"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4)">
                                      <p:cBhvr>
                                        <p:cTn id="35" dur="4000"/>
                                        <p:tgtEl>
                                          <p:spTgt spid="13"/>
                                        </p:tgtEl>
                                      </p:cBhvr>
                                    </p:animEffect>
                                  </p:childTnLst>
                                </p:cTn>
                              </p:par>
                            </p:childTnLst>
                          </p:cTn>
                        </p:par>
                        <p:par>
                          <p:cTn id="36" fill="hold">
                            <p:stCondLst>
                              <p:cond delay="34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584"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hijos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no saben lo que han hecho. Al padre muerto arrastran hacia un barranco por donde corre un río que busca al Duero. Es un valle sombrío lleno de helechos, hayedos y pinares.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9" name="18 Imagen" descr="431136-Kyc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lo llevan a la Laguna Negra, que no tiene fondo, y allí lo arrojan con una piedra atada a los pies. La laguna está rodeada de una muralla gigantesca de rocas grises y verdosas, donde anidan las águilas y los buitres.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prism isContent="1" isInverted="1"/>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88"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2/3*ppt_w"/>
                                          </p:val>
                                        </p:tav>
                                      </p:tavLst>
                                    </p:anim>
                                    <p:anim calcmode="lin" valueType="num">
                                      <p:cBhvr>
                                        <p:cTn id="24" dur="4000"/>
                                        <p:tgtEl>
                                          <p:spTgt spid="4"/>
                                        </p:tgtEl>
                                        <p:attrNameLst>
                                          <p:attrName>ppt_h</p:attrName>
                                        </p:attrNameLst>
                                      </p:cBhvr>
                                      <p:tavLst>
                                        <p:tav tm="0">
                                          <p:val>
                                            <p:strVal val="ppt_h"/>
                                          </p:val>
                                        </p:tav>
                                        <p:tav tm="100000">
                                          <p:val>
                                            <p:strVal val="2/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iterate type="lt">
                                    <p:tmPct val="0"/>
                                  </p:iterate>
                                  <p:childTnLst>
                                    <p:set>
                                      <p:cBhvr>
                                        <p:cTn id="32" dur="1" fill="hold">
                                          <p:stCondLst>
                                            <p:cond delay="0"/>
                                          </p:stCondLst>
                                        </p:cTn>
                                        <p:tgtEl>
                                          <p:spTgt spid="19"/>
                                        </p:tgtEl>
                                        <p:attrNameLst>
                                          <p:attrName>style.visibility</p:attrName>
                                        </p:attrNameLst>
                                      </p:cBhvr>
                                      <p:to>
                                        <p:strVal val="visible"/>
                                      </p:to>
                                    </p:set>
                                    <p:anim calcmode="lin" valueType="num">
                                      <p:cBhvr>
                                        <p:cTn id="33" dur="4000" fill="hold"/>
                                        <p:tgtEl>
                                          <p:spTgt spid="19"/>
                                        </p:tgtEl>
                                        <p:attrNameLst>
                                          <p:attrName>ppt_w</p:attrName>
                                        </p:attrNameLst>
                                      </p:cBhvr>
                                      <p:tavLst>
                                        <p:tav tm="0">
                                          <p:val>
                                            <p:strVal val="4/3*#ppt_w"/>
                                          </p:val>
                                        </p:tav>
                                        <p:tav tm="100000">
                                          <p:val>
                                            <p:strVal val="#ppt_w"/>
                                          </p:val>
                                        </p:tav>
                                      </p:tavLst>
                                    </p:anim>
                                    <p:anim calcmode="lin" valueType="num">
                                      <p:cBhvr>
                                        <p:cTn id="34" dur="4000" fill="hold"/>
                                        <p:tgtEl>
                                          <p:spTgt spid="19"/>
                                        </p:tgtEl>
                                        <p:attrNameLst>
                                          <p:attrName>ppt_h</p:attrName>
                                        </p:attrNameLst>
                                      </p:cBhvr>
                                      <p:tavLst>
                                        <p:tav tm="0">
                                          <p:val>
                                            <p:strVal val="4/3*#ppt_h"/>
                                          </p:val>
                                        </p:tav>
                                        <p:tav tm="100000">
                                          <p:val>
                                            <p:strVal val="#ppt_h"/>
                                          </p:val>
                                        </p:tav>
                                      </p:tavLst>
                                    </p:anim>
                                  </p:childTnLst>
                                </p:cTn>
                              </p:par>
                              <p:par>
                                <p:cTn id="35" presetID="10" presetClass="entr" presetSubtype="0" fill="hold" nodeType="withEffect">
                                  <p:stCondLst>
                                    <p:cond delay="2000"/>
                                  </p:stCondLst>
                                  <p:iterate type="lt">
                                    <p:tmPct val="0"/>
                                  </p:iterate>
                                  <p:childTnLst>
                                    <p:set>
                                      <p:cBhvr>
                                        <p:cTn id="36" dur="1" fill="hold">
                                          <p:stCondLst>
                                            <p:cond delay="0"/>
                                          </p:stCondLst>
                                        </p:cTn>
                                        <p:tgtEl>
                                          <p:spTgt spid="19"/>
                                        </p:tgtEl>
                                        <p:attrNameLst>
                                          <p:attrName>style.visibility</p:attrName>
                                        </p:attrNameLst>
                                      </p:cBhvr>
                                      <p:to>
                                        <p:strVal val="visible"/>
                                      </p:to>
                                    </p:set>
                                    <p:animEffect transition="in" filter="fade">
                                      <p:cBhvr>
                                        <p:cTn id="37" dur="4000"/>
                                        <p:tgtEl>
                                          <p:spTgt spid="19"/>
                                        </p:tgtEl>
                                      </p:cBhvr>
                                    </p:animEffect>
                                  </p:childTnLst>
                                </p:cTn>
                              </p:par>
                            </p:childTnLst>
                          </p:cTn>
                        </p:par>
                        <p:par>
                          <p:cTn id="38" fill="hold">
                            <p:stCondLst>
                              <p:cond delay="27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0" y="0"/>
            <a:ext cx="9143999" cy="56991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gentes de la sierra en aquellos tiempos no osaban acercarse a la laguna ni aun en los días claros. Los viajes que, como usted, visitan estos lugares han hecho que se les pierda el miedo..."</a:t>
            </a:r>
            <a:endParaRPr lang="es-ES" dirty="0">
              <a:effectLst>
                <a:glow rad="101600">
                  <a:srgbClr val="C00000">
                    <a:alpha val="60000"/>
                  </a:srgbClr>
                </a:glow>
                <a:outerShdw blurRad="38100" dist="38100" dir="2700000" algn="tl">
                  <a:srgbClr val="000000">
                    <a:alpha val="43137"/>
                  </a:srgbClr>
                </a:outerShdw>
              </a:effectLst>
            </a:endParaRPr>
          </a:p>
        </p:txBody>
      </p:sp>
      <p:pic>
        <p:nvPicPr>
          <p:cNvPr id="9" name="8 Imagen" descr="193626_maskonury-skal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Leyendas aparte, el paseo por la Laguna Negra es perfecto para los amantes del senderismo, con varias rutas de alta montaña que parten desde la laguna, y para los amantes de la naturaleza en estado puro.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49000">
        <p15:prstTrans prst="curtains"/>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4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childTnLst>
                          </p:cTn>
                        </p:par>
                        <p:par>
                          <p:cTn id="12" fill="hold">
                            <p:stCondLst>
                              <p:cond delay="45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7"/>
                                        </p:tgtEl>
                                        <p:attrNameLst>
                                          <p:attrName>ppt_w</p:attrName>
                                        </p:attrNameLst>
                                      </p:cBhvr>
                                      <p:tavLst>
                                        <p:tav tm="0">
                                          <p:val>
                                            <p:strVal val="ppt_w"/>
                                          </p:val>
                                        </p:tav>
                                        <p:tav tm="100000">
                                          <p:val>
                                            <p:strVal val="4/3*ppt_w"/>
                                          </p:val>
                                        </p:tav>
                                      </p:tavLst>
                                    </p:anim>
                                    <p:anim calcmode="lin" valueType="num">
                                      <p:cBhvr>
                                        <p:cTn id="24" dur="4000"/>
                                        <p:tgtEl>
                                          <p:spTgt spid="17"/>
                                        </p:tgtEl>
                                        <p:attrNameLst>
                                          <p:attrName>ppt_h</p:attrName>
                                        </p:attrNameLst>
                                      </p:cBhvr>
                                      <p:tavLst>
                                        <p:tav tm="0">
                                          <p:val>
                                            <p:strVal val="ppt_h"/>
                                          </p:val>
                                        </p:tav>
                                        <p:tav tm="100000">
                                          <p:val>
                                            <p:strVal val="4/3*ppt_h"/>
                                          </p:val>
                                        </p:tav>
                                      </p:tavLst>
                                    </p:anim>
                                    <p:set>
                                      <p:cBhvr>
                                        <p:cTn id="25" dur="1" fill="hold">
                                          <p:stCondLst>
                                            <p:cond delay="3999"/>
                                          </p:stCondLst>
                                        </p:cTn>
                                        <p:tgtEl>
                                          <p:spTgt spid="17"/>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1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17"/>
                                        </p:tgtEl>
                                        <p:attrNameLst>
                                          <p:attrName>ppt_x</p:attrName>
                                          <p:attrName>ppt_y</p:attrName>
                                        </p:attrNameLst>
                                      </p:cBhvr>
                                    </p:animMotion>
                                    <p:animEffect transition="out" filter="fade">
                                      <p:cBhvr>
                                        <p:cTn id="29" dur="4000"/>
                                        <p:tgtEl>
                                          <p:spTgt spid="17"/>
                                        </p:tgtEl>
                                      </p:cBhvr>
                                    </p:animEffect>
                                    <p:set>
                                      <p:cBhvr>
                                        <p:cTn id="30" dur="1" fill="hold">
                                          <p:stCondLst>
                                            <p:cond delay="3999"/>
                                          </p:stCondLst>
                                        </p:cTn>
                                        <p:tgtEl>
                                          <p:spTgt spid="17"/>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9"/>
                                        </p:tgtEl>
                                        <p:attrNameLst>
                                          <p:attrName>style.visibility</p:attrName>
                                        </p:attrNameLst>
                                      </p:cBhvr>
                                      <p:to>
                                        <p:strVal val="visible"/>
                                      </p:to>
                                    </p:set>
                                    <p:anim calcmode="lin" valueType="num">
                                      <p:cBhvr>
                                        <p:cTn id="33" dur="4000" fill="hold"/>
                                        <p:tgtEl>
                                          <p:spTgt spid="9"/>
                                        </p:tgtEl>
                                        <p:attrNameLst>
                                          <p:attrName>ppt_w</p:attrName>
                                        </p:attrNameLst>
                                      </p:cBhvr>
                                      <p:tavLst>
                                        <p:tav tm="0">
                                          <p:val>
                                            <p:strVal val="4/3*#ppt_w"/>
                                          </p:val>
                                        </p:tav>
                                        <p:tav tm="100000">
                                          <p:val>
                                            <p:strVal val="#ppt_w"/>
                                          </p:val>
                                        </p:tav>
                                      </p:tavLst>
                                    </p:anim>
                                    <p:anim calcmode="lin" valueType="num">
                                      <p:cBhvr>
                                        <p:cTn id="34" dur="4000" fill="hold"/>
                                        <p:tgtEl>
                                          <p:spTgt spid="9"/>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Scale>
                                      <p:cBhvr>
                                        <p:cTn id="37" dur="4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9"/>
                                        </p:tgtEl>
                                        <p:attrNameLst>
                                          <p:attrName>ppt_x</p:attrName>
                                          <p:attrName>ppt_y</p:attrName>
                                        </p:attrNameLst>
                                      </p:cBhvr>
                                    </p:animMotion>
                                    <p:animEffect transition="in" filter="fade">
                                      <p:cBhvr>
                                        <p:cTn id="39" dur="4000"/>
                                        <p:tgtEl>
                                          <p:spTgt spid="9"/>
                                        </p:tgtEl>
                                      </p:cBhvr>
                                    </p:animEffect>
                                  </p:childTnLst>
                                </p:cTn>
                              </p:par>
                            </p:childTnLst>
                          </p:cTn>
                        </p:par>
                        <p:par>
                          <p:cTn id="40" fill="hold">
                            <p:stCondLst>
                              <p:cond delay="27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dato curioso, a pesar de sus leyendas sobre la profundidad, el primer domingo de agosto se celebra en la laguna una travesía a nado, en la cual los participantes cruzan la laguna nadando de un lado al otro.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95406_maskonur-skala-kwiatki-rozmycie.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los evidentes encantos y atractivos turísticos, hay algo en esta tierra que llena el alma del visitante. A medida que nos acercamos, el silencio de los campos áridos deja paso a bosques, valles profundos y montañas majestuosas.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14:prism isContent="1" isInverted="1"/>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4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4000" fill="hold"/>
                                        <p:tgtEl>
                                          <p:spTgt spid="20"/>
                                        </p:tgtEl>
                                        <p:attrNameLst>
                                          <p:attrName>ppt_w</p:attrName>
                                        </p:attrNameLst>
                                      </p:cBhvr>
                                      <p:tavLst>
                                        <p:tav tm="0">
                                          <p:val>
                                            <p:strVal val="2/3*#ppt_w"/>
                                          </p:val>
                                        </p:tav>
                                        <p:tav tm="100000">
                                          <p:val>
                                            <p:strVal val="#ppt_w"/>
                                          </p:val>
                                        </p:tav>
                                      </p:tavLst>
                                    </p:anim>
                                    <p:anim calcmode="lin" valueType="num">
                                      <p:cBhvr>
                                        <p:cTn id="11" dur="4000" fill="hold"/>
                                        <p:tgtEl>
                                          <p:spTgt spid="20"/>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2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20"/>
                                        </p:tgtEl>
                                        <p:attrNameLst>
                                          <p:attrName>ppt_w</p:attrName>
                                        </p:attrNameLst>
                                      </p:cBhvr>
                                      <p:tavLst>
                                        <p:tav tm="0">
                                          <p:val>
                                            <p:strVal val="ppt_w"/>
                                          </p:val>
                                        </p:tav>
                                        <p:tav tm="100000">
                                          <p:val>
                                            <p:strVal val="4/3*ppt_w"/>
                                          </p:val>
                                        </p:tav>
                                      </p:tavLst>
                                    </p:anim>
                                    <p:anim calcmode="lin" valueType="num">
                                      <p:cBhvr>
                                        <p:cTn id="24" dur="4000"/>
                                        <p:tgtEl>
                                          <p:spTgt spid="20"/>
                                        </p:tgtEl>
                                        <p:attrNameLst>
                                          <p:attrName>ppt_h</p:attrName>
                                        </p:attrNameLst>
                                      </p:cBhvr>
                                      <p:tavLst>
                                        <p:tav tm="0">
                                          <p:val>
                                            <p:strVal val="ppt_h"/>
                                          </p:val>
                                        </p:tav>
                                        <p:tav tm="100000">
                                          <p:val>
                                            <p:strVal val="4/3*ppt_h"/>
                                          </p:val>
                                        </p:tav>
                                      </p:tavLst>
                                    </p:anim>
                                    <p:set>
                                      <p:cBhvr>
                                        <p:cTn id="25" dur="1" fill="hold">
                                          <p:stCondLst>
                                            <p:cond delay="3999"/>
                                          </p:stCondLst>
                                        </p:cTn>
                                        <p:tgtEl>
                                          <p:spTgt spid="20"/>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20"/>
                                        </p:tgtEl>
                                        <p:attrNameLst>
                                          <p:attrName>ppt_x</p:attrName>
                                        </p:attrNameLst>
                                      </p:cBhvr>
                                      <p:tavLst>
                                        <p:tav tm="0">
                                          <p:val>
                                            <p:strVal val="ppt_x"/>
                                          </p:val>
                                        </p:tav>
                                        <p:tav tm="100000">
                                          <p:val>
                                            <p:strVal val="ppt_x-.2"/>
                                          </p:val>
                                        </p:tav>
                                      </p:tavLst>
                                    </p:anim>
                                    <p:anim calcmode="lin" valueType="num">
                                      <p:cBhvr>
                                        <p:cTn id="28" dur="4000"/>
                                        <p:tgtEl>
                                          <p:spTgt spid="20"/>
                                        </p:tgtEl>
                                        <p:attrNameLst>
                                          <p:attrName>ppt_y</p:attrName>
                                        </p:attrNameLst>
                                      </p:cBhvr>
                                      <p:tavLst>
                                        <p:tav tm="0">
                                          <p:val>
                                            <p:strVal val="ppt_y"/>
                                          </p:val>
                                        </p:tav>
                                        <p:tav tm="100000">
                                          <p:val>
                                            <p:strVal val="ppt_y"/>
                                          </p:val>
                                        </p:tav>
                                      </p:tavLst>
                                    </p:anim>
                                    <p:animEffect transition="out" filter="fade">
                                      <p:cBhvr>
                                        <p:cTn id="29" dur="4000"/>
                                        <p:tgtEl>
                                          <p:spTgt spid="20"/>
                                        </p:tgtEl>
                                      </p:cBhvr>
                                    </p:animEffect>
                                    <p:set>
                                      <p:cBhvr>
                                        <p:cTn id="30" dur="1" fill="hold">
                                          <p:stCondLst>
                                            <p:cond delay="3999"/>
                                          </p:stCondLst>
                                        </p:cTn>
                                        <p:tgtEl>
                                          <p:spTgt spid="20"/>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Scale>
                                      <p:cBhvr>
                                        <p:cTn id="37" dur="4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11"/>
                                        </p:tgtEl>
                                        <p:attrNameLst>
                                          <p:attrName>ppt_x</p:attrName>
                                          <p:attrName>ppt_y</p:attrName>
                                        </p:attrNameLst>
                                      </p:cBhvr>
                                    </p:animMotion>
                                    <p:animEffect transition="in" filter="fade">
                                      <p:cBhvr>
                                        <p:cTn id="39" dur="4000"/>
                                        <p:tgtEl>
                                          <p:spTgt spid="11"/>
                                        </p:tgtEl>
                                      </p:cBhvr>
                                    </p:animEffect>
                                  </p:childTnLst>
                                </p:cTn>
                              </p:par>
                            </p:childTnLst>
                          </p:cTn>
                        </p:par>
                        <p:par>
                          <p:cTn id="40" fill="hold">
                            <p:stCondLst>
                              <p:cond delay="28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impresionantes vestigios históricos, la abundancia de leyendas, o incluso el paulatino despoblamiento aportan más encanto aún si cabe a estos lugares.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622525_original.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uno de esos lugares que por algún motivo quedan grabados en la retina como por algún extraño hechizo. Tal vez sea por el curioso enclave en que se encuentra.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14:flythrough/>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6"/>
                                        </p:tgtEl>
                                        <p:attrNameLst>
                                          <p:attrName>ppt_w</p:attrName>
                                        </p:attrNameLst>
                                      </p:cBhvr>
                                      <p:tavLst>
                                        <p:tav tm="0">
                                          <p:val>
                                            <p:strVal val="ppt_w"/>
                                          </p:val>
                                        </p:tav>
                                        <p:tav tm="100000">
                                          <p:val>
                                            <p:strVal val="4/3*ppt_w"/>
                                          </p:val>
                                        </p:tav>
                                      </p:tavLst>
                                    </p:anim>
                                    <p:anim calcmode="lin" valueType="num">
                                      <p:cBhvr>
                                        <p:cTn id="24" dur="4000"/>
                                        <p:tgtEl>
                                          <p:spTgt spid="16"/>
                                        </p:tgtEl>
                                        <p:attrNameLst>
                                          <p:attrName>ppt_h</p:attrName>
                                        </p:attrNameLst>
                                      </p:cBhvr>
                                      <p:tavLst>
                                        <p:tav tm="0">
                                          <p:val>
                                            <p:strVal val="ppt_h"/>
                                          </p:val>
                                        </p:tav>
                                        <p:tav tm="100000">
                                          <p:val>
                                            <p:strVal val="4/3*ppt_h"/>
                                          </p:val>
                                        </p:tav>
                                      </p:tavLst>
                                    </p:anim>
                                    <p:set>
                                      <p:cBhvr>
                                        <p:cTn id="25" dur="1" fill="hold">
                                          <p:stCondLst>
                                            <p:cond delay="3999"/>
                                          </p:stCondLst>
                                        </p:cTn>
                                        <p:tgtEl>
                                          <p:spTgt spid="16"/>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4000"/>
                                        <p:tgtEl>
                                          <p:spTgt spid="16"/>
                                        </p:tgtEl>
                                      </p:cBhvr>
                                    </p:animEffect>
                                    <p:set>
                                      <p:cBhvr>
                                        <p:cTn id="28" dur="1" fill="hold">
                                          <p:stCondLst>
                                            <p:cond delay="3999"/>
                                          </p:stCondLst>
                                        </p:cTn>
                                        <p:tgtEl>
                                          <p:spTgt spid="16"/>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4000" fill="hold"/>
                                        <p:tgtEl>
                                          <p:spTgt spid="11"/>
                                        </p:tgtEl>
                                        <p:attrNameLst>
                                          <p:attrName>ppt_w</p:attrName>
                                        </p:attrNameLst>
                                      </p:cBhvr>
                                      <p:tavLst>
                                        <p:tav tm="0">
                                          <p:val>
                                            <p:strVal val="4/3*#ppt_w"/>
                                          </p:val>
                                        </p:tav>
                                        <p:tav tm="100000">
                                          <p:val>
                                            <p:strVal val="#ppt_w"/>
                                          </p:val>
                                        </p:tav>
                                      </p:tavLst>
                                    </p:anim>
                                    <p:anim calcmode="lin" valueType="num">
                                      <p:cBhvr>
                                        <p:cTn id="32" dur="4000" fill="hold"/>
                                        <p:tgtEl>
                                          <p:spTgt spid="11"/>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4000"/>
                                        <p:tgtEl>
                                          <p:spTgt spid="11"/>
                                        </p:tgtEl>
                                      </p:cBhvr>
                                    </p:animEffect>
                                    <p:anim calcmode="lin" valueType="num">
                                      <p:cBhvr>
                                        <p:cTn id="36" dur="4000" fill="hold"/>
                                        <p:tgtEl>
                                          <p:spTgt spid="11"/>
                                        </p:tgtEl>
                                        <p:attrNameLst>
                                          <p:attrName>ppt_x</p:attrName>
                                        </p:attrNameLst>
                                      </p:cBhvr>
                                      <p:tavLst>
                                        <p:tav tm="0">
                                          <p:val>
                                            <p:strVal val="#ppt_x"/>
                                          </p:val>
                                        </p:tav>
                                        <p:tav tm="100000">
                                          <p:val>
                                            <p:strVal val="#ppt_x"/>
                                          </p:val>
                                        </p:tav>
                                      </p:tavLst>
                                    </p:anim>
                                    <p:anim calcmode="lin" valueType="num">
                                      <p:cBhvr>
                                        <p:cTn id="37" dur="4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24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5292"/>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Rodeada de un majestuoso entorno de salientes de rocas que la rodean y se desploman cortándose sobre las aguas oscuras, en un bosque de hayas y pinos centenarios. Viene alimentando desde hace siglos leyendas y supersticiones de lo más curiosas.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a-pair-of-puffins.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Acercarnos a esta comarca es penetrar en un escenario literario de grandes nombres: Pio Baroja a principios de siglo XX recogió algunas de las creencias que los habitantes de los pueblos cercanos atribuían a estas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14:ripple dir="lu"/>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4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2/3*#ppt_w"/>
                                          </p:val>
                                        </p:tav>
                                        <p:tav tm="100000">
                                          <p:val>
                                            <p:strVal val="#ppt_w"/>
                                          </p:val>
                                        </p:tav>
                                      </p:tavLst>
                                    </p:anim>
                                    <p:anim calcmode="lin" valueType="num">
                                      <p:cBhvr>
                                        <p:cTn id="11" dur="4000" fill="hold"/>
                                        <p:tgtEl>
                                          <p:spTgt spid="19"/>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9"/>
                                        </p:tgtEl>
                                        <p:attrNameLst>
                                          <p:attrName>ppt_w</p:attrName>
                                        </p:attrNameLst>
                                      </p:cBhvr>
                                      <p:tavLst>
                                        <p:tav tm="0">
                                          <p:val>
                                            <p:strVal val="ppt_w"/>
                                          </p:val>
                                        </p:tav>
                                        <p:tav tm="100000">
                                          <p:val>
                                            <p:strVal val="4/3*ppt_w"/>
                                          </p:val>
                                        </p:tav>
                                      </p:tavLst>
                                    </p:anim>
                                    <p:anim calcmode="lin" valueType="num">
                                      <p:cBhvr>
                                        <p:cTn id="24" dur="4000"/>
                                        <p:tgtEl>
                                          <p:spTgt spid="19"/>
                                        </p:tgtEl>
                                        <p:attrNameLst>
                                          <p:attrName>ppt_h</p:attrName>
                                        </p:attrNameLst>
                                      </p:cBhvr>
                                      <p:tavLst>
                                        <p:tav tm="0">
                                          <p:val>
                                            <p:strVal val="ppt_h"/>
                                          </p:val>
                                        </p:tav>
                                        <p:tav tm="100000">
                                          <p:val>
                                            <p:strVal val="4/3*ppt_h"/>
                                          </p:val>
                                        </p:tav>
                                      </p:tavLst>
                                    </p:anim>
                                    <p:set>
                                      <p:cBhvr>
                                        <p:cTn id="25" dur="1" fill="hold">
                                          <p:stCondLst>
                                            <p:cond delay="3999"/>
                                          </p:stCondLst>
                                        </p:cTn>
                                        <p:tgtEl>
                                          <p:spTgt spid="19"/>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1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19"/>
                                        </p:tgtEl>
                                        <p:attrNameLst>
                                          <p:attrName>ppt_x</p:attrName>
                                          <p:attrName>ppt_y</p:attrName>
                                        </p:attrNameLst>
                                      </p:cBhvr>
                                    </p:animMotion>
                                    <p:animEffect transition="out" filter="fade">
                                      <p:cBhvr>
                                        <p:cTn id="29" dur="4000"/>
                                        <p:tgtEl>
                                          <p:spTgt spid="19"/>
                                        </p:tgtEl>
                                      </p:cBhvr>
                                    </p:animEffect>
                                    <p:set>
                                      <p:cBhvr>
                                        <p:cTn id="30" dur="1" fill="hold">
                                          <p:stCondLst>
                                            <p:cond delay="3999"/>
                                          </p:stCondLst>
                                        </p:cTn>
                                        <p:tgtEl>
                                          <p:spTgt spid="19"/>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9"/>
                                        </p:tgtEl>
                                        <p:attrNameLst>
                                          <p:attrName>style.visibility</p:attrName>
                                        </p:attrNameLst>
                                      </p:cBhvr>
                                      <p:to>
                                        <p:strVal val="visible"/>
                                      </p:to>
                                    </p:set>
                                    <p:anim calcmode="lin" valueType="num">
                                      <p:cBhvr>
                                        <p:cTn id="33" dur="4000" fill="hold"/>
                                        <p:tgtEl>
                                          <p:spTgt spid="9"/>
                                        </p:tgtEl>
                                        <p:attrNameLst>
                                          <p:attrName>ppt_w</p:attrName>
                                        </p:attrNameLst>
                                      </p:cBhvr>
                                      <p:tavLst>
                                        <p:tav tm="0">
                                          <p:val>
                                            <p:strVal val="4/3*#ppt_w"/>
                                          </p:val>
                                        </p:tav>
                                        <p:tav tm="100000">
                                          <p:val>
                                            <p:strVal val="#ppt_w"/>
                                          </p:val>
                                        </p:tav>
                                      </p:tavLst>
                                    </p:anim>
                                    <p:anim calcmode="lin" valueType="num">
                                      <p:cBhvr>
                                        <p:cTn id="34" dur="4000" fill="hold"/>
                                        <p:tgtEl>
                                          <p:spTgt spid="9"/>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Scale>
                                      <p:cBhvr>
                                        <p:cTn id="37" dur="4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9"/>
                                        </p:tgtEl>
                                        <p:attrNameLst>
                                          <p:attrName>ppt_x</p:attrName>
                                          <p:attrName>ppt_y</p:attrName>
                                        </p:attrNameLst>
                                      </p:cBhvr>
                                    </p:animMotion>
                                    <p:animEffect transition="in" filter="fade">
                                      <p:cBhvr>
                                        <p:cTn id="39" dur="4000"/>
                                        <p:tgtEl>
                                          <p:spTgt spid="9"/>
                                        </p:tgtEl>
                                      </p:cBhvr>
                                    </p:animEffect>
                                  </p:childTnLst>
                                </p:cTn>
                              </p:par>
                            </p:childTnLst>
                          </p:cTn>
                        </p:par>
                        <p:par>
                          <p:cTn id="40" fill="hold">
                            <p:stCondLst>
                              <p:cond delay="31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por ejemplo que emitía rugidos aterradores, o que era el origen de tempestades terribles que inundaban y asolaban los valles cercanos para desgracia de sus habitantes. Mucho de esto escribiría en su obra El Mayorazgo de </a:t>
            </a:r>
            <a:r>
              <a:rPr lang="es-ES" i="1" dirty="0" err="1" smtClean="0">
                <a:effectLst>
                  <a:glow rad="101600">
                    <a:srgbClr val="C00000">
                      <a:alpha val="60000"/>
                    </a:srgbClr>
                  </a:glow>
                  <a:outerShdw blurRad="38100" dist="38100" dir="2700000" algn="tl">
                    <a:srgbClr val="000000">
                      <a:alpha val="43137"/>
                    </a:srgbClr>
                  </a:outerShdw>
                </a:effectLst>
              </a:rPr>
              <a:t>Labraz</a:t>
            </a:r>
            <a:r>
              <a:rPr lang="es-ES" i="1" dirty="0" smtClean="0">
                <a:effectLst>
                  <a:glow rad="101600">
                    <a:srgbClr val="C00000">
                      <a:alpha val="60000"/>
                    </a:srgbClr>
                  </a:glow>
                  <a:outerShdw blurRad="38100" dist="38100" dir="2700000" algn="tl">
                    <a:srgbClr val="000000">
                      <a:alpha val="43137"/>
                    </a:srgbClr>
                  </a:outerShdw>
                </a:effectLst>
              </a:rPr>
              <a:t> (1903), incluyendo inquietantes pasajes como el siguiente: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87624" y="4369668"/>
            <a:ext cx="69847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No paséis junto a esa Laguna Negra….     – ¿Por qué no?</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 Podíais finar allá….                                     – Pero ¿por qué?</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 Porque es una laguna donde hay una mujer que vive en el fondo </a:t>
            </a:r>
          </a:p>
          <a:p>
            <a:r>
              <a:rPr lang="es-ES" i="1" dirty="0" smtClean="0">
                <a:effectLst>
                  <a:glow rad="101600">
                    <a:srgbClr val="C00000">
                      <a:alpha val="60000"/>
                    </a:srgbClr>
                  </a:glow>
                  <a:outerShdw blurRad="38100" dist="38100" dir="2700000" algn="tl">
                    <a:srgbClr val="000000">
                      <a:alpha val="43137"/>
                    </a:srgbClr>
                  </a:outerShdw>
                </a:effectLst>
              </a:rPr>
              <a:t>y mata al que se acerca. Todo el que mira en esa agua muere.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wheel spokes="1"/>
      </p:transition>
    </mc:Choice>
    <mc:Fallback>
      <p:transition spd="slow" advTm="5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fltVal val="0"/>
                                          </p:val>
                                        </p:tav>
                                      </p:tavLst>
                                    </p:anim>
                                    <p:anim calcmode="lin" valueType="num">
                                      <p:cBhvr>
                                        <p:cTn id="24" dur="4000"/>
                                        <p:tgtEl>
                                          <p:spTgt spid="4"/>
                                        </p:tgtEl>
                                        <p:attrNameLst>
                                          <p:attrName>ppt_h</p:attrName>
                                        </p:attrNameLst>
                                      </p:cBhvr>
                                      <p:tavLst>
                                        <p:tav tm="0">
                                          <p:val>
                                            <p:strVal val="ppt_h"/>
                                          </p:val>
                                        </p:tav>
                                        <p:tav tm="100000">
                                          <p:val>
                                            <p:fltVal val="0"/>
                                          </p:val>
                                        </p:tav>
                                      </p:tavLst>
                                    </p:anim>
                                    <p:set>
                                      <p:cBhvr>
                                        <p:cTn id="25" dur="1" fill="hold">
                                          <p:stCondLst>
                                            <p:cond delay="3999"/>
                                          </p:stCondLst>
                                        </p:cTn>
                                        <p:tgtEl>
                                          <p:spTgt spid="4"/>
                                        </p:tgtEl>
                                        <p:attrNameLst>
                                          <p:attrName>style.visibility</p:attrName>
                                        </p:attrNameLst>
                                      </p:cBhvr>
                                      <p:to>
                                        <p:strVal val="hidden"/>
                                      </p:to>
                                    </p:set>
                                  </p:childTnLst>
                                </p:cTn>
                              </p:par>
                              <p:par>
                                <p:cTn id="26" presetID="21" presetClass="exit" presetSubtype="2" fill="hold" nodeType="withEffect">
                                  <p:stCondLst>
                                    <p:cond delay="2000"/>
                                  </p:stCondLst>
                                  <p:childTnLst>
                                    <p:animEffect transition="out" filter="wheel(2)">
                                      <p:cBhvr>
                                        <p:cTn id="27" dur="4000"/>
                                        <p:tgtEl>
                                          <p:spTgt spid="4"/>
                                        </p:tgtEl>
                                      </p:cBhvr>
                                    </p:animEffect>
                                    <p:set>
                                      <p:cBhvr>
                                        <p:cTn id="28" dur="1" fill="hold">
                                          <p:stCondLst>
                                            <p:cond delay="3999"/>
                                          </p:stCondLst>
                                        </p:cTn>
                                        <p:tgtEl>
                                          <p:spTgt spid="4"/>
                                        </p:tgtEl>
                                        <p:attrNameLst>
                                          <p:attrName>style.visibility</p:attrName>
                                        </p:attrNameLst>
                                      </p:cBhvr>
                                      <p:to>
                                        <p:strVal val="hidden"/>
                                      </p:to>
                                    </p:set>
                                  </p:childTnLst>
                                </p:cTn>
                              </p:par>
                              <p:par>
                                <p:cTn id="29" presetID="23" presetClass="entr" presetSubtype="16"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ppt_w</p:attrName>
                                        </p:attrNameLst>
                                      </p:cBhvr>
                                      <p:tavLst>
                                        <p:tav tm="0">
                                          <p:val>
                                            <p:fltVal val="0"/>
                                          </p:val>
                                        </p:tav>
                                        <p:tav tm="100000">
                                          <p:val>
                                            <p:strVal val="#ppt_w"/>
                                          </p:val>
                                        </p:tav>
                                      </p:tavLst>
                                    </p:anim>
                                    <p:anim calcmode="lin" valueType="num">
                                      <p:cBhvr>
                                        <p:cTn id="32" dur="4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2"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2)">
                                      <p:cBhvr>
                                        <p:cTn id="35" dur="4000"/>
                                        <p:tgtEl>
                                          <p:spTgt spid="13"/>
                                        </p:tgtEl>
                                      </p:cBhvr>
                                    </p:animEffect>
                                  </p:childTnLst>
                                </p:cTn>
                              </p:par>
                            </p:childTnLst>
                          </p:cTn>
                        </p:par>
                        <p:par>
                          <p:cTn id="36" fill="hold">
                            <p:stCondLst>
                              <p:cond delay="35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1"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gran trasfondo literario del lugar aportaría poco después Antonio Machado su leyenda La tierra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(1912), donde, por si lo anterior fuera poco, la Laguna, ese ‘abrevadero de lobos’, sirve de escenario para un sangriento asesinato: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bird-the-atlantic-deadlock-fratercula-arctica-puffin.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la trágica historia de </a:t>
            </a:r>
            <a:r>
              <a:rPr lang="es-ES" i="1" dirty="0" err="1" smtClean="0">
                <a:effectLst>
                  <a:glow rad="101600">
                    <a:srgbClr val="C00000">
                      <a:alpha val="60000"/>
                    </a:srgbClr>
                  </a:glow>
                  <a:outerShdw blurRad="38100" dist="38100" dir="2700000" algn="tl">
                    <a:srgbClr val="000000">
                      <a:alpha val="43137"/>
                    </a:srgbClr>
                  </a:outerShdw>
                </a:effectLst>
              </a:rPr>
              <a:t>Alvargonzález</a:t>
            </a:r>
            <a:r>
              <a:rPr lang="es-ES" i="1" dirty="0" smtClean="0">
                <a:effectLst>
                  <a:glow rad="101600">
                    <a:srgbClr val="C00000">
                      <a:alpha val="60000"/>
                    </a:srgbClr>
                  </a:glow>
                  <a:outerShdw blurRad="38100" dist="38100" dir="2700000" algn="tl">
                    <a:srgbClr val="000000">
                      <a:alpha val="43137"/>
                    </a:srgbClr>
                  </a:outerShdw>
                </a:effectLst>
              </a:rPr>
              <a:t>, un rico personaje de la comarca, en la que dos de sus hijos, ansiando obtener su herencia, deciden asesinarlo mientras duerme para después arrojar su cuerpo a la Laguna. Culpan de su muerte a un buhonero que pasaba por esas tierras, y es condenado a morir en el garrote 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63000">
        <p15:prstTrans prst="origami"/>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026"/>
                                        </p:tgtEl>
                                        <p:attrNameLst>
                                          <p:attrName>ppt_w</p:attrName>
                                        </p:attrNameLst>
                                      </p:cBhvr>
                                      <p:tavLst>
                                        <p:tav tm="0">
                                          <p:val>
                                            <p:strVal val="ppt_w"/>
                                          </p:val>
                                        </p:tav>
                                        <p:tav tm="100000">
                                          <p:val>
                                            <p:strVal val="4/3*ppt_w"/>
                                          </p:val>
                                        </p:tav>
                                      </p:tavLst>
                                    </p:anim>
                                    <p:anim calcmode="lin" valueType="num">
                                      <p:cBhvr>
                                        <p:cTn id="24" dur="4000"/>
                                        <p:tgtEl>
                                          <p:spTgt spid="1026"/>
                                        </p:tgtEl>
                                        <p:attrNameLst>
                                          <p:attrName>ppt_h</p:attrName>
                                        </p:attrNameLst>
                                      </p:cBhvr>
                                      <p:tavLst>
                                        <p:tav tm="0">
                                          <p:val>
                                            <p:strVal val="ppt_h"/>
                                          </p:val>
                                        </p:tav>
                                        <p:tav tm="100000">
                                          <p:val>
                                            <p:strVal val="4/3*ppt_h"/>
                                          </p:val>
                                        </p:tav>
                                      </p:tavLst>
                                    </p:anim>
                                    <p:set>
                                      <p:cBhvr>
                                        <p:cTn id="25" dur="1" fill="hold">
                                          <p:stCondLst>
                                            <p:cond delay="3999"/>
                                          </p:stCondLst>
                                        </p:cTn>
                                        <p:tgtEl>
                                          <p:spTgt spid="1026"/>
                                        </p:tgtEl>
                                        <p:attrNameLst>
                                          <p:attrName>style.visibility</p:attrName>
                                        </p:attrNameLst>
                                      </p:cBhvr>
                                      <p:to>
                                        <p:strVal val="hidden"/>
                                      </p:to>
                                    </p:set>
                                  </p:childTnLst>
                                </p:cTn>
                              </p:par>
                              <p:par>
                                <p:cTn id="26" presetID="42" presetClass="exit" presetSubtype="0" fill="hold" nodeType="withEffect">
                                  <p:stCondLst>
                                    <p:cond delay="2000"/>
                                  </p:stCondLst>
                                  <p:childTnLst>
                                    <p:animEffect transition="out" filter="fade">
                                      <p:cBhvr>
                                        <p:cTn id="27" dur="4000"/>
                                        <p:tgtEl>
                                          <p:spTgt spid="1026"/>
                                        </p:tgtEl>
                                      </p:cBhvr>
                                    </p:animEffect>
                                    <p:anim calcmode="lin" valueType="num">
                                      <p:cBhvr>
                                        <p:cTn id="28" dur="4000"/>
                                        <p:tgtEl>
                                          <p:spTgt spid="1026"/>
                                        </p:tgtEl>
                                        <p:attrNameLst>
                                          <p:attrName>ppt_x</p:attrName>
                                        </p:attrNameLst>
                                      </p:cBhvr>
                                      <p:tavLst>
                                        <p:tav tm="0">
                                          <p:val>
                                            <p:strVal val="ppt_x"/>
                                          </p:val>
                                        </p:tav>
                                        <p:tav tm="100000">
                                          <p:val>
                                            <p:strVal val="ppt_x"/>
                                          </p:val>
                                        </p:tav>
                                      </p:tavLst>
                                    </p:anim>
                                    <p:anim calcmode="lin" valueType="num">
                                      <p:cBhvr>
                                        <p:cTn id="29" dur="4000"/>
                                        <p:tgtEl>
                                          <p:spTgt spid="1026"/>
                                        </p:tgtEl>
                                        <p:attrNameLst>
                                          <p:attrName>ppt_y</p:attrName>
                                        </p:attrNameLst>
                                      </p:cBhvr>
                                      <p:tavLst>
                                        <p:tav tm="0">
                                          <p:val>
                                            <p:strVal val="ppt_y"/>
                                          </p:val>
                                        </p:tav>
                                        <p:tav tm="100000">
                                          <p:val>
                                            <p:strVal val="ppt_y+.1"/>
                                          </p:val>
                                        </p:tav>
                                      </p:tavLst>
                                    </p:anim>
                                    <p:set>
                                      <p:cBhvr>
                                        <p:cTn id="30" dur="1" fill="hold">
                                          <p:stCondLst>
                                            <p:cond delay="3999"/>
                                          </p:stCondLst>
                                        </p:cTn>
                                        <p:tgtEl>
                                          <p:spTgt spid="1026"/>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p:val>
                                            <p:strVal val="4/3*#ppt_w"/>
                                          </p:val>
                                        </p:tav>
                                        <p:tav tm="100000">
                                          <p:val>
                                            <p:strVal val="#ppt_w"/>
                                          </p:val>
                                        </p:tav>
                                      </p:tavLst>
                                    </p:anim>
                                    <p:anim calcmode="lin" valueType="num">
                                      <p:cBhvr>
                                        <p:cTn id="34" dur="4000" fill="hold"/>
                                        <p:tgtEl>
                                          <p:spTgt spid="10"/>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4000"/>
                                        <p:tgtEl>
                                          <p:spTgt spid="10"/>
                                        </p:tgtEl>
                                      </p:cBhvr>
                                    </p:animEffect>
                                    <p:anim calcmode="lin" valueType="num">
                                      <p:cBhvr>
                                        <p:cTn id="38" dur="4000" fill="hold"/>
                                        <p:tgtEl>
                                          <p:spTgt spid="10"/>
                                        </p:tgtEl>
                                        <p:attrNameLst>
                                          <p:attrName>ppt_x</p:attrName>
                                        </p:attrNameLst>
                                      </p:cBhvr>
                                      <p:tavLst>
                                        <p:tav tm="0">
                                          <p:val>
                                            <p:strVal val="#ppt_x"/>
                                          </p:val>
                                        </p:tav>
                                        <p:tav tm="100000">
                                          <p:val>
                                            <p:strVal val="#ppt_x"/>
                                          </p:val>
                                        </p:tav>
                                      </p:tavLst>
                                    </p:anim>
                                    <p:anim calcmode="lin" valueType="num">
                                      <p:cBhvr>
                                        <p:cTn id="39" dur="4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1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0" y="0"/>
            <a:ext cx="9143999" cy="5704417"/>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cometer el atroz crimen, atormentados y sin posesión alguna, los hermanos asesinos vagan por estas mismas tierras hasta encontrar un aterrador final en el lugar donde comenzaba todo: las orillas de la Laguna Negra.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Islas-Farne-Northumberland_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todo esto en mente ya tenemos material de sobra para acercamos a sus frías aguas, y sentir de cerca el grandioso escenario de tantas leyendas y misterios, un lugar que, para los lugareños, «roza lo sagrado».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2000">
        <p:checker dir="vert"/>
      </p:transition>
    </mc:Choice>
    <mc:Fallback>
      <p:transition spd="slow" advTm="5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4000" fill="hold"/>
                                        <p:tgtEl>
                                          <p:spTgt spid="12"/>
                                        </p:tgtEl>
                                        <p:attrNameLst>
                                          <p:attrName>ppt_w</p:attrName>
                                        </p:attrNameLst>
                                      </p:cBhvr>
                                      <p:tavLst>
                                        <p:tav tm="0">
                                          <p:val>
                                            <p:strVal val="4/3*#ppt_w"/>
                                          </p:val>
                                        </p:tav>
                                        <p:tav tm="100000">
                                          <p:val>
                                            <p:strVal val="#ppt_w"/>
                                          </p:val>
                                        </p:tav>
                                      </p:tavLst>
                                    </p:anim>
                                    <p:anim calcmode="lin" valueType="num">
                                      <p:cBhvr>
                                        <p:cTn id="34" dur="4000" fill="hold"/>
                                        <p:tgtEl>
                                          <p:spTgt spid="12"/>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4000"/>
                                        <p:tgtEl>
                                          <p:spTgt spid="12"/>
                                        </p:tgtEl>
                                      </p:cBhvr>
                                    </p:animEffect>
                                    <p:anim calcmode="lin" valueType="num">
                                      <p:cBhvr>
                                        <p:cTn id="38" dur="4000" fill="hold"/>
                                        <p:tgtEl>
                                          <p:spTgt spid="12"/>
                                        </p:tgtEl>
                                        <p:attrNameLst>
                                          <p:attrName>ppt_x</p:attrName>
                                        </p:attrNameLst>
                                      </p:cBhvr>
                                      <p:tavLst>
                                        <p:tav tm="0">
                                          <p:val>
                                            <p:strVal val="#ppt_x"/>
                                          </p:val>
                                        </p:tav>
                                        <p:tav tm="100000">
                                          <p:val>
                                            <p:strVal val="#ppt_x"/>
                                          </p:val>
                                        </p:tav>
                                      </p:tavLst>
                                    </p:anim>
                                    <p:anim calcmode="lin" valueType="num">
                                      <p:cBhvr>
                                        <p:cTn id="39" dur="400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9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la tarde caía entre las vetustas hayas, y los pinos centenarios, un rojo sol se filtraba. Era un paraje de bosque y peñas aborrascadas; aquí bocas que bostezan o monstruos de fieras garras.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1" name="10 Imagen" descr="df6c2c1dfbd515848f5b28c90193675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una informe joroba, allá una grotesca panza, torvos hocicos de fieras y dentaduras melladas, rocas y rocas, troncos y troncos, ramas y ramas. En el hondón del barranco la noche, el miedo y el agua”. </a:t>
            </a:r>
            <a:r>
              <a:rPr lang="es-ES" b="1" i="1" dirty="0" smtClean="0">
                <a:effectLst>
                  <a:glow rad="101600">
                    <a:srgbClr val="C00000">
                      <a:alpha val="60000"/>
                    </a:srgbClr>
                  </a:glow>
                  <a:outerShdw blurRad="38100" dist="38100" dir="2700000" algn="tl">
                    <a:srgbClr val="000000">
                      <a:alpha val="43137"/>
                    </a:srgbClr>
                  </a:outerShdw>
                </a:effectLst>
              </a:rPr>
              <a:t>(Antonio Machado, La Tierra de </a:t>
            </a:r>
            <a:r>
              <a:rPr lang="es-ES" b="1" i="1" dirty="0" err="1" smtClean="0">
                <a:effectLst>
                  <a:glow rad="101600">
                    <a:srgbClr val="C00000">
                      <a:alpha val="60000"/>
                    </a:srgbClr>
                  </a:glow>
                  <a:outerShdw blurRad="38100" dist="38100" dir="2700000" algn="tl">
                    <a:srgbClr val="000000">
                      <a:alpha val="43137"/>
                    </a:srgbClr>
                  </a:outerShdw>
                </a:effectLst>
              </a:rPr>
              <a:t>Alvargonzález</a:t>
            </a:r>
            <a:r>
              <a:rPr lang="es-ES" b="1" i="1" dirty="0" smtClean="0">
                <a:effectLst>
                  <a:glow rad="101600">
                    <a:srgbClr val="C00000">
                      <a:alpha val="60000"/>
                    </a:srgbClr>
                  </a:glow>
                  <a:outerShdw blurRad="38100" dist="38100" dir="2700000" algn="tl">
                    <a:srgbClr val="000000">
                      <a:alpha val="43137"/>
                    </a:srgbClr>
                  </a:outerShdw>
                </a:effectLst>
              </a:rPr>
              <a:t>  - 1912).</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4000">
        <p14:shred pattern="rectangle"/>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098"/>
                                        </p:tgtEl>
                                        <p:attrNameLst>
                                          <p:attrName>ppt_w</p:attrName>
                                        </p:attrNameLst>
                                      </p:cBhvr>
                                      <p:tavLst>
                                        <p:tav tm="0">
                                          <p:val>
                                            <p:strVal val="ppt_w"/>
                                          </p:val>
                                        </p:tav>
                                        <p:tav tm="100000">
                                          <p:val>
                                            <p:strVal val="4/3*ppt_w"/>
                                          </p:val>
                                        </p:tav>
                                      </p:tavLst>
                                    </p:anim>
                                    <p:anim calcmode="lin" valueType="num">
                                      <p:cBhvr>
                                        <p:cTn id="24" dur="4000"/>
                                        <p:tgtEl>
                                          <p:spTgt spid="4098"/>
                                        </p:tgtEl>
                                        <p:attrNameLst>
                                          <p:attrName>ppt_h</p:attrName>
                                        </p:attrNameLst>
                                      </p:cBhvr>
                                      <p:tavLst>
                                        <p:tav tm="0">
                                          <p:val>
                                            <p:strVal val="ppt_h"/>
                                          </p:val>
                                        </p:tav>
                                        <p:tav tm="100000">
                                          <p:val>
                                            <p:strVal val="4/3*ppt_h"/>
                                          </p:val>
                                        </p:tav>
                                      </p:tavLst>
                                    </p:anim>
                                    <p:set>
                                      <p:cBhvr>
                                        <p:cTn id="25" dur="1" fill="hold">
                                          <p:stCondLst>
                                            <p:cond delay="3999"/>
                                          </p:stCondLst>
                                        </p:cTn>
                                        <p:tgtEl>
                                          <p:spTgt spid="409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4098"/>
                                        </p:tgtEl>
                                        <p:attrNameLst>
                                          <p:attrName>ppt_x</p:attrName>
                                        </p:attrNameLst>
                                      </p:cBhvr>
                                      <p:tavLst>
                                        <p:tav tm="0">
                                          <p:val>
                                            <p:strVal val="ppt_x"/>
                                          </p:val>
                                        </p:tav>
                                        <p:tav tm="100000">
                                          <p:val>
                                            <p:strVal val="ppt_x-.2"/>
                                          </p:val>
                                        </p:tav>
                                      </p:tavLst>
                                    </p:anim>
                                    <p:anim calcmode="lin" valueType="num">
                                      <p:cBhvr>
                                        <p:cTn id="28" dur="4000"/>
                                        <p:tgtEl>
                                          <p:spTgt spid="4098"/>
                                        </p:tgtEl>
                                        <p:attrNameLst>
                                          <p:attrName>ppt_y</p:attrName>
                                        </p:attrNameLst>
                                      </p:cBhvr>
                                      <p:tavLst>
                                        <p:tav tm="0">
                                          <p:val>
                                            <p:strVal val="ppt_y"/>
                                          </p:val>
                                        </p:tav>
                                        <p:tav tm="100000">
                                          <p:val>
                                            <p:strVal val="ppt_y"/>
                                          </p:val>
                                        </p:tav>
                                      </p:tavLst>
                                    </p:anim>
                                    <p:animEffect transition="out" filter="fade">
                                      <p:cBhvr>
                                        <p:cTn id="29" dur="4000"/>
                                        <p:tgtEl>
                                          <p:spTgt spid="4098"/>
                                        </p:tgtEl>
                                      </p:cBhvr>
                                    </p:animEffect>
                                    <p:set>
                                      <p:cBhvr>
                                        <p:cTn id="30" dur="1" fill="hold">
                                          <p:stCondLst>
                                            <p:cond delay="3999"/>
                                          </p:stCondLst>
                                        </p:cTn>
                                        <p:tgtEl>
                                          <p:spTgt spid="409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4000"/>
                                        <p:tgtEl>
                                          <p:spTgt spid="11"/>
                                        </p:tgtEl>
                                      </p:cBhvr>
                                    </p:animEffect>
                                    <p:anim calcmode="lin" valueType="num">
                                      <p:cBhvr>
                                        <p:cTn id="38" dur="4000" fill="hold"/>
                                        <p:tgtEl>
                                          <p:spTgt spid="11"/>
                                        </p:tgtEl>
                                        <p:attrNameLst>
                                          <p:attrName>ppt_x</p:attrName>
                                        </p:attrNameLst>
                                      </p:cBhvr>
                                      <p:tavLst>
                                        <p:tav tm="0">
                                          <p:val>
                                            <p:strVal val="#ppt_x"/>
                                          </p:val>
                                        </p:tav>
                                        <p:tav tm="100000">
                                          <p:val>
                                            <p:strVal val="#ppt_x"/>
                                          </p:val>
                                        </p:tav>
                                      </p:tavLst>
                                    </p:anim>
                                    <p:anim calcmode="lin" valueType="num">
                                      <p:cBhvr>
                                        <p:cTn id="39" dur="4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27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0" y="0"/>
            <a:ext cx="9144000" cy="567266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la Laguna Negra es el punto de partida para una ruta de enclaves no menos interesantes como el Pico </a:t>
            </a:r>
            <a:r>
              <a:rPr lang="es-ES" i="1" dirty="0" err="1" smtClean="0">
                <a:effectLst>
                  <a:glow rad="101600">
                    <a:srgbClr val="C00000">
                      <a:alpha val="60000"/>
                    </a:srgbClr>
                  </a:glow>
                  <a:outerShdw blurRad="38100" dist="38100" dir="2700000" algn="tl">
                    <a:srgbClr val="000000">
                      <a:alpha val="43137"/>
                    </a:srgbClr>
                  </a:outerShdw>
                </a:effectLst>
              </a:rPr>
              <a:t>Urbión</a:t>
            </a:r>
            <a:r>
              <a:rPr lang="es-ES" i="1" dirty="0" smtClean="0">
                <a:effectLst>
                  <a:glow rad="101600">
                    <a:srgbClr val="C00000">
                      <a:alpha val="60000"/>
                    </a:srgbClr>
                  </a:glow>
                  <a:outerShdw blurRad="38100" dist="38100" dir="2700000" algn="tl">
                    <a:srgbClr val="000000">
                      <a:alpha val="43137"/>
                    </a:srgbClr>
                  </a:outerShdw>
                </a:effectLst>
              </a:rPr>
              <a:t>, o el nacimiento del rio Duero, lugares a los que podemos llegar a través de una espectacular ruta de montaña que parte de la Laguna misma.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6" y="194028"/>
            <a:ext cx="5832475"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7704" y="985292"/>
            <a:ext cx="5040313" cy="657930"/>
          </a:xfrm>
          <a:prstGeom prst="rect">
            <a:avLst/>
          </a:prstGeom>
        </p:spPr>
        <p:txBody>
          <a:bodyPr wrap="none" fromWordArt="1">
            <a:prstTxWarp prst="textDeflateBottom">
              <a:avLst>
                <a:gd name="adj" fmla="val 59099"/>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1993404"/>
            <a:ext cx="6264275" cy="661458"/>
          </a:xfrm>
          <a:prstGeom prst="rect">
            <a:avLst/>
          </a:prstGeom>
        </p:spPr>
        <p:txBody>
          <a:bodyPr wrap="none" fromWordArt="1">
            <a:prstTxWarp prst="textCanUp">
              <a:avLst>
                <a:gd name="adj" fmla="val 8424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Había una vez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547814" y="3721806"/>
            <a:ext cx="5761037" cy="659694"/>
          </a:xfrm>
          <a:prstGeom prst="rect">
            <a:avLst/>
          </a:prstGeom>
        </p:spPr>
        <p:txBody>
          <a:bodyPr wrap="none" fromWordArt="1">
            <a:prstTxWarp prst="textCanDown">
              <a:avLst>
                <a:gd name="adj" fmla="val 606"/>
              </a:avLst>
            </a:prstTxWarp>
            <a:scene3d>
              <a:camera prst="perspectiveRelaxedModerately"/>
              <a:lightRig rig="threePt" dir="t"/>
            </a:scene3d>
            <a:sp3d extrusionH="57150">
              <a:bevelT w="38100" h="38100" prst="angle"/>
            </a:sp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Comienza la leyenda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endParaRPr>
          </a:p>
        </p:txBody>
      </p:sp>
      <p:sp>
        <p:nvSpPr>
          <p:cNvPr id="78855" name="WordArt 7"/>
          <p:cNvSpPr>
            <a:spLocks noChangeArrowheads="1" noChangeShapeType="1" noTextEdit="1"/>
          </p:cNvSpPr>
          <p:nvPr/>
        </p:nvSpPr>
        <p:spPr bwMode="auto">
          <a:xfrm>
            <a:off x="1979614" y="4728987"/>
            <a:ext cx="5184775" cy="5415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Ángeles y Demonios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2954" name="WordArt 10"/>
          <p:cNvSpPr>
            <a:spLocks noChangeArrowheads="1" noChangeShapeType="1" noTextEdit="1"/>
          </p:cNvSpPr>
          <p:nvPr/>
        </p:nvSpPr>
        <p:spPr bwMode="auto">
          <a:xfrm>
            <a:off x="1547664" y="2929508"/>
            <a:ext cx="6048375" cy="52740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El sueño de las hadas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4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500" fill="hold"/>
                                        <p:tgtEl>
                                          <p:spTgt spid="78851"/>
                                        </p:tgtEl>
                                        <p:attrNameLst>
                                          <p:attrName>ppt_x</p:attrName>
                                        </p:attrNameLst>
                                      </p:cBhvr>
                                      <p:tavLst>
                                        <p:tav tm="0">
                                          <p:val>
                                            <p:strVal val="#ppt_x"/>
                                          </p:val>
                                        </p:tav>
                                        <p:tav tm="100000">
                                          <p:val>
                                            <p:strVal val="#ppt_x"/>
                                          </p:val>
                                        </p:tav>
                                      </p:tavLst>
                                    </p:anim>
                                    <p:anim calcmode="lin" valueType="num">
                                      <p:cBhvr additive="base">
                                        <p:cTn id="17" dur="25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0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5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0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5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par>
                                <p:cTn id="39" presetID="23" presetClass="entr" presetSubtype="16" fill="hold" grpId="1" nodeType="withEffect">
                                  <p:stCondLst>
                                    <p:cond delay="500"/>
                                  </p:stCondLst>
                                  <p:childTnLst>
                                    <p:set>
                                      <p:cBhvr>
                                        <p:cTn id="40" dur="1" fill="hold">
                                          <p:stCondLst>
                                            <p:cond delay="0"/>
                                          </p:stCondLst>
                                        </p:cTn>
                                        <p:tgtEl>
                                          <p:spTgt spid="78855"/>
                                        </p:tgtEl>
                                        <p:attrNameLst>
                                          <p:attrName>style.visibility</p:attrName>
                                        </p:attrNameLst>
                                      </p:cBhvr>
                                      <p:to>
                                        <p:strVal val="visible"/>
                                      </p:to>
                                    </p:set>
                                    <p:anim calcmode="lin" valueType="num">
                                      <p:cBhvr>
                                        <p:cTn id="41" dur="2000" fill="hold"/>
                                        <p:tgtEl>
                                          <p:spTgt spid="78855"/>
                                        </p:tgtEl>
                                        <p:attrNameLst>
                                          <p:attrName>ppt_w</p:attrName>
                                        </p:attrNameLst>
                                      </p:cBhvr>
                                      <p:tavLst>
                                        <p:tav tm="0">
                                          <p:val>
                                            <p:fltVal val="0"/>
                                          </p:val>
                                        </p:tav>
                                        <p:tav tm="100000">
                                          <p:val>
                                            <p:strVal val="#ppt_w"/>
                                          </p:val>
                                        </p:tav>
                                      </p:tavLst>
                                    </p:anim>
                                    <p:anim calcmode="lin" valueType="num">
                                      <p:cBhvr>
                                        <p:cTn id="42" dur="2000" fill="hold"/>
                                        <p:tgtEl>
                                          <p:spTgt spid="788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78855" grpId="1"/>
      <p:bldP spid="8295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8896267"/>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3105</TotalTime>
  <Words>2899</Words>
  <Application>Microsoft Office PowerPoint</Application>
  <PresentationFormat>Presentación en pantalla (16:10)</PresentationFormat>
  <Paragraphs>86</Paragraphs>
  <Slides>35</Slides>
  <Notes>2</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35</vt:i4>
      </vt:variant>
    </vt:vector>
  </HeadingPairs>
  <TitlesOfParts>
    <vt:vector size="48" baseType="lpstr">
      <vt:lpstr>Arial</vt:lpstr>
      <vt:lpstr>Arial Black</vt:lpstr>
      <vt:lpstr>Calibri</vt:lpstr>
      <vt:lpstr>Calibri Light</vt:lpstr>
      <vt:lpstr>High Tower Text</vt:lpstr>
      <vt:lpstr>Highlight LET</vt:lpstr>
      <vt:lpstr>inherit</vt:lpstr>
      <vt:lpstr>Kristen ITC</vt:lpstr>
      <vt:lpstr>Lucida Bright</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342</cp:revision>
  <dcterms:created xsi:type="dcterms:W3CDTF">2015-07-06T15:50:58Z</dcterms:created>
  <dcterms:modified xsi:type="dcterms:W3CDTF">2024-08-02T19:48:14Z</dcterms:modified>
</cp:coreProperties>
</file>