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77" r:id="rId3"/>
    <p:sldId id="449" r:id="rId4"/>
    <p:sldId id="492" r:id="rId5"/>
    <p:sldId id="497" r:id="rId6"/>
    <p:sldId id="496" r:id="rId7"/>
    <p:sldId id="382" r:id="rId8"/>
    <p:sldId id="451" r:id="rId9"/>
    <p:sldId id="458" r:id="rId10"/>
    <p:sldId id="453" r:id="rId11"/>
    <p:sldId id="491" r:id="rId12"/>
    <p:sldId id="405" r:id="rId13"/>
    <p:sldId id="454" r:id="rId14"/>
    <p:sldId id="455" r:id="rId15"/>
    <p:sldId id="452" r:id="rId16"/>
    <p:sldId id="456" r:id="rId17"/>
    <p:sldId id="457" r:id="rId18"/>
    <p:sldId id="459" r:id="rId19"/>
    <p:sldId id="468" r:id="rId20"/>
    <p:sldId id="470" r:id="rId21"/>
    <p:sldId id="416" r:id="rId22"/>
    <p:sldId id="467" r:id="rId23"/>
    <p:sldId id="461" r:id="rId24"/>
    <p:sldId id="464" r:id="rId25"/>
    <p:sldId id="465" r:id="rId26"/>
    <p:sldId id="466" r:id="rId27"/>
    <p:sldId id="462" r:id="rId28"/>
    <p:sldId id="498" r:id="rId29"/>
    <p:sldId id="499" r:id="rId30"/>
    <p:sldId id="500" r:id="rId31"/>
    <p:sldId id="486" r:id="rId32"/>
    <p:sldId id="485" r:id="rId33"/>
    <p:sldId id="488" r:id="rId34"/>
    <p:sldId id="489" r:id="rId35"/>
    <p:sldId id="469" r:id="rId36"/>
    <p:sldId id="471" r:id="rId37"/>
    <p:sldId id="472" r:id="rId38"/>
    <p:sldId id="474" r:id="rId39"/>
    <p:sldId id="475" r:id="rId40"/>
    <p:sldId id="477" r:id="rId41"/>
    <p:sldId id="473" r:id="rId42"/>
    <p:sldId id="476" r:id="rId43"/>
    <p:sldId id="478" r:id="rId44"/>
    <p:sldId id="493" r:id="rId45"/>
    <p:sldId id="490" r:id="rId46"/>
    <p:sldId id="494" r:id="rId47"/>
    <p:sldId id="495" r:id="rId48"/>
    <p:sldId id="463" r:id="rId49"/>
    <p:sldId id="501" r:id="rId50"/>
    <p:sldId id="502" r:id="rId51"/>
    <p:sldId id="378" r:id="rId52"/>
    <p:sldId id="503" r:id="rId53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oG9DT7/DZJ3cyHV0pC+4A" hashData="bk15N8s3/tpy2Tc10ZK7aPTmUD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0.jpeg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05741" y="2030400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LAGUNA 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CAMEROS</a:t>
            </a:r>
          </a:p>
          <a:p>
            <a:pPr algn="ctr"/>
            <a:r>
              <a:rPr lang="es-ES" sz="1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(La Rioja)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jotas riojanas - estampas riojan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48749" y="2316152"/>
            <a:ext cx="5634832" cy="2817497"/>
          </a:xfrm>
          <a:prstGeom prst="rect">
            <a:avLst/>
          </a:prstGeom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sz="4400" b="1" dirty="0">
                <a:latin typeface="Agency FB" pitchFamily="34" charset="0"/>
              </a:rPr>
              <a:t>Situado a 1.042 m. de altitud en la comarca del Camero Viejo, a orillas del río </a:t>
            </a:r>
            <a:r>
              <a:rPr lang="es-ES" sz="4400" b="1" dirty="0" err="1">
                <a:latin typeface="Agency FB" pitchFamily="34" charset="0"/>
              </a:rPr>
              <a:t>Leza</a:t>
            </a:r>
            <a:r>
              <a:rPr lang="es-ES" sz="4400" b="1" dirty="0">
                <a:latin typeface="Agency FB" pitchFamily="34" charset="0"/>
              </a:rPr>
              <a:t> y a 46 Km. de Logroño.</a:t>
            </a: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40122" y="0"/>
            <a:ext cx="11509785" cy="7898185"/>
          </a:xfrm>
          <a:prstGeom prst="rect">
            <a:avLst/>
          </a:prstGeom>
          <a:noFill/>
        </p:spPr>
      </p:pic>
      <p:pic>
        <p:nvPicPr>
          <p:cNvPr id="136194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7113" y="887392"/>
            <a:ext cx="8238676" cy="5602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708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8234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77245" y="1816086"/>
            <a:ext cx="8452247" cy="5279709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2400" dirty="0" smtClean="0">
                <a:latin typeface="Agency FB" pitchFamily="34" charset="0"/>
              </a:rPr>
              <a:t>La </a:t>
            </a:r>
            <a:r>
              <a:rPr lang="es-ES" sz="2400" dirty="0">
                <a:latin typeface="Agency FB" pitchFamily="34" charset="0"/>
              </a:rPr>
              <a:t>primera huella documentada de la villa aparece en el siglo XII en una donación hecha por don Pedro </a:t>
            </a:r>
            <a:r>
              <a:rPr lang="es-ES" sz="2400" dirty="0" err="1">
                <a:latin typeface="Agency FB" pitchFamily="34" charset="0"/>
              </a:rPr>
              <a:t>Jimenes</a:t>
            </a:r>
            <a:r>
              <a:rPr lang="es-ES" sz="2400" dirty="0">
                <a:latin typeface="Agency FB" pitchFamily="34" charset="0"/>
              </a:rPr>
              <a:t>, señor de los Cameros, al monasterio de </a:t>
            </a:r>
            <a:r>
              <a:rPr lang="es-ES" sz="2400" dirty="0" err="1">
                <a:latin typeface="Agency FB" pitchFamily="34" charset="0"/>
              </a:rPr>
              <a:t>Sacramentía</a:t>
            </a:r>
            <a:r>
              <a:rPr lang="es-ES" sz="2400" dirty="0">
                <a:latin typeface="Agency FB" pitchFamily="34" charset="0"/>
              </a:rPr>
              <a:t> al firmar como testigos dos vecinos de Laguna. </a:t>
            </a:r>
            <a:r>
              <a:rPr lang="es-ES" sz="2400" dirty="0" smtClean="0">
                <a:latin typeface="Agency FB" pitchFamily="34" charset="0"/>
              </a:rPr>
              <a:t/>
            </a:r>
            <a:br>
              <a:rPr lang="es-ES" sz="2400" dirty="0" smtClean="0">
                <a:latin typeface="Agency FB" pitchFamily="34" charset="0"/>
              </a:rPr>
            </a:br>
            <a:r>
              <a:rPr lang="es-ES" sz="2400" dirty="0">
                <a:latin typeface="Agency FB" pitchFamily="34" charset="0"/>
              </a:rPr>
              <a:t>En 1733, vivió su máximo desarrollo económico, basado en la prosperidad de la Mesta: sus rebaños de ovino facilitaban la existencia de muchos recursos, los cuales permitieron a los vecinos comprar en maravedíes su independencia como villa con jurisdicción propia. Sin embargo, la desaparición de la Mesta y la multiplicación de tributos a los ganaderos provocarían el empobrecimiento de la zona. </a:t>
            </a:r>
            <a:r>
              <a:rPr lang="es-ES" sz="2400" dirty="0" smtClean="0">
                <a:latin typeface="Agency FB" pitchFamily="34" charset="0"/>
              </a:rPr>
              <a:t/>
            </a:r>
            <a:br>
              <a:rPr lang="es-ES" sz="2400" dirty="0" smtClean="0">
                <a:latin typeface="Agency FB" pitchFamily="34" charset="0"/>
              </a:rPr>
            </a:br>
            <a:r>
              <a:rPr lang="es-ES" sz="2400" dirty="0">
                <a:latin typeface="Agency FB" pitchFamily="34" charset="0"/>
              </a:rPr>
              <a:t>Hasta la creación de la provincia de Logroño, Laguna perteneció a la provincia de Burgos y, posteriormente, Soria.</a:t>
            </a:r>
            <a:r>
              <a:rPr lang="es-ES" sz="2400" dirty="0" smtClean="0">
                <a:latin typeface="Agency FB" pitchFamily="34" charset="0"/>
              </a:rPr>
              <a:t/>
            </a:r>
            <a:br>
              <a:rPr lang="es-ES" sz="2400" dirty="0" smtClean="0">
                <a:latin typeface="Agency FB" pitchFamily="34" charset="0"/>
              </a:rPr>
            </a:br>
            <a:r>
              <a:rPr lang="es-ES" sz="2400" dirty="0">
                <a:latin typeface="Agency FB" pitchFamily="34" charset="0"/>
              </a:rPr>
              <a:t>Hijo ilustre de la villa sería Martín </a:t>
            </a:r>
            <a:r>
              <a:rPr lang="es-ES" sz="2400" dirty="0" err="1">
                <a:latin typeface="Agency FB" pitchFamily="34" charset="0"/>
              </a:rPr>
              <a:t>Larios</a:t>
            </a:r>
            <a:r>
              <a:rPr lang="es-ES" sz="2400" dirty="0">
                <a:latin typeface="Agency FB" pitchFamily="34" charset="0"/>
              </a:rPr>
              <a:t>, primer marqués de </a:t>
            </a:r>
            <a:r>
              <a:rPr lang="es-ES" sz="2400" dirty="0" err="1">
                <a:latin typeface="Agency FB" pitchFamily="34" charset="0"/>
              </a:rPr>
              <a:t>Larios</a:t>
            </a:r>
            <a:r>
              <a:rPr lang="es-ES" sz="2400" dirty="0">
                <a:latin typeface="Agency FB" pitchFamily="34" charset="0"/>
              </a:rPr>
              <a:t>.</a:t>
            </a:r>
            <a:r>
              <a:rPr lang="es-ES" sz="2400" dirty="0" smtClean="0">
                <a:latin typeface="Agency FB" pitchFamily="34" charset="0"/>
              </a:rPr>
              <a:t/>
            </a:r>
            <a:br>
              <a:rPr lang="es-ES" sz="2400" dirty="0" smtClean="0">
                <a:latin typeface="Agency FB" pitchFamily="34" charset="0"/>
              </a:rPr>
            </a:br>
            <a:r>
              <a:rPr lang="es-ES" sz="2400" dirty="0">
                <a:latin typeface="Agency FB" pitchFamily="34" charset="0"/>
              </a:rPr>
              <a:t>En el municipio se encuentra el yacimiento de "La rueda". Se sitúa junto al cauce del río </a:t>
            </a:r>
            <a:r>
              <a:rPr lang="es-ES" sz="2400" dirty="0" err="1">
                <a:latin typeface="Agency FB" pitchFamily="34" charset="0"/>
              </a:rPr>
              <a:t>Leza</a:t>
            </a:r>
            <a:r>
              <a:rPr lang="es-ES" sz="2400" dirty="0">
                <a:latin typeface="Agency FB" pitchFamily="34" charset="0"/>
              </a:rPr>
              <a:t>, a 300 m de Laguna de Cameros. En él se observan huellas de pequeños dinosaurios carnívoros y alguna de herbívoro.</a:t>
            </a:r>
          </a:p>
        </p:txBody>
      </p:sp>
      <p:sp>
        <p:nvSpPr>
          <p:cNvPr id="3" name="2 Triángulo rectángulo"/>
          <p:cNvSpPr>
            <a:spLocks noChangeArrowheads="1"/>
          </p:cNvSpPr>
          <p:nvPr/>
        </p:nvSpPr>
        <p:spPr bwMode="auto">
          <a:xfrm flipH="1" flipV="1">
            <a:off x="-1" y="0"/>
            <a:ext cx="11269663" cy="7632700"/>
          </a:xfrm>
          <a:prstGeom prst="rtTriangle">
            <a:avLst/>
          </a:prstGeom>
          <a:solidFill>
            <a:srgbClr val="FF0000"/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1" y="0"/>
            <a:ext cx="11269663" cy="76327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4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92087" y="6959622"/>
            <a:ext cx="3769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Ayuntamiento de Laguna De Cameros</a:t>
            </a:r>
            <a:endParaRPr lang="es-ES" b="1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7841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78418" cy="7632700"/>
          </a:xfrm>
          <a:prstGeom prst="rect">
            <a:avLst/>
          </a:prstGeom>
          <a:noFill/>
        </p:spPr>
      </p:pic>
      <p:sp>
        <p:nvSpPr>
          <p:cNvPr id="4" name="1 Cheurón"/>
          <p:cNvSpPr/>
          <p:nvPr/>
        </p:nvSpPr>
        <p:spPr>
          <a:xfrm>
            <a:off x="-41087" y="1"/>
            <a:ext cx="11310750" cy="7744011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FF0000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10800000">
            <a:off x="1" y="0"/>
            <a:ext cx="11269663" cy="7632700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FF0000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8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6350"/>
            <a:ext cx="5634832" cy="3816350"/>
          </a:xfrm>
          <a:prstGeom prst="rect">
            <a:avLst/>
          </a:prstGeom>
          <a:noFill/>
        </p:spPr>
      </p:pic>
      <p:pic>
        <p:nvPicPr>
          <p:cNvPr id="5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4831" y="0"/>
            <a:ext cx="5634833" cy="7632700"/>
          </a:xfrm>
          <a:prstGeom prst="rect">
            <a:avLst/>
          </a:prstGeom>
          <a:noFill/>
        </p:spPr>
      </p:pic>
      <p:pic>
        <p:nvPicPr>
          <p:cNvPr id="6" name="Picture 4" descr="Resultado de imagen de laguna de cameros la rioj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634830" cy="3816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Resultado de imagen de laguna de cameros la rioja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6" name="AutoShape 4" descr="Resultado de imagen de laguna de cameros la rioja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198" name="Picture 6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25220" cy="3975366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1819" y="0"/>
            <a:ext cx="5737845" cy="3816350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3657334"/>
            <a:ext cx="11844102" cy="39753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6947" y="0"/>
            <a:ext cx="7614637" cy="7632700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 flipH="1">
            <a:off x="13911048" y="3259796"/>
            <a:ext cx="56348" cy="79508"/>
          </a:xfrm>
          <a:prstGeom prst="donut">
            <a:avLst>
              <a:gd name="adj" fmla="val 14524"/>
            </a:avLst>
          </a:prstGeom>
          <a:blipFill>
            <a:blip r:embed="rId3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8" y="4690936"/>
            <a:ext cx="88045" cy="50883"/>
          </a:xfrm>
          <a:prstGeom prst="donut">
            <a:avLst>
              <a:gd name="adj" fmla="val 12472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" y="5724525"/>
            <a:ext cx="2201107" cy="190817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8" y="-1351659"/>
            <a:ext cx="88045" cy="50883"/>
          </a:xfrm>
          <a:prstGeom prst="donut">
            <a:avLst>
              <a:gd name="adj" fmla="val 12472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1" y="389585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2" y="0"/>
            <a:ext cx="2113061" cy="1892275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" y="197354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" y="1"/>
            <a:ext cx="2201107" cy="198768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2" y="1892275"/>
            <a:ext cx="2113061" cy="192407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2" y="3816350"/>
            <a:ext cx="2113061" cy="1924077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2" y="5740427"/>
            <a:ext cx="2113061" cy="189227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318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318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5206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  <p:sndAc>
      <p:stSnd>
        <p:snd r:embed="rId2" name="07 - RIOJANO DE PURA CEPA - (Jacinto Salazar)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0974" cy="814154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6432371"/>
            <a:ext cx="563245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u="sng" dirty="0" smtClean="0">
                <a:latin typeface="Arial Black" pitchFamily="34" charset="0"/>
              </a:rPr>
              <a:t>PUERTO  SANCHO  LEZA</a:t>
            </a:r>
            <a:endParaRPr lang="es-ES" b="1" dirty="0" smtClean="0">
              <a:latin typeface="Arial Black" pitchFamily="34" charset="0"/>
            </a:endParaRPr>
          </a:p>
          <a:p>
            <a:r>
              <a:rPr lang="es-ES" b="1" dirty="0" smtClean="0">
                <a:latin typeface="Arial Black" pitchFamily="34" charset="0"/>
              </a:rPr>
              <a:t>Se encuentra entre Laguna de Cameros y la Venta de Piqueras, desde donde se puede acceder al Camero Nuevo o a Soria por el Puerto de Piqueras.</a:t>
            </a:r>
            <a:endParaRPr lang="es-ES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877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350441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40" y="0"/>
            <a:ext cx="1127390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35044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0435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350297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7390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216636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7231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774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40122" y="0"/>
            <a:ext cx="11509785" cy="7898185"/>
          </a:xfrm>
          <a:prstGeom prst="rect">
            <a:avLst/>
          </a:prstGeom>
          <a:noFill/>
        </p:spPr>
      </p:pic>
      <p:pic>
        <p:nvPicPr>
          <p:cNvPr id="4096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923" y="0"/>
            <a:ext cx="5777707" cy="78262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91625" y="7154305"/>
            <a:ext cx="2693357" cy="478395"/>
          </a:xfrm>
          <a:prstGeom prst="rect">
            <a:avLst/>
          </a:prstGeom>
        </p:spPr>
        <p:txBody>
          <a:bodyPr wrap="none" lIns="108009" tIns="54004" rIns="108009" bIns="54004">
            <a:spAutoFit/>
          </a:bodyPr>
          <a:lstStyle/>
          <a:p>
            <a:r>
              <a:rPr lang="es-ES" sz="2400" b="1" dirty="0"/>
              <a:t>Ermita de San Juan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AGUNA DE CAMEROS (Valle del Leza-Camero Viejo). La Rioja. 2011. 03. Ermita de Santo Domingo de Sil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9288"/>
            <a:ext cx="11445792" cy="77519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6050" y="238497"/>
            <a:ext cx="6251185" cy="693838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1900" b="1" dirty="0"/>
              <a:t>LAGUNA DE CAMEROS (Valle del </a:t>
            </a:r>
            <a:r>
              <a:rPr lang="es-ES" sz="1900" b="1" dirty="0" err="1"/>
              <a:t>Leza</a:t>
            </a:r>
            <a:r>
              <a:rPr lang="es-ES" sz="1900" b="1" dirty="0"/>
              <a:t>-Camero Viejo</a:t>
            </a:r>
            <a:r>
              <a:rPr lang="es-ES" sz="1900" b="1" dirty="0" smtClean="0"/>
              <a:t>).</a:t>
            </a:r>
          </a:p>
          <a:p>
            <a:r>
              <a:rPr lang="es-ES" sz="1900" b="1" dirty="0" smtClean="0"/>
              <a:t> </a:t>
            </a:r>
            <a:r>
              <a:rPr lang="es-ES" sz="1900" b="1" dirty="0"/>
              <a:t>La </a:t>
            </a:r>
            <a:r>
              <a:rPr lang="es-ES" sz="1900" b="1" dirty="0" smtClean="0"/>
              <a:t>Ermita </a:t>
            </a:r>
            <a:r>
              <a:rPr lang="es-ES" sz="1900" b="1" dirty="0"/>
              <a:t>de Santo Domingo de Silos.</a:t>
            </a: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upload.wikimedia.org/wikipedia/commons/thumb/7/76/Ermita_de_San_Ant%C3%B3n-Laguna_de_Cameros-18089.jpg/1024px-Ermita_de_San_Ant%C3%B3n-Laguna_de_Cameros-180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4096" y="318005"/>
            <a:ext cx="3431764" cy="386062"/>
          </a:xfrm>
          <a:prstGeom prst="rect">
            <a:avLst/>
          </a:prstGeom>
        </p:spPr>
        <p:txBody>
          <a:bodyPr wrap="none" lIns="108009" tIns="54004" rIns="108009" bIns="54004">
            <a:spAutoFit/>
          </a:bodyPr>
          <a:lstStyle/>
          <a:p>
            <a:r>
              <a:rPr lang="es-ES" b="1" dirty="0"/>
              <a:t>Restos de la ermita de San Antón.</a:t>
            </a: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 relacionada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-1"/>
            <a:ext cx="11269665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upload.wikimedia.org/wikipedia/commons/thumb/6/60/Ermita_de_Santo_Domingo-Laguna_de_Cameros-18151.jpg/1024px-Ermita_de_Santo_Domingo-Laguna_de_Cameros-181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30" y="6758140"/>
            <a:ext cx="2717979" cy="386062"/>
          </a:xfrm>
          <a:prstGeom prst="rect">
            <a:avLst/>
          </a:prstGeom>
        </p:spPr>
        <p:txBody>
          <a:bodyPr wrap="none" lIns="108009" tIns="54004" rIns="108009" bIns="54004">
            <a:spAutoFit/>
          </a:bodyPr>
          <a:lstStyle/>
          <a:p>
            <a:r>
              <a:rPr lang="es-ES" b="1" dirty="0">
                <a:solidFill>
                  <a:srgbClr val="FFFF00"/>
                </a:solidFill>
              </a:rPr>
              <a:t>Ermita de Santo Domingo.</a:t>
            </a:r>
          </a:p>
        </p:txBody>
      </p:sp>
    </p:spTree>
  </p:cSld>
  <p:clrMapOvr>
    <a:masterClrMapping/>
  </p:clrMapOvr>
  <p:transition spd="slow" advTm="6000">
    <p:comb dir="vert"/>
    <p:sndAc>
      <p:stSnd>
        <p:snd r:embed="rId2" name="jotas riojanas - estampas riojanas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upload.wikimedia.org/wikipedia/commons/b/bb/Ermita_de_Santa_Apolonia-Laguna_de_Cameros-1812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1357742" cy="7632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230" y="238497"/>
            <a:ext cx="2700987" cy="386062"/>
          </a:xfrm>
          <a:prstGeom prst="rect">
            <a:avLst/>
          </a:prstGeom>
        </p:spPr>
        <p:txBody>
          <a:bodyPr wrap="none" lIns="108009" tIns="54004" rIns="108009" bIns="54004">
            <a:spAutoFit/>
          </a:bodyPr>
          <a:lstStyle/>
          <a:p>
            <a:r>
              <a:rPr lang="es-ES" b="1" dirty="0"/>
              <a:t>Ermita de Santa Apolonia.</a:t>
            </a:r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259864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0435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011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meros-blues-festival-in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77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laguna de cameros festi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4904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240122" y="0"/>
            <a:ext cx="11509785" cy="7898185"/>
          </a:xfrm>
          <a:prstGeom prst="rect">
            <a:avLst/>
          </a:prstGeom>
          <a:noFill/>
        </p:spPr>
      </p:pic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609" y="458764"/>
            <a:ext cx="4643470" cy="6543459"/>
          </a:xfrm>
          <a:prstGeom prst="rect">
            <a:avLst/>
          </a:prstGeom>
          <a:noFill/>
        </p:spPr>
      </p:pic>
      <p:pic>
        <p:nvPicPr>
          <p:cNvPr id="64516" name="Picture 4" descr="Resultado de imagen de laguna de cameros festi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06269" y="530202"/>
            <a:ext cx="4875644" cy="65008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laguna de cameros la ri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8779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02 de enero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15:37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GUNA DE CAMEROS - cop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LAGUNA DE CAMEROS - copia</Template>
  <TotalTime>1</TotalTime>
  <Words>156</Words>
  <Application>Microsoft Office PowerPoint</Application>
  <PresentationFormat>Personalizado</PresentationFormat>
  <Paragraphs>23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LAGUNA DE CAMEROS - copia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2017-01-02T14:37:57Z</dcterms:created>
  <dcterms:modified xsi:type="dcterms:W3CDTF">2017-01-02T14:39:48Z</dcterms:modified>
</cp:coreProperties>
</file>