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9" r:id="rId45"/>
    <p:sldId id="302" r:id="rId46"/>
    <p:sldId id="300" r:id="rId47"/>
    <p:sldId id="301" r:id="rId48"/>
    <p:sldId id="298"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IL7xYcM7GJV4emJGb9XLA==" hashData="EjNpJbme0g+LfVIPitRwdevlyi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48" d="100"/>
          <a:sy n="48" d="100"/>
        </p:scale>
        <p:origin x="-120" y="-146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1210112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2110012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1531084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3099854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2752755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39593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887872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3511475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3059311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1443393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3586399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86373B-5638-4EE8-910F-7D93B903FB65}" type="datetimeFigureOut">
              <a:rPr lang="es-CO" smtClean="0"/>
              <a:pPr/>
              <a:t>30/10/2016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48B39C-3FA6-4B68-9531-C0E1216876F0}" type="slidenum">
              <a:rPr lang="es-CO" smtClean="0"/>
              <a:pPr/>
              <a:t>‹Nº›</a:t>
            </a:fld>
            <a:endParaRPr lang="es-CO"/>
          </a:p>
        </p:txBody>
      </p:sp>
    </p:spTree>
    <p:extLst>
      <p:ext uri="{BB962C8B-B14F-4D97-AF65-F5344CB8AC3E}">
        <p14:creationId xmlns:p14="http://schemas.microsoft.com/office/powerpoint/2010/main" xmlns="" val="881703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780673" y="1028343"/>
            <a:ext cx="8630653" cy="4801314"/>
          </a:xfrm>
          <a:prstGeom prst="rect">
            <a:avLst/>
          </a:prstGeom>
        </p:spPr>
        <p:txBody>
          <a:bodyPr wrap="square">
            <a:spAutoFit/>
          </a:bodyPr>
          <a:lstStyle/>
          <a:p>
            <a:pPr algn="ctr"/>
            <a:r>
              <a:rPr lang="es-CO" b="1" i="1" dirty="0"/>
              <a:t>El lago </a:t>
            </a:r>
            <a:r>
              <a:rPr lang="es-CO" b="1" i="1" dirty="0" smtClean="0"/>
              <a:t>Ypacaraí,  </a:t>
            </a:r>
            <a:r>
              <a:rPr lang="es-CO" i="1" dirty="0"/>
              <a:t>es un lago ubicado entre los departamentos Central y Cordillera de Paraguay. Es mundialmente conocido gracias a la </a:t>
            </a:r>
            <a:r>
              <a:rPr lang="es-CO" i="1" dirty="0" err="1"/>
              <a:t>guarania</a:t>
            </a:r>
            <a:r>
              <a:rPr lang="es-CO" i="1" dirty="0"/>
              <a:t> "Recuerdos de Ypacaraí", de Zulema de </a:t>
            </a:r>
            <a:r>
              <a:rPr lang="es-CO" i="1" dirty="0" err="1"/>
              <a:t>Mirkin</a:t>
            </a:r>
            <a:r>
              <a:rPr lang="es-CO" i="1" dirty="0"/>
              <a:t> y Demetrio Ortiz. Este lago está ubicado a aproximadamente 48 km de la capital del país, Asunción.</a:t>
            </a:r>
          </a:p>
          <a:p>
            <a:pPr algn="ctr"/>
            <a:r>
              <a:rPr lang="es-CO" i="1" dirty="0"/>
              <a:t>Rodean al lago Ypacaraí las ciudades </a:t>
            </a:r>
            <a:r>
              <a:rPr lang="es-CO" i="1" dirty="0" err="1"/>
              <a:t>Areguá</a:t>
            </a:r>
            <a:r>
              <a:rPr lang="es-CO" i="1" dirty="0"/>
              <a:t>, Ypacaraí y San Bernardino. El lago sirve de marco para actividades de esparcimiento, turismo y arte. Durante la estación veraniega, el lago suele llenarse de visitantes que disfrutan de sus playas y del hermoso paisaje. En el año 2013 el lago contaba con una gran cantidad de cianobacterias, pero según el último informe del Ministerio de Salud Publica de Paraguay en un comunicado público el 28 de octubre de 2014 con Nº 2035, comunica que la cantidad de bacterias en el lago esta por debajo de las cantidades mínimas que puedan considerarse perjudiciales para la salud.</a:t>
            </a:r>
          </a:p>
          <a:p>
            <a:pPr algn="ctr"/>
            <a:r>
              <a:rPr lang="es-CO" i="1" dirty="0"/>
              <a:t>El lago Ypacaraí abarca aproximadamente 90 km² de superficie y sus dimensiones son 24 km de norte a sur y 5 a 6 km de este a oeste. Su profundidad media es de 3 m.</a:t>
            </a:r>
          </a:p>
          <a:p>
            <a:pPr algn="ctr"/>
            <a:r>
              <a:rPr lang="es-CO" i="1" dirty="0"/>
              <a:t>El paisaje que conforma el lago es muy bello, pues está rodeado por cerros con espesa vegetación y por tres pueblos que se extienden en las elevaciones circundantes.</a:t>
            </a:r>
          </a:p>
          <a:p>
            <a:pPr algn="ctr"/>
            <a:r>
              <a:rPr lang="es-CO" i="1" dirty="0"/>
              <a:t>El lago desagua en el río Salado, que a su vez llega al río Paraguay. Asimismo, desaguan en este lago varios arroyos, como el </a:t>
            </a:r>
            <a:r>
              <a:rPr lang="es-CO" i="1" dirty="0" err="1"/>
              <a:t>Yaguá</a:t>
            </a:r>
            <a:r>
              <a:rPr lang="es-CO" i="1" dirty="0"/>
              <a:t> </a:t>
            </a:r>
            <a:r>
              <a:rPr lang="es-CO" i="1" dirty="0" err="1"/>
              <a:t>Resau</a:t>
            </a:r>
            <a:r>
              <a:rPr lang="es-CO" i="1" dirty="0"/>
              <a:t>, </a:t>
            </a:r>
            <a:r>
              <a:rPr lang="es-CO" i="1" dirty="0" err="1"/>
              <a:t>Yuquyry</a:t>
            </a:r>
            <a:r>
              <a:rPr lang="es-CO" i="1" dirty="0"/>
              <a:t>, Puente Estrella y </a:t>
            </a:r>
            <a:r>
              <a:rPr lang="es-CO" i="1" dirty="0" err="1"/>
              <a:t>Pirayú</a:t>
            </a:r>
            <a:r>
              <a:rPr lang="es-CO" i="1" dirty="0"/>
              <a:t>.</a:t>
            </a:r>
          </a:p>
        </p:txBody>
      </p:sp>
      <p:sp>
        <p:nvSpPr>
          <p:cNvPr id="3" name="CuadroTexto 2"/>
          <p:cNvSpPr txBox="1"/>
          <p:nvPr/>
        </p:nvSpPr>
        <p:spPr>
          <a:xfrm>
            <a:off x="4796588" y="5832570"/>
            <a:ext cx="259882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a:t>M</a:t>
            </a:r>
            <a:r>
              <a:rPr lang="es-CO" sz="1000" b="1" i="1" dirty="0" smtClean="0"/>
              <a:t>úsica: Pájaro Campana - Arpas en estéreo  </a:t>
            </a:r>
            <a:endParaRPr lang="es-CO" sz="1000" b="1" i="1" dirty="0"/>
          </a:p>
        </p:txBody>
      </p:sp>
      <p:pic>
        <p:nvPicPr>
          <p:cNvPr id="5" name="ARPAS_EN_ESTEREO_-_PAJARO_CAMPA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4486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8184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85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5336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1550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8010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2734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8151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8267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3547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1951368" cy="6858000"/>
          </a:xfrm>
          <a:prstGeom prst="rect">
            <a:avLst/>
          </a:prstGeom>
        </p:spPr>
      </p:pic>
    </p:spTree>
    <p:extLst>
      <p:ext uri="{BB962C8B-B14F-4D97-AF65-F5344CB8AC3E}">
        <p14:creationId xmlns:p14="http://schemas.microsoft.com/office/powerpoint/2010/main" xmlns="" val="1833740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1243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9149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9124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7437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9185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8782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6267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6875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718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9067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9892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10061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9583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4896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4064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7963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55860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5451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9085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1214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5177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93777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312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4973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55222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00972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73347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66731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72129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50331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13529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23844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28837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716378" y="5983705"/>
            <a:ext cx="2759243" cy="369332"/>
          </a:xfrm>
          <a:prstGeom prst="rect">
            <a:avLst/>
          </a:prstGeom>
          <a:noFill/>
        </p:spPr>
        <p:txBody>
          <a:bodyPr wrap="square" rtlCol="0">
            <a:spAutoFit/>
          </a:bodyPr>
          <a:lstStyle/>
          <a:p>
            <a:pPr algn="ctr"/>
            <a:r>
              <a:rPr lang="es-CO" i="1" dirty="0" smtClean="0">
                <a:solidFill>
                  <a:schemeClr val="bg1"/>
                </a:solidFill>
              </a:rPr>
              <a:t>Lago azul de Ypacaraí</a:t>
            </a:r>
            <a:endParaRPr lang="es-CO" i="1" dirty="0">
              <a:solidFill>
                <a:schemeClr val="bg1"/>
              </a:solidFill>
            </a:endParaRPr>
          </a:p>
        </p:txBody>
      </p:sp>
    </p:spTree>
    <p:extLst>
      <p:ext uri="{BB962C8B-B14F-4D97-AF65-F5344CB8AC3E}">
        <p14:creationId xmlns:p14="http://schemas.microsoft.com/office/powerpoint/2010/main" xmlns="" val="195976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71201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343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77963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19746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60453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02645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93144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92041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5663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5013137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83917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54633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04967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62515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85972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82584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98011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13980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18651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53188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32837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41373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a:solidFill>
            <a:schemeClr val="accent3">
              <a:lumMod val="75000"/>
            </a:schemeClr>
          </a:solidFill>
          <a:ln>
            <a:noFill/>
          </a:ln>
        </p:spPr>
      </p:pic>
      <p:sp>
        <p:nvSpPr>
          <p:cNvPr id="4" name="Nube 3"/>
          <p:cNvSpPr/>
          <p:nvPr/>
        </p:nvSpPr>
        <p:spPr>
          <a:xfrm>
            <a:off x="1331495" y="5550569"/>
            <a:ext cx="2229852" cy="786064"/>
          </a:xfrm>
          <a:prstGeom prst="clou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5373886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960525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125981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97898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9825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4202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949336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18257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439711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848297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624131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95184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272049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339547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918135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70081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097142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991223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64</TotalTime>
  <Words>305</Words>
  <Application>Microsoft Office PowerPoint</Application>
  <PresentationFormat>Personalizado</PresentationFormat>
  <Paragraphs>11</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2016-10-26T21:27:02Z</dcterms:created>
  <dcterms:modified xsi:type="dcterms:W3CDTF">2016-10-29T22:28:36Z</dcterms:modified>
</cp:coreProperties>
</file>