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8" r:id="rId20"/>
    <p:sldId id="274" r:id="rId21"/>
    <p:sldId id="275" r:id="rId22"/>
    <p:sldId id="276" r:id="rId23"/>
    <p:sldId id="277"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7" r:id="rId51"/>
    <p:sldId id="305" r:id="rId52"/>
    <p:sldId id="306" r:id="rId53"/>
    <p:sldId id="308" r:id="rId54"/>
    <p:sldId id="310" r:id="rId5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0" autoAdjust="0"/>
    <p:restoredTop sz="94660"/>
  </p:normalViewPr>
  <p:slideViewPr>
    <p:cSldViewPr snapToGrid="0">
      <p:cViewPr varScale="1">
        <p:scale>
          <a:sx n="59" d="100"/>
          <a:sy n="59" d="100"/>
        </p:scale>
        <p:origin x="54" y="6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11F20B6C-7F9C-47C0-A840-528C1BD5068A}"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2137623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F20B6C-7F9C-47C0-A840-528C1BD5068A}"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3610673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11F20B6C-7F9C-47C0-A840-528C1BD5068A}"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2431994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11F20B6C-7F9C-47C0-A840-528C1BD5068A}" type="datetimeFigureOut">
              <a:rPr lang="es-CO" smtClean="0"/>
              <a:t>14/10/2016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2268685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11F20B6C-7F9C-47C0-A840-528C1BD5068A}" type="datetimeFigureOut">
              <a:rPr lang="es-CO" smtClean="0"/>
              <a:t>14/10/2016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4018888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11F20B6C-7F9C-47C0-A840-528C1BD5068A}" type="datetimeFigureOut">
              <a:rPr lang="es-CO" smtClean="0"/>
              <a:t>14/10/2016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3647530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11F20B6C-7F9C-47C0-A840-528C1BD5068A}" type="datetimeFigureOut">
              <a:rPr lang="es-CO" smtClean="0"/>
              <a:t>14/10/2016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293321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F20B6C-7F9C-47C0-A840-528C1BD5068A}" type="datetimeFigureOut">
              <a:rPr lang="es-CO" smtClean="0"/>
              <a:t>14/10/2016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3351357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11F20B6C-7F9C-47C0-A840-528C1BD5068A}" type="datetimeFigureOut">
              <a:rPr lang="es-CO" smtClean="0"/>
              <a:t>14/10/2016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3317465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F20B6C-7F9C-47C0-A840-528C1BD5068A}"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3350620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11F20B6C-7F9C-47C0-A840-528C1BD5068A}" type="datetimeFigureOut">
              <a:rPr lang="es-CO" smtClean="0"/>
              <a:t>14/10/2016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D6A7534-712E-4EAF-A1BC-C23068E329E0}" type="slidenum">
              <a:rPr lang="es-CO" smtClean="0"/>
              <a:t>‹Nº›</a:t>
            </a:fld>
            <a:endParaRPr lang="es-CO"/>
          </a:p>
        </p:txBody>
      </p:sp>
    </p:spTree>
    <p:extLst>
      <p:ext uri="{BB962C8B-B14F-4D97-AF65-F5344CB8AC3E}">
        <p14:creationId xmlns:p14="http://schemas.microsoft.com/office/powerpoint/2010/main" val="4566270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3794560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F20B6C-7F9C-47C0-A840-528C1BD5068A}" type="datetimeFigureOut">
              <a:rPr lang="es-CO" smtClean="0"/>
              <a:t>14/10/2016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6A7534-712E-4EAF-A1BC-C23068E329E0}" type="slidenum">
              <a:rPr lang="es-CO" smtClean="0"/>
              <a:t>‹Nº›</a:t>
            </a:fld>
            <a:endParaRPr lang="es-CO"/>
          </a:p>
        </p:txBody>
      </p:sp>
    </p:spTree>
    <p:extLst>
      <p:ext uri="{BB962C8B-B14F-4D97-AF65-F5344CB8AC3E}">
        <p14:creationId xmlns:p14="http://schemas.microsoft.com/office/powerpoint/2010/main" val="24531579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2088887708"/>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
        <p:nvSpPr>
          <p:cNvPr id="3" name="Rectángulo 2"/>
          <p:cNvSpPr/>
          <p:nvPr/>
        </p:nvSpPr>
        <p:spPr>
          <a:xfrm>
            <a:off x="906377" y="208547"/>
            <a:ext cx="10379241" cy="6186309"/>
          </a:xfrm>
          <a:prstGeom prst="rect">
            <a:avLst/>
          </a:prstGeom>
        </p:spPr>
        <p:txBody>
          <a:bodyPr wrap="square">
            <a:spAutoFit/>
          </a:bodyPr>
          <a:lstStyle/>
          <a:p>
            <a:pPr algn="ctr"/>
            <a:r>
              <a:rPr lang="es-CO" b="1" i="1" dirty="0"/>
              <a:t>El lago </a:t>
            </a:r>
            <a:r>
              <a:rPr lang="es-CO" b="1" i="1" dirty="0" err="1"/>
              <a:t>Pangong</a:t>
            </a:r>
            <a:r>
              <a:rPr lang="es-CO" b="1" i="1" dirty="0"/>
              <a:t> o </a:t>
            </a:r>
            <a:r>
              <a:rPr lang="es-CO" b="1" i="1" dirty="0" err="1"/>
              <a:t>Pangong</a:t>
            </a:r>
            <a:r>
              <a:rPr lang="es-CO" b="1" i="1" dirty="0"/>
              <a:t> </a:t>
            </a:r>
            <a:r>
              <a:rPr lang="es-CO" b="1" i="1" dirty="0" err="1" smtClean="0"/>
              <a:t>Tso</a:t>
            </a:r>
            <a:r>
              <a:rPr lang="es-CO" i="1" dirty="0" smtClean="0"/>
              <a:t>, es </a:t>
            </a:r>
            <a:r>
              <a:rPr lang="es-CO" i="1" dirty="0"/>
              <a:t>un lago situado en el Himalaya, a una altitud de unos 4.250 m. Tiene 134 km de largo y se extiende desde la India al Tíbet. </a:t>
            </a:r>
            <a:r>
              <a:rPr lang="es-CO" i="1" dirty="0" smtClean="0"/>
              <a:t>Dos terceras </a:t>
            </a:r>
            <a:r>
              <a:rPr lang="es-CO" i="1" dirty="0"/>
              <a:t>partes de la longitud del lago se encuentran en territorio chino. Llega a los 5 km en su punto más ancho. En invierno el lago se congela totalmente a pesar de que su agua es salada</a:t>
            </a:r>
            <a:r>
              <a:rPr lang="es-CO" i="1" dirty="0" smtClean="0"/>
              <a:t>. A </a:t>
            </a:r>
            <a:r>
              <a:rPr lang="es-CO" i="1" dirty="0" err="1"/>
              <a:t>Pangong</a:t>
            </a:r>
            <a:r>
              <a:rPr lang="es-CO" i="1" dirty="0"/>
              <a:t> </a:t>
            </a:r>
            <a:r>
              <a:rPr lang="es-CO" i="1" dirty="0" err="1"/>
              <a:t>Tso</a:t>
            </a:r>
            <a:r>
              <a:rPr lang="es-CO" i="1" dirty="0"/>
              <a:t> se puede llegar en coche en 5 horas a partir de </a:t>
            </a:r>
            <a:r>
              <a:rPr lang="es-CO" i="1" dirty="0" err="1"/>
              <a:t>Leh</a:t>
            </a:r>
            <a:r>
              <a:rPr lang="es-CO" i="1" dirty="0"/>
              <a:t>, por una carretera de montaña muy difícil. La carretera pasa por el paso de </a:t>
            </a:r>
            <a:r>
              <a:rPr lang="es-CO" i="1" dirty="0" err="1"/>
              <a:t>Changla</a:t>
            </a:r>
            <a:r>
              <a:rPr lang="es-CO" i="1" dirty="0"/>
              <a:t>, a una altitud de 5.360 m. El acceso al laguna se encuentra abierto en la temporada turística, de mayo a septiembre</a:t>
            </a:r>
            <a:r>
              <a:rPr lang="es-CO" i="1" dirty="0" smtClean="0"/>
              <a:t>. Se </a:t>
            </a:r>
            <a:r>
              <a:rPr lang="es-CO" i="1" dirty="0"/>
              <a:t>precisa un permiso especial para acceder al lago. Mientras que un indio puede pedir un permiso a título individual en </a:t>
            </a:r>
            <a:r>
              <a:rPr lang="es-CO" i="1" dirty="0" err="1"/>
              <a:t>Leh</a:t>
            </a:r>
            <a:r>
              <a:rPr lang="es-CO" i="1" dirty="0"/>
              <a:t>, los ciudadanos no indios necesitan formar un grupo de al menos cuatro personas para conseguirlo. Por razones de seguridad, no se permite navegar en barco por el lago</a:t>
            </a:r>
            <a:r>
              <a:rPr lang="es-CO" i="1" dirty="0" smtClean="0"/>
              <a:t>. </a:t>
            </a:r>
            <a:r>
              <a:rPr lang="es-CO" i="1" dirty="0" smtClean="0"/>
              <a:t>La </a:t>
            </a:r>
            <a:r>
              <a:rPr lang="es-CO" i="1" dirty="0"/>
              <a:t>temperatura superficial del lago llega a alcanzar los 19° C en verano, por lo que numerosos turistas se sumergen en estas prístinas aguas que reflejan el cielo sobre este inmenso y sereno estanque ceñido por las montañas. Un lago que carece de peces o plantas acuáticas, aunque en sus aguas se han registrado veintitrés diferentes taxones de fitoplancton. Unos organismos que prosperan durante los meses cálidos del verano, condicionados por diversos parámetros físicos y químicos, desde la intensidad de la luz, la temperatura, la concentración de nutrientes o las corrientes del lago, siendo su diversidad y densidad inversamente proporcional a la salinidad de las aguas. Las escasas especies de zooplancton que se alimentan de ellos, como el </a:t>
            </a:r>
            <a:r>
              <a:rPr lang="es-CO" i="1" dirty="0" err="1"/>
              <a:t>diaptomus</a:t>
            </a:r>
            <a:r>
              <a:rPr lang="es-CO" i="1" dirty="0"/>
              <a:t>, también deben lidiar con la alta salinidad y las bajas temperaturas, además de protegerse contra la radiación ultravioleta, cuya intensidad aumenta con la altitud, ya que hay menos atmósfera para absorber los rayos dañinos del sol. Para ello, sintetizan compuestos </a:t>
            </a:r>
            <a:r>
              <a:rPr lang="es-CO" i="1" dirty="0" err="1"/>
              <a:t>fotoprotectores</a:t>
            </a:r>
            <a:r>
              <a:rPr lang="es-CO" i="1" dirty="0"/>
              <a:t> para protegerse de la radiación ultravioleta nociva, además de conformar pigmentaciones en sus superficies corporales mediante los carotenoides y la melanina. Un pequeño y breve oasis de diversidad microscópica que desaparece cuando la inmensa masa de agua del </a:t>
            </a:r>
            <a:r>
              <a:rPr lang="es-CO" i="1" dirty="0" err="1"/>
              <a:t>Pangong</a:t>
            </a:r>
            <a:r>
              <a:rPr lang="es-CO" i="1" dirty="0"/>
              <a:t> </a:t>
            </a:r>
            <a:r>
              <a:rPr lang="es-CO" i="1" dirty="0" err="1"/>
              <a:t>Tso</a:t>
            </a:r>
            <a:r>
              <a:rPr lang="es-CO" i="1" dirty="0"/>
              <a:t> se congela.</a:t>
            </a:r>
          </a:p>
          <a:p>
            <a:pPr algn="ctr"/>
            <a:endParaRPr lang="es-CO" i="1" dirty="0"/>
          </a:p>
        </p:txBody>
      </p:sp>
      <p:sp>
        <p:nvSpPr>
          <p:cNvPr id="4" name="CuadroTexto 3"/>
          <p:cNvSpPr txBox="1"/>
          <p:nvPr/>
        </p:nvSpPr>
        <p:spPr>
          <a:xfrm>
            <a:off x="4644188" y="5999695"/>
            <a:ext cx="2903621" cy="553998"/>
          </a:xfrm>
          <a:prstGeom prst="rect">
            <a:avLst/>
          </a:prstGeom>
          <a:noFill/>
        </p:spPr>
        <p:txBody>
          <a:bodyPr wrap="square" rtlCol="0">
            <a:spAutoFit/>
          </a:bodyPr>
          <a:lstStyle/>
          <a:p>
            <a:pPr algn="ctr"/>
            <a:r>
              <a:rPr lang="es-CO" sz="1000" b="1" i="1" dirty="0" smtClean="0"/>
              <a:t>Creó: Jeremías</a:t>
            </a:r>
          </a:p>
          <a:p>
            <a:pPr algn="ctr"/>
            <a:r>
              <a:rPr lang="es-CO" sz="1000" b="1" i="1" dirty="0" smtClean="0"/>
              <a:t>Para: mis </a:t>
            </a:r>
            <a:r>
              <a:rPr lang="es-CO" sz="1000" b="1" i="1" dirty="0" err="1" smtClean="0"/>
              <a:t>pps</a:t>
            </a:r>
            <a:r>
              <a:rPr lang="es-CO" sz="1000" b="1" i="1" dirty="0" smtClean="0"/>
              <a:t> </a:t>
            </a:r>
          </a:p>
          <a:p>
            <a:pPr algn="ctr"/>
            <a:r>
              <a:rPr lang="es-CO" sz="1000" b="1" i="1" dirty="0" smtClean="0"/>
              <a:t>Música: Música Instrumental China</a:t>
            </a:r>
            <a:endParaRPr lang="es-CO" sz="1000" b="1" i="1" dirty="0"/>
          </a:p>
        </p:txBody>
      </p:sp>
      <p:pic>
        <p:nvPicPr>
          <p:cNvPr id="5" name="M_sica_instrumental_china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4289928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94914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522218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344231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6581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3067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48091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46942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298439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520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04833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85630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41056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37117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5219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584637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418444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028760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38013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1699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639092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33232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491775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38256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18003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2777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10235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46469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565068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5295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196646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187172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4357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015143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663537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51392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568286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823034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384517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463279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505" y="0"/>
            <a:ext cx="11999495" cy="6858000"/>
          </a:xfrm>
          <a:prstGeom prst="rect">
            <a:avLst/>
          </a:prstGeom>
        </p:spPr>
      </p:pic>
    </p:spTree>
    <p:extLst>
      <p:ext uri="{BB962C8B-B14F-4D97-AF65-F5344CB8AC3E}">
        <p14:creationId xmlns:p14="http://schemas.microsoft.com/office/powerpoint/2010/main" val="23967002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755293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31579" cy="6858000"/>
          </a:xfrm>
          <a:prstGeom prst="rect">
            <a:avLst/>
          </a:prstGeom>
        </p:spPr>
      </p:pic>
    </p:spTree>
    <p:extLst>
      <p:ext uri="{BB962C8B-B14F-4D97-AF65-F5344CB8AC3E}">
        <p14:creationId xmlns:p14="http://schemas.microsoft.com/office/powerpoint/2010/main" val="30690577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9127003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085471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1" cy="6858000"/>
          </a:xfrm>
          <a:prstGeom prst="rect">
            <a:avLst/>
          </a:prstGeom>
        </p:spPr>
      </p:pic>
    </p:spTree>
    <p:extLst>
      <p:ext uri="{BB962C8B-B14F-4D97-AF65-F5344CB8AC3E}">
        <p14:creationId xmlns:p14="http://schemas.microsoft.com/office/powerpoint/2010/main" val="343374826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2849911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9514060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8335" y="0"/>
            <a:ext cx="12063665" cy="6858000"/>
          </a:xfrm>
          <a:prstGeom prst="rect">
            <a:avLst/>
          </a:prstGeom>
        </p:spPr>
      </p:pic>
    </p:spTree>
    <p:extLst>
      <p:ext uri="{BB962C8B-B14F-4D97-AF65-F5344CB8AC3E}">
        <p14:creationId xmlns:p14="http://schemas.microsoft.com/office/powerpoint/2010/main" val="16529118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81245403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3081443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5438124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441</Words>
  <Application>Microsoft Office PowerPoint</Application>
  <PresentationFormat>Panorámica</PresentationFormat>
  <Paragraphs>6</Paragraphs>
  <Slides>53</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53</vt:i4>
      </vt:variant>
    </vt:vector>
  </HeadingPairs>
  <TitlesOfParts>
    <vt:vector size="59"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11</cp:revision>
  <dcterms:created xsi:type="dcterms:W3CDTF">2016-10-10T22:44:13Z</dcterms:created>
  <dcterms:modified xsi:type="dcterms:W3CDTF">2016-10-14T13:59:55Z</dcterms:modified>
</cp:coreProperties>
</file>