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GIp9j3iRqXr2bAuPD/6dg==" hashData="++nfkexeIoZqpG87x0lo/UzVwo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14" y="-1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27033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99331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22089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2291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3109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71062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82410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9783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40877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2798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464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6F840-B1AF-4B67-8C04-AC70E87FEE40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EC6A-7F17-4BB4-9C2B-C305BEA260A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33235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47899" y="889843"/>
            <a:ext cx="769620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chemeClr val="bg1"/>
                </a:solidFill>
              </a:rPr>
              <a:t>La </a:t>
            </a:r>
            <a:r>
              <a:rPr lang="es-CO" b="1" i="1" dirty="0" smtClean="0">
                <a:solidFill>
                  <a:schemeClr val="bg1"/>
                </a:solidFill>
              </a:rPr>
              <a:t>Toscana, </a:t>
            </a:r>
            <a:r>
              <a:rPr lang="es-CO" i="1" dirty="0">
                <a:solidFill>
                  <a:schemeClr val="bg1"/>
                </a:solidFill>
              </a:rPr>
              <a:t>presenta panoramas naturales que se pueden admirar en los Alpes </a:t>
            </a:r>
            <a:r>
              <a:rPr lang="es-CO" i="1" dirty="0" err="1">
                <a:solidFill>
                  <a:schemeClr val="bg1"/>
                </a:solidFill>
              </a:rPr>
              <a:t>Apuanos</a:t>
            </a:r>
            <a:r>
              <a:rPr lang="es-CO" i="1" dirty="0">
                <a:solidFill>
                  <a:schemeClr val="bg1"/>
                </a:solidFill>
              </a:rPr>
              <a:t> y en muchas áreas protegidas, incluida la laguna de </a:t>
            </a:r>
            <a:r>
              <a:rPr lang="es-CO" i="1" dirty="0" err="1">
                <a:solidFill>
                  <a:schemeClr val="bg1"/>
                </a:solidFill>
              </a:rPr>
              <a:t>Orbetello</a:t>
            </a:r>
            <a:r>
              <a:rPr lang="es-CO" i="1" dirty="0">
                <a:solidFill>
                  <a:schemeClr val="bg1"/>
                </a:solidFill>
              </a:rPr>
              <a:t>, hogar de numerosas especies de aves migratorias, como la garza rosa. 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Pero los paisajes más característicos de la región son los que mezclan armoniosamente la belleza de la naturaleza con la milenaria presencia del ser humano. El esplendido Golfo de </a:t>
            </a:r>
            <a:r>
              <a:rPr lang="es-CO" i="1" dirty="0" err="1">
                <a:solidFill>
                  <a:schemeClr val="bg1"/>
                </a:solidFill>
              </a:rPr>
              <a:t>Baratti</a:t>
            </a:r>
            <a:r>
              <a:rPr lang="es-CO" i="1" dirty="0">
                <a:solidFill>
                  <a:schemeClr val="bg1"/>
                </a:solidFill>
              </a:rPr>
              <a:t> y los lugares arqueológicos de </a:t>
            </a:r>
            <a:r>
              <a:rPr lang="es-CO" i="1" dirty="0" err="1">
                <a:solidFill>
                  <a:schemeClr val="bg1"/>
                </a:solidFill>
              </a:rPr>
              <a:t>Vetulonia</a:t>
            </a:r>
            <a:r>
              <a:rPr lang="es-CO" i="1" dirty="0">
                <a:solidFill>
                  <a:schemeClr val="bg1"/>
                </a:solidFill>
              </a:rPr>
              <a:t>, </a:t>
            </a:r>
            <a:r>
              <a:rPr lang="es-CO" i="1" dirty="0" err="1">
                <a:solidFill>
                  <a:schemeClr val="bg1"/>
                </a:solidFill>
              </a:rPr>
              <a:t>Vulci</a:t>
            </a:r>
            <a:r>
              <a:rPr lang="es-CO" i="1" dirty="0">
                <a:solidFill>
                  <a:schemeClr val="bg1"/>
                </a:solidFill>
              </a:rPr>
              <a:t> y </a:t>
            </a:r>
            <a:r>
              <a:rPr lang="es-CO" i="1" dirty="0" err="1">
                <a:solidFill>
                  <a:schemeClr val="bg1"/>
                </a:solidFill>
              </a:rPr>
              <a:t>Pitigliano</a:t>
            </a:r>
            <a:r>
              <a:rPr lang="es-CO" i="1" dirty="0">
                <a:solidFill>
                  <a:schemeClr val="bg1"/>
                </a:solidFill>
              </a:rPr>
              <a:t> preservan necrópolis y restos de la civilización etrusca, mientras que </a:t>
            </a:r>
            <a:r>
              <a:rPr lang="es-CO" i="1" dirty="0" err="1">
                <a:solidFill>
                  <a:schemeClr val="bg1"/>
                </a:solidFill>
              </a:rPr>
              <a:t>Roselle</a:t>
            </a:r>
            <a:r>
              <a:rPr lang="es-CO" i="1" dirty="0">
                <a:solidFill>
                  <a:schemeClr val="bg1"/>
                </a:solidFill>
              </a:rPr>
              <a:t> y Cosa nos ofrecen recuerdos de la época romana. 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También encontramos por todo el territorio pueblos medievales, ciudades ricas en historia, castillos y fortificaciones, iglesias rurales (llamadas "</a:t>
            </a:r>
            <a:r>
              <a:rPr lang="es-CO" i="1" dirty="0" err="1">
                <a:solidFill>
                  <a:schemeClr val="bg1"/>
                </a:solidFill>
              </a:rPr>
              <a:t>pieve</a:t>
            </a:r>
            <a:r>
              <a:rPr lang="es-CO" i="1" dirty="0">
                <a:solidFill>
                  <a:schemeClr val="bg1"/>
                </a:solidFill>
              </a:rPr>
              <a:t>") e impresionantes abadías, como la de San </a:t>
            </a:r>
            <a:r>
              <a:rPr lang="es-CO" i="1" dirty="0" err="1">
                <a:solidFill>
                  <a:schemeClr val="bg1"/>
                </a:solidFill>
              </a:rPr>
              <a:t>Antimo</a:t>
            </a:r>
            <a:r>
              <a:rPr lang="es-CO" i="1" dirty="0">
                <a:solidFill>
                  <a:schemeClr val="bg1"/>
                </a:solidFill>
              </a:rPr>
              <a:t>. Sus perfiles destacan en los paisajes de las </a:t>
            </a:r>
            <a:r>
              <a:rPr lang="es-CO" i="1" dirty="0" err="1">
                <a:solidFill>
                  <a:schemeClr val="bg1"/>
                </a:solidFill>
              </a:rPr>
              <a:t>Crete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Senesi</a:t>
            </a:r>
            <a:r>
              <a:rPr lang="es-CO" i="1" dirty="0">
                <a:solidFill>
                  <a:schemeClr val="bg1"/>
                </a:solidFill>
              </a:rPr>
              <a:t>, Val </a:t>
            </a:r>
            <a:r>
              <a:rPr lang="es-CO" i="1" dirty="0" err="1">
                <a:solidFill>
                  <a:schemeClr val="bg1"/>
                </a:solidFill>
              </a:rPr>
              <a:t>d'Orcia</a:t>
            </a:r>
            <a:r>
              <a:rPr lang="es-CO" i="1" dirty="0">
                <a:solidFill>
                  <a:schemeClr val="bg1"/>
                </a:solidFill>
              </a:rPr>
              <a:t>, </a:t>
            </a:r>
            <a:r>
              <a:rPr lang="es-CO" i="1" dirty="0" err="1">
                <a:solidFill>
                  <a:schemeClr val="bg1"/>
                </a:solidFill>
              </a:rPr>
              <a:t>Garfagnana</a:t>
            </a:r>
            <a:r>
              <a:rPr lang="es-CO" i="1" dirty="0">
                <a:solidFill>
                  <a:schemeClr val="bg1"/>
                </a:solidFill>
              </a:rPr>
              <a:t>, </a:t>
            </a:r>
            <a:r>
              <a:rPr lang="es-CO" i="1" dirty="0" err="1">
                <a:solidFill>
                  <a:schemeClr val="bg1"/>
                </a:solidFill>
              </a:rPr>
              <a:t>Chianti</a:t>
            </a:r>
            <a:r>
              <a:rPr lang="es-CO" i="1" dirty="0">
                <a:solidFill>
                  <a:schemeClr val="bg1"/>
                </a:solidFill>
              </a:rPr>
              <a:t> y </a:t>
            </a:r>
            <a:r>
              <a:rPr lang="es-CO" i="1" dirty="0" err="1">
                <a:solidFill>
                  <a:schemeClr val="bg1"/>
                </a:solidFill>
              </a:rPr>
              <a:t>Maremma</a:t>
            </a:r>
            <a:r>
              <a:rPr lang="es-CO" i="1" dirty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Numerosas son también las localidades termales: </a:t>
            </a:r>
            <a:r>
              <a:rPr lang="es-CO" i="1" dirty="0" err="1">
                <a:solidFill>
                  <a:schemeClr val="bg1"/>
                </a:solidFill>
              </a:rPr>
              <a:t>Montecatini</a:t>
            </a:r>
            <a:r>
              <a:rPr lang="es-CO" i="1" dirty="0">
                <a:solidFill>
                  <a:schemeClr val="bg1"/>
                </a:solidFill>
              </a:rPr>
              <a:t>, Saturnia, </a:t>
            </a:r>
            <a:r>
              <a:rPr lang="es-CO" i="1" dirty="0" err="1">
                <a:solidFill>
                  <a:schemeClr val="bg1"/>
                </a:solidFill>
              </a:rPr>
              <a:t>Montepulciano</a:t>
            </a:r>
            <a:r>
              <a:rPr lang="es-CO" i="1" dirty="0">
                <a:solidFill>
                  <a:schemeClr val="bg1"/>
                </a:solidFill>
              </a:rPr>
              <a:t>, </a:t>
            </a:r>
            <a:r>
              <a:rPr lang="es-CO" i="1" dirty="0" err="1">
                <a:solidFill>
                  <a:schemeClr val="bg1"/>
                </a:solidFill>
              </a:rPr>
              <a:t>Monsummano</a:t>
            </a:r>
            <a:r>
              <a:rPr lang="es-CO" i="1" dirty="0">
                <a:solidFill>
                  <a:schemeClr val="bg1"/>
                </a:solidFill>
              </a:rPr>
              <a:t> y </a:t>
            </a:r>
            <a:r>
              <a:rPr lang="es-CO" i="1" dirty="0" err="1">
                <a:solidFill>
                  <a:schemeClr val="bg1"/>
                </a:solidFill>
              </a:rPr>
              <a:t>Bagno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Vignoni</a:t>
            </a:r>
            <a:r>
              <a:rPr lang="es-CO" i="1" dirty="0">
                <a:solidFill>
                  <a:schemeClr val="bg1"/>
                </a:solidFill>
              </a:rPr>
              <a:t> que, gracias a las aguas termales y a los centros equipados que realizan todo tipo de tratamientos, ofrecen vacaciones de relax. 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Las provincias son: Florencia (capital), Arezzo, Grosseto, Livorno, Lucca,  </a:t>
            </a:r>
            <a:r>
              <a:rPr lang="es-CO" i="1" dirty="0" err="1">
                <a:solidFill>
                  <a:schemeClr val="bg1"/>
                </a:solidFill>
              </a:rPr>
              <a:t>Massa</a:t>
            </a:r>
            <a:r>
              <a:rPr lang="es-CO" i="1" dirty="0">
                <a:solidFill>
                  <a:schemeClr val="bg1"/>
                </a:solidFill>
              </a:rPr>
              <a:t> Carrara, Pisa, Pistoia, </a:t>
            </a:r>
            <a:r>
              <a:rPr lang="es-CO" i="1" dirty="0" err="1">
                <a:solidFill>
                  <a:schemeClr val="bg1"/>
                </a:solidFill>
              </a:rPr>
              <a:t>Prato</a:t>
            </a:r>
            <a:r>
              <a:rPr lang="es-CO" i="1" dirty="0">
                <a:solidFill>
                  <a:schemeClr val="bg1"/>
                </a:solidFill>
              </a:rPr>
              <a:t> y Siena.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9658351" y="6304001"/>
            <a:ext cx="2533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Máximo </a:t>
            </a:r>
            <a:r>
              <a:rPr lang="es-CO" sz="1000" b="1" i="1" dirty="0" err="1" smtClean="0">
                <a:solidFill>
                  <a:schemeClr val="bg1"/>
                </a:solidFill>
              </a:rPr>
              <a:t>Spodek</a:t>
            </a:r>
            <a:r>
              <a:rPr lang="es-CO" sz="1000" b="1" i="1" dirty="0" smtClean="0">
                <a:solidFill>
                  <a:schemeClr val="bg1"/>
                </a:solidFill>
              </a:rPr>
              <a:t>-Música Romántica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7" name="MAXIMO_SPODEK_ET_MAINTENANT_FRANCE_ROMANTIQUE_MUS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575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758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146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104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322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9062"/>
            <a:ext cx="12192000" cy="697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746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591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7638" y="0"/>
            <a:ext cx="12339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619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29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14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799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1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742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52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112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379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144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478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55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304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431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680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70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110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857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83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571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648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666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15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119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652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53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334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073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232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442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592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81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30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52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556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336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23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109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9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065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35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916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702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937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202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630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793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497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007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814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86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95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74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478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521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236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7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668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41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11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328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513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985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884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799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442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36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15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395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8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253</Words>
  <Application>Microsoft Office PowerPoint</Application>
  <PresentationFormat>Personalizado</PresentationFormat>
  <Paragraphs>10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2016-12-30T02:50:25Z</dcterms:created>
  <dcterms:modified xsi:type="dcterms:W3CDTF">2018-01-26T20:55:06Z</dcterms:modified>
</cp:coreProperties>
</file>