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59" r:id="rId3"/>
    <p:sldId id="384" r:id="rId4"/>
    <p:sldId id="352" r:id="rId5"/>
    <p:sldId id="386" r:id="rId6"/>
    <p:sldId id="366" r:id="rId7"/>
    <p:sldId id="367" r:id="rId8"/>
    <p:sldId id="368" r:id="rId9"/>
    <p:sldId id="373" r:id="rId10"/>
    <p:sldId id="375" r:id="rId11"/>
    <p:sldId id="377" r:id="rId12"/>
    <p:sldId id="362" r:id="rId13"/>
    <p:sldId id="370" r:id="rId14"/>
    <p:sldId id="371" r:id="rId15"/>
    <p:sldId id="378" r:id="rId16"/>
    <p:sldId id="381" r:id="rId17"/>
    <p:sldId id="363" r:id="rId18"/>
    <p:sldId id="382" r:id="rId19"/>
    <p:sldId id="376" r:id="rId20"/>
    <p:sldId id="355" r:id="rId21"/>
    <p:sldId id="277" r:id="rId22"/>
    <p:sldId id="285" r:id="rId23"/>
    <p:sldId id="295" r:id="rId24"/>
    <p:sldId id="303" r:id="rId25"/>
    <p:sldId id="342" r:id="rId26"/>
    <p:sldId id="345" r:id="rId27"/>
    <p:sldId id="314" r:id="rId28"/>
    <p:sldId id="322" r:id="rId29"/>
    <p:sldId id="328" r:id="rId30"/>
    <p:sldId id="385" r:id="rId31"/>
    <p:sldId id="335" r:id="rId32"/>
    <p:sldId id="339" r:id="rId33"/>
    <p:sldId id="387" r:id="rId34"/>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8SzQIfLWus55sLGyBL1g" hashData="0U+mMZA0wQeEgATjvm7n5iMjw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showPr showNarration="1">
    <p:present/>
    <p:sldRg st="1" end="32"/>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50" d="100"/>
          <a:sy n="50" d="100"/>
        </p:scale>
        <p:origin x="-534" y="-60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6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BE12D9-6A72-4308-BC1A-BCCB6F309CF0}" type="datetimeFigureOut">
              <a:rPr lang="es-ES" smtClean="0"/>
              <a:pPr/>
              <a:t>08/09/2013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8E47F5-AEF8-4CFC-B057-C766ED9FF66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888E47F5-AEF8-4CFC-B057-C766ED9FF666}" type="slidenum">
              <a:rPr lang="es-ES" smtClean="0"/>
              <a:pPr/>
              <a:t>13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F3503002-BD05-4D24-B142-C5D5F0900C7F}" type="datetimeFigureOut">
              <a:rPr lang="es-ES"/>
              <a:pPr>
                <a:defRPr/>
              </a:pPr>
              <a:t>08/09/2013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E9F7A1E-3F46-4354-BA42-94019D7A2101}"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06EBF6F-1AA5-4C65-88B1-8B55A7E917C9}" type="datetimeFigureOut">
              <a:rPr lang="es-ES"/>
              <a:pPr>
                <a:defRPr/>
              </a:pPr>
              <a:t>08/09/2013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9D8236D-D9A1-43CC-A15D-A6278B78B331}"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66F275C-AFC1-4D9A-ACB9-C51352AE9E96}" type="datetimeFigureOut">
              <a:rPr lang="es-ES"/>
              <a:pPr>
                <a:defRPr/>
              </a:pPr>
              <a:t>08/09/2013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04F9C82-6E64-4494-BC6E-00AC71E1AA2C}"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0963F17-F664-4D63-983D-D647B355A127}" type="datetimeFigureOut">
              <a:rPr lang="es-ES"/>
              <a:pPr>
                <a:defRPr/>
              </a:pPr>
              <a:t>08/09/2013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580647F-C51A-42A1-971A-4EA17B03952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EBEC72E-4C5D-4FEB-9673-417F0EB8B444}" type="datetimeFigureOut">
              <a:rPr lang="es-ES"/>
              <a:pPr>
                <a:defRPr/>
              </a:pPr>
              <a:t>08/09/2013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9EB0881-A0A8-457A-9BBC-11CBC7F7D9BD}"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E4F9434-10A6-4E41-830A-FD815AEEC690}" type="datetimeFigureOut">
              <a:rPr lang="es-ES"/>
              <a:pPr>
                <a:defRPr/>
              </a:pPr>
              <a:t>08/09/2013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3176BFC-D90D-4190-B955-170099EA3EC9}"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5BF028E-30FF-479E-8D14-56218D9443EC}" type="datetimeFigureOut">
              <a:rPr lang="es-ES"/>
              <a:pPr>
                <a:defRPr/>
              </a:pPr>
              <a:t>08/09/2013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0E842CD7-50B1-49DB-9BA9-EAC9A38B3BEA}"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9E7F151-B62A-4E83-B2D6-740BBBFE89F4}" type="datetimeFigureOut">
              <a:rPr lang="es-ES"/>
              <a:pPr>
                <a:defRPr/>
              </a:pPr>
              <a:t>08/09/2013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EBCE18C-CFDC-44BE-8ED2-E3D18B751531}"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E3ABEF7-3430-4D0F-A283-D1F06EB6D984}" type="datetimeFigureOut">
              <a:rPr lang="es-ES"/>
              <a:pPr>
                <a:defRPr/>
              </a:pPr>
              <a:t>08/09/2013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D98968C-9AB4-4DFD-9753-9329E03F3CC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5641D83-D5D0-44CA-B5C4-AD6967947A17}" type="datetimeFigureOut">
              <a:rPr lang="es-ES"/>
              <a:pPr>
                <a:defRPr/>
              </a:pPr>
              <a:t>08/09/2013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F0A5E2C-1D0C-420D-9BE3-272BB6C991C2}"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D78AD13-AA5F-4BB7-AD86-6D849A554895}" type="datetimeFigureOut">
              <a:rPr lang="es-ES"/>
              <a:pPr>
                <a:defRPr/>
              </a:pPr>
              <a:t>08/09/2013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15CAE7B-FC62-4A42-B436-3B3289BEC31E}"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E6282FE-E214-4BE5-8C11-FC46D69BB5A3}" type="slidenum">
              <a:rPr lang="es-ES_tradnl"/>
              <a:pPr>
                <a:defRPr/>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02BFF502-A5A4-470F-B080-90C2507B470F}" type="slidenum">
              <a:rPr lang="es-ES_tradnl"/>
              <a:pPr>
                <a:defRPr/>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D56F39A-696B-451E-AFAA-F5A98AEC040E}" type="slidenum">
              <a:rPr lang="es-ES_tradnl"/>
              <a:pPr>
                <a:defRPr/>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803FBA3-FA30-4FA0-9187-7503DFD0A973}" type="slidenum">
              <a:rPr lang="es-ES_tradnl"/>
              <a:pPr>
                <a:defRPr/>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F13F438B-A754-496B-A343-7CF77B039C2B}" type="slidenum">
              <a:rPr lang="es-ES_tradnl"/>
              <a:pPr>
                <a:defRPr/>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E7E5EAA-2692-489F-AC4D-592693A0B810}" type="slidenum">
              <a:rPr lang="es-ES_tradnl"/>
              <a:pPr>
                <a:defRPr/>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87B83F9B-4D50-4780-91D9-EB0EB7C4194A}" type="slidenum">
              <a:rPr lang="es-ES_tradnl"/>
              <a:pPr>
                <a:defRPr/>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1FD38917-E8EA-49C2-8574-AB69DD892B18}" type="slidenum">
              <a:rPr lang="es-ES_tradnl"/>
              <a:pPr>
                <a:defRPr/>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146AB96D-2D96-4642-A987-42F7A2381340}" type="slidenum">
              <a:rPr lang="es-ES_tradnl"/>
              <a:pPr>
                <a:defRPr/>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0B3F890-4449-4D36-A15D-E0C4BD7CEBBF}" type="slidenum">
              <a:rPr lang="es-ES_tradnl"/>
              <a:pPr>
                <a:defRPr/>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D85967C-5A8D-4423-B373-FC6A841DDAE9}"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87D8905-D0B5-409D-B89F-EF71C2B37BC5}" type="datetimeFigureOut">
              <a:rPr lang="es-ES"/>
              <a:pPr>
                <a:defRPr/>
              </a:pPr>
              <a:t>08/09/2013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1269809-500C-43F2-8C8A-FC7C6D528136}"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Arial" charset="0"/>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Arial" charset="0"/>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Arial" charset="0"/>
              </a:defRPr>
            </a:lvl1pPr>
          </a:lstStyle>
          <a:p>
            <a:pPr>
              <a:defRPr/>
            </a:pPr>
            <a:fld id="{DF1C001D-8F81-4BE2-B0B9-BAE1F0F599AF}"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audio1.wav"/><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8.gif"/><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44.jpeg"/><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47.jpeg"/><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2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2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2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2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7.jpeg"/></Relationships>
</file>

<file path=ppt/slides/_rels/slide2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2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2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9.jpeg"/><Relationship Id="rId7" Type="http://schemas.openxmlformats.org/officeDocument/2006/relationships/image" Target="../media/image3.gif"/><Relationship Id="rId2"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82.gif"/><Relationship Id="rId5" Type="http://schemas.openxmlformats.org/officeDocument/2006/relationships/image" Target="../media/image81.jpeg"/><Relationship Id="rId4" Type="http://schemas.openxmlformats.org/officeDocument/2006/relationships/image" Target="../media/image80.jpeg"/></Relationships>
</file>

<file path=ppt/slides/_rels/slide3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3.jpe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1 Imagen" descr="Ruta del Cares 09 003..JPG"/>
          <p:cNvPicPr>
            <a:picLocks noGrp="1" noChangeAspect="1"/>
          </p:cNvPicPr>
          <p:nvPr isPhoto="1"/>
        </p:nvPicPr>
        <p:blipFill>
          <a:blip r:embed="rId3"/>
          <a:srcRect/>
          <a:stretch>
            <a:fillRect/>
          </a:stretch>
        </p:blipFill>
        <p:spPr bwMode="auto">
          <a:xfrm>
            <a:off x="0" y="0"/>
            <a:ext cx="9144000" cy="6857999"/>
          </a:xfrm>
          <a:prstGeom prst="rect">
            <a:avLst/>
          </a:prstGeom>
          <a:noFill/>
          <a:ln w="9525">
            <a:noFill/>
            <a:miter lim="800000"/>
            <a:headEnd/>
            <a:tailEnd/>
          </a:ln>
        </p:spPr>
      </p:pic>
      <p:pic>
        <p:nvPicPr>
          <p:cNvPr id="3" name="Angel.wav">
            <a:hlinkClick r:id="" action="ppaction://media"/>
          </p:cNvPr>
          <p:cNvPicPr>
            <a:picLocks noRot="1" noChangeAspect="1"/>
          </p:cNvPicPr>
          <p:nvPr>
            <a:wavAudioFile r:embed="rId1" name="Angel.wav"/>
          </p:nvPr>
        </p:nvPicPr>
        <p:blipFill>
          <a:blip r:embed="rId4" cstate="email"/>
          <a:srcRect/>
          <a:stretch>
            <a:fillRect/>
          </a:stretch>
        </p:blipFill>
        <p:spPr bwMode="auto">
          <a:xfrm>
            <a:off x="4419600" y="3276600"/>
            <a:ext cx="304800" cy="304800"/>
          </a:xfrm>
          <a:prstGeom prst="rect">
            <a:avLst/>
          </a:prstGeom>
          <a:noFill/>
          <a:ln w="9525">
            <a:noFill/>
            <a:miter lim="800000"/>
            <a:headEnd/>
            <a:tailEnd/>
          </a:ln>
        </p:spPr>
      </p:pic>
      <p:pic>
        <p:nvPicPr>
          <p:cNvPr id="45058" name="Picture 2" descr="http://www.sanandresarrixaca.es/resources/montanero.gif"/>
          <p:cNvPicPr>
            <a:picLocks noChangeAspect="1" noChangeArrowheads="1" noCrop="1"/>
          </p:cNvPicPr>
          <p:nvPr/>
        </p:nvPicPr>
        <p:blipFill>
          <a:blip r:embed="rId5"/>
          <a:srcRect/>
          <a:stretch>
            <a:fillRect/>
          </a:stretch>
        </p:blipFill>
        <p:spPr bwMode="auto">
          <a:xfrm>
            <a:off x="1500166" y="5500702"/>
            <a:ext cx="1323975" cy="1000125"/>
          </a:xfrm>
          <a:prstGeom prst="rect">
            <a:avLst/>
          </a:prstGeom>
          <a:noFill/>
        </p:spPr>
      </p:pic>
      <p:sp>
        <p:nvSpPr>
          <p:cNvPr id="5" name="4 CuadroTexto"/>
          <p:cNvSpPr txBox="1"/>
          <p:nvPr/>
        </p:nvSpPr>
        <p:spPr>
          <a:xfrm>
            <a:off x="5857884" y="2428868"/>
            <a:ext cx="1714512" cy="261610"/>
          </a:xfrm>
          <a:prstGeom prst="rect">
            <a:avLst/>
          </a:prstGeom>
          <a:noFill/>
        </p:spPr>
        <p:txBody>
          <a:bodyPr wrap="square" rtlCol="0">
            <a:spAutoFit/>
          </a:bodyPr>
          <a:lstStyle/>
          <a:p>
            <a:r>
              <a:rPr lang="es-ES" sz="1100" b="1" dirty="0" err="1" smtClean="0">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effectLst>
                <a:outerShdw blurRad="38100" dist="38100" dir="2700000" algn="tl">
                  <a:srgbClr val="000000">
                    <a:alpha val="43137"/>
                  </a:srgbClr>
                </a:outerShdw>
              </a:effectLst>
              <a:latin typeface="AngsanaUPC" pitchFamily="18" charset="-34"/>
              <a:cs typeface="AngsanaUPC" pitchFamily="18" charset="-34"/>
            </a:endParaRPr>
          </a:p>
        </p:txBody>
      </p:sp>
      <p:sp>
        <p:nvSpPr>
          <p:cNvPr id="6" name="5 Rectángulo"/>
          <p:cNvSpPr/>
          <p:nvPr/>
        </p:nvSpPr>
        <p:spPr>
          <a:xfrm>
            <a:off x="6286512" y="6000768"/>
            <a:ext cx="2438488" cy="584775"/>
          </a:xfrm>
          <a:prstGeom prst="rect">
            <a:avLst/>
          </a:prstGeom>
          <a:noFill/>
        </p:spPr>
        <p:txBody>
          <a:bodyPr wrap="none" lIns="91440" tIns="45720" rIns="91440" bIns="45720">
            <a:spAutoFit/>
          </a:bodyPr>
          <a:lstStyle/>
          <a:p>
            <a:pPr algn="ctr"/>
            <a:r>
              <a:rPr lang="es-ES" sz="3200" b="1" cap="none" spc="0" dirty="0" smtClean="0">
                <a:ln w="10541" cmpd="sng">
                  <a:solidFill>
                    <a:srgbClr val="7D7D7D">
                      <a:tint val="100000"/>
                      <a:shade val="100000"/>
                      <a:satMod val="110000"/>
                    </a:srgbClr>
                  </a:solidFill>
                  <a:prstDash val="solid"/>
                </a:ln>
                <a:solidFill>
                  <a:srgbClr val="00B050"/>
                </a:solidFill>
                <a:effectLst/>
              </a:rPr>
              <a:t>Automático</a:t>
            </a:r>
            <a:endParaRPr lang="es-ES" sz="3200" b="1" cap="none" spc="0" dirty="0">
              <a:ln w="10541" cmpd="sng">
                <a:solidFill>
                  <a:srgbClr val="7D7D7D">
                    <a:tint val="100000"/>
                    <a:shade val="100000"/>
                    <a:satMod val="110000"/>
                  </a:srgbClr>
                </a:solidFill>
                <a:prstDash val="solid"/>
              </a:ln>
              <a:solidFill>
                <a:srgbClr val="00B050"/>
              </a:solidFill>
              <a:effectLst/>
            </a:endParaRPr>
          </a:p>
        </p:txBody>
      </p:sp>
    </p:spTree>
  </p:cSld>
  <p:clrMapOvr>
    <a:masterClrMapping/>
  </p:clrMapOvr>
  <p:transition advTm="7956">
    <p:sndAc>
      <p:stSnd loop="1">
        <p:snd r:embed="rId1" name="Ange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56" showWhenStopped="0">
                <p:cTn id="7" repeatCount="indefinite"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img71.imageshack.us/img71/7152/pergamino2cg7.jpg"/>
          <p:cNvPicPr>
            <a:picLocks noChangeAspect="1" noChangeArrowheads="1"/>
          </p:cNvPicPr>
          <p:nvPr/>
        </p:nvPicPr>
        <p:blipFill>
          <a:blip r:embed="rId2">
            <a:duotone>
              <a:prstClr val="black"/>
              <a:schemeClr val="accent3">
                <a:tint val="45000"/>
                <a:satMod val="400000"/>
              </a:schemeClr>
            </a:duotone>
          </a:blip>
          <a:srcRect/>
          <a:stretch>
            <a:fillRect/>
          </a:stretch>
        </p:blipFill>
        <p:spPr bwMode="auto">
          <a:xfrm>
            <a:off x="0" y="0"/>
            <a:ext cx="9144000" cy="6858000"/>
          </a:xfrm>
          <a:prstGeom prst="rect">
            <a:avLst/>
          </a:prstGeom>
          <a:noFill/>
        </p:spPr>
      </p:pic>
      <p:sp>
        <p:nvSpPr>
          <p:cNvPr id="3" name="2 Rectángulo"/>
          <p:cNvSpPr/>
          <p:nvPr/>
        </p:nvSpPr>
        <p:spPr>
          <a:xfrm>
            <a:off x="1428728" y="428604"/>
            <a:ext cx="5464958" cy="923330"/>
          </a:xfrm>
          <a:prstGeom prst="rect">
            <a:avLst/>
          </a:prstGeom>
          <a:noFill/>
        </p:spPr>
        <p:txBody>
          <a:bodyPr wrap="none" lIns="91440" tIns="45720" rIns="91440" bIns="45720">
            <a:spAutoFit/>
          </a:bodyPr>
          <a:lstStyle/>
          <a:p>
            <a:pPr algn="ctr"/>
            <a:r>
              <a:rPr lang="es-ES" sz="5400" b="1" cap="none" spc="0" dirty="0" smtClean="0">
                <a:ln w="38100" cmpd="sng">
                  <a:solidFill>
                    <a:schemeClr val="accent2">
                      <a:lumMod val="75000"/>
                    </a:schemeClr>
                  </a:solidFill>
                  <a:prstDash val="solid"/>
                </a:ln>
                <a:solidFill>
                  <a:srgbClr val="FF0000"/>
                </a:solidFill>
                <a:effectLst>
                  <a:outerShdw blurRad="38100" dist="38100" dir="2700000" algn="tl">
                    <a:srgbClr val="000000">
                      <a:alpha val="43137"/>
                    </a:srgbClr>
                  </a:outerShdw>
                </a:effectLst>
                <a:latin typeface="Monotype Corsiva" pitchFamily="66" charset="0"/>
              </a:rPr>
              <a:t>RUTA DEL CARES</a:t>
            </a:r>
            <a:endParaRPr lang="es-ES" sz="5400" b="1" cap="none" spc="0" dirty="0">
              <a:ln w="38100" cmpd="sng">
                <a:solidFill>
                  <a:schemeClr val="accent2">
                    <a:lumMod val="75000"/>
                  </a:schemeClr>
                </a:solidFill>
                <a:prstDash val="solid"/>
              </a:ln>
              <a:solidFill>
                <a:srgbClr val="FF0000"/>
              </a:solidFill>
              <a:effectLst>
                <a:outerShdw blurRad="38100" dist="38100" dir="2700000" algn="tl">
                  <a:srgbClr val="000000">
                    <a:alpha val="43137"/>
                  </a:srgbClr>
                </a:outerShdw>
              </a:effectLst>
              <a:latin typeface="Monotype Corsiva" pitchFamily="66" charset="0"/>
            </a:endParaRPr>
          </a:p>
        </p:txBody>
      </p:sp>
      <p:sp>
        <p:nvSpPr>
          <p:cNvPr id="4" name="3 Rectángulo"/>
          <p:cNvSpPr/>
          <p:nvPr/>
        </p:nvSpPr>
        <p:spPr>
          <a:xfrm>
            <a:off x="1142976" y="1285860"/>
            <a:ext cx="6643718" cy="5262979"/>
          </a:xfrm>
          <a:prstGeom prst="rect">
            <a:avLst/>
          </a:prstGeom>
        </p:spPr>
        <p:txBody>
          <a:bodyPr wrap="square">
            <a:spAutoFit/>
          </a:bodyPr>
          <a:lstStyle/>
          <a:p>
            <a:r>
              <a:rPr lang="es-ES" sz="2400" b="1" u="sng" dirty="0" smtClean="0">
                <a:ln>
                  <a:solidFill>
                    <a:schemeClr val="accent2">
                      <a:lumMod val="75000"/>
                    </a:schemeClr>
                  </a:solidFill>
                </a:ln>
                <a:solidFill>
                  <a:srgbClr val="FF0000"/>
                </a:solidFill>
                <a:latin typeface="Monotype Corsiva" pitchFamily="66" charset="0"/>
              </a:rPr>
              <a:t>La Ruta del Cares </a:t>
            </a:r>
            <a:r>
              <a:rPr lang="es-ES" sz="2400" b="1" dirty="0" smtClean="0">
                <a:ln>
                  <a:solidFill>
                    <a:schemeClr val="accent2">
                      <a:lumMod val="75000"/>
                    </a:schemeClr>
                  </a:solidFill>
                </a:ln>
                <a:solidFill>
                  <a:srgbClr val="FF0000"/>
                </a:solidFill>
                <a:latin typeface="Monotype Corsiva" pitchFamily="66" charset="0"/>
              </a:rPr>
              <a:t>o</a:t>
            </a:r>
            <a:r>
              <a:rPr lang="es-ES" sz="2400" dirty="0" smtClean="0">
                <a:ln>
                  <a:solidFill>
                    <a:schemeClr val="accent2">
                      <a:lumMod val="75000"/>
                    </a:schemeClr>
                  </a:solidFill>
                </a:ln>
                <a:solidFill>
                  <a:srgbClr val="FF0000"/>
                </a:solidFill>
                <a:latin typeface="Monotype Corsiva" pitchFamily="66" charset="0"/>
              </a:rPr>
              <a:t> divina garganta, es un desfiladero que atraviesa los macizos central y oriental de los Picos de Europa. Une en 12 Km las localidades de Caín (León) y </a:t>
            </a:r>
            <a:r>
              <a:rPr lang="es-ES" sz="2400" dirty="0" err="1" smtClean="0">
                <a:ln>
                  <a:solidFill>
                    <a:schemeClr val="accent2">
                      <a:lumMod val="75000"/>
                    </a:schemeClr>
                  </a:solidFill>
                </a:ln>
                <a:solidFill>
                  <a:srgbClr val="FF0000"/>
                </a:solidFill>
                <a:latin typeface="Monotype Corsiva" pitchFamily="66" charset="0"/>
              </a:rPr>
              <a:t>Poncebos</a:t>
            </a:r>
            <a:r>
              <a:rPr lang="es-ES" sz="2400" dirty="0" smtClean="0">
                <a:ln>
                  <a:solidFill>
                    <a:schemeClr val="accent2">
                      <a:lumMod val="75000"/>
                    </a:schemeClr>
                  </a:solidFill>
                </a:ln>
                <a:solidFill>
                  <a:srgbClr val="FF0000"/>
                </a:solidFill>
                <a:latin typeface="Monotype Corsiva" pitchFamily="66" charset="0"/>
              </a:rPr>
              <a:t> (Asturias) que por carretera están separadas por mas de 100 Km. Es una de las rutas mas transitadas de los PICOS DE EUROPA.</a:t>
            </a:r>
            <a:br>
              <a:rPr lang="es-ES" sz="2400" dirty="0" smtClean="0">
                <a:ln>
                  <a:solidFill>
                    <a:schemeClr val="accent2">
                      <a:lumMod val="75000"/>
                    </a:schemeClr>
                  </a:solidFill>
                </a:ln>
                <a:solidFill>
                  <a:srgbClr val="FF0000"/>
                </a:solidFill>
                <a:latin typeface="Monotype Corsiva" pitchFamily="66" charset="0"/>
              </a:rPr>
            </a:br>
            <a:r>
              <a:rPr lang="es-ES" sz="2400" b="1" u="sng" dirty="0" smtClean="0">
                <a:ln>
                  <a:solidFill>
                    <a:schemeClr val="accent2">
                      <a:lumMod val="75000"/>
                    </a:schemeClr>
                  </a:solidFill>
                </a:ln>
                <a:solidFill>
                  <a:srgbClr val="FF0000"/>
                </a:solidFill>
                <a:latin typeface="Monotype Corsiva" pitchFamily="66" charset="0"/>
              </a:rPr>
              <a:t>Al desfiladero</a:t>
            </a:r>
            <a:r>
              <a:rPr lang="es-ES" sz="2400" u="sng" dirty="0" smtClean="0">
                <a:ln>
                  <a:solidFill>
                    <a:schemeClr val="accent2">
                      <a:lumMod val="75000"/>
                    </a:schemeClr>
                  </a:solidFill>
                </a:ln>
                <a:solidFill>
                  <a:srgbClr val="FF0000"/>
                </a:solidFill>
                <a:latin typeface="Monotype Corsiva" pitchFamily="66" charset="0"/>
              </a:rPr>
              <a:t> </a:t>
            </a:r>
            <a:r>
              <a:rPr lang="es-ES" sz="2400" dirty="0" smtClean="0">
                <a:ln>
                  <a:solidFill>
                    <a:schemeClr val="accent2">
                      <a:lumMod val="75000"/>
                    </a:schemeClr>
                  </a:solidFill>
                </a:ln>
                <a:solidFill>
                  <a:srgbClr val="FF0000"/>
                </a:solidFill>
                <a:latin typeface="Monotype Corsiva" pitchFamily="66" charset="0"/>
              </a:rPr>
              <a:t>originado por el río Cares se le excavó en la roca a principios del siglo XX la actual ruta que se mejoró en los años 40 del mismo siglo. Se trata de una obra de ingeniería civil realizada para aprovechar la riqueza hidroeléctrica en la central de </a:t>
            </a:r>
            <a:r>
              <a:rPr lang="es-ES" sz="2400" dirty="0" err="1" smtClean="0">
                <a:ln>
                  <a:solidFill>
                    <a:schemeClr val="accent2">
                      <a:lumMod val="75000"/>
                    </a:schemeClr>
                  </a:solidFill>
                </a:ln>
                <a:solidFill>
                  <a:srgbClr val="FF0000"/>
                </a:solidFill>
                <a:latin typeface="Monotype Corsiva" pitchFamily="66" charset="0"/>
              </a:rPr>
              <a:t>Camarmeña</a:t>
            </a:r>
            <a:r>
              <a:rPr lang="es-ES" sz="2400" dirty="0" smtClean="0">
                <a:ln>
                  <a:solidFill>
                    <a:schemeClr val="accent2">
                      <a:lumMod val="75000"/>
                    </a:schemeClr>
                  </a:solidFill>
                </a:ln>
                <a:solidFill>
                  <a:srgbClr val="FF0000"/>
                </a:solidFill>
                <a:latin typeface="Monotype Corsiva" pitchFamily="66" charset="0"/>
              </a:rPr>
              <a:t> y es la vía de comunicación más corta entre los pueblos de Caín (León) y </a:t>
            </a:r>
            <a:r>
              <a:rPr lang="es-ES" sz="2400" dirty="0" err="1" smtClean="0">
                <a:ln>
                  <a:solidFill>
                    <a:schemeClr val="accent2">
                      <a:lumMod val="75000"/>
                    </a:schemeClr>
                  </a:solidFill>
                </a:ln>
                <a:solidFill>
                  <a:srgbClr val="FF0000"/>
                </a:solidFill>
                <a:latin typeface="Monotype Corsiva" pitchFamily="66" charset="0"/>
              </a:rPr>
              <a:t>Poncebos</a:t>
            </a:r>
            <a:r>
              <a:rPr lang="es-ES" sz="2400" dirty="0" smtClean="0">
                <a:ln>
                  <a:solidFill>
                    <a:schemeClr val="accent2">
                      <a:lumMod val="75000"/>
                    </a:schemeClr>
                  </a:solidFill>
                </a:ln>
                <a:solidFill>
                  <a:srgbClr val="FF0000"/>
                </a:solidFill>
                <a:latin typeface="Monotype Corsiva" pitchFamily="66" charset="0"/>
              </a:rPr>
              <a:t> (Asturias), separados por muchos kilómetros de carretera.</a:t>
            </a:r>
            <a:endParaRPr lang="es-ES" sz="2400" dirty="0">
              <a:ln>
                <a:solidFill>
                  <a:schemeClr val="accent2">
                    <a:lumMod val="75000"/>
                  </a:schemeClr>
                </a:solidFill>
              </a:ln>
              <a:solidFill>
                <a:srgbClr val="FF0000"/>
              </a:solidFill>
              <a:latin typeface="Monotype Corsiva" pitchFamily="66" charset="0"/>
            </a:endParaRPr>
          </a:p>
        </p:txBody>
      </p:sp>
      <p:pic>
        <p:nvPicPr>
          <p:cNvPr id="1028" name="Picture 4" descr="http://www.banderas-del-mundo.com/Espana/con_escudo/spain_lc.gif"/>
          <p:cNvPicPr>
            <a:picLocks noChangeAspect="1" noChangeArrowheads="1" noCrop="1"/>
          </p:cNvPicPr>
          <p:nvPr/>
        </p:nvPicPr>
        <p:blipFill>
          <a:blip r:embed="rId3" cstate="print"/>
          <a:srcRect/>
          <a:stretch>
            <a:fillRect/>
          </a:stretch>
        </p:blipFill>
        <p:spPr bwMode="auto">
          <a:xfrm>
            <a:off x="4071934" y="3143248"/>
            <a:ext cx="571504" cy="433280"/>
          </a:xfrm>
          <a:prstGeom prst="rect">
            <a:avLst/>
          </a:prstGeom>
          <a:noFill/>
        </p:spPr>
      </p:pic>
      <p:pic>
        <p:nvPicPr>
          <p:cNvPr id="10" name="6 Imagen" descr="bandera%20leon[1].gif"/>
          <p:cNvPicPr>
            <a:picLocks noChangeAspect="1"/>
          </p:cNvPicPr>
          <p:nvPr/>
        </p:nvPicPr>
        <p:blipFill>
          <a:blip r:embed="rId4" cstate="email"/>
          <a:srcRect/>
          <a:stretch>
            <a:fillRect/>
          </a:stretch>
        </p:blipFill>
        <p:spPr bwMode="auto">
          <a:xfrm>
            <a:off x="357158" y="3571876"/>
            <a:ext cx="714354" cy="532779"/>
          </a:xfrm>
          <a:prstGeom prst="rect">
            <a:avLst/>
          </a:prstGeom>
          <a:noFill/>
          <a:ln w="9525">
            <a:noFill/>
            <a:miter lim="800000"/>
            <a:headEnd/>
            <a:tailEnd/>
          </a:ln>
        </p:spPr>
      </p:pic>
      <p:pic>
        <p:nvPicPr>
          <p:cNvPr id="11" name="7 Imagen" descr="AsturiAS[1].gif"/>
          <p:cNvPicPr>
            <a:picLocks noChangeAspect="1"/>
          </p:cNvPicPr>
          <p:nvPr/>
        </p:nvPicPr>
        <p:blipFill>
          <a:blip r:embed="rId5" cstate="email"/>
          <a:srcRect/>
          <a:stretch>
            <a:fillRect/>
          </a:stretch>
        </p:blipFill>
        <p:spPr bwMode="auto">
          <a:xfrm>
            <a:off x="7715272" y="3071810"/>
            <a:ext cx="704797" cy="508888"/>
          </a:xfrm>
          <a:prstGeom prst="rect">
            <a:avLst/>
          </a:prstGeom>
          <a:noFill/>
          <a:ln w="9525">
            <a:noFill/>
            <a:miter lim="800000"/>
            <a:headEnd/>
            <a:tailEnd/>
          </a:ln>
        </p:spPr>
      </p:pic>
      <p:pic>
        <p:nvPicPr>
          <p:cNvPr id="44034" name="Picture 2" descr="http://www.sanandresarrixaca.es/resources/montanero.gif"/>
          <p:cNvPicPr>
            <a:picLocks noChangeAspect="1" noChangeArrowheads="1" noCrop="1"/>
          </p:cNvPicPr>
          <p:nvPr/>
        </p:nvPicPr>
        <p:blipFill>
          <a:blip r:embed="rId6"/>
          <a:srcRect/>
          <a:stretch>
            <a:fillRect/>
          </a:stretch>
        </p:blipFill>
        <p:spPr bwMode="auto">
          <a:xfrm>
            <a:off x="0" y="5429264"/>
            <a:ext cx="1513116" cy="1143001"/>
          </a:xfrm>
          <a:prstGeom prst="rect">
            <a:avLst/>
          </a:prstGeom>
          <a:noFill/>
        </p:spPr>
      </p:pic>
      <p:pic>
        <p:nvPicPr>
          <p:cNvPr id="15" name="Picture 2" descr="http://www.sanandresarrixaca.es/resources/montanero.gif"/>
          <p:cNvPicPr>
            <a:picLocks noChangeAspect="1" noChangeArrowheads="1" noCrop="1"/>
          </p:cNvPicPr>
          <p:nvPr/>
        </p:nvPicPr>
        <p:blipFill>
          <a:blip r:embed="rId6"/>
          <a:srcRect/>
          <a:stretch>
            <a:fillRect/>
          </a:stretch>
        </p:blipFill>
        <p:spPr bwMode="auto">
          <a:xfrm flipH="1">
            <a:off x="7536314" y="5286388"/>
            <a:ext cx="1607686" cy="1214439"/>
          </a:xfrm>
          <a:prstGeom prst="rect">
            <a:avLst/>
          </a:prstGeom>
          <a:noFill/>
        </p:spPr>
      </p:pic>
      <p:sp>
        <p:nvSpPr>
          <p:cNvPr id="16" name="15 CuadroTexto"/>
          <p:cNvSpPr txBox="1"/>
          <p:nvPr/>
        </p:nvSpPr>
        <p:spPr>
          <a:xfrm>
            <a:off x="5286380" y="6143644"/>
            <a:ext cx="1714512" cy="261610"/>
          </a:xfrm>
          <a:prstGeom prst="rect">
            <a:avLst/>
          </a:prstGeom>
          <a:noFill/>
        </p:spPr>
        <p:txBody>
          <a:bodyPr wrap="square" rtlCol="0">
            <a:spAutoFit/>
          </a:bodyPr>
          <a:lstStyle/>
          <a:p>
            <a:r>
              <a:rPr lang="es-ES" sz="1100" b="1" dirty="0" err="1" smtClean="0">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effectLst>
                <a:outerShdw blurRad="38100" dist="38100" dir="2700000" algn="tl">
                  <a:srgbClr val="000000">
                    <a:alpha val="43137"/>
                  </a:srgbClr>
                </a:outerShdw>
              </a:effectLst>
              <a:latin typeface="AngsanaUPC" pitchFamily="18" charset="-34"/>
              <a:cs typeface="AngsanaUPC" pitchFamily="18" charset="-34"/>
            </a:endParaRPr>
          </a:p>
        </p:txBody>
      </p:sp>
      <p:pic>
        <p:nvPicPr>
          <p:cNvPr id="31746" name="Picture 2" descr="http://www7.pic-upload.de/30.04.11/xiikf3tcm6d4.gif"/>
          <p:cNvPicPr>
            <a:picLocks noChangeAspect="1" noChangeArrowheads="1" noCrop="1"/>
          </p:cNvPicPr>
          <p:nvPr/>
        </p:nvPicPr>
        <p:blipFill>
          <a:blip r:embed="rId7"/>
          <a:srcRect/>
          <a:stretch>
            <a:fillRect/>
          </a:stretch>
        </p:blipFill>
        <p:spPr bwMode="auto">
          <a:xfrm>
            <a:off x="0" y="214291"/>
            <a:ext cx="1400411" cy="1857388"/>
          </a:xfrm>
          <a:prstGeom prst="rect">
            <a:avLst/>
          </a:prstGeom>
          <a:noFill/>
        </p:spPr>
      </p:pic>
      <p:pic>
        <p:nvPicPr>
          <p:cNvPr id="17" name="Picture 2" descr="http://www7.pic-upload.de/30.04.11/xiikf3tcm6d4.gif"/>
          <p:cNvPicPr>
            <a:picLocks noChangeAspect="1" noChangeArrowheads="1" noCrop="1"/>
          </p:cNvPicPr>
          <p:nvPr/>
        </p:nvPicPr>
        <p:blipFill>
          <a:blip r:embed="rId7"/>
          <a:srcRect/>
          <a:stretch>
            <a:fillRect/>
          </a:stretch>
        </p:blipFill>
        <p:spPr bwMode="auto">
          <a:xfrm flipH="1">
            <a:off x="7511698" y="285729"/>
            <a:ext cx="1346549" cy="1785950"/>
          </a:xfrm>
          <a:prstGeom prst="rect">
            <a:avLst/>
          </a:prstGeom>
          <a:noFill/>
        </p:spPr>
      </p:pic>
    </p:spTree>
  </p:cSld>
  <p:clrMapOvr>
    <a:masterClrMapping/>
  </p:clrMapOvr>
  <p:transition advTm="3563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4">
                                            <p:txEl>
                                              <p:pRg st="0" end="0"/>
                                            </p:txEl>
                                          </p:spTgt>
                                        </p:tgtEl>
                                        <p:attrNameLst>
                                          <p:attrName>ppt_h</p:attrName>
                                        </p:attrNameLst>
                                      </p:cBhvr>
                                      <p:tavLst>
                                        <p:tav tm="0">
                                          <p:val>
                                            <p:strVal val="#ppt_h"/>
                                          </p:val>
                                        </p:tav>
                                        <p:tav tm="100000">
                                          <p:val>
                                            <p:strVal val="#ppt_h"/>
                                          </p:val>
                                        </p:tav>
                                      </p:tavLst>
                                    </p:anim>
                                  </p:childTnLst>
                                </p:cTn>
                              </p:par>
                              <p:par>
                                <p:cTn id="9" presetID="53"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par>
                                <p:cTn id="14" presetID="53"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fltVal val="0"/>
                                          </p:val>
                                        </p:tav>
                                        <p:tav tm="100000">
                                          <p:val>
                                            <p:strVal val="#ppt_w"/>
                                          </p:val>
                                        </p:tav>
                                      </p:tavLst>
                                    </p:anim>
                                    <p:anim calcmode="lin" valueType="num">
                                      <p:cBhvr>
                                        <p:cTn id="17" dur="500" fill="hold"/>
                                        <p:tgtEl>
                                          <p:spTgt spid="11"/>
                                        </p:tgtEl>
                                        <p:attrNameLst>
                                          <p:attrName>ppt_h</p:attrName>
                                        </p:attrNameLst>
                                      </p:cBhvr>
                                      <p:tavLst>
                                        <p:tav tm="0">
                                          <p:val>
                                            <p:fltVal val="0"/>
                                          </p:val>
                                        </p:tav>
                                        <p:tav tm="100000">
                                          <p:val>
                                            <p:strVal val="#ppt_h"/>
                                          </p:val>
                                        </p:tav>
                                      </p:tavLst>
                                    </p:anim>
                                    <p:animEffect transition="in" filter="fade">
                                      <p:cBhvr>
                                        <p:cTn id="18" dur="500"/>
                                        <p:tgtEl>
                                          <p:spTgt spid="11"/>
                                        </p:tgtEl>
                                      </p:cBhvr>
                                    </p:animEffect>
                                  </p:childTnLst>
                                </p:cTn>
                              </p:par>
                              <p:par>
                                <p:cTn id="19" presetID="53" presetClass="entr" presetSubtype="0" fill="hold" nodeType="withEffect">
                                  <p:stCondLst>
                                    <p:cond delay="0"/>
                                  </p:stCondLst>
                                  <p:childTnLst>
                                    <p:set>
                                      <p:cBhvr>
                                        <p:cTn id="20" dur="1" fill="hold">
                                          <p:stCondLst>
                                            <p:cond delay="0"/>
                                          </p:stCondLst>
                                        </p:cTn>
                                        <p:tgtEl>
                                          <p:spTgt spid="1028"/>
                                        </p:tgtEl>
                                        <p:attrNameLst>
                                          <p:attrName>style.visibility</p:attrName>
                                        </p:attrNameLst>
                                      </p:cBhvr>
                                      <p:to>
                                        <p:strVal val="visible"/>
                                      </p:to>
                                    </p:set>
                                    <p:anim calcmode="lin" valueType="num">
                                      <p:cBhvr>
                                        <p:cTn id="21" dur="500" fill="hold"/>
                                        <p:tgtEl>
                                          <p:spTgt spid="1028"/>
                                        </p:tgtEl>
                                        <p:attrNameLst>
                                          <p:attrName>ppt_w</p:attrName>
                                        </p:attrNameLst>
                                      </p:cBhvr>
                                      <p:tavLst>
                                        <p:tav tm="0">
                                          <p:val>
                                            <p:fltVal val="0"/>
                                          </p:val>
                                        </p:tav>
                                        <p:tav tm="100000">
                                          <p:val>
                                            <p:strVal val="#ppt_w"/>
                                          </p:val>
                                        </p:tav>
                                      </p:tavLst>
                                    </p:anim>
                                    <p:anim calcmode="lin" valueType="num">
                                      <p:cBhvr>
                                        <p:cTn id="22" dur="500" fill="hold"/>
                                        <p:tgtEl>
                                          <p:spTgt spid="1028"/>
                                        </p:tgtEl>
                                        <p:attrNameLst>
                                          <p:attrName>ppt_h</p:attrName>
                                        </p:attrNameLst>
                                      </p:cBhvr>
                                      <p:tavLst>
                                        <p:tav tm="0">
                                          <p:val>
                                            <p:fltVal val="0"/>
                                          </p:val>
                                        </p:tav>
                                        <p:tav tm="100000">
                                          <p:val>
                                            <p:strVal val="#ppt_h"/>
                                          </p:val>
                                        </p:tav>
                                      </p:tavLst>
                                    </p:anim>
                                    <p:animEffect transition="in" filter="fade">
                                      <p:cBhvr>
                                        <p:cTn id="23"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asturnor.com/picoseuropa/imag3/ruta_care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 name="Picture 2" descr="http://www7.pic-upload.de/30.04.11/xiikf3tcm6d4.gif"/>
          <p:cNvPicPr>
            <a:picLocks noChangeAspect="1" noChangeArrowheads="1" noCrop="1"/>
          </p:cNvPicPr>
          <p:nvPr/>
        </p:nvPicPr>
        <p:blipFill>
          <a:blip r:embed="rId3"/>
          <a:srcRect/>
          <a:stretch>
            <a:fillRect/>
          </a:stretch>
        </p:blipFill>
        <p:spPr bwMode="auto">
          <a:xfrm>
            <a:off x="0" y="2714620"/>
            <a:ext cx="1321004" cy="1752069"/>
          </a:xfrm>
          <a:prstGeom prst="rect">
            <a:avLst/>
          </a:prstGeom>
          <a:noFill/>
        </p:spPr>
      </p:pic>
    </p:spTree>
  </p:cSld>
  <p:clrMapOvr>
    <a:masterClrMapping/>
  </p:clrMapOvr>
  <p:transition advTm="741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26" name="Picture 2" descr="http://www.palaciodecutre.com/uploads/Imagen/original/ruta_cares-16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28" name="Picture 4" descr="http://1.bp.blogspot.com/_sppqx8e9wRE/S-29oFCRVJI/AAAAAAAABVs/iabzbEoLgto/s1600/P1020950.JPG"/>
          <p:cNvPicPr>
            <a:picLocks noChangeAspect="1" noChangeArrowheads="1"/>
          </p:cNvPicPr>
          <p:nvPr/>
        </p:nvPicPr>
        <p:blipFill>
          <a:blip r:embed="rId3" cstate="email"/>
          <a:srcRect/>
          <a:stretch>
            <a:fillRect/>
          </a:stretch>
        </p:blipFill>
        <p:spPr bwMode="auto">
          <a:xfrm>
            <a:off x="1" y="0"/>
            <a:ext cx="9143999" cy="6858000"/>
          </a:xfrm>
          <a:prstGeom prst="rect">
            <a:avLst/>
          </a:prstGeom>
          <a:noFill/>
        </p:spPr>
      </p:pic>
      <p:sp>
        <p:nvSpPr>
          <p:cNvPr id="6" name="5 Rectángulo"/>
          <p:cNvSpPr/>
          <p:nvPr/>
        </p:nvSpPr>
        <p:spPr>
          <a:xfrm>
            <a:off x="8286776" y="5357826"/>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500"/>
                                  </p:stCondLst>
                                  <p:childTnLst>
                                    <p:animEffect transition="out" filter="fade">
                                      <p:cBhvr>
                                        <p:cTn id="6" dur="5000"/>
                                        <p:tgtEl>
                                          <p:spTgt spid="1028"/>
                                        </p:tgtEl>
                                      </p:cBhvr>
                                    </p:animEffect>
                                    <p:set>
                                      <p:cBhvr>
                                        <p:cTn id="7" dur="1" fill="hold">
                                          <p:stCondLst>
                                            <p:cond delay="4999"/>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http://www.rutacares.com/wp-content/uploads/2011/07/ruta-cares-04.jpg"/>
          <p:cNvPicPr>
            <a:picLocks noChangeAspect="1" noChangeArrowheads="1"/>
          </p:cNvPicPr>
          <p:nvPr/>
        </p:nvPicPr>
        <p:blipFill>
          <a:blip r:embed="rId2"/>
          <a:srcRect t="4166"/>
          <a:stretch>
            <a:fillRect/>
          </a:stretch>
        </p:blipFill>
        <p:spPr bwMode="auto">
          <a:xfrm>
            <a:off x="0" y="0"/>
            <a:ext cx="9144000" cy="6858000"/>
          </a:xfrm>
          <a:prstGeom prst="rect">
            <a:avLst/>
          </a:prstGeom>
          <a:noFill/>
        </p:spPr>
      </p:pic>
      <p:pic>
        <p:nvPicPr>
          <p:cNvPr id="96260" name="Picture 4" descr="http://www.porpicos.com/ruta.46.ruta.cares.106.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4" name="Picture 2" descr="http://www.rutacares.com/wp-content/uploads/2011/07/ruta-cares-15.jpg"/>
          <p:cNvPicPr>
            <a:picLocks noChangeAspect="1" noChangeArrowheads="1"/>
          </p:cNvPicPr>
          <p:nvPr/>
        </p:nvPicPr>
        <p:blipFill>
          <a:blip r:embed="rId4"/>
          <a:srcRect t="5208"/>
          <a:stretch>
            <a:fillRect/>
          </a:stretch>
        </p:blipFill>
        <p:spPr bwMode="auto">
          <a:xfrm>
            <a:off x="0" y="0"/>
            <a:ext cx="9144000" cy="6858000"/>
          </a:xfrm>
          <a:prstGeom prst="rect">
            <a:avLst/>
          </a:prstGeom>
          <a:noFill/>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9282"/>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300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par>
                          <p:cTn id="8" fill="hold">
                            <p:stCondLst>
                              <p:cond delay="8000"/>
                            </p:stCondLst>
                            <p:childTnLst>
                              <p:par>
                                <p:cTn id="9" presetID="18" presetClass="entr" presetSubtype="12" fill="hold" nodeType="afterEffect">
                                  <p:stCondLst>
                                    <p:cond delay="3000"/>
                                  </p:stCondLst>
                                  <p:childTnLst>
                                    <p:set>
                                      <p:cBhvr>
                                        <p:cTn id="10" dur="1" fill="hold">
                                          <p:stCondLst>
                                            <p:cond delay="0"/>
                                          </p:stCondLst>
                                        </p:cTn>
                                        <p:tgtEl>
                                          <p:spTgt spid="96260"/>
                                        </p:tgtEl>
                                        <p:attrNameLst>
                                          <p:attrName>style.visibility</p:attrName>
                                        </p:attrNameLst>
                                      </p:cBhvr>
                                      <p:to>
                                        <p:strVal val="visible"/>
                                      </p:to>
                                    </p:set>
                                    <p:animEffect transition="in" filter="strips(downLeft)">
                                      <p:cBhvr>
                                        <p:cTn id="11" dur="5000"/>
                                        <p:tgtEl>
                                          <p:spTgt spid="962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http://www.rutacares.com/wp-content/uploads/2011/07/ruta-cares-13.jpg"/>
          <p:cNvPicPr>
            <a:picLocks noChangeAspect="1" noChangeArrowheads="1"/>
          </p:cNvPicPr>
          <p:nvPr/>
        </p:nvPicPr>
        <p:blipFill>
          <a:blip r:embed="rId2"/>
          <a:srcRect t="6250"/>
          <a:stretch>
            <a:fillRect/>
          </a:stretch>
        </p:blipFill>
        <p:spPr bwMode="auto">
          <a:xfrm>
            <a:off x="0" y="0"/>
            <a:ext cx="9144000" cy="6858000"/>
          </a:xfrm>
          <a:prstGeom prst="rect">
            <a:avLst/>
          </a:prstGeom>
          <a:noFill/>
        </p:spPr>
      </p:pic>
      <p:pic>
        <p:nvPicPr>
          <p:cNvPr id="3" name="Picture 2" descr="http://www.rutacares.com/wp-content/uploads/2011/07/ruta-cares-01.jpg"/>
          <p:cNvPicPr>
            <a:picLocks noChangeAspect="1" noChangeArrowheads="1"/>
          </p:cNvPicPr>
          <p:nvPr/>
        </p:nvPicPr>
        <p:blipFill>
          <a:blip r:embed="rId3"/>
          <a:srcRect t="4166"/>
          <a:stretch>
            <a:fillRect/>
          </a:stretch>
        </p:blipFill>
        <p:spPr bwMode="auto">
          <a:xfrm>
            <a:off x="0" y="0"/>
            <a:ext cx="9144000" cy="6858000"/>
          </a:xfrm>
          <a:prstGeom prst="rect">
            <a:avLst/>
          </a:prstGeom>
          <a:noFill/>
        </p:spPr>
      </p:pic>
      <p:sp>
        <p:nvSpPr>
          <p:cNvPr id="4" name="3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507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afterEffect">
                                  <p:stCondLst>
                                    <p:cond delay="3000"/>
                                  </p:stCondLst>
                                  <p:childTnLst>
                                    <p:animEffect transition="out" filter="plus(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http://www.rutacares.com/wp-content/uploads/2011/07/ruta-cares-02.jpg"/>
          <p:cNvPicPr>
            <a:picLocks noChangeAspect="1" noChangeArrowheads="1"/>
          </p:cNvPicPr>
          <p:nvPr/>
        </p:nvPicPr>
        <p:blipFill>
          <a:blip r:embed="rId2"/>
          <a:srcRect t="3125"/>
          <a:stretch>
            <a:fillRect/>
          </a:stretch>
        </p:blipFill>
        <p:spPr bwMode="auto">
          <a:xfrm>
            <a:off x="0" y="0"/>
            <a:ext cx="9144000" cy="6858000"/>
          </a:xfrm>
          <a:prstGeom prst="rect">
            <a:avLst/>
          </a:prstGeom>
          <a:noFill/>
        </p:spPr>
      </p:pic>
      <p:pic>
        <p:nvPicPr>
          <p:cNvPr id="3" name="Picture 2" descr="http://www.rutacares.com/wp-content/uploads/2011/07/ruta-cares-08.jpg"/>
          <p:cNvPicPr>
            <a:picLocks noChangeAspect="1" noChangeArrowheads="1"/>
          </p:cNvPicPr>
          <p:nvPr/>
        </p:nvPicPr>
        <p:blipFill>
          <a:blip r:embed="rId3"/>
          <a:srcRect t="3125"/>
          <a:stretch>
            <a:fillRect/>
          </a:stretch>
        </p:blipFill>
        <p:spPr bwMode="auto">
          <a:xfrm>
            <a:off x="0" y="0"/>
            <a:ext cx="9144000" cy="6858000"/>
          </a:xfrm>
          <a:prstGeom prst="rect">
            <a:avLst/>
          </a:prstGeom>
          <a:noFill/>
        </p:spPr>
      </p:pic>
      <p:sp>
        <p:nvSpPr>
          <p:cNvPr id="4" name="3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53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3000"/>
                                  </p:stCondLst>
                                  <p:childTnLst>
                                    <p:animRot by="21600000">
                                      <p:cBhvr>
                                        <p:cTn id="6" dur="5000" fill="hold"/>
                                        <p:tgtEl>
                                          <p:spTgt spid="3"/>
                                        </p:tgtEl>
                                        <p:attrNameLst>
                                          <p:attrName>r</p:attrName>
                                        </p:attrNameLst>
                                      </p:cBhvr>
                                    </p:animRot>
                                  </p:childTnLst>
                                </p:cTn>
                              </p:par>
                              <p:par>
                                <p:cTn id="7" presetID="5" presetClass="exit" presetSubtype="10" fill="hold" nodeType="withEffect">
                                  <p:stCondLst>
                                    <p:cond delay="3000"/>
                                  </p:stCondLst>
                                  <p:childTnLst>
                                    <p:animEffect transition="out" filter="checkerboard(across)">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www.porpicos.com/ruta.46.ruta.del.cares.104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3428" name="Picture 4" descr="http://www.porpicos.com/ruta.46.ruta.del.cares.1046.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26626" name="Picture 2" descr="http://sphotos-a.xx.fbcdn.net/hphotos-prn1/p480x480/543962_498640776863511_1712777022_n.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4" name="3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3000"/>
                                  </p:stCondLst>
                                  <p:childTnLst>
                                    <p:anim calcmode="lin" valueType="num">
                                      <p:cBhvr>
                                        <p:cTn id="6" dur="5000"/>
                                        <p:tgtEl>
                                          <p:spTgt spid="103428"/>
                                        </p:tgtEl>
                                        <p:attrNameLst>
                                          <p:attrName>ppt_w</p:attrName>
                                        </p:attrNameLst>
                                      </p:cBhvr>
                                      <p:tavLst>
                                        <p:tav tm="0">
                                          <p:val>
                                            <p:strVal val="ppt_w"/>
                                          </p:val>
                                        </p:tav>
                                        <p:tav tm="100000">
                                          <p:val>
                                            <p:strVal val="ppt_w*0.70"/>
                                          </p:val>
                                        </p:tav>
                                      </p:tavLst>
                                    </p:anim>
                                    <p:anim calcmode="lin" valueType="num">
                                      <p:cBhvr>
                                        <p:cTn id="7" dur="5000"/>
                                        <p:tgtEl>
                                          <p:spTgt spid="103428"/>
                                        </p:tgtEl>
                                        <p:attrNameLst>
                                          <p:attrName>ppt_h</p:attrName>
                                        </p:attrNameLst>
                                      </p:cBhvr>
                                      <p:tavLst>
                                        <p:tav tm="0">
                                          <p:val>
                                            <p:strVal val="ppt_h"/>
                                          </p:val>
                                        </p:tav>
                                        <p:tav tm="100000">
                                          <p:val>
                                            <p:strVal val="ppt_h"/>
                                          </p:val>
                                        </p:tav>
                                      </p:tavLst>
                                    </p:anim>
                                    <p:animEffect transition="out" filter="fade">
                                      <p:cBhvr>
                                        <p:cTn id="8" dur="5000"/>
                                        <p:tgtEl>
                                          <p:spTgt spid="103428"/>
                                        </p:tgtEl>
                                      </p:cBhvr>
                                    </p:animEffect>
                                    <p:set>
                                      <p:cBhvr>
                                        <p:cTn id="9" dur="1" fill="hold">
                                          <p:stCondLst>
                                            <p:cond delay="4999"/>
                                          </p:stCondLst>
                                        </p:cTn>
                                        <p:tgtEl>
                                          <p:spTgt spid="103428"/>
                                        </p:tgtEl>
                                        <p:attrNameLst>
                                          <p:attrName>style.visibility</p:attrName>
                                        </p:attrNameLst>
                                      </p:cBhvr>
                                      <p:to>
                                        <p:strVal val="hidden"/>
                                      </p:to>
                                    </p:set>
                                  </p:childTnLst>
                                </p:cTn>
                              </p:par>
                            </p:childTnLst>
                          </p:cTn>
                        </p:par>
                        <p:par>
                          <p:cTn id="10" fill="hold">
                            <p:stCondLst>
                              <p:cond delay="8000"/>
                            </p:stCondLst>
                            <p:childTnLst>
                              <p:par>
                                <p:cTn id="11" presetID="10" presetClass="entr" presetSubtype="0" fill="hold" nodeType="afterEffect">
                                  <p:stCondLst>
                                    <p:cond delay="3000"/>
                                  </p:stCondLst>
                                  <p:childTnLst>
                                    <p:set>
                                      <p:cBhvr>
                                        <p:cTn id="12" dur="1" fill="hold">
                                          <p:stCondLst>
                                            <p:cond delay="0"/>
                                          </p:stCondLst>
                                        </p:cTn>
                                        <p:tgtEl>
                                          <p:spTgt spid="26626"/>
                                        </p:tgtEl>
                                        <p:attrNameLst>
                                          <p:attrName>style.visibility</p:attrName>
                                        </p:attrNameLst>
                                      </p:cBhvr>
                                      <p:to>
                                        <p:strVal val="visible"/>
                                      </p:to>
                                    </p:set>
                                    <p:animEffect transition="in" filter="fade">
                                      <p:cBhvr>
                                        <p:cTn id="13" dur="5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5474" name="Picture 2" descr="http://www.porpicos.com/ruta.46.ruta.del.cares.87.JPG"/>
          <p:cNvPicPr>
            <a:picLocks noChangeAspect="1" noChangeArrowheads="1"/>
          </p:cNvPicPr>
          <p:nvPr/>
        </p:nvPicPr>
        <p:blipFill>
          <a:blip r:embed="rId2"/>
          <a:srcRect/>
          <a:stretch>
            <a:fillRect/>
          </a:stretch>
        </p:blipFill>
        <p:spPr bwMode="auto">
          <a:xfrm>
            <a:off x="-1" y="0"/>
            <a:ext cx="9429719" cy="6857999"/>
          </a:xfrm>
          <a:prstGeom prst="rect">
            <a:avLst/>
          </a:prstGeom>
          <a:noFill/>
          <a:effectLst>
            <a:softEdge rad="31750"/>
          </a:effectLst>
        </p:spPr>
      </p:pic>
      <p:pic>
        <p:nvPicPr>
          <p:cNvPr id="105476" name="Picture 4" descr="http://www.porpicos.com/ruta.46.ruta.del.cares.89.JPG"/>
          <p:cNvPicPr>
            <a:picLocks noChangeAspect="1" noChangeArrowheads="1"/>
          </p:cNvPicPr>
          <p:nvPr/>
        </p:nvPicPr>
        <p:blipFill>
          <a:blip r:embed="rId3" cstate="email"/>
          <a:srcRect/>
          <a:stretch>
            <a:fillRect/>
          </a:stretch>
        </p:blipFill>
        <p:spPr bwMode="auto">
          <a:xfrm>
            <a:off x="0" y="1"/>
            <a:ext cx="9429784" cy="6858000"/>
          </a:xfrm>
          <a:prstGeom prst="rect">
            <a:avLst/>
          </a:prstGeom>
          <a:noFill/>
        </p:spPr>
      </p:pic>
      <p:pic>
        <p:nvPicPr>
          <p:cNvPr id="105480" name="Picture 8" descr="http://www.porpicos.com/ruta.46.ruta.del.cares.1048.jpg"/>
          <p:cNvPicPr>
            <a:picLocks noChangeAspect="1" noChangeArrowheads="1"/>
          </p:cNvPicPr>
          <p:nvPr/>
        </p:nvPicPr>
        <p:blipFill>
          <a:blip r:embed="rId4" cstate="email"/>
          <a:srcRect/>
          <a:stretch>
            <a:fillRect/>
          </a:stretch>
        </p:blipFill>
        <p:spPr bwMode="auto">
          <a:xfrm>
            <a:off x="4500562" y="0"/>
            <a:ext cx="5143504" cy="6858000"/>
          </a:xfrm>
          <a:prstGeom prst="rect">
            <a:avLst/>
          </a:prstGeom>
          <a:noFill/>
        </p:spPr>
      </p:pic>
      <p:pic>
        <p:nvPicPr>
          <p:cNvPr id="105478" name="Picture 6" descr="http://www.porpicos.com/ruta.46.ruta.del.cares.1050.jpg"/>
          <p:cNvPicPr>
            <a:picLocks noChangeAspect="1" noChangeArrowheads="1"/>
          </p:cNvPicPr>
          <p:nvPr/>
        </p:nvPicPr>
        <p:blipFill>
          <a:blip r:embed="rId5" cstate="email"/>
          <a:srcRect/>
          <a:stretch>
            <a:fillRect/>
          </a:stretch>
        </p:blipFill>
        <p:spPr bwMode="auto">
          <a:xfrm>
            <a:off x="-571536" y="0"/>
            <a:ext cx="5072098" cy="6858000"/>
          </a:xfrm>
          <a:prstGeom prst="rect">
            <a:avLst/>
          </a:prstGeom>
          <a:noFill/>
        </p:spPr>
      </p:pic>
      <p:sp>
        <p:nvSpPr>
          <p:cNvPr id="8" name="7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2096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3000"/>
                                  </p:stCondLst>
                                  <p:childTnLst>
                                    <p:animEffect transition="out" filter="plus(in)">
                                      <p:cBhvr>
                                        <p:cTn id="6" dur="5000"/>
                                        <p:tgtEl>
                                          <p:spTgt spid="105478"/>
                                        </p:tgtEl>
                                      </p:cBhvr>
                                    </p:animEffect>
                                    <p:set>
                                      <p:cBhvr>
                                        <p:cTn id="7" dur="1" fill="hold">
                                          <p:stCondLst>
                                            <p:cond delay="4999"/>
                                          </p:stCondLst>
                                        </p:cTn>
                                        <p:tgtEl>
                                          <p:spTgt spid="105478"/>
                                        </p:tgtEl>
                                        <p:attrNameLst>
                                          <p:attrName>style.visibility</p:attrName>
                                        </p:attrNameLst>
                                      </p:cBhvr>
                                      <p:to>
                                        <p:strVal val="hidden"/>
                                      </p:to>
                                    </p:set>
                                  </p:childTnLst>
                                </p:cTn>
                              </p:par>
                              <p:par>
                                <p:cTn id="8" presetID="13" presetClass="exit" presetSubtype="16" fill="hold" nodeType="withEffect">
                                  <p:stCondLst>
                                    <p:cond delay="3000"/>
                                  </p:stCondLst>
                                  <p:childTnLst>
                                    <p:animEffect transition="out" filter="plus(in)">
                                      <p:cBhvr>
                                        <p:cTn id="9" dur="5000"/>
                                        <p:tgtEl>
                                          <p:spTgt spid="105480"/>
                                        </p:tgtEl>
                                      </p:cBhvr>
                                    </p:animEffect>
                                    <p:set>
                                      <p:cBhvr>
                                        <p:cTn id="10" dur="1" fill="hold">
                                          <p:stCondLst>
                                            <p:cond delay="4999"/>
                                          </p:stCondLst>
                                        </p:cTn>
                                        <p:tgtEl>
                                          <p:spTgt spid="105480"/>
                                        </p:tgtEl>
                                        <p:attrNameLst>
                                          <p:attrName>style.visibility</p:attrName>
                                        </p:attrNameLst>
                                      </p:cBhvr>
                                      <p:to>
                                        <p:strVal val="hidden"/>
                                      </p:to>
                                    </p:set>
                                  </p:childTnLst>
                                </p:cTn>
                              </p:par>
                            </p:childTnLst>
                          </p:cTn>
                        </p:par>
                        <p:par>
                          <p:cTn id="11" fill="hold">
                            <p:stCondLst>
                              <p:cond delay="8000"/>
                            </p:stCondLst>
                            <p:childTnLst>
                              <p:par>
                                <p:cTn id="12" presetID="13" presetClass="exit" presetSubtype="16" fill="hold" nodeType="afterEffect">
                                  <p:stCondLst>
                                    <p:cond delay="3000"/>
                                  </p:stCondLst>
                                  <p:childTnLst>
                                    <p:animEffect transition="out" filter="plus(in)">
                                      <p:cBhvr>
                                        <p:cTn id="13" dur="5000"/>
                                        <p:tgtEl>
                                          <p:spTgt spid="105476"/>
                                        </p:tgtEl>
                                      </p:cBhvr>
                                    </p:animEffect>
                                    <p:set>
                                      <p:cBhvr>
                                        <p:cTn id="14" dur="1" fill="hold">
                                          <p:stCondLst>
                                            <p:cond delay="4999"/>
                                          </p:stCondLst>
                                        </p:cTn>
                                        <p:tgtEl>
                                          <p:spTgt spid="1054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7522" name="Picture 2" descr="http://www.porpicos.com/ruta.46.ruta.del.cares.92.jpg"/>
          <p:cNvPicPr>
            <a:picLocks noChangeAspect="1" noChangeArrowheads="1"/>
          </p:cNvPicPr>
          <p:nvPr/>
        </p:nvPicPr>
        <p:blipFill>
          <a:blip r:embed="rId2"/>
          <a:srcRect/>
          <a:stretch>
            <a:fillRect/>
          </a:stretch>
        </p:blipFill>
        <p:spPr bwMode="auto">
          <a:xfrm>
            <a:off x="1" y="0"/>
            <a:ext cx="9143999" cy="6857999"/>
          </a:xfrm>
          <a:prstGeom prst="rect">
            <a:avLst/>
          </a:prstGeom>
          <a:noFill/>
        </p:spPr>
      </p:pic>
      <p:pic>
        <p:nvPicPr>
          <p:cNvPr id="107524" name="Picture 4" descr="http://www.porpicos.com/ruta.46.ruta.del.cares.255.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497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3000"/>
                                  </p:stCondLst>
                                  <p:childTnLst>
                                    <p:animEffect transition="out" filter="checkerboard(across)">
                                      <p:cBhvr>
                                        <p:cTn id="6" dur="5000"/>
                                        <p:tgtEl>
                                          <p:spTgt spid="107524"/>
                                        </p:tgtEl>
                                      </p:cBhvr>
                                    </p:animEffect>
                                    <p:set>
                                      <p:cBhvr>
                                        <p:cTn id="7" dur="1" fill="hold">
                                          <p:stCondLst>
                                            <p:cond delay="4999"/>
                                          </p:stCondLst>
                                        </p:cTn>
                                        <p:tgtEl>
                                          <p:spTgt spid="1075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http://www.rutacares.com/wp-content/uploads/2011/07/ruta-cares-10.jpg"/>
          <p:cNvPicPr>
            <a:picLocks noChangeAspect="1" noChangeArrowheads="1"/>
          </p:cNvPicPr>
          <p:nvPr/>
        </p:nvPicPr>
        <p:blipFill>
          <a:blip r:embed="rId2"/>
          <a:srcRect t="5208"/>
          <a:stretch>
            <a:fillRect/>
          </a:stretch>
        </p:blipFill>
        <p:spPr bwMode="auto">
          <a:xfrm>
            <a:off x="0" y="0"/>
            <a:ext cx="9144000" cy="6858000"/>
          </a:xfrm>
          <a:prstGeom prst="rect">
            <a:avLst/>
          </a:prstGeom>
          <a:noFill/>
        </p:spPr>
      </p:pic>
      <p:pic>
        <p:nvPicPr>
          <p:cNvPr id="3" name="Picture 4" descr="http://www.rutacares.com/wp-content/uploads/2011/07/ruta-cares-23.jpg"/>
          <p:cNvPicPr>
            <a:picLocks noChangeAspect="1" noChangeArrowheads="1"/>
          </p:cNvPicPr>
          <p:nvPr/>
        </p:nvPicPr>
        <p:blipFill>
          <a:blip r:embed="rId3"/>
          <a:srcRect t="4166"/>
          <a:stretch>
            <a:fillRect/>
          </a:stretch>
        </p:blipFill>
        <p:spPr bwMode="auto">
          <a:xfrm>
            <a:off x="0" y="0"/>
            <a:ext cx="9144000" cy="6858000"/>
          </a:xfrm>
          <a:prstGeom prst="rect">
            <a:avLst/>
          </a:prstGeom>
          <a:noFill/>
        </p:spPr>
      </p:pic>
      <p:pic>
        <p:nvPicPr>
          <p:cNvPr id="4" name="1 Imagen" descr="Ruta del Cares 09 030..JPG"/>
          <p:cNvPicPr>
            <a:picLocks noGrp="1" noChangeAspect="1"/>
          </p:cNvPicPr>
          <p:nvPr isPhoto="1"/>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795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xit" presetSubtype="0" fill="hold" nodeType="withEffect">
                                  <p:stCondLst>
                                    <p:cond delay="3000"/>
                                  </p:stCondLst>
                                  <p:childTnLst>
                                    <p:anim to="" calcmode="lin" valueType="num">
                                      <p:cBhvr>
                                        <p:cTn id="6" dur="1"/>
                                        <p:tgtEl>
                                          <p:spTgt spid="4"/>
                                        </p:tgtEl>
                                        <p:attrNameLst>
                                          <p:attrName/>
                                        </p:attrNameLst>
                                      </p:cBhvr>
                                    </p:anim>
                                    <p:set>
                                      <p:cBhvr>
                                        <p:cTn id="7" dur="1" fill="hold">
                                          <p:stCondLst>
                                            <p:cond delay="0"/>
                                          </p:stCondLst>
                                        </p:cTn>
                                        <p:tgtEl>
                                          <p:spTgt spid="4"/>
                                        </p:tgtEl>
                                        <p:attrNameLst>
                                          <p:attrName>style.visibility</p:attrName>
                                        </p:attrNameLst>
                                      </p:cBhvr>
                                      <p:to>
                                        <p:strVal val="hidden"/>
                                      </p:to>
                                    </p:set>
                                  </p:childTnLst>
                                </p:cTn>
                              </p:par>
                            </p:childTnLst>
                          </p:cTn>
                        </p:par>
                        <p:par>
                          <p:cTn id="8" fill="hold">
                            <p:stCondLst>
                              <p:cond delay="3000"/>
                            </p:stCondLst>
                            <p:childTnLst>
                              <p:par>
                                <p:cTn id="9" presetID="10" presetClass="entr" presetSubtype="0" fill="hold" nodeType="afterEffect">
                                  <p:stCondLst>
                                    <p:cond delay="300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www.porpicos.com/ruta.46.ruta.del.cares.25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1380" name="Picture 4" descr="http://www.porpicos.com/ruta.46.ruta.del.cares.256.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4" name="Picture 6" descr="http://www.porpicos.com/ruta.46.ruta.del.cares.251.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205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3000"/>
                                  </p:stCondLst>
                                  <p:childTnLst>
                                    <p:animEffect transition="out" filter="fade">
                                      <p:cBhvr>
                                        <p:cTn id="6" dur="5000"/>
                                        <p:tgtEl>
                                          <p:spTgt spid="4"/>
                                        </p:tgtEl>
                                      </p:cBhvr>
                                    </p:animEffect>
                                    <p:anim calcmode="lin" valueType="num">
                                      <p:cBhvr>
                                        <p:cTn id="7" dur="5000"/>
                                        <p:tgtEl>
                                          <p:spTgt spid="4"/>
                                        </p:tgtEl>
                                        <p:attrNameLst>
                                          <p:attrName>style.rotation</p:attrName>
                                        </p:attrNameLst>
                                      </p:cBhvr>
                                      <p:tavLst>
                                        <p:tav tm="0">
                                          <p:val>
                                            <p:fltVal val="0"/>
                                          </p:val>
                                        </p:tav>
                                        <p:tav tm="100000">
                                          <p:val>
                                            <p:fltVal val="720"/>
                                          </p:val>
                                        </p:tav>
                                      </p:tavLst>
                                    </p:anim>
                                    <p:anim calcmode="lin" valueType="num">
                                      <p:cBhvr>
                                        <p:cTn id="8" dur="5000"/>
                                        <p:tgtEl>
                                          <p:spTgt spid="4"/>
                                        </p:tgtEl>
                                        <p:attrNameLst>
                                          <p:attrName>ppt_h</p:attrName>
                                        </p:attrNameLst>
                                      </p:cBhvr>
                                      <p:tavLst>
                                        <p:tav tm="0">
                                          <p:val>
                                            <p:strVal val="ppt_h"/>
                                          </p:val>
                                        </p:tav>
                                        <p:tav tm="100000">
                                          <p:val>
                                            <p:fltVal val="0"/>
                                          </p:val>
                                        </p:tav>
                                      </p:tavLst>
                                    </p:anim>
                                    <p:anim calcmode="lin" valueType="num">
                                      <p:cBhvr>
                                        <p:cTn id="9" dur="5000"/>
                                        <p:tgtEl>
                                          <p:spTgt spid="4"/>
                                        </p:tgtEl>
                                        <p:attrNameLst>
                                          <p:attrName>ppt_w</p:attrName>
                                        </p:attrNameLst>
                                      </p:cBhvr>
                                      <p:tavLst>
                                        <p:tav tm="0">
                                          <p:val>
                                            <p:strVal val="ppt_w"/>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8000"/>
                            </p:stCondLst>
                            <p:childTnLst>
                              <p:par>
                                <p:cTn id="12" presetID="29" presetClass="exit" presetSubtype="0" fill="hold" nodeType="afterEffect">
                                  <p:stCondLst>
                                    <p:cond delay="3000"/>
                                  </p:stCondLst>
                                  <p:childTnLst>
                                    <p:anim calcmode="lin" valueType="num">
                                      <p:cBhvr>
                                        <p:cTn id="13" dur="5000"/>
                                        <p:tgtEl>
                                          <p:spTgt spid="101380"/>
                                        </p:tgtEl>
                                        <p:attrNameLst>
                                          <p:attrName>ppt_x</p:attrName>
                                        </p:attrNameLst>
                                      </p:cBhvr>
                                      <p:tavLst>
                                        <p:tav tm="0">
                                          <p:val>
                                            <p:strVal val="ppt_x"/>
                                          </p:val>
                                        </p:tav>
                                        <p:tav tm="100000">
                                          <p:val>
                                            <p:strVal val="ppt_x-.2"/>
                                          </p:val>
                                        </p:tav>
                                      </p:tavLst>
                                    </p:anim>
                                    <p:anim calcmode="lin" valueType="num">
                                      <p:cBhvr>
                                        <p:cTn id="14" dur="5000"/>
                                        <p:tgtEl>
                                          <p:spTgt spid="101380"/>
                                        </p:tgtEl>
                                        <p:attrNameLst>
                                          <p:attrName>ppt_y</p:attrName>
                                        </p:attrNameLst>
                                      </p:cBhvr>
                                      <p:tavLst>
                                        <p:tav tm="0">
                                          <p:val>
                                            <p:strVal val="ppt_y"/>
                                          </p:val>
                                        </p:tav>
                                        <p:tav tm="100000">
                                          <p:val>
                                            <p:strVal val="ppt_y"/>
                                          </p:val>
                                        </p:tav>
                                      </p:tavLst>
                                    </p:anim>
                                    <p:animEffect transition="out" filter="fade">
                                      <p:cBhvr>
                                        <p:cTn id="15" dur="5000"/>
                                        <p:tgtEl>
                                          <p:spTgt spid="101380"/>
                                        </p:tgtEl>
                                      </p:cBhvr>
                                    </p:animEffect>
                                    <p:set>
                                      <p:cBhvr>
                                        <p:cTn id="16" dur="1" fill="hold">
                                          <p:stCondLst>
                                            <p:cond delay="4999"/>
                                          </p:stCondLst>
                                        </p:cTn>
                                        <p:tgtEl>
                                          <p:spTgt spid="10138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6" name="Picture 4" descr="http://img.fotocommunity.com/Paisajes/Montaas/La-ruta-del-Cares-a19097355.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4" name="1 Imagen" descr="Ruta del Cares 09 089..JPG"/>
          <p:cNvPicPr>
            <a:picLocks noGrp="1" noChangeAspect="1"/>
          </p:cNvPicPr>
          <p:nvPr isPhoto="1"/>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464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8546" name="Picture 2" descr="http://www.porpicos.com/ruta.46.ruta.del.cares.25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08548" name="Picture 4" descr="http://www.porpicos.com/ruta.46.ruta.del.cares.261.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6" name="5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608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3000"/>
                                  </p:stCondLst>
                                  <p:childTnLst>
                                    <p:set>
                                      <p:cBhvr>
                                        <p:cTn id="6" dur="1" fill="hold">
                                          <p:stCondLst>
                                            <p:cond delay="0"/>
                                          </p:stCondLst>
                                        </p:cTn>
                                        <p:tgtEl>
                                          <p:spTgt spid="108548"/>
                                        </p:tgtEl>
                                        <p:attrNameLst>
                                          <p:attrName>style.visibility</p:attrName>
                                        </p:attrNameLst>
                                      </p:cBhvr>
                                      <p:to>
                                        <p:strVal val="visible"/>
                                      </p:to>
                                    </p:set>
                                    <p:animEffect transition="in" filter="dissolve">
                                      <p:cBhvr>
                                        <p:cTn id="7" dur="5000"/>
                                        <p:tgtEl>
                                          <p:spTgt spid="108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11618" name="Picture 2" descr="http://www.porpicos.com/ruta.46.ruta.cares.12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111620" name="Picture 4" descr="http://www.porpicos.com/ruta.46.ruta.cares.124.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7" name="6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283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3000"/>
                                  </p:stCondLst>
                                  <p:childTnLst>
                                    <p:set>
                                      <p:cBhvr>
                                        <p:cTn id="6" dur="1" fill="hold">
                                          <p:stCondLst>
                                            <p:cond delay="0"/>
                                          </p:stCondLst>
                                        </p:cTn>
                                        <p:tgtEl>
                                          <p:spTgt spid="111620"/>
                                        </p:tgtEl>
                                        <p:attrNameLst>
                                          <p:attrName>style.visibility</p:attrName>
                                        </p:attrNameLst>
                                      </p:cBhvr>
                                      <p:to>
                                        <p:strVal val="visible"/>
                                      </p:to>
                                    </p:set>
                                    <p:anim calcmode="lin" valueType="num">
                                      <p:cBhvr>
                                        <p:cTn id="7" dur="5000" fill="hold"/>
                                        <p:tgtEl>
                                          <p:spTgt spid="111620"/>
                                        </p:tgtEl>
                                        <p:attrNameLst>
                                          <p:attrName>ppt_w</p:attrName>
                                        </p:attrNameLst>
                                      </p:cBhvr>
                                      <p:tavLst>
                                        <p:tav tm="0">
                                          <p:val>
                                            <p:fltVal val="0"/>
                                          </p:val>
                                        </p:tav>
                                        <p:tav tm="100000">
                                          <p:val>
                                            <p:strVal val="#ppt_w"/>
                                          </p:val>
                                        </p:tav>
                                      </p:tavLst>
                                    </p:anim>
                                    <p:anim calcmode="lin" valueType="num">
                                      <p:cBhvr>
                                        <p:cTn id="8" dur="5000" fill="hold"/>
                                        <p:tgtEl>
                                          <p:spTgt spid="111620"/>
                                        </p:tgtEl>
                                        <p:attrNameLst>
                                          <p:attrName>ppt_h</p:attrName>
                                        </p:attrNameLst>
                                      </p:cBhvr>
                                      <p:tavLst>
                                        <p:tav tm="0">
                                          <p:val>
                                            <p:fltVal val="0"/>
                                          </p:val>
                                        </p:tav>
                                        <p:tav tm="100000">
                                          <p:val>
                                            <p:strVal val="#ppt_h"/>
                                          </p:val>
                                        </p:tav>
                                      </p:tavLst>
                                    </p:anim>
                                    <p:anim calcmode="lin" valueType="num">
                                      <p:cBhvr>
                                        <p:cTn id="9" dur="5000" fill="hold"/>
                                        <p:tgtEl>
                                          <p:spTgt spid="111620"/>
                                        </p:tgtEl>
                                        <p:attrNameLst>
                                          <p:attrName>style.rotation</p:attrName>
                                        </p:attrNameLst>
                                      </p:cBhvr>
                                      <p:tavLst>
                                        <p:tav tm="0">
                                          <p:val>
                                            <p:fltVal val="360"/>
                                          </p:val>
                                        </p:tav>
                                        <p:tav tm="100000">
                                          <p:val>
                                            <p:fltVal val="0"/>
                                          </p:val>
                                        </p:tav>
                                      </p:tavLst>
                                    </p:anim>
                                    <p:animEffect transition="in" filter="fade">
                                      <p:cBhvr>
                                        <p:cTn id="10" dur="5000"/>
                                        <p:tgtEl>
                                          <p:spTgt spid="1116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descr="http://www.rutacares.com/wp-content/uploads/2011/07/ruta-cares-28.jpg"/>
          <p:cNvPicPr>
            <a:picLocks noChangeAspect="1" noChangeArrowheads="1"/>
          </p:cNvPicPr>
          <p:nvPr/>
        </p:nvPicPr>
        <p:blipFill>
          <a:blip r:embed="rId2"/>
          <a:srcRect t="5208"/>
          <a:stretch>
            <a:fillRect/>
          </a:stretch>
        </p:blipFill>
        <p:spPr bwMode="auto">
          <a:xfrm>
            <a:off x="0" y="0"/>
            <a:ext cx="9144000" cy="6858000"/>
          </a:xfrm>
          <a:prstGeom prst="rect">
            <a:avLst/>
          </a:prstGeom>
          <a:noFill/>
        </p:spPr>
      </p:pic>
      <p:pic>
        <p:nvPicPr>
          <p:cNvPr id="93188" name="Picture 4" descr="http://www.porpicos.com/ruta.46.ruta.cares.101.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179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3188"/>
                                        </p:tgtEl>
                                        <p:attrNameLst>
                                          <p:attrName>style.visibility</p:attrName>
                                        </p:attrNameLst>
                                      </p:cBhvr>
                                      <p:to>
                                        <p:strVal val="visible"/>
                                      </p:to>
                                    </p:set>
                                    <p:animEffect transition="in" filter="fade">
                                      <p:cBhvr>
                                        <p:cTn id="7" dur="5000"/>
                                        <p:tgtEl>
                                          <p:spTgt spid="93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12642" name="Picture 2" descr="http://www.porpicos.com/ruta.46.ruta.cares.144.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12644" name="Picture 4" descr="http://www.porpicos.com/ruta.46.ruta.cares.152.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6" name="1 Imagen" descr="Ruta del Cares 09 023..JPG"/>
          <p:cNvPicPr>
            <a:picLocks noGrp="1" noChangeAspect="1"/>
          </p:cNvPicPr>
          <p:nvPr isPhoto="1"/>
        </p:nvPicPr>
        <p:blipFill>
          <a:blip r:embed="rId5"/>
          <a:srcRect/>
          <a:stretch>
            <a:fillRect/>
          </a:stretch>
        </p:blipFill>
        <p:spPr bwMode="auto">
          <a:xfrm>
            <a:off x="0" y="0"/>
            <a:ext cx="9144000" cy="6857999"/>
          </a:xfrm>
          <a:prstGeom prst="rect">
            <a:avLst/>
          </a:prstGeom>
          <a:noFill/>
          <a:ln w="9525">
            <a:noFill/>
            <a:miter lim="800000"/>
            <a:headEnd/>
            <a:tailEnd/>
          </a:ln>
        </p:spPr>
      </p:pic>
      <p:sp>
        <p:nvSpPr>
          <p:cNvPr id="7" name="6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ustDataLst>
      <p:tags r:id="rId1"/>
    </p:custDataLst>
  </p:cSld>
  <p:clrMapOvr>
    <a:masterClrMapping/>
  </p:clrMapOvr>
  <p:transition advTm="19797"/>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3000"/>
                                  </p:stCondLst>
                                  <p:iterate type="lt">
                                    <p:tmPct val="5000"/>
                                  </p:iterate>
                                  <p:childTnLst>
                                    <p:anim calcmode="lin" valueType="num">
                                      <p:cBhvr>
                                        <p:cTn id="6" dur="5000"/>
                                        <p:tgtEl>
                                          <p:spTgt spid="112644"/>
                                        </p:tgtEl>
                                        <p:attrNameLst>
                                          <p:attrName>ppt_w</p:attrName>
                                        </p:attrNameLst>
                                      </p:cBhvr>
                                      <p:tavLst>
                                        <p:tav tm="0">
                                          <p:val>
                                            <p:strVal val="ppt_w"/>
                                          </p:val>
                                        </p:tav>
                                        <p:tav tm="100000">
                                          <p:val>
                                            <p:fltVal val="0"/>
                                          </p:val>
                                        </p:tav>
                                      </p:tavLst>
                                    </p:anim>
                                    <p:anim calcmode="lin" valueType="num">
                                      <p:cBhvr>
                                        <p:cTn id="7" dur="5000"/>
                                        <p:tgtEl>
                                          <p:spTgt spid="112644"/>
                                        </p:tgtEl>
                                        <p:attrNameLst>
                                          <p:attrName>ppt_h</p:attrName>
                                        </p:attrNameLst>
                                      </p:cBhvr>
                                      <p:tavLst>
                                        <p:tav tm="0">
                                          <p:val>
                                            <p:strVal val="ppt_h"/>
                                          </p:val>
                                        </p:tav>
                                        <p:tav tm="100000">
                                          <p:val>
                                            <p:fltVal val="0"/>
                                          </p:val>
                                        </p:tav>
                                      </p:tavLst>
                                    </p:anim>
                                    <p:anim calcmode="lin" valueType="num">
                                      <p:cBhvr>
                                        <p:cTn id="8" dur="5000"/>
                                        <p:tgtEl>
                                          <p:spTgt spid="112644"/>
                                        </p:tgtEl>
                                        <p:attrNameLst>
                                          <p:attrName>style.rotation</p:attrName>
                                        </p:attrNameLst>
                                      </p:cBhvr>
                                      <p:tavLst>
                                        <p:tav tm="0">
                                          <p:val>
                                            <p:fltVal val="0"/>
                                          </p:val>
                                        </p:tav>
                                        <p:tav tm="100000">
                                          <p:val>
                                            <p:fltVal val="90"/>
                                          </p:val>
                                        </p:tav>
                                      </p:tavLst>
                                    </p:anim>
                                    <p:animEffect transition="out" filter="fade">
                                      <p:cBhvr>
                                        <p:cTn id="9" dur="5000"/>
                                        <p:tgtEl>
                                          <p:spTgt spid="112644"/>
                                        </p:tgtEl>
                                      </p:cBhvr>
                                    </p:animEffect>
                                    <p:set>
                                      <p:cBhvr>
                                        <p:cTn id="10" dur="1" fill="hold">
                                          <p:stCondLst>
                                            <p:cond delay="4999"/>
                                          </p:stCondLst>
                                        </p:cTn>
                                        <p:tgtEl>
                                          <p:spTgt spid="112644"/>
                                        </p:tgtEl>
                                        <p:attrNameLst>
                                          <p:attrName>style.visibility</p:attrName>
                                        </p:attrNameLst>
                                      </p:cBhvr>
                                      <p:to>
                                        <p:strVal val="hidden"/>
                                      </p:to>
                                    </p:set>
                                  </p:childTnLst>
                                </p:cTn>
                              </p:par>
                            </p:childTnLst>
                          </p:cTn>
                        </p:par>
                        <p:par>
                          <p:cTn id="11" fill="hold">
                            <p:stCondLst>
                              <p:cond delay="8000"/>
                            </p:stCondLst>
                            <p:childTnLst>
                              <p:par>
                                <p:cTn id="12" presetID="10" presetClass="entr" presetSubtype="0" fill="hold" nodeType="afterEffect">
                                  <p:stCondLst>
                                    <p:cond delay="3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106498" name="Picture 2" descr="http://www.porpicos.com/ruta.46.ruta.cares.109.jpg"/>
          <p:cNvPicPr>
            <a:picLocks noChangeAspect="1" noChangeArrowheads="1"/>
          </p:cNvPicPr>
          <p:nvPr/>
        </p:nvPicPr>
        <p:blipFill>
          <a:blip r:embed="rId3"/>
          <a:srcRect/>
          <a:stretch>
            <a:fillRect/>
          </a:stretch>
        </p:blipFill>
        <p:spPr bwMode="auto">
          <a:xfrm>
            <a:off x="4572000" y="0"/>
            <a:ext cx="4572000" cy="6858000"/>
          </a:xfrm>
          <a:prstGeom prst="rect">
            <a:avLst/>
          </a:prstGeom>
          <a:noFill/>
        </p:spPr>
      </p:pic>
      <p:pic>
        <p:nvPicPr>
          <p:cNvPr id="6" name="Picture 2" descr="http://www.porpicos.com/ruta.46.ruta.cares.130.jpg"/>
          <p:cNvPicPr>
            <a:picLocks noChangeAspect="1" noChangeArrowheads="1"/>
          </p:cNvPicPr>
          <p:nvPr/>
        </p:nvPicPr>
        <p:blipFill>
          <a:blip r:embed="rId4"/>
          <a:srcRect/>
          <a:stretch>
            <a:fillRect/>
          </a:stretch>
        </p:blipFill>
        <p:spPr bwMode="auto">
          <a:xfrm>
            <a:off x="0" y="0"/>
            <a:ext cx="4643438" cy="6858000"/>
          </a:xfrm>
          <a:prstGeom prst="rect">
            <a:avLst/>
          </a:prstGeom>
          <a:noFill/>
        </p:spPr>
      </p:pic>
      <p:pic>
        <p:nvPicPr>
          <p:cNvPr id="15362" name="Picture 2" descr="http://www.asturnatura.com/Imagenes/rutas/23/1.jpg"/>
          <p:cNvPicPr>
            <a:picLocks noChangeAspect="1" noChangeArrowheads="1"/>
          </p:cNvPicPr>
          <p:nvPr/>
        </p:nvPicPr>
        <p:blipFill>
          <a:blip r:embed="rId5"/>
          <a:srcRect/>
          <a:stretch>
            <a:fillRect/>
          </a:stretch>
        </p:blipFill>
        <p:spPr bwMode="auto">
          <a:xfrm>
            <a:off x="0" y="0"/>
            <a:ext cx="9144000" cy="6858000"/>
          </a:xfrm>
          <a:prstGeom prst="rect">
            <a:avLst/>
          </a:prstGeom>
          <a:noFill/>
        </p:spPr>
      </p:pic>
      <p:sp>
        <p:nvSpPr>
          <p:cNvPr id="8" name="7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ustDataLst>
      <p:tags r:id="rId1"/>
    </p:custDataLst>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3000"/>
                                  </p:stCondLst>
                                  <p:childTnLst>
                                    <p:set>
                                      <p:cBhvr>
                                        <p:cTn id="6" dur="1" fill="hold">
                                          <p:stCondLst>
                                            <p:cond delay="0"/>
                                          </p:stCondLst>
                                        </p:cTn>
                                        <p:tgtEl>
                                          <p:spTgt spid="15362"/>
                                        </p:tgtEl>
                                        <p:attrNameLst>
                                          <p:attrName>style.visibility</p:attrName>
                                        </p:attrNameLst>
                                      </p:cBhvr>
                                      <p:to>
                                        <p:strVal val="visible"/>
                                      </p:to>
                                    </p:set>
                                    <p:animEffect transition="in" filter="wheel(8)">
                                      <p:cBhvr>
                                        <p:cTn id="7" dur="2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dirty="0"/>
          </a:p>
        </p:txBody>
      </p:sp>
      <p:pic>
        <p:nvPicPr>
          <p:cNvPr id="84994" name="Picture 2" descr="http://blog.ruraldir.com/wp-content/uploads/2012/09/ruta-del-Cares-27.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5" name="Picture 4" descr="Ruta del cares Picos de Europa"/>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pic>
        <p:nvPicPr>
          <p:cNvPr id="6" name="Picture 2" descr="http://farm9.staticflickr.com/8315/7900204568_85be8f9851_z.jpg"/>
          <p:cNvPicPr>
            <a:picLocks noChangeAspect="1" noChangeArrowheads="1"/>
          </p:cNvPicPr>
          <p:nvPr/>
        </p:nvPicPr>
        <p:blipFill>
          <a:blip r:embed="rId4"/>
          <a:srcRect/>
          <a:stretch>
            <a:fillRect/>
          </a:stretch>
        </p:blipFill>
        <p:spPr bwMode="auto">
          <a:xfrm>
            <a:off x="0" y="-2"/>
            <a:ext cx="9144000" cy="6858001"/>
          </a:xfrm>
          <a:prstGeom prst="rect">
            <a:avLst/>
          </a:prstGeom>
          <a:noFill/>
        </p:spPr>
      </p:pic>
    </p:spTree>
  </p:cSld>
  <p:clrMapOvr>
    <a:masterClrMapping/>
  </p:clrMapOvr>
  <p:transition advTm="200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withEffect">
                                  <p:stCondLst>
                                    <p:cond delay="300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par>
                          <p:cTn id="8" fill="hold">
                            <p:stCondLst>
                              <p:cond delay="8000"/>
                            </p:stCondLst>
                            <p:childTnLst>
                              <p:par>
                                <p:cTn id="9" presetID="20" presetClass="entr" presetSubtype="0" fill="hold" nodeType="afterEffect">
                                  <p:stCondLst>
                                    <p:cond delay="3000"/>
                                  </p:stCondLst>
                                  <p:childTnLst>
                                    <p:set>
                                      <p:cBhvr>
                                        <p:cTn id="10" dur="1" fill="hold">
                                          <p:stCondLst>
                                            <p:cond delay="0"/>
                                          </p:stCondLst>
                                        </p:cTn>
                                        <p:tgtEl>
                                          <p:spTgt spid="6"/>
                                        </p:tgtEl>
                                        <p:attrNameLst>
                                          <p:attrName>style.visibility</p:attrName>
                                        </p:attrNameLst>
                                      </p:cBhvr>
                                      <p:to>
                                        <p:strVal val="visible"/>
                                      </p:to>
                                    </p:set>
                                    <p:animEffect transition="in" filter="wedge">
                                      <p:cBhvr>
                                        <p:cTn id="11"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Ruta del Cares 09 080..JPG"/>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1 Imagen" descr="Ruta del Cares 09 054..JPG"/>
          <p:cNvPicPr>
            <a:picLocks noGrp="1" noChangeAspect="1"/>
          </p:cNvPicPr>
          <p:nvPr isPhoto="1"/>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49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3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36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Ruta del Cares 09 107..JPG"/>
          <p:cNvPicPr>
            <a:picLocks noGrp="1" noChangeAspect="1"/>
          </p:cNvPicPr>
          <p:nvPr isPhoto="1"/>
        </p:nvPicPr>
        <p:blipFill>
          <a:blip r:embed="rId2"/>
          <a:srcRect/>
          <a:stretch>
            <a:fillRect/>
          </a:stretch>
        </p:blipFill>
        <p:spPr bwMode="auto">
          <a:xfrm>
            <a:off x="1" y="1"/>
            <a:ext cx="9143999" cy="6857999"/>
          </a:xfrm>
          <a:prstGeom prst="rect">
            <a:avLst/>
          </a:prstGeom>
          <a:noFill/>
          <a:ln w="9525">
            <a:noFill/>
            <a:miter lim="800000"/>
            <a:headEnd/>
            <a:tailEnd/>
          </a:ln>
        </p:spPr>
      </p:pic>
      <p:pic>
        <p:nvPicPr>
          <p:cNvPr id="15365" name="Picture 5" descr="http://www.porpicos.com/ruta.46.ruta.del.cares.1049.jpg"/>
          <p:cNvPicPr>
            <a:picLocks noChangeAspect="1" noChangeArrowheads="1"/>
          </p:cNvPicPr>
          <p:nvPr/>
        </p:nvPicPr>
        <p:blipFill>
          <a:blip r:embed="rId3" cstate="email"/>
          <a:srcRect/>
          <a:stretch>
            <a:fillRect/>
          </a:stretch>
        </p:blipFill>
        <p:spPr bwMode="auto">
          <a:xfrm>
            <a:off x="0" y="0"/>
            <a:ext cx="9144000" cy="6858000"/>
          </a:xfrm>
          <a:prstGeom prst="rect">
            <a:avLst/>
          </a:prstGeom>
          <a:noFill/>
        </p:spPr>
      </p:pic>
      <p:pic>
        <p:nvPicPr>
          <p:cNvPr id="4" name="1 Imagen" descr="Ruta del Cares 09 075..JPG"/>
          <p:cNvPicPr>
            <a:picLocks noGrp="1" noChangeAspect="1"/>
          </p:cNvPicPr>
          <p:nvPr isPhoto="1"/>
        </p:nvPicPr>
        <p:blipFill>
          <a:blip r:embed="rId4"/>
          <a:srcRect/>
          <a:stretch>
            <a:fillRect/>
          </a:stretch>
        </p:blipFill>
        <p:spPr bwMode="auto">
          <a:xfrm>
            <a:off x="0" y="0"/>
            <a:ext cx="9144000" cy="6857999"/>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978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3000"/>
                                  </p:stCondLst>
                                  <p:childTnLst>
                                    <p:set>
                                      <p:cBhvr>
                                        <p:cTn id="6" dur="1" fill="hold">
                                          <p:stCondLst>
                                            <p:cond delay="0"/>
                                          </p:stCondLst>
                                        </p:cTn>
                                        <p:tgtEl>
                                          <p:spTgt spid="15365"/>
                                        </p:tgtEl>
                                        <p:attrNameLst>
                                          <p:attrName>style.visibility</p:attrName>
                                        </p:attrNameLst>
                                      </p:cBhvr>
                                      <p:to>
                                        <p:strVal val="visible"/>
                                      </p:to>
                                    </p:set>
                                    <p:animEffect transition="in" filter="wheel(8)">
                                      <p:cBhvr>
                                        <p:cTn id="7" dur="5000"/>
                                        <p:tgtEl>
                                          <p:spTgt spid="15365"/>
                                        </p:tgtEl>
                                      </p:cBhvr>
                                    </p:animEffect>
                                  </p:childTnLst>
                                </p:cTn>
                              </p:par>
                            </p:childTnLst>
                          </p:cTn>
                        </p:par>
                        <p:par>
                          <p:cTn id="8" fill="hold">
                            <p:stCondLst>
                              <p:cond delay="8000"/>
                            </p:stCondLst>
                            <p:childTnLst>
                              <p:par>
                                <p:cTn id="9" presetID="10" presetClass="exit" presetSubtype="0" fill="hold" nodeType="afterEffect">
                                  <p:stCondLst>
                                    <p:cond delay="3000"/>
                                  </p:stCondLst>
                                  <p:childTnLst>
                                    <p:animEffect transition="out" filter="fade">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Ruta del Cares 09 158..JPG"/>
          <p:cNvPicPr>
            <a:picLocks noGrp="1" noChangeAspect="1"/>
          </p:cNvPicPr>
          <p:nvPr isPhoto="1"/>
        </p:nvPicPr>
        <p:blipFill>
          <a:blip r:embed="rId2"/>
          <a:srcRect/>
          <a:stretch>
            <a:fillRect/>
          </a:stretch>
        </p:blipFill>
        <p:spPr bwMode="auto">
          <a:xfrm>
            <a:off x="0" y="0"/>
            <a:ext cx="9144000" cy="6857999"/>
          </a:xfrm>
          <a:prstGeom prst="rect">
            <a:avLst/>
          </a:prstGeom>
          <a:noFill/>
          <a:ln w="9525">
            <a:noFill/>
            <a:miter lim="800000"/>
            <a:headEnd/>
            <a:tailEnd/>
          </a:ln>
        </p:spPr>
      </p:pic>
      <p:pic>
        <p:nvPicPr>
          <p:cNvPr id="3" name="1 Imagen" descr="Ruta del Cares 09 146..JPG"/>
          <p:cNvPicPr>
            <a:picLocks noGrp="1" noChangeAspect="1"/>
          </p:cNvPicPr>
          <p:nvPr isPhoto="1"/>
        </p:nvPicPr>
        <p:blipFill>
          <a:blip r:embed="rId3"/>
          <a:srcRect/>
          <a:stretch>
            <a:fillRect/>
          </a:stretch>
        </p:blipFill>
        <p:spPr bwMode="auto">
          <a:xfrm>
            <a:off x="357158" y="0"/>
            <a:ext cx="8786842" cy="6858000"/>
          </a:xfrm>
          <a:prstGeom prst="rect">
            <a:avLst/>
          </a:prstGeom>
          <a:noFill/>
          <a:ln w="9525">
            <a:noFill/>
            <a:miter lim="800000"/>
            <a:headEnd/>
            <a:tailEnd/>
          </a:ln>
        </p:spPr>
      </p:pic>
      <p:pic>
        <p:nvPicPr>
          <p:cNvPr id="4" name="1 Imagen" descr="Ruta del Cares 09 137..JPG"/>
          <p:cNvPicPr>
            <a:picLocks noGrp="1" noChangeAspect="1"/>
          </p:cNvPicPr>
          <p:nvPr isPhoto="1"/>
        </p:nvPicPr>
        <p:blipFill>
          <a:blip r:embed="rId4" cstate="email"/>
          <a:srcRect/>
          <a:stretch>
            <a:fillRect/>
          </a:stretch>
        </p:blipFill>
        <p:spPr bwMode="auto">
          <a:xfrm>
            <a:off x="0" y="0"/>
            <a:ext cx="4429124" cy="6858000"/>
          </a:xfrm>
          <a:prstGeom prst="rect">
            <a:avLst/>
          </a:prstGeom>
          <a:noFill/>
          <a:ln w="9525">
            <a:noFill/>
            <a:miter lim="800000"/>
            <a:headEnd/>
            <a:tailEnd/>
          </a:ln>
        </p:spPr>
      </p:pic>
      <p:pic>
        <p:nvPicPr>
          <p:cNvPr id="5" name="1 Imagen" descr="Ruta del Cares 09 137..JPG"/>
          <p:cNvPicPr>
            <a:picLocks noGrp="1" noChangeAspect="1"/>
          </p:cNvPicPr>
          <p:nvPr isPhoto="1"/>
        </p:nvPicPr>
        <p:blipFill>
          <a:blip r:embed="rId4" cstate="email"/>
          <a:srcRect/>
          <a:stretch>
            <a:fillRect/>
          </a:stretch>
        </p:blipFill>
        <p:spPr bwMode="auto">
          <a:xfrm flipH="1">
            <a:off x="4429124" y="0"/>
            <a:ext cx="5000624" cy="6858000"/>
          </a:xfrm>
          <a:prstGeom prst="rect">
            <a:avLst/>
          </a:prstGeom>
          <a:noFill/>
          <a:ln w="9525">
            <a:noFill/>
            <a:miter lim="800000"/>
            <a:headEnd/>
            <a:tailEnd/>
          </a:ln>
        </p:spPr>
      </p:pic>
      <p:sp>
        <p:nvSpPr>
          <p:cNvPr id="6" name="5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801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300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16" fill="hold" nodeType="withEffect">
                                  <p:stCondLst>
                                    <p:cond delay="3000"/>
                                  </p:stCondLst>
                                  <p:childTnLst>
                                    <p:animEffect transition="out" filter="diamond(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par>
                          <p:cTn id="11" fill="hold">
                            <p:stCondLst>
                              <p:cond delay="8000"/>
                            </p:stCondLst>
                            <p:childTnLst>
                              <p:par>
                                <p:cTn id="12" presetID="43" presetClass="exit" presetSubtype="0" fill="hold" nodeType="afterEffect">
                                  <p:stCondLst>
                                    <p:cond delay="0"/>
                                  </p:stCondLst>
                                  <p:childTnLst>
                                    <p:anim calcmode="lin" valueType="num">
                                      <p:cBhvr>
                                        <p:cTn id="13" dur="3000" decel="50000">
                                          <p:stCondLst>
                                            <p:cond delay="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4" dur="2000">
                                          <p:stCondLst>
                                            <p:cond delay="3000"/>
                                          </p:stCondLst>
                                        </p:cTn>
                                        <p:tgtEl>
                                          <p:spTgt spid="3"/>
                                        </p:tgtEl>
                                        <p:attrNameLst>
                                          <p:attrName>ppt_x</p:attrName>
                                        </p:attrNameLst>
                                      </p:cBhvr>
                                      <p:tavLst>
                                        <p:tav tm="0">
                                          <p:val>
                                            <p:strVal val="ppt_x"/>
                                          </p:val>
                                        </p:tav>
                                        <p:tav tm="100000">
                                          <p:val>
                                            <p:strVal val="ppt_x"/>
                                          </p:val>
                                        </p:tav>
                                      </p:tavLst>
                                    </p:anim>
                                    <p:anim calcmode="lin" valueType="num">
                                      <p:cBhvr>
                                        <p:cTn id="15" dur="3000" decel="50000">
                                          <p:stCondLst>
                                            <p:cond delay="0"/>
                                          </p:stCondLst>
                                        </p:cTn>
                                        <p:tgtEl>
                                          <p:spTgt spid="3"/>
                                        </p:tgtEl>
                                        <p:attrNameLst>
                                          <p:attrName>ppt_y</p:attrName>
                                        </p:attrNameLst>
                                      </p:cBhvr>
                                      <p:tavLst>
                                        <p:tav tm="0">
                                          <p:val>
                                            <p:strVal val="ppt_y"/>
                                          </p:val>
                                        </p:tav>
                                        <p:tav tm="5000">
                                          <p:val>
                                            <p:strVal val="ppt_y+0.0019"/>
                                          </p:val>
                                        </p:tav>
                                        <p:tav tm="10000">
                                          <p:val>
                                            <p:strVal val="ppt_y+0.0076"/>
                                          </p:val>
                                        </p:tav>
                                        <p:tav tm="15000">
                                          <p:val>
                                            <p:strVal val="ppt_y+0.0169"/>
                                          </p:val>
                                        </p:tav>
                                        <p:tav tm="20000">
                                          <p:val>
                                            <p:strVal val="ppt_y+0.0296"/>
                                          </p:val>
                                        </p:tav>
                                        <p:tav tm="25000">
                                          <p:val>
                                            <p:strVal val="ppt_y+0.0454"/>
                                          </p:val>
                                        </p:tav>
                                        <p:tav tm="30000">
                                          <p:val>
                                            <p:strVal val="ppt_y+0.0639"/>
                                          </p:val>
                                        </p:tav>
                                        <p:tav tm="35000">
                                          <p:val>
                                            <p:strVal val="ppt_y+0.0846"/>
                                          </p:val>
                                        </p:tav>
                                        <p:tav tm="40000">
                                          <p:val>
                                            <p:strVal val="ppt_y+0.1071"/>
                                          </p:val>
                                        </p:tav>
                                        <p:tav tm="45000">
                                          <p:val>
                                            <p:strVal val="ppt_y+0.1307"/>
                                          </p:val>
                                        </p:tav>
                                        <p:tav tm="50000">
                                          <p:val>
                                            <p:strVal val="ppt_y+0.155"/>
                                          </p:val>
                                        </p:tav>
                                        <p:tav tm="55000">
                                          <p:val>
                                            <p:strVal val="ppt_y+0.1792"/>
                                          </p:val>
                                        </p:tav>
                                        <p:tav tm="60000">
                                          <p:val>
                                            <p:strVal val="ppt_y+0.2029"/>
                                          </p:val>
                                        </p:tav>
                                        <p:tav tm="65000">
                                          <p:val>
                                            <p:strVal val="ppt_y+0.2253"/>
                                          </p:val>
                                        </p:tav>
                                        <p:tav tm="70000">
                                          <p:val>
                                            <p:strVal val="ppt_y+0.2461"/>
                                          </p:val>
                                        </p:tav>
                                        <p:tav tm="75000">
                                          <p:val>
                                            <p:strVal val="ppt_y+0.2646"/>
                                          </p:val>
                                        </p:tav>
                                        <p:tav tm="80000">
                                          <p:val>
                                            <p:strVal val="ppt_y+0.2804"/>
                                          </p:val>
                                        </p:tav>
                                        <p:tav tm="85000">
                                          <p:val>
                                            <p:strVal val="ppt_y+0.2931"/>
                                          </p:val>
                                        </p:tav>
                                        <p:tav tm="90000">
                                          <p:val>
                                            <p:strVal val="ppt_y+0.3024"/>
                                          </p:val>
                                        </p:tav>
                                        <p:tav tm="95000">
                                          <p:val>
                                            <p:strVal val="ppt_y+0.308"/>
                                          </p:val>
                                        </p:tav>
                                        <p:tav tm="100000">
                                          <p:val>
                                            <p:strVal val="ppt_y+0.31"/>
                                          </p:val>
                                        </p:tav>
                                      </p:tavLst>
                                    </p:anim>
                                    <p:anim calcmode="lin" valueType="num">
                                      <p:cBhvr>
                                        <p:cTn id="16" dur="2000">
                                          <p:stCondLst>
                                            <p:cond delay="3000"/>
                                          </p:stCondLst>
                                        </p:cTn>
                                        <p:tgtEl>
                                          <p:spTgt spid="3"/>
                                        </p:tgtEl>
                                        <p:attrNameLst>
                                          <p:attrName>ppt_y</p:attrName>
                                        </p:attrNameLst>
                                      </p:cBhvr>
                                      <p:tavLst>
                                        <p:tav tm="0">
                                          <p:val>
                                            <p:strVal val="ppt_y"/>
                                          </p:val>
                                        </p:tav>
                                        <p:tav tm="100000">
                                          <p:val>
                                            <p:strVal val="ppt_y"/>
                                          </p:val>
                                        </p:tav>
                                      </p:tavLst>
                                    </p:anim>
                                    <p:animEffect transition="out" filter="fade">
                                      <p:cBhvr>
                                        <p:cTn id="17" dur="500">
                                          <p:stCondLst>
                                            <p:cond delay="4500"/>
                                          </p:stCondLst>
                                        </p:cTn>
                                        <p:tgtEl>
                                          <p:spTgt spid="3"/>
                                        </p:tgtEl>
                                      </p:cBhvr>
                                    </p:animEffect>
                                    <p:set>
                                      <p:cBhvr>
                                        <p:cTn id="18"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Ruta del Cares 09 174..JPG"/>
          <p:cNvPicPr>
            <a:picLocks noGrp="1" noChangeAspect="1"/>
          </p:cNvPicPr>
          <p:nvPr isPhoto="1"/>
        </p:nvPicPr>
        <p:blipFill>
          <a:blip r:embed="rId2"/>
          <a:srcRect/>
          <a:stretch>
            <a:fillRect/>
          </a:stretch>
        </p:blipFill>
        <p:spPr bwMode="auto">
          <a:xfrm>
            <a:off x="0" y="1"/>
            <a:ext cx="9144000" cy="6858000"/>
          </a:xfrm>
          <a:prstGeom prst="rect">
            <a:avLst/>
          </a:prstGeom>
          <a:noFill/>
          <a:ln w="9525">
            <a:noFill/>
            <a:miter lim="800000"/>
            <a:headEnd/>
            <a:tailEnd/>
          </a:ln>
        </p:spPr>
      </p:pic>
      <p:pic>
        <p:nvPicPr>
          <p:cNvPr id="3" name="1 Imagen" descr="Ruta del Cares 09 171..JPG"/>
          <p:cNvPicPr>
            <a:picLocks noGrp="1" noChangeAspect="1"/>
          </p:cNvPicPr>
          <p:nvPr isPhoto="1"/>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4" name="1 Imagen" descr="Ruta del Cares 09 170..JPG"/>
          <p:cNvPicPr>
            <a:picLocks noGrp="1" noChangeAspect="1"/>
          </p:cNvPicPr>
          <p:nvPr isPhoto="1"/>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56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2000"/>
                                  </p:stCondLst>
                                  <p:childTnLst>
                                    <p:animEffect transition="out" filter="fade">
                                      <p:cBhvr>
                                        <p:cTn id="6" dur="5000"/>
                                        <p:tgtEl>
                                          <p:spTgt spid="4"/>
                                        </p:tgtEl>
                                      </p:cBhvr>
                                    </p:animEffect>
                                    <p:anim calcmode="lin" valueType="num">
                                      <p:cBhvr>
                                        <p:cTn id="7" dur="5000"/>
                                        <p:tgtEl>
                                          <p:spTgt spid="4"/>
                                        </p:tgtEl>
                                        <p:attrNameLst>
                                          <p:attrName>style.rotation</p:attrName>
                                        </p:attrNameLst>
                                      </p:cBhvr>
                                      <p:tavLst>
                                        <p:tav tm="0">
                                          <p:val>
                                            <p:fltVal val="0"/>
                                          </p:val>
                                        </p:tav>
                                        <p:tav tm="100000">
                                          <p:val>
                                            <p:fltVal val="720"/>
                                          </p:val>
                                        </p:tav>
                                      </p:tavLst>
                                    </p:anim>
                                    <p:anim calcmode="lin" valueType="num">
                                      <p:cBhvr>
                                        <p:cTn id="8" dur="5000"/>
                                        <p:tgtEl>
                                          <p:spTgt spid="4"/>
                                        </p:tgtEl>
                                        <p:attrNameLst>
                                          <p:attrName>ppt_h</p:attrName>
                                        </p:attrNameLst>
                                      </p:cBhvr>
                                      <p:tavLst>
                                        <p:tav tm="0">
                                          <p:val>
                                            <p:strVal val="ppt_h"/>
                                          </p:val>
                                        </p:tav>
                                        <p:tav tm="100000">
                                          <p:val>
                                            <p:fltVal val="0"/>
                                          </p:val>
                                        </p:tav>
                                      </p:tavLst>
                                    </p:anim>
                                    <p:anim calcmode="lin" valueType="num">
                                      <p:cBhvr>
                                        <p:cTn id="9" dur="5000"/>
                                        <p:tgtEl>
                                          <p:spTgt spid="4"/>
                                        </p:tgtEl>
                                        <p:attrNameLst>
                                          <p:attrName>ppt_w</p:attrName>
                                        </p:attrNameLst>
                                      </p:cBhvr>
                                      <p:tavLst>
                                        <p:tav tm="0">
                                          <p:val>
                                            <p:strVal val="ppt_w"/>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53" presetClass="entr" presetSubtype="0" fill="hold" nodeType="withEffect">
                                  <p:stCondLst>
                                    <p:cond delay="200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fltVal val="0"/>
                                          </p:val>
                                        </p:tav>
                                        <p:tav tm="100000">
                                          <p:val>
                                            <p:strVal val="#ppt_h"/>
                                          </p:val>
                                        </p:tav>
                                      </p:tavLst>
                                    </p:anim>
                                    <p:animEffect transition="in" filter="fade">
                                      <p:cBhvr>
                                        <p:cTn id="15"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ruta.42.025[1]..JPG"/>
          <p:cNvPicPr>
            <a:picLocks noGrp="1" noChangeAspect="1"/>
          </p:cNvPicPr>
          <p:nvPr isPhoto="1"/>
        </p:nvPicPr>
        <p:blipFill>
          <a:blip r:embed="rId2"/>
          <a:srcRect/>
          <a:stretch>
            <a:fillRect/>
          </a:stretch>
        </p:blipFill>
        <p:spPr bwMode="auto">
          <a:xfrm>
            <a:off x="0" y="0"/>
            <a:ext cx="9144000" cy="6857999"/>
          </a:xfrm>
          <a:prstGeom prst="rect">
            <a:avLst/>
          </a:prstGeom>
          <a:noFill/>
          <a:ln w="9525">
            <a:noFill/>
            <a:miter lim="800000"/>
            <a:headEnd/>
            <a:tailEnd/>
          </a:ln>
        </p:spPr>
      </p:pic>
      <p:pic>
        <p:nvPicPr>
          <p:cNvPr id="3" name="1 Imagen" descr="Ruta del Cares 09 177..JPG"/>
          <p:cNvPicPr>
            <a:picLocks noGrp="1" noChangeAspect="1"/>
          </p:cNvPicPr>
          <p:nvPr isPhoto="1"/>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4" name="1 Imagen" descr="Ruta del Cares 09 176..JPG"/>
          <p:cNvPicPr>
            <a:picLocks noGrp="1" noChangeAspect="1"/>
          </p:cNvPicPr>
          <p:nvPr isPhoto="1"/>
        </p:nvPicPr>
        <p:blipFill>
          <a:blip r:embed="rId4" cstate="email"/>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960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2000"/>
                                  </p:stCondLst>
                                  <p:childTnLst>
                                    <p:animEffect transition="out" filter="checkerboard(across)">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par>
                          <p:cTn id="8" fill="hold">
                            <p:stCondLst>
                              <p:cond delay="7000"/>
                            </p:stCondLst>
                            <p:childTnLst>
                              <p:par>
                                <p:cTn id="9" presetID="55" presetClass="exit" presetSubtype="0" fill="hold" nodeType="afterEffect">
                                  <p:stCondLst>
                                    <p:cond delay="2000"/>
                                  </p:stCondLst>
                                  <p:childTnLst>
                                    <p:anim calcmode="lin" valueType="num">
                                      <p:cBhvr>
                                        <p:cTn id="10" dur="5000"/>
                                        <p:tgtEl>
                                          <p:spTgt spid="3"/>
                                        </p:tgtEl>
                                        <p:attrNameLst>
                                          <p:attrName>ppt_w</p:attrName>
                                        </p:attrNameLst>
                                      </p:cBhvr>
                                      <p:tavLst>
                                        <p:tav tm="0">
                                          <p:val>
                                            <p:strVal val="ppt_w"/>
                                          </p:val>
                                        </p:tav>
                                        <p:tav tm="100000">
                                          <p:val>
                                            <p:strVal val="ppt_w*0.70"/>
                                          </p:val>
                                        </p:tav>
                                      </p:tavLst>
                                    </p:anim>
                                    <p:anim calcmode="lin" valueType="num">
                                      <p:cBhvr>
                                        <p:cTn id="11" dur="5000"/>
                                        <p:tgtEl>
                                          <p:spTgt spid="3"/>
                                        </p:tgtEl>
                                        <p:attrNameLst>
                                          <p:attrName>ppt_h</p:attrName>
                                        </p:attrNameLst>
                                      </p:cBhvr>
                                      <p:tavLst>
                                        <p:tav tm="0">
                                          <p:val>
                                            <p:strVal val="ppt_h"/>
                                          </p:val>
                                        </p:tav>
                                        <p:tav tm="100000">
                                          <p:val>
                                            <p:strVal val="ppt_h"/>
                                          </p:val>
                                        </p:tav>
                                      </p:tavLst>
                                    </p:anim>
                                    <p:animEffect transition="out" filter="fade">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ruta.42.041[1]..JPG"/>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1 Imagen" descr="ruta.42.029[1]..JPG"/>
          <p:cNvPicPr>
            <a:picLocks noGrp="1" noChangeAspect="1"/>
          </p:cNvPicPr>
          <p:nvPr isPhoto="1"/>
        </p:nvPicPr>
        <p:blipFill>
          <a:blip r:embed="rId3"/>
          <a:srcRect/>
          <a:stretch>
            <a:fillRect/>
          </a:stretch>
        </p:blipFill>
        <p:spPr bwMode="auto">
          <a:xfrm>
            <a:off x="1058" y="0"/>
            <a:ext cx="9143998" cy="6857999"/>
          </a:xfrm>
          <a:prstGeom prst="rect">
            <a:avLst/>
          </a:prstGeom>
          <a:noFill/>
          <a:ln w="9525">
            <a:noFill/>
            <a:miter lim="800000"/>
            <a:headEnd/>
            <a:tailEnd/>
          </a:ln>
        </p:spPr>
      </p:pic>
      <p:pic>
        <p:nvPicPr>
          <p:cNvPr id="4" name="1 Imagen" descr="ruta.42.039[1]..JPG"/>
          <p:cNvPicPr>
            <a:picLocks noGrp="1" noChangeAspect="1"/>
          </p:cNvPicPr>
          <p:nvPr isPhoto="1"/>
        </p:nvPicPr>
        <p:blipFill>
          <a:blip r:embed="rId4"/>
          <a:srcRect/>
          <a:stretch>
            <a:fillRect/>
          </a:stretch>
        </p:blipFill>
        <p:spPr bwMode="auto">
          <a:xfrm>
            <a:off x="0" y="0"/>
            <a:ext cx="9143999" cy="6858000"/>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911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xit" presetSubtype="0" fill="hold" nodeType="withEffect">
                                  <p:stCondLst>
                                    <p:cond delay="3000"/>
                                  </p:stCondLst>
                                  <p:childTnLst>
                                    <p:animEffect transition="out" filter="dissolve">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8000"/>
                            </p:stCondLst>
                            <p:childTnLst>
                              <p:par>
                                <p:cTn id="9" presetID="21" presetClass="entr" presetSubtype="4" fill="hold" nodeType="afterEffect">
                                  <p:stCondLst>
                                    <p:cond delay="3000"/>
                                  </p:stCondLst>
                                  <p:childTnLst>
                                    <p:set>
                                      <p:cBhvr>
                                        <p:cTn id="10" dur="1" fill="hold">
                                          <p:stCondLst>
                                            <p:cond delay="0"/>
                                          </p:stCondLst>
                                        </p:cTn>
                                        <p:tgtEl>
                                          <p:spTgt spid="4"/>
                                        </p:tgtEl>
                                        <p:attrNameLst>
                                          <p:attrName>style.visibility</p:attrName>
                                        </p:attrNameLst>
                                      </p:cBhvr>
                                      <p:to>
                                        <p:strVal val="visible"/>
                                      </p:to>
                                    </p:set>
                                    <p:animEffect transition="in" filter="wheel(4)">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Ruta del Cares 09 217..JPG"/>
          <p:cNvPicPr>
            <a:picLocks noGrp="1" noChangeAspect="1"/>
          </p:cNvPicPr>
          <p:nvPr isPhoto="1"/>
        </p:nvPicPr>
        <p:blipFill>
          <a:blip r:embed="rId2"/>
          <a:srcRect/>
          <a:stretch>
            <a:fillRect/>
          </a:stretch>
        </p:blipFill>
        <p:spPr bwMode="auto">
          <a:xfrm>
            <a:off x="0" y="0"/>
            <a:ext cx="9144000" cy="6857999"/>
          </a:xfrm>
          <a:prstGeom prst="rect">
            <a:avLst/>
          </a:prstGeom>
          <a:noFill/>
          <a:ln w="9525">
            <a:noFill/>
            <a:miter lim="800000"/>
            <a:headEnd/>
            <a:tailEnd/>
          </a:ln>
        </p:spPr>
      </p:pic>
      <p:pic>
        <p:nvPicPr>
          <p:cNvPr id="3" name="1 Imagen" descr="Ruta del Cares 09 208..JPG"/>
          <p:cNvPicPr>
            <a:picLocks noGrp="1" noChangeAspect="1"/>
          </p:cNvPicPr>
          <p:nvPr isPhoto="1"/>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 name="3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452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300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1 Imagen" descr="Ruta del Cares 09 222..JPG"/>
          <p:cNvPicPr>
            <a:picLocks noGrp="1" noChangeAspect="1"/>
          </p:cNvPicPr>
          <p:nvPr isPhoto="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43010" name="1 Imagen" descr="Ruta del Cares 09 240..JPG"/>
          <p:cNvPicPr>
            <a:picLocks noGrp="1" noChangeAspect="1"/>
          </p:cNvPicPr>
          <p:nvPr isPhoto="1"/>
        </p:nvPicPr>
        <p:blipFill>
          <a:blip r:embed="rId3" cstate="email"/>
          <a:srcRect/>
          <a:stretch>
            <a:fillRect/>
          </a:stretch>
        </p:blipFill>
        <p:spPr bwMode="auto">
          <a:xfrm flipH="1">
            <a:off x="0" y="0"/>
            <a:ext cx="4857752" cy="6858000"/>
          </a:xfrm>
          <a:prstGeom prst="rect">
            <a:avLst/>
          </a:prstGeom>
          <a:noFill/>
          <a:ln w="9525">
            <a:noFill/>
            <a:miter lim="800000"/>
            <a:headEnd/>
            <a:tailEnd/>
          </a:ln>
        </p:spPr>
      </p:pic>
      <p:pic>
        <p:nvPicPr>
          <p:cNvPr id="3" name="1 Imagen" descr="Ruta del Cares 09 229..JPG"/>
          <p:cNvPicPr>
            <a:picLocks noGrp="1" noChangeAspect="1"/>
          </p:cNvPicPr>
          <p:nvPr isPhoto="1"/>
        </p:nvPicPr>
        <p:blipFill>
          <a:blip r:embed="rId4"/>
          <a:srcRect/>
          <a:stretch>
            <a:fillRect/>
          </a:stretch>
        </p:blipFill>
        <p:spPr bwMode="auto">
          <a:xfrm>
            <a:off x="4857752" y="0"/>
            <a:ext cx="5143500" cy="6858000"/>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244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afterEffect">
                                  <p:stCondLst>
                                    <p:cond delay="3000"/>
                                  </p:stCondLst>
                                  <p:childTnLst>
                                    <p:anim calcmode="lin" valueType="num">
                                      <p:cBhvr>
                                        <p:cTn id="6" dur="5000"/>
                                        <p:tgtEl>
                                          <p:spTgt spid="43010"/>
                                        </p:tgtEl>
                                        <p:attrNameLst>
                                          <p:attrName>ppt_x</p:attrName>
                                        </p:attrNameLst>
                                      </p:cBhvr>
                                      <p:tavLst>
                                        <p:tav tm="0">
                                          <p:val>
                                            <p:strVal val="ppt_x"/>
                                          </p:val>
                                        </p:tav>
                                        <p:tav tm="100000">
                                          <p:val>
                                            <p:strVal val="ppt_x-.2"/>
                                          </p:val>
                                        </p:tav>
                                      </p:tavLst>
                                    </p:anim>
                                    <p:anim calcmode="lin" valueType="num">
                                      <p:cBhvr>
                                        <p:cTn id="7" dur="5000"/>
                                        <p:tgtEl>
                                          <p:spTgt spid="43010"/>
                                        </p:tgtEl>
                                        <p:attrNameLst>
                                          <p:attrName>ppt_y</p:attrName>
                                        </p:attrNameLst>
                                      </p:cBhvr>
                                      <p:tavLst>
                                        <p:tav tm="0">
                                          <p:val>
                                            <p:strVal val="ppt_y"/>
                                          </p:val>
                                        </p:tav>
                                        <p:tav tm="100000">
                                          <p:val>
                                            <p:strVal val="ppt_y"/>
                                          </p:val>
                                        </p:tav>
                                      </p:tavLst>
                                    </p:anim>
                                    <p:animEffect transition="out" filter="fade">
                                      <p:cBhvr>
                                        <p:cTn id="8" dur="5000"/>
                                        <p:tgtEl>
                                          <p:spTgt spid="43010"/>
                                        </p:tgtEl>
                                      </p:cBhvr>
                                    </p:animEffect>
                                    <p:set>
                                      <p:cBhvr>
                                        <p:cTn id="9" dur="1" fill="hold">
                                          <p:stCondLst>
                                            <p:cond delay="4999"/>
                                          </p:stCondLst>
                                        </p:cTn>
                                        <p:tgtEl>
                                          <p:spTgt spid="43010"/>
                                        </p:tgtEl>
                                        <p:attrNameLst>
                                          <p:attrName>style.visibility</p:attrName>
                                        </p:attrNameLst>
                                      </p:cBhvr>
                                      <p:to>
                                        <p:strVal val="hidden"/>
                                      </p:to>
                                    </p:set>
                                  </p:childTnLst>
                                </p:cTn>
                              </p:par>
                              <p:par>
                                <p:cTn id="10" presetID="29" presetClass="exit" presetSubtype="0" fill="hold" nodeType="withEffect">
                                  <p:stCondLst>
                                    <p:cond delay="3000"/>
                                  </p:stCondLst>
                                  <p:childTnLst>
                                    <p:anim calcmode="lin" valueType="num">
                                      <p:cBhvr>
                                        <p:cTn id="11" dur="5000"/>
                                        <p:tgtEl>
                                          <p:spTgt spid="3"/>
                                        </p:tgtEl>
                                        <p:attrNameLst>
                                          <p:attrName>ppt_x</p:attrName>
                                        </p:attrNameLst>
                                      </p:cBhvr>
                                      <p:tavLst>
                                        <p:tav tm="0">
                                          <p:val>
                                            <p:strVal val="ppt_x"/>
                                          </p:val>
                                        </p:tav>
                                        <p:tav tm="100000">
                                          <p:val>
                                            <p:strVal val="ppt_x-.2"/>
                                          </p:val>
                                        </p:tav>
                                      </p:tavLst>
                                    </p:anim>
                                    <p:anim calcmode="lin" valueType="num">
                                      <p:cBhvr>
                                        <p:cTn id="12" dur="5000"/>
                                        <p:tgtEl>
                                          <p:spTgt spid="3"/>
                                        </p:tgtEl>
                                        <p:attrNameLst>
                                          <p:attrName>ppt_y</p:attrName>
                                        </p:attrNameLst>
                                      </p:cBhvr>
                                      <p:tavLst>
                                        <p:tav tm="0">
                                          <p:val>
                                            <p:strVal val="ppt_y"/>
                                          </p:val>
                                        </p:tav>
                                        <p:tav tm="100000">
                                          <p:val>
                                            <p:strVal val="ppt_y"/>
                                          </p:val>
                                        </p:tav>
                                      </p:tavLst>
                                    </p:anim>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Ruta del Cares 09 273..JPG"/>
          <p:cNvPicPr>
            <a:picLocks noGrp="1" noChangeAspect="1"/>
          </p:cNvPicPr>
          <p:nvPr isPhoto="1"/>
        </p:nvPicPr>
        <p:blipFill>
          <a:blip r:embed="rId2"/>
          <a:srcRect/>
          <a:stretch>
            <a:fillRect/>
          </a:stretch>
        </p:blipFill>
        <p:spPr bwMode="auto">
          <a:xfrm>
            <a:off x="0" y="1"/>
            <a:ext cx="9144000" cy="6858000"/>
          </a:xfrm>
          <a:prstGeom prst="rect">
            <a:avLst/>
          </a:prstGeom>
          <a:noFill/>
          <a:ln w="9525">
            <a:noFill/>
            <a:miter lim="800000"/>
            <a:headEnd/>
            <a:tailEnd/>
          </a:ln>
        </p:spPr>
      </p:pic>
      <p:pic>
        <p:nvPicPr>
          <p:cNvPr id="3" name="1 Imagen" descr="Ruta del Cares 09 266..JPG"/>
          <p:cNvPicPr>
            <a:picLocks noGrp="1" noChangeAspect="1"/>
          </p:cNvPicPr>
          <p:nvPr isPhoto="1"/>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4" name="1 Imagen" descr="Ruta del Cares 09 328..JPG"/>
          <p:cNvPicPr>
            <a:picLocks noGrp="1" noChangeAspect="1"/>
          </p:cNvPicPr>
          <p:nvPr isPhoto="1"/>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2060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3000"/>
                                  </p:stCondLst>
                                  <p:childTnLst>
                                    <p:anim calcmode="lin" valueType="num">
                                      <p:cBhvr>
                                        <p:cTn id="6" dur="5000"/>
                                        <p:tgtEl>
                                          <p:spTgt spid="3"/>
                                        </p:tgtEl>
                                        <p:attrNameLst>
                                          <p:attrName>ppt_w</p:attrName>
                                        </p:attrNameLst>
                                      </p:cBhvr>
                                      <p:tavLst>
                                        <p:tav tm="0">
                                          <p:val>
                                            <p:strVal val="ppt_w"/>
                                          </p:val>
                                        </p:tav>
                                        <p:tav tm="100000">
                                          <p:val>
                                            <p:strVal val="ppt_w+.3"/>
                                          </p:val>
                                        </p:tav>
                                      </p:tavLst>
                                    </p:anim>
                                    <p:anim calcmode="lin" valueType="num">
                                      <p:cBhvr>
                                        <p:cTn id="7" dur="5000"/>
                                        <p:tgtEl>
                                          <p:spTgt spid="3"/>
                                        </p:tgtEl>
                                        <p:attrNameLst>
                                          <p:attrName>ppt_h</p:attrName>
                                        </p:attrNameLst>
                                      </p:cBhvr>
                                      <p:tavLst>
                                        <p:tav tm="0">
                                          <p:val>
                                            <p:strVal val="ppt_h"/>
                                          </p:val>
                                        </p:tav>
                                        <p:tav tm="100000">
                                          <p:val>
                                            <p:strVal val="ppt_h"/>
                                          </p:val>
                                        </p:tav>
                                      </p:tavLst>
                                    </p:anim>
                                    <p:animEffect transition="out" filter="fade">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childTnLst>
                          </p:cTn>
                        </p:par>
                        <p:par>
                          <p:cTn id="10" fill="hold">
                            <p:stCondLst>
                              <p:cond delay="8000"/>
                            </p:stCondLst>
                            <p:childTnLst>
                              <p:par>
                                <p:cTn id="11" presetID="17" presetClass="entr" presetSubtype="10" fill="hold" nodeType="after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sodupa.com/wp-content/uploads/2011/12/SL27283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48132" name="Picture 4" descr="Desfiladero del río Cares, los Collaos, Parque Nacional de Picos de Europa, España."/>
          <p:cNvPicPr>
            <a:picLocks noChangeAspect="1" noChangeArrowheads="1"/>
          </p:cNvPicPr>
          <p:nvPr/>
        </p:nvPicPr>
        <p:blipFill>
          <a:blip r:embed="rId3"/>
          <a:srcRect b="4286"/>
          <a:stretch>
            <a:fillRect/>
          </a:stretch>
        </p:blipFill>
        <p:spPr bwMode="auto">
          <a:xfrm>
            <a:off x="0" y="0"/>
            <a:ext cx="9144000" cy="6858000"/>
          </a:xfrm>
          <a:prstGeom prst="rect">
            <a:avLst/>
          </a:prstGeom>
          <a:noFill/>
        </p:spPr>
      </p:pic>
      <p:sp>
        <p:nvSpPr>
          <p:cNvPr id="4" name="3 Rectángulo"/>
          <p:cNvSpPr/>
          <p:nvPr/>
        </p:nvSpPr>
        <p:spPr>
          <a:xfrm>
            <a:off x="8001024" y="5715016"/>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Tree>
  </p:cSld>
  <p:clrMapOvr>
    <a:masterClrMapping/>
  </p:clrMapOvr>
  <p:transition advTm="1544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3000"/>
                                  </p:stCondLst>
                                  <p:childTnLst>
                                    <p:set>
                                      <p:cBhvr>
                                        <p:cTn id="6" dur="1" fill="hold">
                                          <p:stCondLst>
                                            <p:cond delay="0"/>
                                          </p:stCondLst>
                                        </p:cTn>
                                        <p:tgtEl>
                                          <p:spTgt spid="48132"/>
                                        </p:tgtEl>
                                        <p:attrNameLst>
                                          <p:attrName>style.visibility</p:attrName>
                                        </p:attrNameLst>
                                      </p:cBhvr>
                                      <p:to>
                                        <p:strVal val="visible"/>
                                      </p:to>
                                    </p:set>
                                    <p:anim calcmode="lin" valueType="num">
                                      <p:cBhvr>
                                        <p:cTn id="7" dur="5000" fill="hold"/>
                                        <p:tgtEl>
                                          <p:spTgt spid="48132"/>
                                        </p:tgtEl>
                                        <p:attrNameLst>
                                          <p:attrName>ppt_w</p:attrName>
                                        </p:attrNameLst>
                                      </p:cBhvr>
                                      <p:tavLst>
                                        <p:tav tm="0">
                                          <p:val>
                                            <p:fltVal val="0"/>
                                          </p:val>
                                        </p:tav>
                                        <p:tav tm="100000">
                                          <p:val>
                                            <p:strVal val="#ppt_w"/>
                                          </p:val>
                                        </p:tav>
                                      </p:tavLst>
                                    </p:anim>
                                    <p:anim calcmode="lin" valueType="num">
                                      <p:cBhvr>
                                        <p:cTn id="8" dur="5000" fill="hold"/>
                                        <p:tgtEl>
                                          <p:spTgt spid="48132"/>
                                        </p:tgtEl>
                                        <p:attrNameLst>
                                          <p:attrName>ppt_h</p:attrName>
                                        </p:attrNameLst>
                                      </p:cBhvr>
                                      <p:tavLst>
                                        <p:tav tm="0">
                                          <p:val>
                                            <p:fltVal val="0"/>
                                          </p:val>
                                        </p:tav>
                                        <p:tav tm="100000">
                                          <p:val>
                                            <p:strVal val="#ppt_h"/>
                                          </p:val>
                                        </p:tav>
                                      </p:tavLst>
                                    </p:anim>
                                    <p:animEffect transition="in" filter="fade">
                                      <p:cBhvr>
                                        <p:cTn id="9" dur="5000"/>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Ruta del Cares 09 314..JPG"/>
          <p:cNvPicPr>
            <a:picLocks noGrp="1" noChangeAspect="1"/>
          </p:cNvPicPr>
          <p:nvPr isPhoto="1"/>
        </p:nvPicPr>
        <p:blipFill>
          <a:blip r:embed="rId2" cstate="email"/>
          <a:srcRect/>
          <a:stretch>
            <a:fillRect/>
          </a:stretch>
        </p:blipFill>
        <p:spPr bwMode="auto">
          <a:xfrm>
            <a:off x="4071902" y="0"/>
            <a:ext cx="5072098" cy="6858000"/>
          </a:xfrm>
          <a:prstGeom prst="rect">
            <a:avLst/>
          </a:prstGeom>
          <a:noFill/>
          <a:ln w="9525">
            <a:noFill/>
            <a:miter lim="800000"/>
            <a:headEnd/>
            <a:tailEnd/>
          </a:ln>
        </p:spPr>
      </p:pic>
      <p:pic>
        <p:nvPicPr>
          <p:cNvPr id="3" name="1 Imagen" descr="Ruta del Cares 09 257..JPG"/>
          <p:cNvPicPr>
            <a:picLocks noGrp="1" noChangeAspect="1"/>
          </p:cNvPicPr>
          <p:nvPr isPhoto="1"/>
        </p:nvPicPr>
        <p:blipFill>
          <a:blip r:embed="rId3" cstate="email"/>
          <a:srcRect/>
          <a:stretch>
            <a:fillRect/>
          </a:stretch>
        </p:blipFill>
        <p:spPr bwMode="auto">
          <a:xfrm>
            <a:off x="0" y="0"/>
            <a:ext cx="4786314" cy="6858000"/>
          </a:xfrm>
          <a:prstGeom prst="rect">
            <a:avLst/>
          </a:prstGeom>
          <a:noFill/>
          <a:ln w="9525">
            <a:noFill/>
            <a:miter lim="800000"/>
            <a:headEnd/>
            <a:tailEnd/>
          </a:ln>
        </p:spPr>
      </p:pic>
      <p:pic>
        <p:nvPicPr>
          <p:cNvPr id="4" name="1 Imagen" descr="Ruta del Cares 09 220..JPG"/>
          <p:cNvPicPr>
            <a:picLocks noGrp="1" noChangeAspect="1"/>
          </p:cNvPicPr>
          <p:nvPr isPhoto="1"/>
        </p:nvPicPr>
        <p:blipFill>
          <a:blip r:embed="rId4"/>
          <a:srcRect/>
          <a:stretch>
            <a:fillRect/>
          </a:stretch>
        </p:blipFill>
        <p:spPr bwMode="auto">
          <a:xfrm>
            <a:off x="0" y="0"/>
            <a:ext cx="9144000" cy="6858000"/>
          </a:xfrm>
          <a:prstGeom prst="rect">
            <a:avLst/>
          </a:prstGeom>
          <a:noFill/>
          <a:ln w="9525">
            <a:noFill/>
            <a:miter lim="800000"/>
            <a:headEnd/>
            <a:tailEnd/>
          </a:ln>
        </p:spPr>
      </p:pic>
      <p:pic>
        <p:nvPicPr>
          <p:cNvPr id="5" name="1 Imagen" descr="Ruta del Cares 09 019..JPG"/>
          <p:cNvPicPr>
            <a:picLocks noGrp="1" noChangeAspect="1"/>
          </p:cNvPicPr>
          <p:nvPr isPhoto="1"/>
        </p:nvPicPr>
        <p:blipFill>
          <a:blip r:embed="rId5"/>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8215338" y="5214950"/>
            <a:ext cx="631904" cy="261610"/>
          </a:xfrm>
          <a:prstGeom prst="rect">
            <a:avLst/>
          </a:prstGeom>
        </p:spPr>
        <p:txBody>
          <a:bodyPr wrap="none">
            <a:spAutoFit/>
          </a:bodyPr>
          <a:lstStyle/>
          <a:p>
            <a:pPr lvl="0"/>
            <a:r>
              <a:rPr lang="es-ES" sz="1100" b="1" dirty="0" err="1"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Ppsx</a:t>
            </a:r>
            <a:r>
              <a:rPr lang="es-ES" sz="1100" b="1" dirty="0" smtClean="0">
                <a:solidFill>
                  <a:prstClr val="white"/>
                </a:solidFill>
                <a:effectLst>
                  <a:outerShdw blurRad="38100" dist="38100" dir="2700000" algn="tl">
                    <a:srgbClr val="000000">
                      <a:alpha val="43137"/>
                    </a:srgbClr>
                  </a:outerShdw>
                </a:effectLst>
                <a:latin typeface="AngsanaUPC" pitchFamily="18" charset="-34"/>
                <a:cs typeface="AngsanaUPC" pitchFamily="18" charset="-34"/>
              </a:rPr>
              <a:t> Helen</a:t>
            </a:r>
            <a:endParaRPr lang="es-ES" sz="1100" b="1" dirty="0">
              <a:solidFill>
                <a:prstClr val="white"/>
              </a:solidFill>
              <a:effectLst>
                <a:outerShdw blurRad="38100" dist="38100" dir="2700000" algn="tl">
                  <a:srgbClr val="000000">
                    <a:alpha val="43137"/>
                  </a:srgbClr>
                </a:outerShdw>
              </a:effectLst>
              <a:latin typeface="AngsanaUPC" pitchFamily="18" charset="-34"/>
              <a:cs typeface="AngsanaUPC" pitchFamily="18" charset="-34"/>
            </a:endParaRPr>
          </a:p>
        </p:txBody>
      </p:sp>
      <p:sp>
        <p:nvSpPr>
          <p:cNvPr id="7" name="6 Rectángulo"/>
          <p:cNvSpPr/>
          <p:nvPr/>
        </p:nvSpPr>
        <p:spPr>
          <a:xfrm>
            <a:off x="4071934" y="5572140"/>
            <a:ext cx="1300356" cy="923330"/>
          </a:xfrm>
          <a:prstGeom prst="rect">
            <a:avLst/>
          </a:prstGeom>
          <a:noFill/>
        </p:spPr>
        <p:txBody>
          <a:bodyPr wrap="none" lIns="91440" tIns="45720" rIns="91440" bIns="45720">
            <a:spAutoFit/>
          </a:bodyPr>
          <a:lstStyle/>
          <a:p>
            <a:pPr algn="ctr"/>
            <a:r>
              <a:rPr lang="es-ES" sz="54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FIN</a:t>
            </a:r>
            <a:endParaRPr lang="es-ES" sz="54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pic>
        <p:nvPicPr>
          <p:cNvPr id="8" name="Picture 6" descr="_helen_051002"/>
          <p:cNvPicPr>
            <a:picLocks noChangeAspect="1" noChangeArrowheads="1" noCrop="1"/>
          </p:cNvPicPr>
          <p:nvPr/>
        </p:nvPicPr>
        <p:blipFill>
          <a:blip r:embed="rId6"/>
          <a:srcRect/>
          <a:stretch>
            <a:fillRect/>
          </a:stretch>
        </p:blipFill>
        <p:spPr bwMode="auto">
          <a:xfrm>
            <a:off x="7358082" y="6311542"/>
            <a:ext cx="1143008" cy="546458"/>
          </a:xfrm>
          <a:prstGeom prst="rect">
            <a:avLst/>
          </a:prstGeom>
          <a:noFill/>
          <a:ln w="9525">
            <a:noFill/>
            <a:miter lim="800000"/>
            <a:headEnd/>
            <a:tailEnd/>
          </a:ln>
        </p:spPr>
      </p:pic>
      <p:pic>
        <p:nvPicPr>
          <p:cNvPr id="10" name="Picture 2" descr="http://www.sanandresarrixaca.es/resources/montanero.gif"/>
          <p:cNvPicPr>
            <a:picLocks noChangeAspect="1" noChangeArrowheads="1" noCrop="1"/>
          </p:cNvPicPr>
          <p:nvPr/>
        </p:nvPicPr>
        <p:blipFill>
          <a:blip r:embed="rId7"/>
          <a:srcRect/>
          <a:stretch>
            <a:fillRect/>
          </a:stretch>
        </p:blipFill>
        <p:spPr bwMode="auto">
          <a:xfrm>
            <a:off x="5857884" y="5214950"/>
            <a:ext cx="1796827" cy="1357315"/>
          </a:xfrm>
          <a:prstGeom prst="rect">
            <a:avLst/>
          </a:prstGeom>
          <a:noFill/>
        </p:spPr>
      </p:pic>
    </p:spTree>
  </p:cSld>
  <p:clrMapOvr>
    <a:masterClrMapping/>
  </p:clrMapOvr>
  <p:transition advTm="239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3000"/>
                                  </p:stCondLst>
                                  <p:iterate type="lt">
                                    <p:tmPct val="5000"/>
                                  </p:iterate>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fltVal val="0"/>
                                          </p:val>
                                        </p:tav>
                                      </p:tavLst>
                                    </p:anim>
                                    <p:anim calcmode="lin" valueType="num">
                                      <p:cBhvr>
                                        <p:cTn id="8" dur="5000"/>
                                        <p:tgtEl>
                                          <p:spTgt spid="4"/>
                                        </p:tgtEl>
                                        <p:attrNameLst>
                                          <p:attrName>style.rotation</p:attrName>
                                        </p:attrNameLst>
                                      </p:cBhvr>
                                      <p:tavLst>
                                        <p:tav tm="0">
                                          <p:val>
                                            <p:fltVal val="0"/>
                                          </p:val>
                                        </p:tav>
                                        <p:tav tm="100000">
                                          <p:val>
                                            <p:fltVal val="90"/>
                                          </p:val>
                                        </p:tav>
                                      </p:tavLst>
                                    </p:anim>
                                    <p:animEffect transition="out" filter="fade">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par>
                          <p:cTn id="11" fill="hold">
                            <p:stCondLst>
                              <p:cond delay="8000"/>
                            </p:stCondLst>
                            <p:childTnLst>
                              <p:par>
                                <p:cTn id="12" presetID="49" presetClass="entr" presetSubtype="0" decel="100000" fill="hold" nodeType="afterEffect">
                                  <p:stCondLst>
                                    <p:cond delay="200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fltVal val="0"/>
                                          </p:val>
                                        </p:tav>
                                        <p:tav tm="100000">
                                          <p:val>
                                            <p:strVal val="#ppt_h"/>
                                          </p:val>
                                        </p:tav>
                                      </p:tavLst>
                                    </p:anim>
                                    <p:anim calcmode="lin" valueType="num">
                                      <p:cBhvr>
                                        <p:cTn id="16" dur="5000" fill="hold"/>
                                        <p:tgtEl>
                                          <p:spTgt spid="5"/>
                                        </p:tgtEl>
                                        <p:attrNameLst>
                                          <p:attrName>style.rotation</p:attrName>
                                        </p:attrNameLst>
                                      </p:cBhvr>
                                      <p:tavLst>
                                        <p:tav tm="0">
                                          <p:val>
                                            <p:fltVal val="360"/>
                                          </p:val>
                                        </p:tav>
                                        <p:tav tm="100000">
                                          <p:val>
                                            <p:fltVal val="0"/>
                                          </p:val>
                                        </p:tav>
                                      </p:tavLst>
                                    </p:anim>
                                    <p:animEffect transition="in" filter="fade">
                                      <p:cBhvr>
                                        <p:cTn id="17" dur="5000"/>
                                        <p:tgtEl>
                                          <p:spTgt spid="5"/>
                                        </p:tgtEl>
                                      </p:cBhvr>
                                    </p:animEffect>
                                  </p:childTnLst>
                                </p:cTn>
                              </p:par>
                            </p:childTnLst>
                          </p:cTn>
                        </p:par>
                        <p:par>
                          <p:cTn id="18" fill="hold">
                            <p:stCondLst>
                              <p:cond delay="15000"/>
                            </p:stCondLst>
                            <p:childTnLst>
                              <p:par>
                                <p:cTn id="19" presetID="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childTnLst>
                          </p:cTn>
                        </p:par>
                        <p:par>
                          <p:cTn id="23" fill="hold">
                            <p:stCondLst>
                              <p:cond delay="17000"/>
                            </p:stCondLst>
                            <p:childTnLst>
                              <p:par>
                                <p:cTn id="24" presetID="17" presetClass="entr" presetSubtype="1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strVal val="#ppt_h"/>
                                          </p:val>
                                        </p:tav>
                                        <p:tav tm="100000">
                                          <p:val>
                                            <p:strVal val="#ppt_h"/>
                                          </p:val>
                                        </p:tav>
                                      </p:tavLst>
                                    </p:anim>
                                  </p:childTnLst>
                                </p:cTn>
                              </p:par>
                            </p:childTnLst>
                          </p:cTn>
                        </p:par>
                        <p:par>
                          <p:cTn id="28" fill="hold">
                            <p:stCondLst>
                              <p:cond delay="18000"/>
                            </p:stCondLst>
                            <p:childTnLst>
                              <p:par>
                                <p:cTn id="29" presetID="17"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Ruta del Cares 09 342..JPG"/>
          <p:cNvPicPr>
            <a:picLocks noGrp="1" noChangeAspect="1"/>
          </p:cNvPicPr>
          <p:nvPr isPhoto="1"/>
        </p:nvPicPr>
        <p:blipFill>
          <a:blip r:embed="rId2"/>
          <a:srcRect/>
          <a:stretch>
            <a:fillRect/>
          </a:stretch>
        </p:blipFill>
        <p:spPr bwMode="auto">
          <a:xfrm>
            <a:off x="0" y="0"/>
            <a:ext cx="9143999" cy="6858000"/>
          </a:xfrm>
          <a:prstGeom prst="rect">
            <a:avLst/>
          </a:prstGeom>
          <a:noFill/>
          <a:ln w="9525">
            <a:noFill/>
            <a:miter lim="800000"/>
            <a:headEnd/>
            <a:tailEnd/>
          </a:ln>
        </p:spPr>
      </p:pic>
      <p:sp>
        <p:nvSpPr>
          <p:cNvPr id="7" name="6 Rectángulo"/>
          <p:cNvSpPr/>
          <p:nvPr/>
        </p:nvSpPr>
        <p:spPr>
          <a:xfrm>
            <a:off x="5214942" y="1142984"/>
            <a:ext cx="3209981" cy="523220"/>
          </a:xfrm>
          <a:prstGeom prst="rect">
            <a:avLst/>
          </a:prstGeom>
        </p:spPr>
        <p:txBody>
          <a:bodyPr wrap="none">
            <a:spAutoFit/>
          </a:bodyPr>
          <a:lstStyle/>
          <a:p>
            <a:pPr lvl="0" algn="ctr" fontAlgn="auto">
              <a:spcBef>
                <a:spcPts val="0"/>
              </a:spcBef>
              <a:spcAft>
                <a:spcPts val="0"/>
              </a:spcAft>
            </a:pPr>
            <a:r>
              <a:rPr lang="es-ES" sz="2800" b="1" spc="50" dirty="0" smtClean="0">
                <a:ln w="11430"/>
                <a:solidFill>
                  <a:srgbClr val="FF0000"/>
                </a:solidFill>
                <a:effectLst>
                  <a:outerShdw blurRad="76200" dist="50800" dir="5400000" algn="tl" rotWithShape="0">
                    <a:srgbClr val="000000">
                      <a:alpha val="65000"/>
                    </a:srgbClr>
                  </a:outerShdw>
                </a:effectLst>
                <a:latin typeface="Calibri"/>
              </a:rPr>
              <a:t>Imágenes : Internet</a:t>
            </a:r>
            <a:endParaRPr lang="es-ES" sz="2800" b="1" spc="50" dirty="0">
              <a:ln w="11430"/>
              <a:solidFill>
                <a:srgbClr val="FF0000"/>
              </a:solidFill>
              <a:effectLst>
                <a:outerShdw blurRad="76200" dist="50800" dir="5400000" algn="tl" rotWithShape="0">
                  <a:srgbClr val="000000">
                    <a:alpha val="65000"/>
                  </a:srgbClr>
                </a:outerShdw>
              </a:effectLst>
              <a:latin typeface="Calibri"/>
            </a:endParaRPr>
          </a:p>
        </p:txBody>
      </p:sp>
      <p:sp>
        <p:nvSpPr>
          <p:cNvPr id="8" name="7 Rectángulo"/>
          <p:cNvSpPr/>
          <p:nvPr/>
        </p:nvSpPr>
        <p:spPr>
          <a:xfrm>
            <a:off x="5643570" y="1643050"/>
            <a:ext cx="2340705" cy="523220"/>
          </a:xfrm>
          <a:prstGeom prst="rect">
            <a:avLst/>
          </a:prstGeom>
        </p:spPr>
        <p:txBody>
          <a:bodyPr wrap="none">
            <a:spAutoFit/>
          </a:bodyPr>
          <a:lstStyle/>
          <a:p>
            <a:pPr lvl="0" algn="ctr" fontAlgn="auto">
              <a:spcBef>
                <a:spcPts val="0"/>
              </a:spcBef>
              <a:spcAft>
                <a:spcPts val="0"/>
              </a:spcAft>
            </a:pPr>
            <a:r>
              <a:rPr lang="es-ES" sz="2800" b="1" spc="50" dirty="0" smtClean="0">
                <a:ln w="11430"/>
                <a:solidFill>
                  <a:srgbClr val="FF0000"/>
                </a:solidFill>
                <a:effectLst>
                  <a:outerShdw blurRad="76200" dist="50800" dir="5400000" algn="tl" rotWithShape="0">
                    <a:srgbClr val="000000">
                      <a:alpha val="65000"/>
                    </a:srgbClr>
                  </a:outerShdw>
                </a:effectLst>
                <a:latin typeface="Calibri"/>
              </a:rPr>
              <a:t>Diseño: Helen</a:t>
            </a:r>
            <a:endParaRPr lang="es-ES" sz="2800" b="1" spc="50" dirty="0">
              <a:ln w="11430"/>
              <a:solidFill>
                <a:srgbClr val="FF0000"/>
              </a:solidFill>
              <a:effectLst>
                <a:outerShdw blurRad="76200" dist="50800" dir="5400000" algn="tl" rotWithShape="0">
                  <a:srgbClr val="000000">
                    <a:alpha val="65000"/>
                  </a:srgbClr>
                </a:outerShdw>
              </a:effectLst>
              <a:latin typeface="Calibri"/>
            </a:endParaRPr>
          </a:p>
        </p:txBody>
      </p:sp>
      <p:pic>
        <p:nvPicPr>
          <p:cNvPr id="9" name="Picture 2" descr="http://www.sanandresarrixaca.es/resources/montanero.gif"/>
          <p:cNvPicPr>
            <a:picLocks noChangeAspect="1" noChangeArrowheads="1" noCrop="1"/>
          </p:cNvPicPr>
          <p:nvPr/>
        </p:nvPicPr>
        <p:blipFill>
          <a:blip r:embed="rId3"/>
          <a:srcRect/>
          <a:stretch>
            <a:fillRect/>
          </a:stretch>
        </p:blipFill>
        <p:spPr bwMode="auto">
          <a:xfrm flipH="1">
            <a:off x="2571735" y="1857364"/>
            <a:ext cx="1702256" cy="1285877"/>
          </a:xfrm>
          <a:prstGeom prst="rect">
            <a:avLst/>
          </a:prstGeom>
          <a:noFill/>
        </p:spPr>
      </p:pic>
      <p:pic>
        <p:nvPicPr>
          <p:cNvPr id="11" name="Picture 2" descr="http://www7.pic-upload.de/30.04.11/xiikf3tcm6d4.gif"/>
          <p:cNvPicPr>
            <a:picLocks noChangeAspect="1" noChangeArrowheads="1" noCrop="1"/>
          </p:cNvPicPr>
          <p:nvPr/>
        </p:nvPicPr>
        <p:blipFill>
          <a:blip r:embed="rId4"/>
          <a:srcRect/>
          <a:stretch>
            <a:fillRect/>
          </a:stretch>
        </p:blipFill>
        <p:spPr bwMode="auto">
          <a:xfrm flipH="1">
            <a:off x="6572264" y="3571876"/>
            <a:ext cx="1346549" cy="1785950"/>
          </a:xfrm>
          <a:prstGeom prst="rect">
            <a:avLst/>
          </a:prstGeom>
          <a:noFill/>
        </p:spPr>
      </p:pic>
    </p:spTree>
  </p:cSld>
  <p:clrMapOvr>
    <a:masterClrMapping/>
  </p:clrMapOvr>
  <p:transition advTm="1463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nodeType="after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 calcmode="lin" valueType="num">
                                      <p:cBhvr>
                                        <p:cTn id="12"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
          </a:p>
        </p:txBody>
      </p:sp>
      <p:sp>
        <p:nvSpPr>
          <p:cNvPr id="3075"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
          </a:p>
        </p:txBody>
      </p:sp>
      <p:sp>
        <p:nvSpPr>
          <p:cNvPr id="3076"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
          </a:p>
        </p:txBody>
      </p:sp>
      <p:sp>
        <p:nvSpPr>
          <p:cNvPr id="3077"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
          </a:p>
        </p:txBody>
      </p:sp>
      <p:pic>
        <p:nvPicPr>
          <p:cNvPr id="3078"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3079"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3080"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3081"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3104"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3105"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3128"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3129"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10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2"/>
</p:tagLst>
</file>

<file path=ppt/tags/tag2.xml><?xml version="1.0" encoding="utf-8"?>
<p:tagLst xmlns:a="http://schemas.openxmlformats.org/drawingml/2006/main" xmlns:r="http://schemas.openxmlformats.org/officeDocument/2006/relationships" xmlns:p="http://schemas.openxmlformats.org/presentationml/2006/main">
  <p:tag name="TIMING" val="|14.6|5.7"/>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543</TotalTime>
  <Words>192</Words>
  <Application>Microsoft Office PowerPoint</Application>
  <PresentationFormat>Presentación en pantalla (4:3)</PresentationFormat>
  <Paragraphs>63</Paragraphs>
  <Slides>32</Slides>
  <Notes>1</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Ruta del Cares</dc:title>
  <dc:creator>Helen</dc:creator>
  <cp:lastModifiedBy>Eleni</cp:lastModifiedBy>
  <cp:revision>66</cp:revision>
  <dcterms:created xsi:type="dcterms:W3CDTF">2009-10-04T19:38:32Z</dcterms:created>
  <dcterms:modified xsi:type="dcterms:W3CDTF">2013-09-08T17:56:38Z</dcterms:modified>
  <cp:category>Paisajes</cp:category>
  <cp:contentStatus>Final</cp:contentStatus>
</cp:coreProperties>
</file>