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55"/>
  </p:notesMasterIdLst>
  <p:sldIdLst>
    <p:sldId id="319" r:id="rId3"/>
    <p:sldId id="322" r:id="rId4"/>
    <p:sldId id="385" r:id="rId5"/>
    <p:sldId id="370" r:id="rId6"/>
    <p:sldId id="340" r:id="rId7"/>
    <p:sldId id="383" r:id="rId8"/>
    <p:sldId id="342" r:id="rId9"/>
    <p:sldId id="341" r:id="rId10"/>
    <p:sldId id="384" r:id="rId11"/>
    <p:sldId id="369" r:id="rId12"/>
    <p:sldId id="381" r:id="rId13"/>
    <p:sldId id="389" r:id="rId14"/>
    <p:sldId id="387" r:id="rId15"/>
    <p:sldId id="359" r:id="rId16"/>
    <p:sldId id="356" r:id="rId17"/>
    <p:sldId id="393" r:id="rId18"/>
    <p:sldId id="362" r:id="rId19"/>
    <p:sldId id="382" r:id="rId20"/>
    <p:sldId id="351" r:id="rId21"/>
    <p:sldId id="390" r:id="rId22"/>
    <p:sldId id="391" r:id="rId23"/>
    <p:sldId id="386" r:id="rId24"/>
    <p:sldId id="392" r:id="rId25"/>
    <p:sldId id="361" r:id="rId26"/>
    <p:sldId id="352" r:id="rId27"/>
    <p:sldId id="357" r:id="rId28"/>
    <p:sldId id="372" r:id="rId29"/>
    <p:sldId id="371" r:id="rId30"/>
    <p:sldId id="358" r:id="rId31"/>
    <p:sldId id="343" r:id="rId32"/>
    <p:sldId id="344" r:id="rId33"/>
    <p:sldId id="345" r:id="rId34"/>
    <p:sldId id="360" r:id="rId35"/>
    <p:sldId id="346" r:id="rId36"/>
    <p:sldId id="347" r:id="rId37"/>
    <p:sldId id="348" r:id="rId38"/>
    <p:sldId id="349" r:id="rId39"/>
    <p:sldId id="378" r:id="rId40"/>
    <p:sldId id="350" r:id="rId41"/>
    <p:sldId id="353" r:id="rId42"/>
    <p:sldId id="354" r:id="rId43"/>
    <p:sldId id="355" r:id="rId44"/>
    <p:sldId id="339" r:id="rId45"/>
    <p:sldId id="377" r:id="rId46"/>
    <p:sldId id="373" r:id="rId47"/>
    <p:sldId id="374" r:id="rId48"/>
    <p:sldId id="375" r:id="rId49"/>
    <p:sldId id="376" r:id="rId50"/>
    <p:sldId id="379" r:id="rId51"/>
    <p:sldId id="380" r:id="rId52"/>
    <p:sldId id="320" r:id="rId53"/>
    <p:sldId id="394" r:id="rId54"/>
  </p:sldIdLst>
  <p:sldSz cx="11161713" cy="685800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w1KUBqTzQl3TtRAkth1PtA" hashData="2Hq7mJajYRamftptpEMCtCb06W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CCFFCC"/>
    <a:srgbClr val="FFFF66"/>
    <a:srgbClr val="CC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24" y="-384"/>
      </p:cViewPr>
      <p:guideLst>
        <p:guide orient="horz" pos="2160"/>
        <p:guide pos="351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639763" y="685800"/>
            <a:ext cx="5578475"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7129" y="2130428"/>
            <a:ext cx="9487456" cy="147002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74258" y="3886202"/>
            <a:ext cx="7813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20/08/2018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9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20/08/2018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9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81699" y="4406902"/>
            <a:ext cx="9487456"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81699" y="2906716"/>
            <a:ext cx="9487456"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20/08/2018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9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8085" y="1600203"/>
            <a:ext cx="492975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73871" y="1600203"/>
            <a:ext cx="492975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20/08/2018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9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8087" y="1535113"/>
            <a:ext cx="493169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8087" y="2174877"/>
            <a:ext cx="493169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69998" y="1535113"/>
            <a:ext cx="49336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69998" y="2174877"/>
            <a:ext cx="49336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20/08/2018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9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20/08/2018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9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9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8088" y="273052"/>
            <a:ext cx="3672127"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63924" y="273052"/>
            <a:ext cx="623970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8088" y="1435102"/>
            <a:ext cx="3672127" cy="46910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20/08/2018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9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87775" y="4800600"/>
            <a:ext cx="6697028" cy="566739"/>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87775" y="612777"/>
            <a:ext cx="669702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87775" y="5367337"/>
            <a:ext cx="669702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20/08/2018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9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20/08/2018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9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92242" y="274640"/>
            <a:ext cx="2511385" cy="5851526"/>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8088" y="274640"/>
            <a:ext cx="7348128" cy="585152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20/08/2018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9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7129" y="2130428"/>
            <a:ext cx="9487456"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74257" y="3886200"/>
            <a:ext cx="7813199"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schemeClr val="accent4">
                <a:shade val="45000"/>
                <a:satMod val="135000"/>
              </a:schemeClr>
              <a:prstClr val="white"/>
            </a:duotone>
            <a:lum bright="-9000" contrast="-17000"/>
          </a:blip>
          <a:srcRect/>
          <a:stretch>
            <a:fillRect t="-25000" b="-25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8088" y="274641"/>
            <a:ext cx="10045541"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8088" y="1600203"/>
            <a:ext cx="10045541"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8088" y="6356353"/>
            <a:ext cx="2604400" cy="365124"/>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20/08/2018</a:t>
            </a:fld>
            <a:endParaRPr lang="es-ES"/>
          </a:p>
        </p:txBody>
      </p:sp>
      <p:sp>
        <p:nvSpPr>
          <p:cNvPr id="5" name="4 Marcador de pie de página"/>
          <p:cNvSpPr>
            <a:spLocks noGrp="1"/>
          </p:cNvSpPr>
          <p:nvPr>
            <p:ph type="ftr" sz="quarter" idx="3"/>
          </p:nvPr>
        </p:nvSpPr>
        <p:spPr>
          <a:xfrm>
            <a:off x="3813586" y="6356353"/>
            <a:ext cx="3534542" cy="36512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999230" y="6356353"/>
            <a:ext cx="2604400" cy="365124"/>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9000">
    <p:dissolve/>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8086" y="6245225"/>
            <a:ext cx="26044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1.jpeg"/></Relationships>
</file>

<file path=ppt/slides/_rels/slide52.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1"/>
            <a:ext cx="11161713"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6518" y="3386524"/>
            <a:ext cx="6858000" cy="8496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690233" y="3386524"/>
            <a:ext cx="6858000" cy="8496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3"/>
            <a:ext cx="11161713" cy="6951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4"/>
            <a:ext cx="11161713" cy="74688"/>
          </a:xfrm>
          <a:prstGeom prst="rect">
            <a:avLst/>
          </a:prstGeom>
          <a:noFill/>
          <a:ln w="9525">
            <a:noFill/>
            <a:miter lim="800000"/>
            <a:headEnd/>
            <a:tailEnd/>
          </a:ln>
        </p:spPr>
      </p:pic>
      <p:sp>
        <p:nvSpPr>
          <p:cNvPr id="155665" name="Rectangle 17"/>
          <p:cNvSpPr>
            <a:spLocks noChangeArrowheads="1"/>
          </p:cNvSpPr>
          <p:nvPr/>
        </p:nvSpPr>
        <p:spPr bwMode="auto">
          <a:xfrm>
            <a:off x="435970" y="5857901"/>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35973" y="5715021"/>
            <a:ext cx="672912" cy="766987"/>
          </a:xfrm>
          <a:prstGeom prst="rect">
            <a:avLst/>
          </a:prstGeom>
          <a:noFill/>
          <a:ln w="38100">
            <a:solidFill>
              <a:srgbClr val="1CDEF8"/>
            </a:solidFill>
            <a:miter lim="800000"/>
            <a:headEnd/>
            <a:tailEnd/>
          </a:ln>
        </p:spPr>
      </p:pic>
      <p:sp>
        <p:nvSpPr>
          <p:cNvPr id="19" name="18 Rectángulo"/>
          <p:cNvSpPr/>
          <p:nvPr/>
        </p:nvSpPr>
        <p:spPr>
          <a:xfrm>
            <a:off x="2417342" y="4572018"/>
            <a:ext cx="32862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08890" y="1428736"/>
            <a:ext cx="8234108" cy="421484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RINCONADA</a:t>
            </a:r>
          </a:p>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Perú)</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179869" y="5557999"/>
            <a:ext cx="2452105" cy="934065"/>
          </a:xfrm>
          <a:prstGeom prst="rect">
            <a:avLst/>
          </a:prstGeom>
          <a:noFill/>
        </p:spPr>
      </p:pic>
    </p:spTree>
  </p:cSld>
  <p:clrMapOvr>
    <a:masterClrMapping/>
  </p:clrMapOvr>
  <p:transition spd="med" advTm="13000">
    <p:dissolve/>
    <p:sndAc>
      <p:stSnd loop="1">
        <p:snd r:embed="rId2" name="PEQUEÑA FL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2"/>
                                        </p:tgtEl>
                                        <p:attrNameLst>
                                          <p:attrName>ppt_w</p:attrName>
                                        </p:attrNameLst>
                                      </p:cBhvr>
                                      <p:tavLst>
                                        <p:tav tm="0">
                                          <p:val>
                                            <p:strVal val="ppt_w"/>
                                          </p:val>
                                        </p:tav>
                                        <p:tav tm="100000">
                                          <p:val>
                                            <p:strVal val="ppt_w+.3"/>
                                          </p:val>
                                        </p:tav>
                                      </p:tavLst>
                                    </p:anim>
                                    <p:anim calcmode="lin" valueType="num">
                                      <p:cBhvr>
                                        <p:cTn id="11" dur="5000"/>
                                        <p:tgtEl>
                                          <p:spTgt spid="12"/>
                                        </p:tgtEl>
                                        <p:attrNameLst>
                                          <p:attrName>ppt_h</p:attrName>
                                        </p:attrNameLst>
                                      </p:cBhvr>
                                      <p:tavLst>
                                        <p:tav tm="0">
                                          <p:val>
                                            <p:strVal val="ppt_h"/>
                                          </p:val>
                                        </p:tav>
                                        <p:tav tm="100000">
                                          <p:val>
                                            <p:strVal val="ppt_h"/>
                                          </p:val>
                                        </p:tav>
                                      </p:tavLst>
                                    </p:anim>
                                    <p:animEffect transition="out" filter="fade">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mph" presetSubtype="0" repeatCount="indefinite" fill="hold" grpId="1" nodeType="afterEffect">
                                  <p:stCondLst>
                                    <p:cond delay="0"/>
                                  </p:stCondLst>
                                  <p:childTnLst>
                                    <p:animClr clrSpc="hsl" dir="cw">
                                      <p:cBhvr override="childStyle">
                                        <p:cTn id="21" dur="2000" fill="hold"/>
                                        <p:tgtEl>
                                          <p:spTgt spid="22"/>
                                        </p:tgtEl>
                                        <p:attrNameLst>
                                          <p:attrName>style.color</p:attrName>
                                        </p:attrNameLst>
                                      </p:cBhvr>
                                      <p:by>
                                        <p:hsl h="-7200000" s="0" l="0"/>
                                      </p:by>
                                    </p:animClr>
                                    <p:animClr clrSpc="hsl" dir="cw">
                                      <p:cBhvr>
                                        <p:cTn id="22" dur="2000" fill="hold"/>
                                        <p:tgtEl>
                                          <p:spTgt spid="22"/>
                                        </p:tgtEl>
                                        <p:attrNameLst>
                                          <p:attrName>fillcolor</p:attrName>
                                        </p:attrNameLst>
                                      </p:cBhvr>
                                      <p:by>
                                        <p:hsl h="-7200000" s="0" l="0"/>
                                      </p:by>
                                    </p:animClr>
                                    <p:animClr clrSpc="hsl" dir="cw">
                                      <p:cBhvr>
                                        <p:cTn id="23" dur="2000" fill="hold"/>
                                        <p:tgtEl>
                                          <p:spTgt spid="22"/>
                                        </p:tgtEl>
                                        <p:attrNameLst>
                                          <p:attrName>stroke.color</p:attrName>
                                        </p:attrNameLst>
                                      </p:cBhvr>
                                      <p:by>
                                        <p:hsl h="-7200000" s="0" l="0"/>
                                      </p:by>
                                    </p:animClr>
                                    <p:set>
                                      <p:cBhvr>
                                        <p:cTn id="24"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4" name="3 Rectángulo"/>
          <p:cNvSpPr/>
          <p:nvPr/>
        </p:nvSpPr>
        <p:spPr>
          <a:xfrm>
            <a:off x="2509022" y="1928802"/>
            <a:ext cx="6500858" cy="3046988"/>
          </a:xfrm>
          <a:prstGeom prst="rect">
            <a:avLst/>
          </a:prstGeom>
        </p:spPr>
        <p:txBody>
          <a:bodyPr wrap="square">
            <a:spAutoFit/>
          </a:bodyPr>
          <a:lstStyle/>
          <a:p>
            <a:pPr algn="ctr"/>
            <a:r>
              <a:rPr lang="es-ES" sz="4800" b="1" dirty="0" smtClean="0"/>
              <a:t>Centenares de hombres y mujeres malviven en las minas peruanas de La Rinconada</a:t>
            </a:r>
            <a:endParaRPr lang="es-ES" sz="4800" b="1" dirty="0"/>
          </a:p>
        </p:txBody>
      </p:sp>
    </p:spTree>
  </p:cSld>
  <p:clrMapOvr>
    <a:masterClrMapping/>
  </p:clrMapOvr>
  <p:transition spd="med" advTm="13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6386" name="Picture 2" descr="C:\Users\Jose Luis\Desktop\larinconada_1__-1.jpg"/>
          <p:cNvPicPr>
            <a:picLocks noChangeAspect="1" noChangeArrowheads="1"/>
          </p:cNvPicPr>
          <p:nvPr/>
        </p:nvPicPr>
        <p:blipFill>
          <a:blip r:embed="rId2"/>
          <a:srcRect/>
          <a:stretch>
            <a:fillRect/>
          </a:stretch>
        </p:blipFill>
        <p:spPr bwMode="auto">
          <a:xfrm>
            <a:off x="0"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026" name="Picture 2" descr="C:\Users\Jose Luis\Desktop\5aa2590c08f3d915108b4567.jpg"/>
          <p:cNvPicPr>
            <a:picLocks noChangeAspect="1" noChangeArrowheads="1"/>
          </p:cNvPicPr>
          <p:nvPr/>
        </p:nvPicPr>
        <p:blipFill>
          <a:blip r:embed="rId2"/>
          <a:srcRect/>
          <a:stretch>
            <a:fillRect/>
          </a:stretch>
        </p:blipFill>
        <p:spPr bwMode="auto">
          <a:xfrm>
            <a:off x="0" y="0"/>
            <a:ext cx="11290856"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1866080" y="2000240"/>
            <a:ext cx="7509683" cy="2800767"/>
          </a:xfrm>
          <a:prstGeom prst="rect">
            <a:avLst/>
          </a:prstGeom>
        </p:spPr>
        <p:txBody>
          <a:bodyPr wrap="square">
            <a:spAutoFit/>
          </a:bodyPr>
          <a:lstStyle/>
          <a:p>
            <a:pPr algn="ctr"/>
            <a:r>
              <a:rPr lang="es-ES" sz="4400" b="1" dirty="0" smtClean="0"/>
              <a:t>El oro que no alcanza</a:t>
            </a:r>
          </a:p>
          <a:p>
            <a:pPr algn="ctr"/>
            <a:r>
              <a:rPr lang="es-ES" sz="4400" b="1" dirty="0" smtClean="0"/>
              <a:t>Centenares de hombres y mujeres malviven en las minas peruanas de La Rinconada</a:t>
            </a:r>
            <a:endParaRPr lang="es-ES" sz="4400" b="1" dirty="0"/>
          </a:p>
        </p:txBody>
      </p:sp>
    </p:spTree>
  </p:cSld>
  <p:clrMapOvr>
    <a:masterClrMapping/>
  </p:clrMapOvr>
  <p:transition spd="med" advTm="13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4338" name="Picture 2" descr="C:\Users\Jose Luis\Desktop\la-rinco1.jpg"/>
          <p:cNvPicPr>
            <a:picLocks noChangeAspect="1" noChangeArrowheads="1"/>
          </p:cNvPicPr>
          <p:nvPr/>
        </p:nvPicPr>
        <p:blipFill>
          <a:blip r:embed="rId2"/>
          <a:srcRect/>
          <a:stretch>
            <a:fillRect/>
          </a:stretch>
        </p:blipFill>
        <p:spPr bwMode="auto">
          <a:xfrm>
            <a:off x="0"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3" name="Picture 1" descr="C:\Users\Jose Luis\Desktop\1504706578_045425_1504707703_album_normal.jpg"/>
          <p:cNvPicPr>
            <a:picLocks noChangeAspect="1" noChangeArrowheads="1"/>
          </p:cNvPicPr>
          <p:nvPr/>
        </p:nvPicPr>
        <p:blipFill>
          <a:blip r:embed="rId2"/>
          <a:srcRect/>
          <a:stretch>
            <a:fillRect/>
          </a:stretch>
        </p:blipFill>
        <p:spPr bwMode="auto">
          <a:xfrm>
            <a:off x="-1"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1026" name="AutoShape 2" descr="La Rinconada, a mÃ¡s de 5000 metros de altitud en los Andes peruanos, estÃ¡ considerada la ciudad mÃ¡s alta del planeta. Una ciudad improvisada de casas de zinc entre nieves perpetuas."/>
          <p:cNvSpPr>
            <a:spLocks noChangeAspect="1" noChangeArrowheads="1"/>
          </p:cNvSpPr>
          <p:nvPr/>
        </p:nvSpPr>
        <p:spPr bwMode="auto">
          <a:xfrm>
            <a:off x="154587" y="-187186"/>
            <a:ext cx="302861" cy="394943"/>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 name="3 Rectángulo"/>
          <p:cNvSpPr/>
          <p:nvPr/>
        </p:nvSpPr>
        <p:spPr>
          <a:xfrm>
            <a:off x="2366146" y="1643050"/>
            <a:ext cx="6505203" cy="3416320"/>
          </a:xfrm>
          <a:prstGeom prst="rect">
            <a:avLst/>
          </a:prstGeom>
        </p:spPr>
        <p:txBody>
          <a:bodyPr wrap="square">
            <a:spAutoFit/>
          </a:bodyPr>
          <a:lstStyle/>
          <a:p>
            <a:pPr algn="ctr"/>
            <a:r>
              <a:rPr lang="es-ES" sz="3600" dirty="0" smtClean="0"/>
              <a:t>La Rinconada, a más de 5000 metros de altitud en los Andes peruanos, está considerada la ciudad más alta del planeta. Una ciudad improvisada de casas de zinc entre nieves perpetuas.</a:t>
            </a:r>
            <a:endParaRPr lang="es-ES" sz="3600" dirty="0"/>
          </a:p>
        </p:txBody>
      </p:sp>
    </p:spTree>
  </p:cSld>
  <p:clrMapOvr>
    <a:masterClrMapping/>
  </p:clrMapOvr>
  <p:transition spd="med" advTm="1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5362" name="Picture 2" descr="C:\Users\Jose Luis\Desktop\larinconada.png"/>
          <p:cNvPicPr>
            <a:picLocks noChangeAspect="1" noChangeArrowheads="1"/>
          </p:cNvPicPr>
          <p:nvPr/>
        </p:nvPicPr>
        <p:blipFill>
          <a:blip r:embed="rId2"/>
          <a:srcRect/>
          <a:stretch>
            <a:fillRect/>
          </a:stretch>
        </p:blipFill>
        <p:spPr bwMode="auto">
          <a:xfrm>
            <a:off x="0"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39938" name="Picture 2" descr="C:\Users\Jose Luis\Desktop\56922130bd475_portada.jpg"/>
          <p:cNvPicPr>
            <a:picLocks noChangeAspect="1" noChangeArrowheads="1"/>
          </p:cNvPicPr>
          <p:nvPr/>
        </p:nvPicPr>
        <p:blipFill>
          <a:blip r:embed="rId2"/>
          <a:srcRect/>
          <a:stretch>
            <a:fillRect/>
          </a:stretch>
        </p:blipFill>
        <p:spPr bwMode="auto">
          <a:xfrm>
            <a:off x="-268287" y="0"/>
            <a:ext cx="11430000"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2290" name="Picture 2" descr="C:\Users\Jose Luis\Desktop\la_rinconada_3-1.jpg"/>
          <p:cNvPicPr>
            <a:picLocks noChangeAspect="1" noChangeArrowheads="1"/>
          </p:cNvPicPr>
          <p:nvPr/>
        </p:nvPicPr>
        <p:blipFill>
          <a:blip r:embed="rId2"/>
          <a:srcRect/>
          <a:stretch>
            <a:fillRect/>
          </a:stretch>
        </p:blipFill>
        <p:spPr bwMode="auto">
          <a:xfrm>
            <a:off x="1" y="0"/>
            <a:ext cx="11161712"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20482" name="Picture 2" descr="C:\Users\Jose Luis\Desktop\1504706578_045425_1504708370_album_normal.jpg"/>
          <p:cNvPicPr>
            <a:picLocks noChangeAspect="1" noChangeArrowheads="1"/>
          </p:cNvPicPr>
          <p:nvPr/>
        </p:nvPicPr>
        <p:blipFill>
          <a:blip r:embed="rId2"/>
          <a:srcRect/>
          <a:stretch>
            <a:fillRect/>
          </a:stretch>
        </p:blipFill>
        <p:spPr bwMode="auto">
          <a:xfrm>
            <a:off x="-1" y="0"/>
            <a:ext cx="11161713" cy="6858000"/>
          </a:xfrm>
          <a:prstGeom prst="rect">
            <a:avLst/>
          </a:prstGeom>
          <a:noFill/>
        </p:spPr>
      </p:pic>
    </p:spTree>
  </p:cSld>
  <p:clrMapOvr>
    <a:masterClrMapping/>
  </p:clrMapOvr>
  <p:transition spd="med" advTm="9000">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8434" name="Picture 2" descr="C:\Users\Jose Luis\Desktop\images.jpg"/>
          <p:cNvPicPr>
            <a:picLocks noChangeAspect="1" noChangeArrowheads="1"/>
          </p:cNvPicPr>
          <p:nvPr/>
        </p:nvPicPr>
        <p:blipFill>
          <a:blip r:embed="rId2"/>
          <a:srcRect/>
          <a:stretch>
            <a:fillRect/>
          </a:stretch>
        </p:blipFill>
        <p:spPr bwMode="auto">
          <a:xfrm>
            <a:off x="-1" y="0"/>
            <a:ext cx="11161713" cy="8179576"/>
          </a:xfrm>
          <a:prstGeom prst="rect">
            <a:avLst/>
          </a:prstGeom>
          <a:noFill/>
        </p:spPr>
      </p:pic>
    </p:spTree>
  </p:cSld>
  <p:clrMapOvr>
    <a:masterClrMapping/>
  </p:clrMapOvr>
  <p:transition spd="med" advTm="9000">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1723204" y="785794"/>
            <a:ext cx="9001188" cy="5632311"/>
          </a:xfrm>
          <a:prstGeom prst="rect">
            <a:avLst/>
          </a:prstGeom>
        </p:spPr>
        <p:txBody>
          <a:bodyPr wrap="square">
            <a:spAutoFit/>
          </a:bodyPr>
          <a:lstStyle/>
          <a:p>
            <a:r>
              <a:rPr lang="es-ES" sz="2400" i="1" dirty="0" smtClean="0"/>
              <a:t>“A simple vista resaltan los serios </a:t>
            </a:r>
            <a:r>
              <a:rPr lang="es-ES" sz="2400" b="1" i="1" dirty="0" smtClean="0"/>
              <a:t>problemas ambientales</a:t>
            </a:r>
            <a:r>
              <a:rPr lang="es-ES" sz="2400" i="1" dirty="0" smtClean="0"/>
              <a:t> que existen en esta localidad, pues en ella se realizan los procesos mineros con un uso intensivo de carbón, gasolina, </a:t>
            </a:r>
            <a:r>
              <a:rPr lang="es-ES" sz="2400" b="1" i="1" dirty="0" smtClean="0"/>
              <a:t>petróleo</a:t>
            </a:r>
            <a:r>
              <a:rPr lang="es-ES" sz="2400" i="1" dirty="0" smtClean="0"/>
              <a:t> kerosene, </a:t>
            </a:r>
            <a:r>
              <a:rPr lang="es-ES" sz="2400" b="1" i="1" dirty="0" smtClean="0"/>
              <a:t>gas</a:t>
            </a:r>
            <a:r>
              <a:rPr lang="es-ES" sz="2400" i="1" dirty="0" smtClean="0"/>
              <a:t> propano, mercurio. Asimismo, se carece de </a:t>
            </a:r>
            <a:r>
              <a:rPr lang="es-ES" sz="2400" b="1" i="1" dirty="0" smtClean="0"/>
              <a:t>servicios</a:t>
            </a:r>
            <a:r>
              <a:rPr lang="es-ES" sz="2400" i="1" dirty="0" smtClean="0"/>
              <a:t> básicos de recojo de </a:t>
            </a:r>
            <a:r>
              <a:rPr lang="es-ES" sz="2400" b="1" i="1" dirty="0" smtClean="0"/>
              <a:t>basura</a:t>
            </a:r>
            <a:r>
              <a:rPr lang="es-ES" sz="2400" i="1" dirty="0" smtClean="0"/>
              <a:t> y desagüe. Las viviendas no cuentan siquiera con pozos ciegos por lo cual las necesidades fisiológicas se llevan a cabo en la calle, lo que hace que ésta sea un inmenso “botadero” de desperdicios y aguas servidas, estando sobrevolada permanentemente por gallinazos”. “En La Rinconada se camina sobre lodo ocasionado por el deshielo del nevado y los relaves que se arrojan a calles y acequias. También se aspira el humo proveniente de </a:t>
            </a:r>
            <a:r>
              <a:rPr lang="es-ES" sz="2400" i="1" dirty="0" smtClean="0"/>
              <a:t>la </a:t>
            </a:r>
            <a:r>
              <a:rPr lang="es-ES" sz="2400" b="1" i="1" dirty="0" smtClean="0"/>
              <a:t>combustión </a:t>
            </a:r>
            <a:r>
              <a:rPr lang="es-ES" sz="2400" i="1" dirty="0" smtClean="0"/>
              <a:t>de los desechos en el ámbito urbano. En este panorama lo que evita la aparición de epidemias es el hecho de que a 5,200 </a:t>
            </a:r>
            <a:r>
              <a:rPr lang="es-ES" sz="2400" i="1" dirty="0" err="1" smtClean="0"/>
              <a:t>mts</a:t>
            </a:r>
            <a:r>
              <a:rPr lang="es-ES" sz="2400" i="1" dirty="0" smtClean="0"/>
              <a:t>. Sobre el nivel del mar no existen insectos u otros </a:t>
            </a:r>
            <a:r>
              <a:rPr lang="es-ES" sz="2400" b="1" i="1" dirty="0" smtClean="0"/>
              <a:t>vectores</a:t>
            </a:r>
            <a:r>
              <a:rPr lang="es-ES" sz="2400" i="1" dirty="0" smtClean="0"/>
              <a:t> que contribuyan a su transmisión”.</a:t>
            </a:r>
            <a:endParaRPr lang="es-ES" sz="2400" dirty="0"/>
          </a:p>
        </p:txBody>
      </p:sp>
    </p:spTree>
  </p:cSld>
  <p:clrMapOvr>
    <a:masterClrMapping/>
  </p:clrMapOvr>
  <p:transition spd="med" advTm="53000">
    <p:dissolve/>
    <p:sndAc>
      <p:stSnd>
        <p:snd r:embed="rId2" name="WONDERLAN BY NIGH.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790825" y="2551837"/>
            <a:ext cx="5578475" cy="1754326"/>
          </a:xfrm>
          <a:prstGeom prst="rect">
            <a:avLst/>
          </a:prstGeom>
        </p:spPr>
        <p:txBody>
          <a:bodyPr>
            <a:spAutoFit/>
          </a:bodyPr>
          <a:lstStyle/>
          <a:p>
            <a:r>
              <a:rPr lang="es-ES" dirty="0" smtClean="0"/>
              <a:t>La Rinconada paso de ser un pequeño asentamiento, donde campesinos empobrecidos buscaban fortuna con el oro, a convertirse en una ciudad que ha triplicado su población en menos de diez años, donde unas 70000 personas malviven en pequeñas casas de zinc entre escombros y basura.</a:t>
            </a:r>
            <a:endParaRPr lang="es-ES" dirty="0"/>
          </a:p>
        </p:txBody>
      </p:sp>
      <p:pic>
        <p:nvPicPr>
          <p:cNvPr id="33794" name="Picture 2" descr="C:\Users\Jose Luis\Desktop\1504706578_045425_1504708374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24578" name="Picture 2" descr="C:\Users\Jose Luis\Desktop\1504706578_045425_1504708374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1437452" y="1357298"/>
            <a:ext cx="8370888" cy="5016758"/>
          </a:xfrm>
          <a:prstGeom prst="rect">
            <a:avLst/>
          </a:prstGeom>
        </p:spPr>
        <p:txBody>
          <a:bodyPr wrap="square">
            <a:spAutoFit/>
          </a:bodyPr>
          <a:lstStyle/>
          <a:p>
            <a:pPr algn="ctr"/>
            <a:r>
              <a:rPr lang="es-ES" sz="3200" b="1" dirty="0" smtClean="0"/>
              <a:t>LA RINCONADA (14°37′54″S 69°26′47″O), asentamiento que se fue creando desde fines de los años 70 a 5.015 msnm * en </a:t>
            </a:r>
            <a:r>
              <a:rPr lang="es-ES" sz="3200" b="1" dirty="0" err="1" smtClean="0"/>
              <a:t>en</a:t>
            </a:r>
            <a:r>
              <a:rPr lang="es-ES" sz="3200" b="1" dirty="0" smtClean="0"/>
              <a:t> los Andes peruanos. Es la ciudad más alta del mundo según la </a:t>
            </a:r>
            <a:r>
              <a:rPr lang="es-ES" sz="3200" b="1" dirty="0" err="1" smtClean="0"/>
              <a:t>National</a:t>
            </a:r>
            <a:r>
              <a:rPr lang="es-ES" sz="3200" b="1" dirty="0" smtClean="0"/>
              <a:t> </a:t>
            </a:r>
            <a:r>
              <a:rPr lang="es-ES" sz="3200" b="1" dirty="0" err="1" smtClean="0"/>
              <a:t>Geographic</a:t>
            </a:r>
            <a:r>
              <a:rPr lang="es-ES" sz="3200" b="1" dirty="0" smtClean="0"/>
              <a:t>. Las casas no tienen ni agua corriente ni alcantarillado (!), pero aún así unas 50.000 personas* decidieron instalarse aquí </a:t>
            </a:r>
            <a:r>
              <a:rPr lang="es-ES" sz="3200" b="1" dirty="0" err="1" smtClean="0"/>
              <a:t>atraidas</a:t>
            </a:r>
            <a:r>
              <a:rPr lang="es-ES" sz="3200" b="1" dirty="0" smtClean="0"/>
              <a:t> por las minas de oro del “centro poblado” más alto del mundo.</a:t>
            </a:r>
            <a:endParaRPr lang="es-ES" sz="3200" b="1" dirty="0"/>
          </a:p>
        </p:txBody>
      </p:sp>
    </p:spTree>
  </p:cSld>
  <p:clrMapOvr>
    <a:masterClrMapping/>
  </p:clrMapOvr>
  <p:transition spd="med" advTm="23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3314" name="Picture 2" descr="C:\Users\Jose Luis\Desktop\la_rinconada_1-1.jpg"/>
          <p:cNvPicPr>
            <a:picLocks noChangeAspect="1" noChangeArrowheads="1"/>
          </p:cNvPicPr>
          <p:nvPr/>
        </p:nvPicPr>
        <p:blipFill>
          <a:blip r:embed="rId2"/>
          <a:srcRect/>
          <a:stretch>
            <a:fillRect/>
          </a:stretch>
        </p:blipFill>
        <p:spPr bwMode="auto">
          <a:xfrm>
            <a:off x="0"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1504706578_045425_1504708369_album_normal.jpg"/>
          <p:cNvPicPr>
            <a:picLocks noChangeAspect="1" noChangeArrowheads="1"/>
          </p:cNvPicPr>
          <p:nvPr/>
        </p:nvPicPr>
        <p:blipFill>
          <a:blip r:embed="rId2"/>
          <a:srcRect/>
          <a:stretch>
            <a:fillRect/>
          </a:stretch>
        </p:blipFill>
        <p:spPr bwMode="auto">
          <a:xfrm>
            <a:off x="-1" y="-1"/>
            <a:ext cx="11161713" cy="690794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437320" y="500042"/>
            <a:ext cx="2932907" cy="3539430"/>
          </a:xfrm>
          <a:prstGeom prst="rect">
            <a:avLst/>
          </a:prstGeom>
          <a:noFill/>
        </p:spPr>
        <p:txBody>
          <a:bodyPr wrap="square">
            <a:spAutoFit/>
          </a:bodyPr>
          <a:lstStyle/>
          <a:p>
            <a:pPr algn="ctr"/>
            <a:r>
              <a:rPr lang="es-ES" sz="3200" dirty="0" smtClean="0">
                <a:solidFill>
                  <a:srgbClr val="FFFF00"/>
                </a:solidFill>
              </a:rPr>
              <a:t>Mauro lleva treinta años en la mina, vino por unos años pensando que se haría rico, y aquí sigue.</a:t>
            </a:r>
            <a:endParaRPr lang="es-ES" sz="3200" dirty="0">
              <a:solidFill>
                <a:srgbClr val="FFFF00"/>
              </a:solidFill>
            </a:endParaRPr>
          </a:p>
        </p:txBody>
      </p:sp>
    </p:spTree>
  </p:cSld>
  <p:clrMapOvr>
    <a:masterClrMapping/>
  </p:clrMapOvr>
  <p:transition spd="med" advTm="1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21506" name="Picture 2" descr="C:\Users\Jose Luis\Desktop\1504706578_045425_1504708371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22530" name="Picture 2" descr="C:\Users\Jose Luis\Desktop\1504706578_045425_1504708372_album_normal.jpg"/>
          <p:cNvPicPr>
            <a:picLocks noChangeAspect="1" noChangeArrowheads="1"/>
          </p:cNvPicPr>
          <p:nvPr/>
        </p:nvPicPr>
        <p:blipFill>
          <a:blip r:embed="rId2"/>
          <a:srcRect/>
          <a:stretch>
            <a:fillRect/>
          </a:stretch>
        </p:blipFill>
        <p:spPr bwMode="auto">
          <a:xfrm>
            <a:off x="-1"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7410" name="Picture 2" descr="C:\Users\Jose Luis\Desktop\La rinconada.jpg"/>
          <p:cNvPicPr>
            <a:picLocks noChangeAspect="1" noChangeArrowheads="1"/>
          </p:cNvPicPr>
          <p:nvPr/>
        </p:nvPicPr>
        <p:blipFill>
          <a:blip r:embed="rId2"/>
          <a:srcRect/>
          <a:stretch>
            <a:fillRect/>
          </a:stretch>
        </p:blipFill>
        <p:spPr bwMode="auto">
          <a:xfrm>
            <a:off x="-187325" y="-93663"/>
            <a:ext cx="11349038" cy="6951663"/>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23554" name="Picture 2" descr="C:\Users\Jose Luis\Desktop\1504706578_045425_1504708373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294708" y="1142984"/>
            <a:ext cx="7862129" cy="5078313"/>
          </a:xfrm>
          <a:prstGeom prst="rect">
            <a:avLst/>
          </a:prstGeom>
        </p:spPr>
        <p:txBody>
          <a:bodyPr wrap="square">
            <a:spAutoFit/>
          </a:bodyPr>
          <a:lstStyle/>
          <a:p>
            <a:r>
              <a:rPr lang="es-ES" sz="3600" dirty="0" smtClean="0"/>
              <a:t>Cuando </a:t>
            </a:r>
            <a:r>
              <a:rPr lang="es-ES" sz="3600" b="1" dirty="0" err="1" smtClean="0"/>
              <a:t>National</a:t>
            </a:r>
            <a:r>
              <a:rPr lang="es-ES" sz="3600" b="1" dirty="0" smtClean="0"/>
              <a:t> </a:t>
            </a:r>
            <a:r>
              <a:rPr lang="es-ES" sz="3600" b="1" dirty="0" err="1" smtClean="0"/>
              <a:t>Geographic</a:t>
            </a:r>
            <a:r>
              <a:rPr lang="es-ES" sz="3600" b="1" dirty="0" smtClean="0"/>
              <a:t> Magazine </a:t>
            </a:r>
            <a:r>
              <a:rPr lang="es-ES" sz="3600" dirty="0" smtClean="0"/>
              <a:t>escribió un artículo sobre el centro poblado </a:t>
            </a:r>
            <a:r>
              <a:rPr lang="es-ES" sz="3600" b="1" dirty="0" smtClean="0"/>
              <a:t>Mina La Rinconada</a:t>
            </a:r>
            <a:r>
              <a:rPr lang="es-ES" sz="3600" dirty="0" smtClean="0"/>
              <a:t> en 2009, las condiciones de trabajo en las minas fueron descritas como de baja calidad ya que los trabajadores arriesgaban constantemente ser </a:t>
            </a:r>
            <a:r>
              <a:rPr lang="es-ES" sz="3600" b="1" dirty="0" smtClean="0"/>
              <a:t>intoxicadas por humo o mercurio </a:t>
            </a:r>
            <a:r>
              <a:rPr lang="es-ES" sz="3600" dirty="0" smtClean="0"/>
              <a:t>** a través de la respiración.</a:t>
            </a:r>
            <a:endParaRPr lang="es-ES" sz="3600" dirty="0"/>
          </a:p>
        </p:txBody>
      </p:sp>
    </p:spTree>
  </p:cSld>
  <p:clrMapOvr>
    <a:masterClrMapping/>
  </p:clrMapOvr>
  <p:transition spd="med" advTm="15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790825" y="2828836"/>
            <a:ext cx="5578475" cy="1200329"/>
          </a:xfrm>
          <a:prstGeom prst="rect">
            <a:avLst/>
          </a:prstGeom>
        </p:spPr>
        <p:txBody>
          <a:bodyPr>
            <a:spAutoFit/>
          </a:bodyPr>
          <a:lstStyle/>
          <a:p>
            <a:r>
              <a:rPr lang="es-ES" dirty="0" smtClean="0"/>
              <a:t>Pallaqueras. Mujeres escarbando en la ladera los desechos extraídos de la mina. Las mujeres tienen prohibido entrar en la mina, los mineros dicen que si entran el oro desaparece.</a:t>
            </a:r>
            <a:endParaRPr lang="es-ES" dirty="0"/>
          </a:p>
        </p:txBody>
      </p:sp>
      <p:pic>
        <p:nvPicPr>
          <p:cNvPr id="29698" name="Picture 2" descr="C:\Users\Jose Luis\Desktop\1504706578_045425_1504708370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008956" y="785794"/>
            <a:ext cx="8370888" cy="5262979"/>
          </a:xfrm>
          <a:prstGeom prst="rect">
            <a:avLst/>
          </a:prstGeom>
        </p:spPr>
        <p:txBody>
          <a:bodyPr wrap="square">
            <a:spAutoFit/>
          </a:bodyPr>
          <a:lstStyle/>
          <a:p>
            <a:r>
              <a:rPr lang="es-ES" sz="2800" dirty="0" smtClean="0"/>
              <a:t> La Rinconada, Puno, Perú - Pallaqueras Mujer excavando el residuo extraído de la mina en el talud. Las mujeres tienen prohibida la entrada a la mina, los mineros dicen que si entran en el oro desaparece..a más de 5.000 metros de altitud, resistir el frío y la falta de oxígeno, unas 70.000 personas sobreviven persiguiendo el sueño de oro. Es en </a:t>
            </a:r>
            <a:r>
              <a:rPr lang="es-ES" sz="2800" dirty="0" smtClean="0"/>
              <a:t>La</a:t>
            </a:r>
            <a:r>
              <a:rPr lang="es-ES" sz="2800" dirty="0" smtClean="0"/>
              <a:t> </a:t>
            </a:r>
            <a:r>
              <a:rPr lang="es-ES" sz="2800" dirty="0" smtClean="0"/>
              <a:t>Rinconada, </a:t>
            </a:r>
            <a:r>
              <a:rPr lang="es-ES" sz="2800" dirty="0" smtClean="0"/>
              <a:t>ubicado en el </a:t>
            </a:r>
            <a:r>
              <a:rPr lang="es-ES" sz="2800" dirty="0" smtClean="0"/>
              <a:t>Nevado </a:t>
            </a:r>
            <a:r>
              <a:rPr lang="es-ES" sz="2800" dirty="0" smtClean="0"/>
              <a:t>de </a:t>
            </a:r>
            <a:r>
              <a:rPr lang="es-ES" sz="2800" dirty="0" err="1" smtClean="0"/>
              <a:t>Ananea</a:t>
            </a:r>
            <a:r>
              <a:rPr lang="es-ES" sz="2800" dirty="0" smtClean="0"/>
              <a:t> en </a:t>
            </a:r>
            <a:r>
              <a:rPr lang="es-ES" sz="2800" dirty="0" smtClean="0"/>
              <a:t>los Andes peruanos y considerada la ciudad más alta del mundo, donde los hombres y las mujeres estaban viniendo durante décadas improvisando una ciudad de casas hechas de zinc en medio de nieves perpetuas. </a:t>
            </a:r>
            <a:endParaRPr lang="es-ES" sz="2800" dirty="0"/>
          </a:p>
        </p:txBody>
      </p:sp>
    </p:spTree>
  </p:cSld>
  <p:clrMapOvr>
    <a:masterClrMapping/>
  </p:clrMapOvr>
  <p:transition spd="med" advTm="34000">
    <p:dissolve/>
    <p:sndAc>
      <p:stSnd>
        <p:snd r:embed="rId2" name="LOT ME CALL YOU SWEETHEAR (2).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3074" name="Picture 2" descr="C:\Users\Jose Luis\Desktop\La_Rinconada-2.jpg"/>
          <p:cNvPicPr>
            <a:picLocks noChangeAspect="1" noChangeArrowheads="1"/>
          </p:cNvPicPr>
          <p:nvPr/>
        </p:nvPicPr>
        <p:blipFill>
          <a:blip r:embed="rId2"/>
          <a:srcRect/>
          <a:stretch>
            <a:fillRect/>
          </a:stretch>
        </p:blipFill>
        <p:spPr bwMode="auto">
          <a:xfrm>
            <a:off x="0"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2050" name="Picture 2" descr="C:\Users\Jose Luis\Desktop\la_rinconada_00.jpg"/>
          <p:cNvPicPr>
            <a:picLocks noChangeAspect="1" noChangeArrowheads="1"/>
          </p:cNvPicPr>
          <p:nvPr/>
        </p:nvPicPr>
        <p:blipFill>
          <a:blip r:embed="rId2"/>
          <a:srcRect/>
          <a:stretch>
            <a:fillRect/>
          </a:stretch>
        </p:blipFill>
        <p:spPr bwMode="auto">
          <a:xfrm>
            <a:off x="0" y="0"/>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866212" y="1571612"/>
            <a:ext cx="5578475" cy="3416320"/>
          </a:xfrm>
          <a:prstGeom prst="rect">
            <a:avLst/>
          </a:prstGeom>
        </p:spPr>
        <p:txBody>
          <a:bodyPr>
            <a:spAutoFit/>
          </a:bodyPr>
          <a:lstStyle/>
          <a:p>
            <a:r>
              <a:rPr lang="es-ES" sz="3600" i="1" dirty="0" smtClean="0"/>
              <a:t>Carece de sistemas de alcantarillado sanitario. Tiene contaminación por </a:t>
            </a:r>
            <a:r>
              <a:rPr lang="es-ES" sz="3600" b="1" i="1" dirty="0" smtClean="0"/>
              <a:t>mercurio </a:t>
            </a:r>
            <a:r>
              <a:rPr lang="es-ES" sz="3600" i="1" dirty="0" smtClean="0"/>
              <a:t>debido a las actividades de extracción minera</a:t>
            </a:r>
            <a:r>
              <a:rPr lang="es-ES" i="1" dirty="0" smtClean="0"/>
              <a:t>.</a:t>
            </a:r>
            <a:endParaRPr lang="es-ES" dirty="0"/>
          </a:p>
        </p:txBody>
      </p:sp>
    </p:spTree>
  </p:cSld>
  <p:clrMapOvr>
    <a:masterClrMapping/>
  </p:clrMapOvr>
  <p:transition spd="med" advTm="12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1504706578_045425_1504707705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365882" y="357166"/>
            <a:ext cx="5578475" cy="923330"/>
          </a:xfrm>
          <a:prstGeom prst="rect">
            <a:avLst/>
          </a:prstGeom>
          <a:solidFill>
            <a:srgbClr val="FFFF00"/>
          </a:solidFill>
        </p:spPr>
        <p:txBody>
          <a:bodyPr>
            <a:spAutoFit/>
          </a:bodyPr>
          <a:lstStyle/>
          <a:p>
            <a:pPr algn="ctr"/>
            <a:r>
              <a:rPr lang="es-ES" dirty="0" smtClean="0"/>
              <a:t>Mineros reparando las cañerías que llevan el agua dentro de la mina. La nieve cubre todo el año el nevado de </a:t>
            </a:r>
            <a:r>
              <a:rPr lang="es-ES" dirty="0" err="1" smtClean="0"/>
              <a:t>Ananea</a:t>
            </a:r>
            <a:r>
              <a:rPr lang="es-ES" dirty="0" smtClean="0"/>
              <a:t>.</a:t>
            </a:r>
            <a:endParaRPr lang="es-ES" dirty="0"/>
          </a:p>
        </p:txBody>
      </p:sp>
    </p:spTree>
  </p:cSld>
  <p:clrMapOvr>
    <a:masterClrMapping/>
  </p:clrMapOvr>
  <p:transition spd="med" advTm="13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21506" name="Picture 2" descr="C:\Users\Jose Luis\Desktop\1504706578_045425_1504707706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
        <p:nvSpPr>
          <p:cNvPr id="4" name="3 Rectángulo"/>
          <p:cNvSpPr/>
          <p:nvPr/>
        </p:nvSpPr>
        <p:spPr>
          <a:xfrm>
            <a:off x="508758" y="500042"/>
            <a:ext cx="6000792" cy="646331"/>
          </a:xfrm>
          <a:prstGeom prst="rect">
            <a:avLst/>
          </a:prstGeom>
          <a:solidFill>
            <a:srgbClr val="FFFF00"/>
          </a:solidFill>
        </p:spPr>
        <p:txBody>
          <a:bodyPr wrap="square">
            <a:spAutoFit/>
          </a:bodyPr>
          <a:lstStyle/>
          <a:p>
            <a:r>
              <a:rPr lang="es-ES" b="1" dirty="0" smtClean="0"/>
              <a:t>Después de su jornada de trabajo, unos mineros vuelven de la mina entre montañas de escombros y basura.</a:t>
            </a:r>
            <a:endParaRPr lang="es-ES" b="1" dirty="0"/>
          </a:p>
        </p:txBody>
      </p:sp>
    </p:spTree>
  </p:cSld>
  <p:clrMapOvr>
    <a:masterClrMapping/>
  </p:clrMapOvr>
  <p:transition spd="med" advTm="11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1504706578_045425_1504707707_album_normal.jpg"/>
          <p:cNvPicPr>
            <a:picLocks noChangeAspect="1" noChangeArrowheads="1"/>
          </p:cNvPicPr>
          <p:nvPr/>
        </p:nvPicPr>
        <p:blipFill>
          <a:blip r:embed="rId2"/>
          <a:srcRect/>
          <a:stretch>
            <a:fillRect/>
          </a:stretch>
        </p:blipFill>
        <p:spPr bwMode="auto">
          <a:xfrm>
            <a:off x="0" y="0"/>
            <a:ext cx="11161714"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437320" y="428604"/>
            <a:ext cx="5578475" cy="1200329"/>
          </a:xfrm>
          <a:prstGeom prst="rect">
            <a:avLst/>
          </a:prstGeom>
          <a:solidFill>
            <a:srgbClr val="FFFF00"/>
          </a:solidFill>
        </p:spPr>
        <p:txBody>
          <a:bodyPr>
            <a:spAutoFit/>
          </a:bodyPr>
          <a:lstStyle/>
          <a:p>
            <a:pPr algn="ctr"/>
            <a:r>
              <a:rPr lang="es-ES" dirty="0" smtClean="0"/>
              <a:t>Una piedra con un poco de oro, extraída después de la jornada de cachorreo, a punto para entrar en el quimbalete o molino. Con un poco de suerte pueden ganar unos miles de soles (unos 300 euros) al mes.</a:t>
            </a:r>
            <a:endParaRPr lang="es-ES" dirty="0"/>
          </a:p>
        </p:txBody>
      </p:sp>
    </p:spTree>
  </p:cSld>
  <p:clrMapOvr>
    <a:masterClrMapping/>
  </p:clrMapOvr>
  <p:transition spd="med" advTm="1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1937518" y="642918"/>
            <a:ext cx="8370888" cy="5509200"/>
          </a:xfrm>
          <a:prstGeom prst="rect">
            <a:avLst/>
          </a:prstGeom>
        </p:spPr>
        <p:txBody>
          <a:bodyPr wrap="square">
            <a:spAutoFit/>
          </a:bodyPr>
          <a:lstStyle/>
          <a:p>
            <a:r>
              <a:rPr lang="es-ES" sz="3200" dirty="0" smtClean="0"/>
              <a:t>Trabajan por el sistema llamado “</a:t>
            </a:r>
            <a:r>
              <a:rPr lang="es-ES" sz="3200" b="1" dirty="0" smtClean="0"/>
              <a:t>Cachorreo</a:t>
            </a:r>
            <a:r>
              <a:rPr lang="es-ES" sz="3200" dirty="0" smtClean="0"/>
              <a:t>” (pago en especie mineralizado), </a:t>
            </a:r>
            <a:r>
              <a:rPr lang="es-ES" sz="3200" b="1" dirty="0" smtClean="0"/>
              <a:t>práctica ancestral que permanece en la minería informal que consiste en </a:t>
            </a:r>
            <a:r>
              <a:rPr lang="es-ES" sz="3200" dirty="0" smtClean="0"/>
              <a:t>currar durante una semana y sacar todo el oro posible para la empresa sin cobrar sueldo, obteniendo como recompensa 1 día de curro para poder extraer todo el mineral que pueda uno llevarse consigo en un saco… (!!!).</a:t>
            </a:r>
          </a:p>
          <a:p>
            <a:r>
              <a:rPr lang="es-ES" sz="3200" dirty="0" smtClean="0"/>
              <a:t>Trabajar un mes sin sueldo… suena más bien a cachondeo…</a:t>
            </a:r>
            <a:endParaRPr lang="es-ES" sz="3200" dirty="0"/>
          </a:p>
        </p:txBody>
      </p:sp>
    </p:spTree>
  </p:cSld>
  <p:clrMapOvr>
    <a:masterClrMapping/>
  </p:clrMapOvr>
  <p:transition spd="med" advTm="23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1504706578_045425_1504707708_album_normal.jpg"/>
          <p:cNvPicPr>
            <a:picLocks noChangeAspect="1" noChangeArrowheads="1"/>
          </p:cNvPicPr>
          <p:nvPr/>
        </p:nvPicPr>
        <p:blipFill>
          <a:blip r:embed="rId2"/>
          <a:srcRect/>
          <a:stretch>
            <a:fillRect/>
          </a:stretch>
        </p:blipFill>
        <p:spPr bwMode="auto">
          <a:xfrm>
            <a:off x="0" y="0"/>
            <a:ext cx="11161713" cy="7003144"/>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508759" y="428605"/>
            <a:ext cx="3786214" cy="923330"/>
          </a:xfrm>
          <a:prstGeom prst="rect">
            <a:avLst/>
          </a:prstGeom>
          <a:solidFill>
            <a:srgbClr val="FFFF00"/>
          </a:solidFill>
        </p:spPr>
        <p:txBody>
          <a:bodyPr wrap="square">
            <a:spAutoFit/>
          </a:bodyPr>
          <a:lstStyle/>
          <a:p>
            <a:pPr algn="ctr"/>
            <a:r>
              <a:rPr lang="es-ES" dirty="0" smtClean="0"/>
              <a:t>José trabajando con el quimbalete después de triturar las piedras que saco de la mina.</a:t>
            </a:r>
            <a:endParaRPr lang="es-ES" dirty="0"/>
          </a:p>
        </p:txBody>
      </p:sp>
    </p:spTree>
  </p:cSld>
  <p:clrMapOvr>
    <a:masterClrMapping/>
  </p:clrMapOvr>
  <p:transition spd="med" advTm="12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1504706578_045425_1504707709_album_normal.jpg"/>
          <p:cNvPicPr>
            <a:picLocks noChangeAspect="1" noChangeArrowheads="1"/>
          </p:cNvPicPr>
          <p:nvPr/>
        </p:nvPicPr>
        <p:blipFill>
          <a:blip r:embed="rId3"/>
          <a:srcRect/>
          <a:stretch>
            <a:fillRect/>
          </a:stretch>
        </p:blipFill>
        <p:spPr bwMode="auto">
          <a:xfrm>
            <a:off x="-1" y="0"/>
            <a:ext cx="11161714"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508758" y="428604"/>
            <a:ext cx="5578475" cy="1200329"/>
          </a:xfrm>
          <a:prstGeom prst="rect">
            <a:avLst/>
          </a:prstGeom>
          <a:solidFill>
            <a:srgbClr val="FFFF00"/>
          </a:solidFill>
        </p:spPr>
        <p:txBody>
          <a:bodyPr>
            <a:spAutoFit/>
          </a:bodyPr>
          <a:lstStyle/>
          <a:p>
            <a:pPr algn="ctr"/>
            <a:r>
              <a:rPr lang="es-ES" b="1" dirty="0" smtClean="0"/>
              <a:t>El cachorreo es totalmente artesanal, desde la extracción de las rocas en la mina hasta el amalgamado del mercurio con el oro. Con la ayuda de una batea, José va separando el oro del resto de minerales.</a:t>
            </a:r>
            <a:endParaRPr lang="es-ES" b="1" dirty="0"/>
          </a:p>
        </p:txBody>
      </p:sp>
    </p:spTree>
  </p:cSld>
  <p:clrMapOvr>
    <a:masterClrMapping/>
  </p:clrMapOvr>
  <p:transition spd="med" advTm="19000">
    <p:dissolve/>
    <p:sndAc>
      <p:stSnd>
        <p:snd r:embed="rId2" name="LA PALOMA.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descr="C:\Users\Jose Luis\Desktop\1504706578_045425_1504707710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508758" y="428604"/>
            <a:ext cx="5578475" cy="646331"/>
          </a:xfrm>
          <a:prstGeom prst="rect">
            <a:avLst/>
          </a:prstGeom>
          <a:solidFill>
            <a:srgbClr val="FFFF00"/>
          </a:solidFill>
        </p:spPr>
        <p:txBody>
          <a:bodyPr>
            <a:spAutoFit/>
          </a:bodyPr>
          <a:lstStyle/>
          <a:p>
            <a:pPr algn="ctr"/>
            <a:r>
              <a:rPr lang="es-ES" b="1" dirty="0" smtClean="0"/>
              <a:t>Con un pañuelo se filtra el agua hasta que queda en la mano una pequeña bola de mercurio y oro.</a:t>
            </a:r>
            <a:endParaRPr lang="es-ES" b="1" dirty="0"/>
          </a:p>
        </p:txBody>
      </p:sp>
    </p:spTree>
  </p:cSld>
  <p:clrMapOvr>
    <a:masterClrMapping/>
  </p:clrMapOvr>
  <p:transition spd="med" advTm="12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1504706578_045425_1504707711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508758" y="428604"/>
            <a:ext cx="5578475" cy="1200329"/>
          </a:xfrm>
          <a:prstGeom prst="rect">
            <a:avLst/>
          </a:prstGeom>
          <a:solidFill>
            <a:srgbClr val="FFFF00"/>
          </a:solidFill>
        </p:spPr>
        <p:txBody>
          <a:bodyPr>
            <a:spAutoFit/>
          </a:bodyPr>
          <a:lstStyle/>
          <a:p>
            <a:pPr algn="ctr"/>
            <a:r>
              <a:rPr lang="es-ES" b="1" dirty="0" smtClean="0"/>
              <a:t>Mineros esperando mientras el acopiador separa el oro del mercurio. Uno de los principales problemas de salud de La Rinconada viene provocado por ese mercurio evaporado en el proceso.</a:t>
            </a:r>
            <a:endParaRPr lang="es-ES" b="1" dirty="0"/>
          </a:p>
        </p:txBody>
      </p:sp>
    </p:spTree>
  </p:cSld>
  <p:clrMapOvr>
    <a:masterClrMapping/>
  </p:clrMapOvr>
  <p:transition spd="med" advTm="17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9218" name="Picture 2" descr="C:\Users\Jose Luis\Desktop\20130113-CampamentMinerLaRinconada-12.jpg"/>
          <p:cNvPicPr>
            <a:picLocks noChangeAspect="1" noChangeArrowheads="1"/>
          </p:cNvPicPr>
          <p:nvPr/>
        </p:nvPicPr>
        <p:blipFill>
          <a:blip r:embed="rId2"/>
          <a:srcRect/>
          <a:stretch>
            <a:fillRect/>
          </a:stretch>
        </p:blipFill>
        <p:spPr bwMode="auto">
          <a:xfrm>
            <a:off x="-1" y="0"/>
            <a:ext cx="11161713" cy="7031932"/>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1504706578_045425_1504707712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4" name="3 Rectángulo"/>
          <p:cNvSpPr/>
          <p:nvPr/>
        </p:nvSpPr>
        <p:spPr>
          <a:xfrm>
            <a:off x="651634" y="428604"/>
            <a:ext cx="5578475" cy="1200329"/>
          </a:xfrm>
          <a:prstGeom prst="rect">
            <a:avLst/>
          </a:prstGeom>
          <a:solidFill>
            <a:srgbClr val="FFFF00"/>
          </a:solidFill>
        </p:spPr>
        <p:txBody>
          <a:bodyPr>
            <a:spAutoFit/>
          </a:bodyPr>
          <a:lstStyle/>
          <a:p>
            <a:pPr algn="ctr"/>
            <a:r>
              <a:rPr lang="es-ES" b="1" dirty="0" smtClean="0"/>
              <a:t>Un grupo de mineros entrando dentro del glaciar a través de una bocamina. Trabajan en condiciones extremas, en galerías de más de un kilómetro donde escasea el oxígeno y la humedad cala hasta los huesos.</a:t>
            </a:r>
            <a:endParaRPr lang="es-ES" b="1" dirty="0"/>
          </a:p>
        </p:txBody>
      </p:sp>
    </p:spTree>
  </p:cSld>
  <p:clrMapOvr>
    <a:masterClrMapping/>
  </p:clrMapOvr>
  <p:transition spd="med" advTm="19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790825" y="2967335"/>
            <a:ext cx="5578475" cy="923330"/>
          </a:xfrm>
          <a:prstGeom prst="rect">
            <a:avLst/>
          </a:prstGeom>
        </p:spPr>
        <p:txBody>
          <a:bodyPr>
            <a:spAutoFit/>
          </a:bodyPr>
          <a:lstStyle/>
          <a:p>
            <a:r>
              <a:rPr lang="es-ES" dirty="0" smtClean="0"/>
              <a:t>Juana vino con su marido y sus hijos, y aunque su trabajo es pura cuestión de suerte, consigue sacar a su familia adelante.</a:t>
            </a:r>
            <a:endParaRPr lang="es-ES" dirty="0"/>
          </a:p>
        </p:txBody>
      </p:sp>
      <p:pic>
        <p:nvPicPr>
          <p:cNvPr id="30722" name="Picture 2" descr="C:\Users\Jose Luis\Desktop\1504706578_045425_1504708371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790825" y="2967335"/>
            <a:ext cx="5578475" cy="923330"/>
          </a:xfrm>
          <a:prstGeom prst="rect">
            <a:avLst/>
          </a:prstGeom>
        </p:spPr>
        <p:txBody>
          <a:bodyPr>
            <a:spAutoFit/>
          </a:bodyPr>
          <a:lstStyle/>
          <a:p>
            <a:r>
              <a:rPr lang="es-ES" dirty="0" smtClean="0"/>
              <a:t>Las mujeres, debido a la peligrosidad del trabajo que realizan, se han organizado en diversas asociaciones de pallaqueras</a:t>
            </a:r>
            <a:endParaRPr lang="es-ES" dirty="0"/>
          </a:p>
        </p:txBody>
      </p:sp>
      <p:pic>
        <p:nvPicPr>
          <p:cNvPr id="31746" name="Picture 2" descr="C:\Users\Jose Luis\Desktop\1504706578_045425_1504708372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sp>
        <p:nvSpPr>
          <p:cNvPr id="3" name="2 Rectángulo"/>
          <p:cNvSpPr/>
          <p:nvPr/>
        </p:nvSpPr>
        <p:spPr>
          <a:xfrm>
            <a:off x="2790825" y="2967335"/>
            <a:ext cx="5578475" cy="923330"/>
          </a:xfrm>
          <a:prstGeom prst="rect">
            <a:avLst/>
          </a:prstGeom>
        </p:spPr>
        <p:txBody>
          <a:bodyPr>
            <a:spAutoFit/>
          </a:bodyPr>
          <a:lstStyle/>
          <a:p>
            <a:r>
              <a:rPr lang="es-ES" dirty="0" smtClean="0"/>
              <a:t>El pallaqueo solo lo realizan mujeres. Con un martillo en las manos golpean los restos de rocas que salen de la mina, y que ya nadie quiere, en busca de algo de oro.</a:t>
            </a:r>
            <a:endParaRPr lang="es-ES" dirty="0"/>
          </a:p>
        </p:txBody>
      </p:sp>
      <p:pic>
        <p:nvPicPr>
          <p:cNvPr id="32770" name="Picture 2" descr="C:\Users\Jose Luis\Desktop\1504706578_045425_1504708373_album_normal.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5121" name="Picture 1" descr="C:\Users\Jose Luis\Desktop\1504706578_045425_1504707704_album_normal.jpg"/>
          <p:cNvPicPr>
            <a:picLocks noChangeAspect="1" noChangeArrowheads="1"/>
          </p:cNvPicPr>
          <p:nvPr/>
        </p:nvPicPr>
        <p:blipFill>
          <a:blip r:embed="rId2"/>
          <a:srcRect/>
          <a:stretch>
            <a:fillRect/>
          </a:stretch>
        </p:blipFill>
        <p:spPr bwMode="auto">
          <a:xfrm>
            <a:off x="0" y="0"/>
            <a:ext cx="11161713" cy="6858000"/>
          </a:xfrm>
          <a:prstGeom prst="rect">
            <a:avLst/>
          </a:prstGeom>
          <a:noFill/>
        </p:spPr>
      </p:pic>
      <p:sp>
        <p:nvSpPr>
          <p:cNvPr id="5" name="4 Rectángulo"/>
          <p:cNvSpPr/>
          <p:nvPr/>
        </p:nvSpPr>
        <p:spPr>
          <a:xfrm>
            <a:off x="437320" y="357166"/>
            <a:ext cx="5578475" cy="1200329"/>
          </a:xfrm>
          <a:prstGeom prst="rect">
            <a:avLst/>
          </a:prstGeom>
          <a:solidFill>
            <a:srgbClr val="FFFF00"/>
          </a:solidFill>
        </p:spPr>
        <p:txBody>
          <a:bodyPr>
            <a:spAutoFit/>
          </a:bodyPr>
          <a:lstStyle/>
          <a:p>
            <a:pPr algn="ctr"/>
            <a:r>
              <a:rPr lang="es-ES" b="1" dirty="0" smtClean="0"/>
              <a:t>Las calles siempre están cubiertas de lodo, no existen redes de agua potable, ni de alcantarillado, y por supuesto no hay tratamiento de residuos. Lo que hace de La Rinconada un gran vertedero.</a:t>
            </a:r>
            <a:endParaRPr lang="es-ES" b="1" dirty="0"/>
          </a:p>
        </p:txBody>
      </p:sp>
    </p:spTree>
  </p:cSld>
  <p:clrMapOvr>
    <a:masterClrMapping/>
  </p:clrMapOvr>
  <p:transition spd="med" advTm="15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8194" name="Picture 2" descr="C:\Users\Jose Luis\Desktop\images (2).jpg"/>
          <p:cNvPicPr>
            <a:picLocks noChangeAspect="1" noChangeArrowheads="1"/>
          </p:cNvPicPr>
          <p:nvPr/>
        </p:nvPicPr>
        <p:blipFill>
          <a:blip r:embed="rId2"/>
          <a:srcRect/>
          <a:stretch>
            <a:fillRect/>
          </a:stretch>
        </p:blipFill>
        <p:spPr bwMode="auto">
          <a:xfrm>
            <a:off x="-1" y="-1"/>
            <a:ext cx="11161713" cy="7754393"/>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4098" name="Picture 2" descr="C:\Users\Jose Luis\Desktop\569220343582e_1.jpg"/>
          <p:cNvPicPr>
            <a:picLocks noChangeAspect="1" noChangeArrowheads="1"/>
          </p:cNvPicPr>
          <p:nvPr/>
        </p:nvPicPr>
        <p:blipFill>
          <a:blip r:embed="rId2"/>
          <a:srcRect/>
          <a:stretch>
            <a:fillRect/>
          </a:stretch>
        </p:blipFill>
        <p:spPr bwMode="auto">
          <a:xfrm>
            <a:off x="-1" y="1"/>
            <a:ext cx="11161713"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5122" name="Picture 2" descr="C:\Users\Jose Luis\Desktop\images (1).jpg"/>
          <p:cNvPicPr>
            <a:picLocks noChangeAspect="1" noChangeArrowheads="1"/>
          </p:cNvPicPr>
          <p:nvPr/>
        </p:nvPicPr>
        <p:blipFill>
          <a:blip r:embed="rId2"/>
          <a:srcRect/>
          <a:stretch>
            <a:fillRect/>
          </a:stretch>
        </p:blipFill>
        <p:spPr bwMode="auto">
          <a:xfrm>
            <a:off x="-1" y="0"/>
            <a:ext cx="11269735"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6146" name="Picture 2" descr="C:\Users\Jose Luis\Desktop\1504706117_915831_1504713329_noticia_normal.jpg"/>
          <p:cNvPicPr>
            <a:picLocks noChangeAspect="1" noChangeArrowheads="1"/>
          </p:cNvPicPr>
          <p:nvPr/>
        </p:nvPicPr>
        <p:blipFill>
          <a:blip r:embed="rId3"/>
          <a:srcRect/>
          <a:stretch>
            <a:fillRect/>
          </a:stretch>
        </p:blipFill>
        <p:spPr bwMode="auto">
          <a:xfrm>
            <a:off x="-1" y="0"/>
            <a:ext cx="11161714" cy="6858000"/>
          </a:xfrm>
          <a:prstGeom prst="rect">
            <a:avLst/>
          </a:prstGeom>
          <a:noFill/>
        </p:spPr>
      </p:pic>
    </p:spTree>
  </p:cSld>
  <p:clrMapOvr>
    <a:masterClrMapping/>
  </p:clrMapOvr>
  <p:transition spd="med" advTm="9000">
    <p:dissolve/>
    <p:sndAc>
      <p:stSnd>
        <p:snd r:embed="rId2" name="MARIA ELENA.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7170" name="Picture 2" descr="C:\Users\Jose Luis\Desktop\puno-en-la-rinconada-mas-de-30-JPG_604x0.jpg"/>
          <p:cNvPicPr>
            <a:picLocks noChangeAspect="1" noChangeArrowheads="1"/>
          </p:cNvPicPr>
          <p:nvPr/>
        </p:nvPicPr>
        <p:blipFill>
          <a:blip r:embed="rId2"/>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0242" name="Picture 2" descr="C:\Users\Jose Luis\Desktop\la-riconada-ii.jpg"/>
          <p:cNvPicPr>
            <a:picLocks noChangeAspect="1" noChangeArrowheads="1"/>
          </p:cNvPicPr>
          <p:nvPr/>
        </p:nvPicPr>
        <p:blipFill>
          <a:blip r:embed="rId2" cstate="print"/>
          <a:srcRect/>
          <a:stretch>
            <a:fillRect/>
          </a:stretch>
        </p:blipFill>
        <p:spPr bwMode="auto">
          <a:xfrm>
            <a:off x="-1" y="0"/>
            <a:ext cx="11161714" cy="6858000"/>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20/08/2018</a:t>
            </a:fld>
            <a:endParaRPr lang="es-ES"/>
          </a:p>
        </p:txBody>
      </p:sp>
      <p:pic>
        <p:nvPicPr>
          <p:cNvPr id="11266" name="Picture 2" descr="C:\Users\Jose Luis\Desktop\3991067835_b936c76e84.jpg"/>
          <p:cNvPicPr>
            <a:picLocks noChangeAspect="1" noChangeArrowheads="1"/>
          </p:cNvPicPr>
          <p:nvPr/>
        </p:nvPicPr>
        <p:blipFill>
          <a:blip r:embed="rId2" cstate="print"/>
          <a:srcRect/>
          <a:stretch>
            <a:fillRect/>
          </a:stretch>
        </p:blipFill>
        <p:spPr bwMode="auto">
          <a:xfrm>
            <a:off x="-1" y="0"/>
            <a:ext cx="11161713" cy="7093095"/>
          </a:xfrm>
          <a:prstGeom prst="rect">
            <a:avLst/>
          </a:prstGeom>
          <a:noFill/>
        </p:spPr>
      </p:pic>
    </p:spTree>
  </p:cSld>
  <p:clrMapOvr>
    <a:masterClrMapping/>
  </p:clrMapOvr>
  <p:transition spd="med" advTm="9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0"/>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0" y="2"/>
            <a:ext cx="11161713"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6517" y="3386529"/>
            <a:ext cx="6858000" cy="8496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690234" y="3386529"/>
            <a:ext cx="6858000" cy="8496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3"/>
            <a:ext cx="11161713" cy="69513"/>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8"/>
            <a:ext cx="1116171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0880" y="5803930"/>
            <a:ext cx="650956" cy="684514"/>
          </a:xfrm>
          <a:prstGeom prst="rect">
            <a:avLst/>
          </a:prstGeom>
          <a:noFill/>
          <a:ln w="38100">
            <a:solidFill>
              <a:srgbClr val="1CDEF8"/>
            </a:solidFill>
            <a:miter lim="800000"/>
            <a:headEnd/>
            <a:tailEnd/>
          </a:ln>
        </p:spPr>
      </p:pic>
      <p:sp>
        <p:nvSpPr>
          <p:cNvPr id="19" name="18 Rectángulo"/>
          <p:cNvSpPr/>
          <p:nvPr/>
        </p:nvSpPr>
        <p:spPr>
          <a:xfrm>
            <a:off x="1482388" y="4714884"/>
            <a:ext cx="3286288"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84778" y="500043"/>
            <a:ext cx="4881696" cy="428509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00658" y="4"/>
            <a:ext cx="4270110"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20 de agosto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22:08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321837" y="5557999"/>
            <a:ext cx="2452105" cy="934065"/>
          </a:xfrm>
          <a:prstGeom prst="rect">
            <a:avLst/>
          </a:prstGeom>
          <a:noFill/>
        </p:spPr>
      </p:pic>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3"/>
                                        </p:tgtEl>
                                        <p:attrNameLst>
                                          <p:attrName>ppt_w</p:attrName>
                                        </p:attrNameLst>
                                      </p:cBhvr>
                                      <p:tavLst>
                                        <p:tav tm="0">
                                          <p:val>
                                            <p:strVal val="ppt_w"/>
                                          </p:val>
                                        </p:tav>
                                        <p:tav tm="100000">
                                          <p:val>
                                            <p:strVal val="ppt_w+.3"/>
                                          </p:val>
                                        </p:tav>
                                      </p:tavLst>
                                    </p:anim>
                                    <p:anim calcmode="lin" valueType="num">
                                      <p:cBhvr>
                                        <p:cTn id="11" dur="5000"/>
                                        <p:tgtEl>
                                          <p:spTgt spid="13"/>
                                        </p:tgtEl>
                                        <p:attrNameLst>
                                          <p:attrName>ppt_h</p:attrName>
                                        </p:attrNameLst>
                                      </p:cBhvr>
                                      <p:tavLst>
                                        <p:tav tm="0">
                                          <p:val>
                                            <p:strVal val="ppt_h"/>
                                          </p:val>
                                        </p:tav>
                                        <p:tav tm="100000">
                                          <p:val>
                                            <p:strVal val="ppt_h"/>
                                          </p:val>
                                        </p:tav>
                                      </p:tavLst>
                                    </p:anim>
                                    <p:animEffect transition="out" filter="fade">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2" presetClass="entr" presetSubtype="1" fill="hold" grpId="0" nodeType="with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2000"/>
                                        <p:tgtEl>
                                          <p:spTgt spid="12"/>
                                        </p:tgtEl>
                                      </p:cBhvr>
                                    </p:animEffect>
                                  </p:childTnLst>
                                </p:cTn>
                              </p:par>
                              <p:par>
                                <p:cTn id="17" presetID="22" presetClass="emph" presetSubtype="0" repeatCount="indefinite" fill="hold" grpId="1" nodeType="with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2000"/>
                                        <p:tgtEl>
                                          <p:spTgt spid="22"/>
                                        </p:tgtEl>
                                      </p:cBhvr>
                                    </p:animEffect>
                                    <p:anim calcmode="lin" valueType="num">
                                      <p:cBhvr>
                                        <p:cTn id="25" dur="2000" fill="hold"/>
                                        <p:tgtEl>
                                          <p:spTgt spid="22"/>
                                        </p:tgtEl>
                                        <p:attrNameLst>
                                          <p:attrName>ppt_x</p:attrName>
                                        </p:attrNameLst>
                                      </p:cBhvr>
                                      <p:tavLst>
                                        <p:tav tm="0">
                                          <p:val>
                                            <p:strVal val="#ppt_x"/>
                                          </p:val>
                                        </p:tav>
                                        <p:tav tm="100000">
                                          <p:val>
                                            <p:strVal val="#ppt_x"/>
                                          </p:val>
                                        </p:tav>
                                      </p:tavLst>
                                    </p:anim>
                                    <p:anim calcmode="lin" valueType="num">
                                      <p:cBhvr>
                                        <p:cTn id="26"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16171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116171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18371" y="0"/>
            <a:ext cx="5952914" cy="1562100"/>
          </a:xfrm>
          <a:prstGeom prst="rect">
            <a:avLst/>
          </a:prstGeom>
          <a:noFill/>
        </p:spPr>
      </p:pic>
      <p:sp>
        <p:nvSpPr>
          <p:cNvPr id="4104" name="Text Box 8"/>
          <p:cNvSpPr txBox="1">
            <a:spLocks noChangeArrowheads="1"/>
          </p:cNvSpPr>
          <p:nvPr/>
        </p:nvSpPr>
        <p:spPr bwMode="auto">
          <a:xfrm>
            <a:off x="0" y="1905001"/>
            <a:ext cx="111617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95214" y="4724402"/>
            <a:ext cx="325550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883056" y="4191000"/>
            <a:ext cx="2883443"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29757" y="4876800"/>
            <a:ext cx="148822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511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511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511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511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RINCONA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RINCONADA</Template>
  <TotalTime>83</TotalTime>
  <Words>653</Words>
  <Application>Microsoft PowerPoint</Application>
  <PresentationFormat>Personalizado</PresentationFormat>
  <Paragraphs>87</Paragraphs>
  <Slides>52</Slides>
  <Notes>0</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LA RINCONADA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20</cp:revision>
  <dcterms:created xsi:type="dcterms:W3CDTF">2018-08-20T18:49:34Z</dcterms:created>
  <dcterms:modified xsi:type="dcterms:W3CDTF">2018-08-20T20:13:32Z</dcterms:modified>
</cp:coreProperties>
</file>