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454" r:id="rId3"/>
    <p:sldId id="330" r:id="rId4"/>
    <p:sldId id="453" r:id="rId5"/>
    <p:sldId id="471" r:id="rId6"/>
    <p:sldId id="449" r:id="rId7"/>
    <p:sldId id="256" r:id="rId8"/>
    <p:sldId id="451" r:id="rId9"/>
    <p:sldId id="402" r:id="rId10"/>
    <p:sldId id="473" r:id="rId11"/>
    <p:sldId id="304" r:id="rId12"/>
    <p:sldId id="312" r:id="rId13"/>
    <p:sldId id="432" r:id="rId14"/>
    <p:sldId id="301" r:id="rId15"/>
    <p:sldId id="460" r:id="rId16"/>
    <p:sldId id="452" r:id="rId17"/>
    <p:sldId id="439" r:id="rId18"/>
    <p:sldId id="274" r:id="rId19"/>
    <p:sldId id="444" r:id="rId20"/>
    <p:sldId id="475" r:id="rId21"/>
    <p:sldId id="337" r:id="rId22"/>
    <p:sldId id="404" r:id="rId23"/>
    <p:sldId id="443" r:id="rId24"/>
    <p:sldId id="318" r:id="rId25"/>
    <p:sldId id="456" r:id="rId26"/>
    <p:sldId id="398" r:id="rId27"/>
    <p:sldId id="320" r:id="rId28"/>
    <p:sldId id="335" r:id="rId29"/>
    <p:sldId id="442" r:id="rId30"/>
    <p:sldId id="396" r:id="rId31"/>
    <p:sldId id="275" r:id="rId32"/>
    <p:sldId id="270" r:id="rId33"/>
    <p:sldId id="446" r:id="rId34"/>
    <p:sldId id="441" r:id="rId35"/>
    <p:sldId id="476" r:id="rId36"/>
    <p:sldId id="448" r:id="rId37"/>
    <p:sldId id="440" r:id="rId38"/>
    <p:sldId id="369" r:id="rId39"/>
    <p:sldId id="466" r:id="rId40"/>
    <p:sldId id="461" r:id="rId41"/>
    <p:sldId id="423" r:id="rId42"/>
    <p:sldId id="411" r:id="rId43"/>
    <p:sldId id="421" r:id="rId44"/>
    <p:sldId id="283" r:id="rId45"/>
    <p:sldId id="361" r:id="rId46"/>
    <p:sldId id="363" r:id="rId47"/>
    <p:sldId id="365" r:id="rId48"/>
    <p:sldId id="474" r:id="rId49"/>
    <p:sldId id="374" r:id="rId50"/>
    <p:sldId id="437" r:id="rId51"/>
    <p:sldId id="472" r:id="rId52"/>
    <p:sldId id="484" r:id="rId5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rLT5QACCbKtyHwgW5StMw==" hashData="vJb7z//HEgw448Sxi1BEpnQfA6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8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0EC1A-A044-491F-AC66-846011354CC6}" type="datetimeFigureOut">
              <a:rPr lang="es-ES" smtClean="0"/>
              <a:pPr/>
              <a:t>07/05/2015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E08B10-51B6-42CF-90FE-AC9B2B148F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96E56-8B24-4BEF-8BEC-93E06B6758B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C8B34-FB52-4128-A710-8AFD89ABB9A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604D4-3A2A-40D3-9621-D9C72FF4708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832A5-F0B1-49AB-ADDA-B7D7099C57C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3ACFA-D201-429C-B116-6558C258C4F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20B5F-E3B7-4337-8B7C-EAE9E05483C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7E91D-F137-4CCF-9F97-1CEE55C8DFD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B6B9A-F9E0-4CC6-B969-9D05432151A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99BF6-779D-4035-99FE-B80D3FF62C2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77109-208B-4B01-AE61-164F6C5AFB7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5D1B65-638D-4670-8F17-905F48BDDFE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D2F95AC1-CEE3-40FD-ADE4-6D1AAC1DDD6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hyperlink" Target="//upload.wikimedia.org/wikipedia/commons/7/7b/Kamchatka_Peninsula.jp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57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82758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84482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87624" y="908720"/>
            <a:ext cx="68876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8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nard MT Condense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187624" y="1340768"/>
            <a:ext cx="69847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 pitchFamily="82" charset="0"/>
              </a:rPr>
              <a:t>Península de </a:t>
            </a:r>
          </a:p>
          <a:p>
            <a:pPr algn="ctr"/>
            <a:r>
              <a:rPr lang="es-ES" sz="8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 pitchFamily="82" charset="0"/>
              </a:rPr>
              <a:t>Kamchatka </a:t>
            </a:r>
            <a:endParaRPr lang="es-ES" sz="80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nap ITC" pitchFamily="82" charset="0"/>
            </a:endParaRPr>
          </a:p>
        </p:txBody>
      </p:sp>
    </p:spTree>
  </p:cSld>
  <p:clrMapOvr>
    <a:masterClrMapping/>
  </p:clrMapOvr>
  <p:transition spd="med" advTm="11000">
    <p:split orient="vert"/>
    <p:sndAc>
      <p:stSnd loop="1">
        <p:snd r:embed="rId3" name="Ernesto-Cortazar-Dying-Of-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Picture 4" descr="395_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4" name="Picture 2" descr="File:Kamchatka peninsula top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88640"/>
            <a:ext cx="3623940" cy="6310292"/>
          </a:xfrm>
          <a:prstGeom prst="rect">
            <a:avLst/>
          </a:prstGeom>
          <a:noFill/>
        </p:spPr>
      </p:pic>
      <p:pic>
        <p:nvPicPr>
          <p:cNvPr id="43010" name="Picture 2" descr="File:Kamchatka Peninsul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32656"/>
            <a:ext cx="4644516" cy="61926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313" y="214313"/>
            <a:ext cx="8715375" cy="64293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28625" y="428625"/>
            <a:ext cx="8286750" cy="6000750"/>
          </a:xfrm>
          <a:prstGeom prst="rect">
            <a:avLst/>
          </a:prstGeom>
          <a:solidFill>
            <a:srgbClr val="FF6600"/>
          </a:solidFill>
          <a:ln w="254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83568" y="692696"/>
            <a:ext cx="7775575" cy="54514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/>
          </a:p>
        </p:txBody>
      </p:sp>
      <p:pic>
        <p:nvPicPr>
          <p:cNvPr id="7" name="Picture 4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92696"/>
            <a:ext cx="7776864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835696" y="1268760"/>
            <a:ext cx="61744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i="1" dirty="0" smtClean="0"/>
              <a:t>La </a:t>
            </a:r>
            <a:r>
              <a:rPr lang="es-ES" sz="2000" b="1" i="1" dirty="0" smtClean="0"/>
              <a:t>península de Kamchatka</a:t>
            </a:r>
            <a:r>
              <a:rPr lang="es-ES" sz="2000" i="1" dirty="0" smtClean="0"/>
              <a:t> (en ruso: </a:t>
            </a:r>
            <a:r>
              <a:rPr lang="ru-RU" sz="2000" i="1" dirty="0" smtClean="0"/>
              <a:t>Камчатка</a:t>
            </a:r>
            <a:r>
              <a:rPr lang="es-ES" sz="2000" i="1" dirty="0" smtClean="0"/>
              <a:t>, a veces transliterado como </a:t>
            </a:r>
            <a:r>
              <a:rPr lang="es-ES" sz="2000" i="1" dirty="0" err="1" smtClean="0"/>
              <a:t>Kamtchatka</a:t>
            </a:r>
            <a:r>
              <a:rPr lang="es-ES" sz="2000" i="1" dirty="0" smtClean="0"/>
              <a:t>) es una península volcánica de 1250 km de longitud situada en Siberia, al este de Rusia y que se interna en el océano Pacífico. Con una superficie de 472.300 km², la región tiene una población de 402.500 habitantes, esencialmente rusos, con una minoría de </a:t>
            </a:r>
            <a:r>
              <a:rPr lang="es-ES" sz="2000" i="1" dirty="0" err="1" smtClean="0"/>
              <a:t>koryaks</a:t>
            </a:r>
            <a:r>
              <a:rPr lang="es-ES" sz="2000" i="1" dirty="0" smtClean="0"/>
              <a:t> en el norte. La parte volcánica de la península está inscrita en la lista del Patrimonio de la Humanidad de la Unesco desde 1997.</a:t>
            </a:r>
          </a:p>
          <a:p>
            <a:r>
              <a:rPr lang="es-ES" sz="2000" i="1" dirty="0" smtClean="0"/>
              <a:t>Administrativamente, la península pertenece al </a:t>
            </a:r>
            <a:r>
              <a:rPr lang="es-ES" sz="2000" i="1" dirty="0" err="1" smtClean="0"/>
              <a:t>krai</a:t>
            </a:r>
            <a:r>
              <a:rPr lang="es-ES" sz="2000" i="1" dirty="0" smtClean="0"/>
              <a:t> de Kamchatka, nacido el 1 de julio de 2007 de la fusión entre el </a:t>
            </a:r>
            <a:r>
              <a:rPr lang="es-ES" sz="2000" i="1" dirty="0" err="1" smtClean="0"/>
              <a:t>óblast</a:t>
            </a:r>
            <a:r>
              <a:rPr lang="es-ES" sz="2000" i="1" dirty="0" smtClean="0"/>
              <a:t> de Kamchatka y el distrito autónomo de </a:t>
            </a:r>
            <a:r>
              <a:rPr lang="es-ES" sz="2000" i="1" dirty="0" err="1" smtClean="0"/>
              <a:t>Koriakia</a:t>
            </a:r>
            <a:r>
              <a:rPr lang="es-ES" sz="2000" i="1" dirty="0" smtClean="0"/>
              <a:t>, aprobada por referéndum organizado en octubre de 2005 entre las poblaciones interesadas.</a:t>
            </a:r>
            <a:endParaRPr lang="es-ES" sz="2000" i="1" dirty="0"/>
          </a:p>
        </p:txBody>
      </p:sp>
      <p:pic>
        <p:nvPicPr>
          <p:cNvPr id="1026" name="Picture 2" descr="C:\Documents and Settings\Dell\Escritorio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946382"/>
            <a:ext cx="1115617" cy="911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Picture 4" descr="0507_Russie_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File:Valley of the Geys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70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Picture 4" descr="post-3-129717319814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0_acf47_9d924cfe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071563" cy="6858000"/>
          </a:xfrm>
          <a:prstGeom prst="rect">
            <a:avLst/>
          </a:prstGeom>
          <a:solidFill>
            <a:srgbClr val="C0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63" y="0"/>
            <a:ext cx="1071562" cy="6858000"/>
          </a:xfrm>
          <a:prstGeom prst="rect">
            <a:avLst/>
          </a:prstGeom>
          <a:solidFill>
            <a:srgbClr val="FFCC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3125" y="0"/>
            <a:ext cx="1143000" cy="6858000"/>
          </a:xfrm>
          <a:prstGeom prst="rect">
            <a:avLst/>
          </a:prstGeom>
          <a:solidFill>
            <a:srgbClr val="00B05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281363" y="-19050"/>
            <a:ext cx="1076325" cy="6858000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357688" y="0"/>
            <a:ext cx="1143000" cy="6858000"/>
          </a:xfrm>
          <a:prstGeom prst="rect">
            <a:avLst/>
          </a:prstGeom>
          <a:solidFill>
            <a:srgbClr val="FFCC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508625" y="0"/>
            <a:ext cx="1214438" cy="6858000"/>
          </a:xfrm>
          <a:prstGeom prst="rect">
            <a:avLst/>
          </a:prstGeom>
          <a:solidFill>
            <a:srgbClr val="00B05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715125" y="0"/>
            <a:ext cx="1214438" cy="6858000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956550" y="0"/>
            <a:ext cx="1187450" cy="6858000"/>
          </a:xfrm>
          <a:prstGeom prst="rect">
            <a:avLst/>
          </a:prstGeom>
          <a:solidFill>
            <a:srgbClr val="FFCC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59" name="Picture 4" descr="0_acf32_8efb71e4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39" name="Picture 4" descr="1306274245_vadim_gippenreyter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Picture 4" descr="yasur_i298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3" name="Picture 4" descr="IMG_16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origi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iángulo isósceles"/>
          <p:cNvSpPr/>
          <p:nvPr/>
        </p:nvSpPr>
        <p:spPr>
          <a:xfrm>
            <a:off x="0" y="3928533"/>
            <a:ext cx="9144000" cy="2929467"/>
          </a:xfrm>
          <a:prstGeom prst="triangle">
            <a:avLst/>
          </a:prstGeom>
          <a:solidFill>
            <a:srgbClr val="92D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0" y="0"/>
            <a:ext cx="9144000" cy="2929467"/>
          </a:xfrm>
          <a:prstGeom prst="triangle">
            <a:avLst>
              <a:gd name="adj" fmla="val 49306"/>
            </a:avLst>
          </a:prstGeom>
          <a:solidFill>
            <a:srgbClr val="92D050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 rot="16200000" flipV="1">
            <a:off x="-1464468" y="1464469"/>
            <a:ext cx="6858000" cy="3929063"/>
          </a:xfrm>
          <a:prstGeom prst="triangle">
            <a:avLst>
              <a:gd name="adj" fmla="val 50000"/>
            </a:avLst>
          </a:prstGeom>
          <a:solidFill>
            <a:srgbClr val="92D050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3714750" y="1428750"/>
            <a:ext cx="6858000" cy="4000500"/>
          </a:xfrm>
          <a:prstGeom prst="triangle">
            <a:avLst>
              <a:gd name="adj" fmla="val 50000"/>
            </a:avLst>
          </a:prstGeom>
          <a:solidFill>
            <a:srgbClr val="92D050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92D05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1772816"/>
            <a:ext cx="646246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i="1" dirty="0" smtClean="0"/>
              <a:t>Kamchatka es la región del mundo que alberga seguramente el mayor número de variedades de salmón en particular de las seis especies anádromas del Pacífico: real o salmón </a:t>
            </a:r>
            <a:r>
              <a:rPr lang="es-ES" sz="2000" i="1" dirty="0" err="1" smtClean="0"/>
              <a:t>chinoota</a:t>
            </a:r>
            <a:r>
              <a:rPr lang="es-ES" sz="2000" i="1" dirty="0" smtClean="0"/>
              <a:t>, rojo o </a:t>
            </a:r>
            <a:r>
              <a:rPr lang="es-ES" sz="2000" i="1" dirty="0" err="1" smtClean="0"/>
              <a:t>sockeye</a:t>
            </a:r>
            <a:r>
              <a:rPr lang="es-ES" sz="2000" i="1" dirty="0" smtClean="0"/>
              <a:t>, </a:t>
            </a:r>
            <a:r>
              <a:rPr lang="es-ES" sz="2000" i="1" dirty="0" err="1" smtClean="0"/>
              <a:t>coho</a:t>
            </a:r>
            <a:r>
              <a:rPr lang="es-ES" sz="2000" i="1" dirty="0" smtClean="0"/>
              <a:t>, rosa, </a:t>
            </a:r>
            <a:r>
              <a:rPr lang="es-ES" sz="2000" i="1" dirty="0" err="1" smtClean="0"/>
              <a:t>keta</a:t>
            </a:r>
            <a:r>
              <a:rPr lang="es-ES" sz="2000" i="1" dirty="0" smtClean="0"/>
              <a:t> y </a:t>
            </a:r>
            <a:r>
              <a:rPr lang="es-ES" sz="2000" i="1" dirty="0" err="1" smtClean="0"/>
              <a:t>chum</a:t>
            </a:r>
            <a:r>
              <a:rPr lang="es-ES" sz="2000" i="1" dirty="0" smtClean="0"/>
              <a:t>. Los biólogos consideran que de un sexto a un cuarto de los salmones del Pacífico son originarios de Kamchatka. El Lago </a:t>
            </a:r>
            <a:r>
              <a:rPr lang="es-ES" sz="2000" i="1" dirty="0" err="1" smtClean="0"/>
              <a:t>Kurile</a:t>
            </a:r>
            <a:r>
              <a:rPr lang="es-ES" sz="2000" i="1" dirty="0" smtClean="0"/>
              <a:t> se conoce por ser el mayor lugar de reproducción del salmón rojo en Eurasia. Para responder a la creciente presión pesquera y a la disminución mundial de las existencias de salmones salvajes, 2,4 millones de hectáreas de los 9 millones situadas a lo largo de los ríos más productivos de salmón están en situación de ser declaradas reserva natural.</a:t>
            </a:r>
            <a:endParaRPr lang="es-ES" sz="2000" i="1" dirty="0"/>
          </a:p>
        </p:txBody>
      </p:sp>
      <p:pic>
        <p:nvPicPr>
          <p:cNvPr id="3" name="Picture 2" descr="C:\Documents and Settings\Dell\Escritorio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946382"/>
            <a:ext cx="1115617" cy="911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Picture 4" descr="2450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3" name="Picture 4" descr="gal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5" name="Picture 4" descr="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4" descr="post-2-126987204527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3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2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solidFill>
            <a:schemeClr val="tx1">
              <a:lumMod val="75000"/>
              <a:alpha val="67000"/>
            </a:schemeClr>
          </a:solid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7030A0"/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solidFill>
            <a:srgbClr val="7030A0">
              <a:alpha val="67000"/>
            </a:srgbClr>
          </a:solid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tx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p3d extrusionH="57150">
                <a:bevelT w="82550" h="38100" prst="coolSlant"/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6" name="15 Anillo"/>
          <p:cNvSpPr/>
          <p:nvPr/>
        </p:nvSpPr>
        <p:spPr>
          <a:xfrm>
            <a:off x="0" y="1643063"/>
            <a:ext cx="3643313" cy="3571875"/>
          </a:xfrm>
          <a:prstGeom prst="donut">
            <a:avLst>
              <a:gd name="adj" fmla="val 16957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63" y="1643063"/>
            <a:ext cx="3500437" cy="3571875"/>
          </a:xfrm>
          <a:prstGeom prst="donut">
            <a:avLst>
              <a:gd name="adj" fmla="val 16067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500" y="0"/>
            <a:ext cx="3500438" cy="3429000"/>
          </a:xfrm>
          <a:prstGeom prst="donut">
            <a:avLst>
              <a:gd name="adj" fmla="val 14994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63" y="3429000"/>
            <a:ext cx="3643312" cy="3429000"/>
          </a:xfrm>
          <a:prstGeom prst="donut">
            <a:avLst>
              <a:gd name="adj" fmla="val 15841"/>
            </a:avLst>
          </a:prstGeom>
          <a:solidFill>
            <a:srgbClr val="7030A0">
              <a:alpha val="67000"/>
            </a:srgbClr>
          </a:solidFill>
          <a:ln>
            <a:solidFill>
              <a:schemeClr val="tx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7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7" name="Picture 4" descr="2744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1" name="Picture 4" descr="383352_origi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Picture 5" descr="1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699" name="Picture 4" descr="0_aced5_923c83f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O7N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5">
              <a:lumMod val="50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643467"/>
            <a:ext cx="9144000" cy="5429251"/>
          </a:xfrm>
          <a:prstGeom prst="diamond">
            <a:avLst/>
          </a:prstGeom>
          <a:solidFill>
            <a:schemeClr val="bg2">
              <a:lumMod val="60000"/>
              <a:lumOff val="40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284818"/>
            <a:ext cx="9144000" cy="4288367"/>
          </a:xfrm>
          <a:prstGeom prst="diamond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858434"/>
            <a:ext cx="9144000" cy="3202517"/>
          </a:xfrm>
          <a:prstGeom prst="diamond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5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3" name="Picture 4" descr="001fzw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3" name="Picture 4" descr="jInB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7" name="Picture 4" descr="Kamchatka_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1" name="Picture 5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Picture 4" descr="384495_origi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5" name="Picture 4" descr="IMG_1439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7" name="Picture 4" descr="1272701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1" name="Picture 4" descr="0_a839b_5e75951f_X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3" name="Picture 4" descr="2450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2062145152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Extracto"/>
          <p:cNvSpPr/>
          <p:nvPr/>
        </p:nvSpPr>
        <p:spPr>
          <a:xfrm>
            <a:off x="2500313" y="3214688"/>
            <a:ext cx="4786312" cy="1428750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 flipV="1">
            <a:off x="2428875" y="1928813"/>
            <a:ext cx="4786313" cy="1223962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flipV="1">
            <a:off x="2428875" y="1500188"/>
            <a:ext cx="4786313" cy="1223962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500313" y="3643313"/>
            <a:ext cx="4786312" cy="1428750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xtracto"/>
          <p:cNvSpPr/>
          <p:nvPr/>
        </p:nvSpPr>
        <p:spPr>
          <a:xfrm flipV="1">
            <a:off x="2428875" y="1214438"/>
            <a:ext cx="4786313" cy="1223962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Extracto"/>
          <p:cNvSpPr/>
          <p:nvPr/>
        </p:nvSpPr>
        <p:spPr>
          <a:xfrm flipV="1">
            <a:off x="2428875" y="785813"/>
            <a:ext cx="4786313" cy="1223962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500313" y="4000500"/>
            <a:ext cx="4786312" cy="1428750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500313" y="4429125"/>
            <a:ext cx="4786312" cy="1428750"/>
          </a:xfrm>
          <a:prstGeom prst="flowChartExtract">
            <a:avLst/>
          </a:prstGeom>
          <a:solidFill>
            <a:srgbClr val="C00000">
              <a:alpha val="68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Extracto"/>
          <p:cNvSpPr/>
          <p:nvPr/>
        </p:nvSpPr>
        <p:spPr>
          <a:xfrm flipV="1">
            <a:off x="2428875" y="357188"/>
            <a:ext cx="4786313" cy="1223962"/>
          </a:xfrm>
          <a:prstGeom prst="flowChartExtract">
            <a:avLst/>
          </a:prstGeom>
          <a:solidFill>
            <a:srgbClr val="C00000">
              <a:alpha val="68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500313" y="4929188"/>
            <a:ext cx="4786312" cy="1428750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Extracto"/>
          <p:cNvSpPr/>
          <p:nvPr/>
        </p:nvSpPr>
        <p:spPr>
          <a:xfrm flipV="1">
            <a:off x="2428875" y="0"/>
            <a:ext cx="4786313" cy="1223963"/>
          </a:xfrm>
          <a:prstGeom prst="flowChartExtract">
            <a:avLst/>
          </a:prstGeom>
          <a:solidFill>
            <a:srgbClr val="C00000">
              <a:alpha val="68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2571750" y="5429250"/>
            <a:ext cx="4786313" cy="1428750"/>
          </a:xfrm>
          <a:prstGeom prst="flowChartExtract">
            <a:avLst/>
          </a:prstGeom>
          <a:solidFill>
            <a:srgbClr val="C00000">
              <a:alpha val="67000"/>
            </a:srgbClr>
          </a:solidFill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5" name="Picture 4" descr="ash-and-steam-billowing-from-karymsky-klaus-nig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39" name="Picture 4" descr="f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3" name="Picture 4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karymsky2_2005-10-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Paralelogramo"/>
          <p:cNvSpPr/>
          <p:nvPr/>
        </p:nvSpPr>
        <p:spPr>
          <a:xfrm>
            <a:off x="0" y="0"/>
            <a:ext cx="9144000" cy="6858000"/>
          </a:xfrm>
          <a:prstGeom prst="parallelogram">
            <a:avLst>
              <a:gd name="adj" fmla="val 71160"/>
            </a:avLst>
          </a:prstGeom>
          <a:solidFill>
            <a:srgbClr val="00B0F0">
              <a:alpha val="2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0" y="0"/>
            <a:ext cx="9144000" cy="6858000"/>
          </a:xfrm>
          <a:prstGeom prst="parallelogram">
            <a:avLst>
              <a:gd name="adj" fmla="val 65351"/>
            </a:avLst>
          </a:prstGeom>
          <a:solidFill>
            <a:srgbClr val="00B0F0">
              <a:alpha val="2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2450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Proceso"/>
          <p:cNvSpPr/>
          <p:nvPr/>
        </p:nvSpPr>
        <p:spPr>
          <a:xfrm>
            <a:off x="0" y="0"/>
            <a:ext cx="971550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971550" y="0"/>
            <a:ext cx="936625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Proceso"/>
          <p:cNvSpPr/>
          <p:nvPr/>
        </p:nvSpPr>
        <p:spPr>
          <a:xfrm>
            <a:off x="1908175" y="0"/>
            <a:ext cx="1079500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2987675" y="0"/>
            <a:ext cx="1008063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Proceso"/>
          <p:cNvSpPr/>
          <p:nvPr/>
        </p:nvSpPr>
        <p:spPr>
          <a:xfrm>
            <a:off x="4000496" y="0"/>
            <a:ext cx="1081087" cy="683895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Proceso"/>
          <p:cNvSpPr/>
          <p:nvPr/>
        </p:nvSpPr>
        <p:spPr>
          <a:xfrm>
            <a:off x="5076825" y="0"/>
            <a:ext cx="1008063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Proceso"/>
          <p:cNvSpPr/>
          <p:nvPr/>
        </p:nvSpPr>
        <p:spPr>
          <a:xfrm>
            <a:off x="6084888" y="0"/>
            <a:ext cx="1008062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Proceso"/>
          <p:cNvSpPr/>
          <p:nvPr/>
        </p:nvSpPr>
        <p:spPr>
          <a:xfrm>
            <a:off x="7092280" y="0"/>
            <a:ext cx="1003300" cy="6858000"/>
          </a:xfrm>
          <a:prstGeom prst="flowChartProcess">
            <a:avLst/>
          </a:prstGeom>
          <a:solidFill>
            <a:srgbClr val="2222EE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Proceso"/>
          <p:cNvSpPr/>
          <p:nvPr/>
        </p:nvSpPr>
        <p:spPr>
          <a:xfrm>
            <a:off x="8101013" y="0"/>
            <a:ext cx="1042987" cy="6858000"/>
          </a:xfrm>
          <a:prstGeom prst="flowChartProcess">
            <a:avLst/>
          </a:prstGeom>
          <a:solidFill>
            <a:srgbClr val="00B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7" name="Picture 4" descr="IMG_9203 cop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1" name="Picture 4" descr="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59" name="Picture 4" descr="gorshkov-photo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7" name="Picture 4" descr="p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01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79" name="Picture 4" descr="452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3" name="Picture 4" descr="452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22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7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4500563" cy="6858000"/>
          </a:xfrm>
          <a:prstGeom prst="triangle">
            <a:avLst/>
          </a:prstGeom>
          <a:solidFill>
            <a:srgbClr val="C00000">
              <a:alpha val="70000"/>
            </a:srgb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0"/>
            <a:ext cx="4572000" cy="6858000"/>
          </a:xfrm>
          <a:prstGeom prst="triangle">
            <a:avLst/>
          </a:prstGeom>
          <a:solidFill>
            <a:srgbClr val="C00000">
              <a:alpha val="70000"/>
            </a:srgb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2214563" y="0"/>
            <a:ext cx="4643437" cy="6858000"/>
          </a:xfrm>
          <a:prstGeom prst="flowChartMerg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14563" cy="6858000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00" y="0"/>
            <a:ext cx="2286000" cy="6858000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32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1" name="Picture 4" descr="travel_1114_4f611a6a9a80c_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299" name="Picture 4" descr="2450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564904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península de Kamchatka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península de Kamchatka</Template>
  <TotalTime>0</TotalTime>
  <Words>297</Words>
  <Application>Microsoft Office PowerPoint</Application>
  <PresentationFormat>Presentación en pantalla (4:3)</PresentationFormat>
  <Paragraphs>11</Paragraphs>
  <Slides>51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La península de Kamchatka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2015-05-07T08:22:16Z</dcterms:created>
  <dcterms:modified xsi:type="dcterms:W3CDTF">2015-05-07T08:22:58Z</dcterms:modified>
</cp:coreProperties>
</file>