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6" r:id="rId2"/>
  </p:sldMasterIdLst>
  <p:notesMasterIdLst>
    <p:notesMasterId r:id="rId74"/>
  </p:notesMasterIdLst>
  <p:sldIdLst>
    <p:sldId id="316" r:id="rId3"/>
    <p:sldId id="517" r:id="rId4"/>
    <p:sldId id="561" r:id="rId5"/>
    <p:sldId id="505" r:id="rId6"/>
    <p:sldId id="506" r:id="rId7"/>
    <p:sldId id="509" r:id="rId8"/>
    <p:sldId id="510" r:id="rId9"/>
    <p:sldId id="504" r:id="rId10"/>
    <p:sldId id="507" r:id="rId11"/>
    <p:sldId id="512" r:id="rId12"/>
    <p:sldId id="513" r:id="rId13"/>
    <p:sldId id="514" r:id="rId14"/>
    <p:sldId id="541" r:id="rId15"/>
    <p:sldId id="542" r:id="rId16"/>
    <p:sldId id="543" r:id="rId17"/>
    <p:sldId id="515" r:id="rId18"/>
    <p:sldId id="562" r:id="rId19"/>
    <p:sldId id="516" r:id="rId20"/>
    <p:sldId id="518" r:id="rId21"/>
    <p:sldId id="519" r:id="rId22"/>
    <p:sldId id="520" r:id="rId23"/>
    <p:sldId id="521" r:id="rId24"/>
    <p:sldId id="522" r:id="rId25"/>
    <p:sldId id="523" r:id="rId26"/>
    <p:sldId id="524" r:id="rId27"/>
    <p:sldId id="525" r:id="rId28"/>
    <p:sldId id="527" r:id="rId29"/>
    <p:sldId id="528" r:id="rId30"/>
    <p:sldId id="529" r:id="rId31"/>
    <p:sldId id="530" r:id="rId32"/>
    <p:sldId id="531" r:id="rId33"/>
    <p:sldId id="532" r:id="rId34"/>
    <p:sldId id="533" r:id="rId35"/>
    <p:sldId id="534" r:id="rId36"/>
    <p:sldId id="535" r:id="rId37"/>
    <p:sldId id="536" r:id="rId38"/>
    <p:sldId id="537" r:id="rId39"/>
    <p:sldId id="538" r:id="rId40"/>
    <p:sldId id="564" r:id="rId41"/>
    <p:sldId id="508" r:id="rId42"/>
    <p:sldId id="565" r:id="rId43"/>
    <p:sldId id="566" r:id="rId44"/>
    <p:sldId id="567" r:id="rId45"/>
    <p:sldId id="511" r:id="rId46"/>
    <p:sldId id="563" r:id="rId47"/>
    <p:sldId id="551" r:id="rId48"/>
    <p:sldId id="550" r:id="rId49"/>
    <p:sldId id="430" r:id="rId50"/>
    <p:sldId id="548" r:id="rId51"/>
    <p:sldId id="556" r:id="rId52"/>
    <p:sldId id="555" r:id="rId53"/>
    <p:sldId id="539" r:id="rId54"/>
    <p:sldId id="545" r:id="rId55"/>
    <p:sldId id="568" r:id="rId56"/>
    <p:sldId id="546" r:id="rId57"/>
    <p:sldId id="569" r:id="rId58"/>
    <p:sldId id="570" r:id="rId59"/>
    <p:sldId id="544" r:id="rId60"/>
    <p:sldId id="547" r:id="rId61"/>
    <p:sldId id="444" r:id="rId62"/>
    <p:sldId id="571" r:id="rId63"/>
    <p:sldId id="557" r:id="rId64"/>
    <p:sldId id="554" r:id="rId65"/>
    <p:sldId id="558" r:id="rId66"/>
    <p:sldId id="559" r:id="rId67"/>
    <p:sldId id="553" r:id="rId68"/>
    <p:sldId id="572" r:id="rId69"/>
    <p:sldId id="573" r:id="rId70"/>
    <p:sldId id="552" r:id="rId71"/>
    <p:sldId id="317" r:id="rId72"/>
    <p:sldId id="540" r:id="rId73"/>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BDIYn5CZxqtx8Sr9bkjA==" hashData="zD7Tzp9L/j8aS0BfzlOW+fDxwMo="/>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32EE"/>
    <a:srgbClr val="CCFF66"/>
    <a:srgbClr val="9933FF"/>
    <a:srgbClr val="6600FF"/>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19" autoAdjust="0"/>
    <p:restoredTop sz="68917" autoAdjust="0"/>
  </p:normalViewPr>
  <p:slideViewPr>
    <p:cSldViewPr>
      <p:cViewPr>
        <p:scale>
          <a:sx n="50" d="100"/>
          <a:sy n="50" d="100"/>
        </p:scale>
        <p:origin x="-142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12/04/2020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48</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42"/>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12/04/2020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12/04/2020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17"/>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12/04/2020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12/04/2020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12/04/2020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12/04/2020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12/04/2020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67"/>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12/04/2020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12/04/2020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12/04/2020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55"/>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7" y="274655"/>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12/04/2020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396332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67"/>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12/04/2020</a:t>
            </a:fld>
            <a:endParaRPr lang="es-ES"/>
          </a:p>
        </p:txBody>
      </p:sp>
      <p:sp>
        <p:nvSpPr>
          <p:cNvPr id="5" name="4 Marcador de pie de página"/>
          <p:cNvSpPr>
            <a:spLocks noGrp="1"/>
          </p:cNvSpPr>
          <p:nvPr>
            <p:ph type="ftr" sz="quarter" idx="3"/>
          </p:nvPr>
        </p:nvSpPr>
        <p:spPr>
          <a:xfrm>
            <a:off x="3444215" y="6356367"/>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67"/>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gif"/><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audio" Target="../media/audio2.wav"/><Relationship Id="rId5" Type="http://schemas.openxmlformats.org/officeDocument/2006/relationships/image" Target="../media/image52.gif"/><Relationship Id="rId4" Type="http://schemas.openxmlformats.org/officeDocument/2006/relationships/image" Target="../media/image7.gif"/></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6.gif"/><Relationship Id="rId2" Type="http://schemas.openxmlformats.org/officeDocument/2006/relationships/image" Target="../media/image75.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77.jpeg"/><Relationship Id="rId4" Type="http://schemas.openxmlformats.org/officeDocument/2006/relationships/image" Target="../media/image2.gif"/></Relationships>
</file>

<file path=ppt/slides/_rels/slide71.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5"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8728" y="8610"/>
            <a:ext cx="10080625" cy="7098659"/>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5" y="5857916"/>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11" y="4572033"/>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664048" y="1857398"/>
            <a:ext cx="6123950" cy="2662555"/>
          </a:xfrm>
          <a:prstGeom prst="rect">
            <a:avLst/>
          </a:prstGeom>
          <a:ln w="22225">
            <a:noFill/>
          </a:ln>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NOCHE EN</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NEW YORK</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80"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pic>
        <p:nvPicPr>
          <p:cNvPr id="14" name="Picture 10" descr="IMG_0841-774278"/>
          <p:cNvPicPr>
            <a:picLocks noChangeAspect="1" noChangeArrowheads="1"/>
          </p:cNvPicPr>
          <p:nvPr/>
        </p:nvPicPr>
        <p:blipFill rotWithShape="1">
          <a:blip r:embed="rId7">
            <a:clrChange>
              <a:clrFrom>
                <a:srgbClr val="050503"/>
              </a:clrFrom>
              <a:clrTo>
                <a:srgbClr val="050503">
                  <a:alpha val="0"/>
                </a:srgbClr>
              </a:clrTo>
            </a:clrChange>
            <a:duotone>
              <a:schemeClr val="accent4">
                <a:shade val="45000"/>
                <a:satMod val="135000"/>
              </a:schemeClr>
              <a:prstClr val="white"/>
            </a:duotone>
            <a:extLst>
              <a:ext uri="{28A0092B-C50C-407E-A947-70E740481C1C}">
                <a14:useLocalDpi xmlns:a14="http://schemas.microsoft.com/office/drawing/2010/main" val="0"/>
              </a:ext>
            </a:extLst>
          </a:blip>
          <a:srcRect l="27974" t="15693" r="26830"/>
          <a:stretch/>
        </p:blipFill>
        <p:spPr bwMode="auto">
          <a:xfrm>
            <a:off x="38366" y="2"/>
            <a:ext cx="2310697" cy="4626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New York New York.wav"/>
          </p:stSnd>
        </p:sndAc>
      </p:transition>
    </mc:Choice>
    <mc:Fallback xmlns="">
      <p:transition spd="slow" advTm="14000">
        <p:fade/>
        <p:sndAc>
          <p:stSnd loop="1">
            <p:snd r:embed="rId8" name="New York New Yor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8" presetClass="exit" presetSubtype="32" fill="hold" nodeType="withEffect">
                                  <p:stCondLst>
                                    <p:cond delay="4750"/>
                                  </p:stCondLst>
                                  <p:childTnLst>
                                    <p:animEffect transition="out" filter="diamond(out)">
                                      <p:cBhvr>
                                        <p:cTn id="17" dur="1750"/>
                                        <p:tgtEl>
                                          <p:spTgt spid="15"/>
                                        </p:tgtEl>
                                      </p:cBhvr>
                                    </p:animEffect>
                                    <p:set>
                                      <p:cBhvr>
                                        <p:cTn id="18" dur="1" fill="hold">
                                          <p:stCondLst>
                                            <p:cond delay="174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Imagen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7365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13276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15976" y="836712"/>
            <a:ext cx="7200801"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sz="2400" b="1" dirty="0">
                <a:solidFill>
                  <a:srgbClr val="3B32EE"/>
                </a:solidFill>
                <a:latin typeface="Arial Black" pitchFamily="34" charset="0"/>
                <a:cs typeface="Arial" pitchFamily="34" charset="0"/>
              </a:rPr>
              <a:t>Nueva York </a:t>
            </a:r>
            <a:r>
              <a:rPr lang="es-ES" sz="2400" b="1" dirty="0">
                <a:solidFill>
                  <a:srgbClr val="3B32EE"/>
                </a:solidFill>
                <a:latin typeface="Arial" pitchFamily="34" charset="0"/>
                <a:cs typeface="Arial" pitchFamily="34" charset="0"/>
              </a:rPr>
              <a:t>nunca descansa: está en marcha las veinticuatro horas del día. De noche, por sus calles pasean insomnes, conspiradores, jugadores empedernidos, gentes con ganas de marcha, los que se van a la cama tarde o los que comienzan a trabajar demasiado pronto... El metro, los taxis y hasta el </a:t>
            </a:r>
            <a:r>
              <a:rPr lang="es-ES" sz="2400" b="1" i="1" dirty="0">
                <a:solidFill>
                  <a:srgbClr val="3B32EE"/>
                </a:solidFill>
                <a:latin typeface="Arial" pitchFamily="34" charset="0"/>
                <a:cs typeface="Arial" pitchFamily="34" charset="0"/>
              </a:rPr>
              <a:t>ferry</a:t>
            </a:r>
            <a:r>
              <a:rPr lang="es-ES" sz="2400" b="1" dirty="0">
                <a:solidFill>
                  <a:srgbClr val="3B32EE"/>
                </a:solidFill>
                <a:latin typeface="Arial" pitchFamily="34" charset="0"/>
                <a:cs typeface="Arial" pitchFamily="34" charset="0"/>
              </a:rPr>
              <a:t> de Staten Island funcionan a cualquier hora y hay tiendas, cafeterías y </a:t>
            </a:r>
            <a:r>
              <a:rPr lang="es-ES" sz="2400" b="1" i="1" dirty="0">
                <a:solidFill>
                  <a:srgbClr val="3B32EE"/>
                </a:solidFill>
                <a:latin typeface="Arial" pitchFamily="34" charset="0"/>
                <a:cs typeface="Arial" pitchFamily="34" charset="0"/>
              </a:rPr>
              <a:t>delicatessen</a:t>
            </a:r>
            <a:r>
              <a:rPr lang="es-ES" sz="2400" b="1" dirty="0">
                <a:solidFill>
                  <a:srgbClr val="3B32EE"/>
                </a:solidFill>
                <a:latin typeface="Arial" pitchFamily="34" charset="0"/>
                <a:cs typeface="Arial" pitchFamily="34" charset="0"/>
              </a:rPr>
              <a:t> abiertos toda la noche, haciéndonos señas con sus luces fluorescentes. Pero hay más: cines, billares, lugares para bailar, sesiones de yoga, peluquerías y otros muchos servicios y actividades para los que viven </a:t>
            </a:r>
            <a:r>
              <a:rPr lang="es-ES" sz="2400" b="1" i="1" dirty="0">
                <a:solidFill>
                  <a:srgbClr val="3B32EE"/>
                </a:solidFill>
                <a:latin typeface="Arial" pitchFamily="34" charset="0"/>
                <a:cs typeface="Arial" pitchFamily="34" charset="0"/>
              </a:rPr>
              <a:t>after hours</a:t>
            </a:r>
            <a:r>
              <a:rPr lang="es-ES" sz="2400" b="1" dirty="0">
                <a:solidFill>
                  <a:srgbClr val="3B32EE"/>
                </a:solidFill>
                <a:latin typeface="Arial" pitchFamily="34" charset="0"/>
                <a:cs typeface="Arial" pitchFamily="34" charset="0"/>
              </a:rPr>
              <a:t>. </a:t>
            </a:r>
            <a:r>
              <a:rPr lang="es-ES" sz="2400" dirty="0" smtClean="0"/>
              <a:t>solo </a:t>
            </a:r>
            <a:r>
              <a:rPr lang="es-ES" sz="2400" dirty="0"/>
              <a:t>una muestra.</a:t>
            </a:r>
            <a:endParaRPr lang="es-ES" altLang="es-ES" sz="2400" b="1" i="1" dirty="0">
              <a:solidFill>
                <a:srgbClr val="00B0F0"/>
              </a:solidFill>
              <a:latin typeface="Ravie" pitchFamily="82" charset="0"/>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0547" y="0"/>
            <a:ext cx="1009117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17550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4"/>
                                        </p:tgtEl>
                                      </p:cBhvr>
                                    </p:animEffect>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Imagen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7366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2733120"/>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9" name="Picture 5" descr="Luci%20nella%20notte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9075871"/>
      </p:ext>
    </p:extLst>
  </p:cSld>
  <p:clrMapOvr>
    <a:masterClrMapping/>
  </p:clrMapOvr>
  <p:transition spd="slow" advClick="0" advTm="5000">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20060625064939!Madison_Square_Park_from_Above_at_Night_New_York_Ci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2511450"/>
      </p:ext>
    </p:extLst>
  </p:cSld>
  <p:clrMapOvr>
    <a:masterClrMapping/>
  </p:clrMapOvr>
  <p:transition spd="slow" advClick="0" advTm="5000">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entral%20Park%20in%20Winter,%20New%20York%20Ci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514355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Brooklyn_Bridge_at_Nigh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848276"/>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570938669_4c1599e882_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9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1138044"/>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Imagen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017366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727412"/>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3" name="Picture 5" descr="night1123744703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3670877"/>
      </p:ext>
    </p:extLst>
  </p:cSld>
  <p:clrMapOvr>
    <a:masterClrMapping/>
  </p:clrMapOvr>
  <p:transition spd="slow" advClick="0" advTm="5000">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2462457722_02d338a86e_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673081"/>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ormat mob), Times square, image v.8.4 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966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460498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imes Square HD Wallpapers - Top Free Times Square HD Background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64" y="-99392"/>
            <a:ext cx="10871424"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550715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1370x870 &gt; pix, aljanh.net quality | Times squ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2" y="0"/>
            <a:ext cx="1005304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37409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P3170527-76848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2246216"/>
      </p:ext>
    </p:extLst>
  </p:cSld>
  <p:clrMapOvr>
    <a:masterClrMapping/>
  </p:clrMapOvr>
  <p:transition spd="slow" advClick="0" advTm="5000">
    <p:zoom dir="in"/>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Empire State por la noch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1" y="258"/>
            <a:ext cx="10182944" cy="6857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989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splanadeatdus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0100492"/>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Luci%20nella%20not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61726"/>
      </p:ext>
    </p:extLst>
  </p:cSld>
  <p:clrMapOvr>
    <a:masterClrMapping/>
  </p:clrMapOvr>
  <p:transition spd="slow" advClick="0" advTm="5000">
    <p:zoom dir="in"/>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Moonrise_Over_Manhattan_Island,_New_Y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200745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New%20York_3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8425951"/>
      </p:ext>
    </p:extLst>
  </p:cSld>
  <p:clrMapOvr>
    <a:masterClrMapping/>
  </p:clrMapOvr>
  <p:transition spd="slow" advClick="0" advTm="5000">
    <p:zoom dir="in"/>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New_York_City_at_night_HD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4765873"/>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0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7393316"/>
      </p:ext>
    </p:extLst>
  </p:cSld>
  <p:clrMapOvr>
    <a:masterClrMapping/>
  </p:clrMapOvr>
  <p:transition spd="slow" advClick="0" advTm="5000">
    <p:zoom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dsc_07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6490969"/>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0" name="Picture 6" descr="Midtown_Skyline,_New_York_Ci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3997735"/>
      </p:ext>
    </p:extLst>
  </p:cSld>
  <p:clrMapOvr>
    <a:masterClrMapping/>
  </p:clrMapOvr>
  <p:transition spd="slow" advClick="0" advTm="5000">
    <p:zoom dir="in"/>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descr="St%20Patricks%20Cathedral%20at%20Night%201%20-%20New%20York%20NY%20l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1462614"/>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descr="Lower_Manhattan_As_Seen_Over_Brooklyn_Heights,_New_Y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206701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Park%20Avenue,%20New%20York%20City,%20New%20Y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9643295"/>
      </p:ext>
    </p:extLst>
  </p:cSld>
  <p:clrMapOvr>
    <a:masterClrMapping/>
  </p:clrMapOvr>
  <p:transition spd="slow" advClick="0" advTm="5000">
    <p:zoom dir="in"/>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298912969_860444124d_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671406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32" name="Picture 8" descr="3989639252_b024ab32dc_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8194354"/>
      </p:ext>
    </p:extLst>
  </p:cSld>
  <p:clrMapOvr>
    <a:masterClrMapping/>
  </p:clrMapOvr>
  <p:transition spd="slow" advClick="0" advTm="5000">
    <p:zoom dir="in"/>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
            <a:ext cx="10169562" cy="6857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5802455"/>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usa20070528030558vw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2423797"/>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Imagen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7365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4099697"/>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6" name="Picture 6" descr="2008-03-Wall-Street-frontal-flat-7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5568389"/>
      </p:ext>
    </p:extLst>
  </p:cSld>
  <p:clrMapOvr>
    <a:masterClrMapping/>
  </p:clrMapOvr>
  <p:transition spd="slow" advClick="0" advTm="5000">
    <p:zoom dir="in"/>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Imagen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 y="-16346"/>
            <a:ext cx="10197904" cy="6874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411040"/>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3988901143_be454c253c_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075572"/>
      </p:ext>
    </p:extLst>
  </p:cSld>
  <p:clrMapOvr>
    <a:masterClrMapping/>
  </p:clrMapOvr>
  <p:transition spd="slow" advClick="0" advTm="5000">
    <p:zoom dir="in"/>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9" name="Picture 3" descr="NYNY_night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
            <a:ext cx="10080625" cy="6854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6714892"/>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Nueva York Manhattan Noche Estado - Foto gratis en Pixab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3" y="-10270"/>
            <a:ext cx="10461887" cy="7039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3898462"/>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19023" y="2132856"/>
            <a:ext cx="7294785"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a:solidFill>
                  <a:srgbClr val="00B0F0"/>
                </a:solidFill>
                <a:latin typeface="Arial Black" pitchFamily="34" charset="0"/>
              </a:rPr>
              <a:t>Nueva York es la ciudad de los rascacielos por excelencia. Por ello, contemplar la ciudad desde las alturas es casi un ritual. Además, numerosas torres infinitas ofrecen la posibilidad de subir a sus diferentes alturas para admirar la vista nocturna de Nueva York. Por ejemplo, desde el Rockefeller Center puedes observar la ciudad desde 3 niveles diferentes. Según elijas el piso disfrutarás de una panorámica única. El piso número 67 está cubierto, mientras que el 69 tiene parabrisas de cristal y el 70 está abierto. Por otro lado, otro de los mejores lugares para contemplar Nueva York por la noche es la planta 102 del Empire State Building. El edificio abre hasta las 2 de la madrugada, de modo que no tendrás problema para disfrutar de unas vistas que difícilmente podrás olvidar</a:t>
            </a:r>
            <a:r>
              <a:rPr lang="es-ES" altLang="es-ES" sz="1800" i="1" dirty="0" smtClean="0">
                <a:solidFill>
                  <a:srgbClr val="00B0F0"/>
                </a:solidFill>
                <a:latin typeface="Arial Black" pitchFamily="34" charset="0"/>
              </a:rPr>
              <a:t>. </a:t>
            </a:r>
            <a:endParaRPr lang="es-ES" altLang="es-ES" sz="1800" b="1" i="1" dirty="0">
              <a:solidFill>
                <a:srgbClr val="00B0F0"/>
              </a:solidFill>
              <a:latin typeface="Arial Black" pitchFamily="34" charset="0"/>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pic>
        <p:nvPicPr>
          <p:cNvPr id="6"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252732"/>
            <a:ext cx="10313002"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800532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3" presetClass="exit" presetSubtype="32" fill="hold" nodeType="withEffect">
                                  <p:stCondLst>
                                    <p:cond delay="45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Effect transition="out" filter="fade">
                                      <p:cBhvr>
                                        <p:cTn id="13" dur="1000"/>
                                        <p:tgtEl>
                                          <p:spTgt spid="6"/>
                                        </p:tgtEl>
                                      </p:cBhvr>
                                    </p:animEffect>
                                    <p:set>
                                      <p:cBhvr>
                                        <p:cTn id="14"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Imagen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881"/>
            <a:ext cx="11336182" cy="6857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015688"/>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Empire State Building - Entrada al observatorio más famoso de New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7020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34395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El Empire State Building ha sido el símbolo de la grandeza d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El Empire State Building ha sido el símbolo de la grandeza de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9702" name="Picture 6" descr="Entradas al Empire State Building en Nueva York - WePlan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199" y="0"/>
            <a:ext cx="1023469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375784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Observatorio del Empire State Building, un clásico de NY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514"/>
            <a:ext cx="10224889" cy="726393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89377" y="184666"/>
            <a:ext cx="6911850" cy="369332"/>
          </a:xfrm>
          <a:prstGeom prst="rect">
            <a:avLst/>
          </a:prstGeom>
        </p:spPr>
        <p:txBody>
          <a:bodyPr wrap="square">
            <a:spAutoFit/>
          </a:bodyPr>
          <a:lstStyle/>
          <a:p>
            <a:r>
              <a:rPr lang="es-ES" b="1" dirty="0" smtClean="0">
                <a:solidFill>
                  <a:srgbClr val="FFFF00"/>
                </a:solidFill>
              </a:rPr>
              <a:t>Vista </a:t>
            </a:r>
            <a:r>
              <a:rPr lang="es-ES" b="1" dirty="0">
                <a:solidFill>
                  <a:srgbClr val="FFFF00"/>
                </a:solidFill>
              </a:rPr>
              <a:t>de Nueva York por la noche desde el Empire State</a:t>
            </a:r>
          </a:p>
        </p:txBody>
      </p:sp>
    </p:spTree>
    <p:extLst>
      <p:ext uri="{BB962C8B-B14F-4D97-AF65-F5344CB8AC3E}">
        <p14:creationId xmlns:p14="http://schemas.microsoft.com/office/powerpoint/2010/main" val="229220195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Imagen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1287380"/>
      </p:ext>
    </p:extLst>
  </p:cSld>
  <p:clrMapOvr>
    <a:masterClrMapping/>
  </p:clrMapOvr>
  <mc:AlternateContent xmlns:mc="http://schemas.openxmlformats.org/markup-compatibility/2006" xmlns:p14="http://schemas.microsoft.com/office/powerpoint/2010/main">
    <mc:Choice Requires="p14">
      <p:transition spd="slow" p14:dur="3000" advClick="0" advTm="5000">
        <p14:shred/>
      </p:transition>
    </mc:Choice>
    <mc:Fallback xmlns="">
      <p:transition spd="slow" advClick="0" advTm="5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Empire State por la noch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146"/>
            <a:ext cx="10118588" cy="6986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31334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adison Square Garden en Nueva York - Exteri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01" y="15870"/>
            <a:ext cx="10113726" cy="684213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670347" y="548680"/>
            <a:ext cx="6480720"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400" b="1" i="1" dirty="0" smtClean="0">
                <a:solidFill>
                  <a:srgbClr val="00B0F0"/>
                </a:solidFill>
                <a:latin typeface="Microsoft Sans Serif" pitchFamily="34" charset="0"/>
                <a:cs typeface="Microsoft Sans Serif" pitchFamily="34" charset="0"/>
              </a:rPr>
              <a:t>Madison </a:t>
            </a:r>
            <a:r>
              <a:rPr lang="es-ES" altLang="es-ES" sz="4400" b="1" i="1" dirty="0">
                <a:solidFill>
                  <a:srgbClr val="00B0F0"/>
                </a:solidFill>
                <a:latin typeface="Microsoft Sans Serif" pitchFamily="34" charset="0"/>
                <a:cs typeface="Microsoft Sans Serif" pitchFamily="34" charset="0"/>
              </a:rPr>
              <a:t>Square </a:t>
            </a:r>
            <a:r>
              <a:rPr lang="es-ES" altLang="es-ES" sz="4400" b="1" i="1" dirty="0" smtClean="0">
                <a:solidFill>
                  <a:srgbClr val="00B0F0"/>
                </a:solidFill>
                <a:latin typeface="Microsoft Sans Serif" pitchFamily="34" charset="0"/>
                <a:cs typeface="Microsoft Sans Serif" pitchFamily="34" charset="0"/>
              </a:rPr>
              <a:t>Garden</a:t>
            </a:r>
            <a:endParaRPr lang="es-ES" altLang="es-ES" sz="4400" b="1" i="1" dirty="0">
              <a:solidFill>
                <a:srgbClr val="00B0F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7" y="5877440"/>
            <a:ext cx="924546" cy="795578"/>
          </a:xfrm>
          <a:prstGeom prst="rect">
            <a:avLst/>
          </a:prstGeom>
          <a:noFill/>
        </p:spPr>
      </p:pic>
    </p:spTree>
    <p:extLst>
      <p:ext uri="{BB962C8B-B14F-4D97-AF65-F5344CB8AC3E}">
        <p14:creationId xmlns:p14="http://schemas.microsoft.com/office/powerpoint/2010/main" val="129950929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Madison Square Garden en Nueva Y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896" y="620688"/>
            <a:ext cx="7570627" cy="5703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996545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59992" y="908720"/>
            <a:ext cx="6480720"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icrosoft Sans Serif" pitchFamily="34" charset="0"/>
                <a:cs typeface="Microsoft Sans Serif" pitchFamily="34" charset="0"/>
              </a:rPr>
              <a:t>En el Madison Square Garden han actuado los artistas más conocidos del mundo: Frank Sinatra, Elvis Presley, Michael Jackson, </a:t>
            </a:r>
            <a:r>
              <a:rPr lang="es-ES" altLang="es-ES" sz="2400" b="1" i="1" dirty="0" err="1">
                <a:solidFill>
                  <a:srgbClr val="00B0F0"/>
                </a:solidFill>
                <a:latin typeface="Microsoft Sans Serif" pitchFamily="34" charset="0"/>
                <a:cs typeface="Microsoft Sans Serif" pitchFamily="34" charset="0"/>
              </a:rPr>
              <a:t>Queen</a:t>
            </a:r>
            <a:r>
              <a:rPr lang="es-ES" altLang="es-ES" sz="2400" b="1" i="1" dirty="0">
                <a:solidFill>
                  <a:srgbClr val="00B0F0"/>
                </a:solidFill>
                <a:latin typeface="Microsoft Sans Serif" pitchFamily="34" charset="0"/>
                <a:cs typeface="Microsoft Sans Serif" pitchFamily="34" charset="0"/>
              </a:rPr>
              <a:t>, </a:t>
            </a:r>
            <a:r>
              <a:rPr lang="es-ES" altLang="es-ES" sz="2400" b="1" i="1" dirty="0" err="1">
                <a:solidFill>
                  <a:srgbClr val="00B0F0"/>
                </a:solidFill>
                <a:latin typeface="Microsoft Sans Serif" pitchFamily="34" charset="0"/>
                <a:cs typeface="Microsoft Sans Serif" pitchFamily="34" charset="0"/>
              </a:rPr>
              <a:t>Led</a:t>
            </a:r>
            <a:r>
              <a:rPr lang="es-ES" altLang="es-ES" sz="2400" b="1" i="1" dirty="0">
                <a:solidFill>
                  <a:srgbClr val="00B0F0"/>
                </a:solidFill>
                <a:latin typeface="Microsoft Sans Serif" pitchFamily="34" charset="0"/>
                <a:cs typeface="Microsoft Sans Serif" pitchFamily="34" charset="0"/>
              </a:rPr>
              <a:t> </a:t>
            </a:r>
            <a:r>
              <a:rPr lang="es-ES" altLang="es-ES" sz="2400" b="1" i="1" dirty="0" err="1">
                <a:solidFill>
                  <a:srgbClr val="00B0F0"/>
                </a:solidFill>
                <a:latin typeface="Microsoft Sans Serif" pitchFamily="34" charset="0"/>
                <a:cs typeface="Microsoft Sans Serif" pitchFamily="34" charset="0"/>
              </a:rPr>
              <a:t>Zeppelin</a:t>
            </a:r>
            <a:r>
              <a:rPr lang="es-ES" altLang="es-ES" sz="2400" b="1" i="1" dirty="0">
                <a:solidFill>
                  <a:srgbClr val="00B0F0"/>
                </a:solidFill>
                <a:latin typeface="Microsoft Sans Serif" pitchFamily="34" charset="0"/>
                <a:cs typeface="Microsoft Sans Serif" pitchFamily="34" charset="0"/>
              </a:rPr>
              <a:t>, Madonna y un largo etcétera. El primer artista latino que colgó el cartel de «</a:t>
            </a:r>
            <a:r>
              <a:rPr lang="es-ES" altLang="es-ES" sz="2400" b="1" i="1" dirty="0" err="1">
                <a:solidFill>
                  <a:srgbClr val="00B0F0"/>
                </a:solidFill>
                <a:latin typeface="Microsoft Sans Serif" pitchFamily="34" charset="0"/>
                <a:cs typeface="Microsoft Sans Serif" pitchFamily="34" charset="0"/>
              </a:rPr>
              <a:t>sold</a:t>
            </a:r>
            <a:r>
              <a:rPr lang="es-ES" altLang="es-ES" sz="2400" b="1" i="1" dirty="0">
                <a:solidFill>
                  <a:srgbClr val="00B0F0"/>
                </a:solidFill>
                <a:latin typeface="Microsoft Sans Serif" pitchFamily="34" charset="0"/>
                <a:cs typeface="Microsoft Sans Serif" pitchFamily="34" charset="0"/>
              </a:rPr>
              <a:t> </a:t>
            </a:r>
            <a:r>
              <a:rPr lang="es-ES" altLang="es-ES" sz="2400" b="1" i="1" dirty="0" err="1">
                <a:solidFill>
                  <a:srgbClr val="00B0F0"/>
                </a:solidFill>
                <a:latin typeface="Microsoft Sans Serif" pitchFamily="34" charset="0"/>
                <a:cs typeface="Microsoft Sans Serif" pitchFamily="34" charset="0"/>
              </a:rPr>
              <a:t>out</a:t>
            </a:r>
            <a:r>
              <a:rPr lang="es-ES" altLang="es-ES" sz="2400" b="1" i="1" dirty="0">
                <a:solidFill>
                  <a:srgbClr val="00B0F0"/>
                </a:solidFill>
                <a:latin typeface="Microsoft Sans Serif" pitchFamily="34" charset="0"/>
                <a:cs typeface="Microsoft Sans Serif" pitchFamily="34" charset="0"/>
              </a:rPr>
              <a:t>» fue Luis Miguel en 1993.  Pero el pabellón no está presente en los libros de historia solamente por la música, sino también por la celebración de varios acontecimientos políticos y sociales importantes. Los republicanos, liderados por George W. Bush, celebraron aquí su convención en 2004.</a:t>
            </a:r>
          </a:p>
          <a:p>
            <a:pPr algn="ctr" fontAlgn="base">
              <a:spcBef>
                <a:spcPct val="0"/>
              </a:spcBef>
              <a:spcAft>
                <a:spcPct val="0"/>
              </a:spcAft>
            </a:pPr>
            <a:endParaRPr lang="es-ES" altLang="es-ES" sz="4000" b="1" i="1" dirty="0">
              <a:solidFill>
                <a:srgbClr val="00B0F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pic>
        <p:nvPicPr>
          <p:cNvPr id="4" name="Picture 2" descr="trippy 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008" y="0"/>
            <a:ext cx="10080626" cy="6960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p14:dur="10">
        <p14:shred/>
        <p:sndAc>
          <p:stSnd loop="1">
            <p:snd r:embed="rId3" name="frank sinatra - frank sinatra - new york, new york.wav"/>
          </p:stSnd>
        </p:sndAc>
      </p:transition>
    </mc:Choice>
    <mc:Fallback xmlns="">
      <p:transition>
        <p:fade/>
        <p:sndAc>
          <p:stSnd loop="1">
            <p:snd r:embed="rId6" name="frank sinatra - frank sinatra - new york, new york.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14" presetClass="exit" presetSubtype="10" fill="hold" nodeType="withEffect">
                                  <p:stCondLst>
                                    <p:cond delay="1750"/>
                                  </p:stCondLst>
                                  <p:childTnLst>
                                    <p:animEffect transition="out" filter="randombar(horizontal)">
                                      <p:cBhvr>
                                        <p:cTn id="11" dur="2000"/>
                                        <p:tgtEl>
                                          <p:spTgt spid="4"/>
                                        </p:tgtEl>
                                      </p:cBhvr>
                                    </p:animEffect>
                                    <p:set>
                                      <p:cBhvr>
                                        <p:cTn id="12"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Madison Square Garden en NYC - Interi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85" y="28418"/>
            <a:ext cx="10113532" cy="6829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489984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Assister à un match de NBA au mythique Madison Square Garden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177857"/>
            <a:ext cx="10080625" cy="7560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494889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The Top 10 Secrets of Madison Square Garden in NYC - Untapped New Y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526"/>
            <a:ext cx="10327378" cy="6893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159381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NewYork_Sky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80" y="-171400"/>
            <a:ext cx="10446669" cy="7107025"/>
          </a:xfrm>
          <a:prstGeom prst="rect">
            <a:avLst/>
          </a:prstGeom>
          <a:noFill/>
          <a:extLst>
            <a:ext uri="{909E8E84-426E-40DD-AFC4-6F175D3DCCD1}">
              <a14:hiddenFill xmlns:a14="http://schemas.microsoft.com/office/drawing/2010/main">
                <a:solidFill>
                  <a:srgbClr val="FFFFFF"/>
                </a:solidFill>
              </a14:hiddenFill>
            </a:ext>
          </a:extLst>
        </p:spPr>
      </p:pic>
      <p:sp>
        <p:nvSpPr>
          <p:cNvPr id="45059" name="WordArt 3"/>
          <p:cNvSpPr>
            <a:spLocks noChangeArrowheads="1" noChangeShapeType="1" noTextEdit="1"/>
          </p:cNvSpPr>
          <p:nvPr/>
        </p:nvSpPr>
        <p:spPr bwMode="auto">
          <a:xfrm>
            <a:off x="2592039" y="731668"/>
            <a:ext cx="4524031" cy="15843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BottomLeft"/>
              <a:lightRig rig="legacyNormal3" dir="t"/>
            </a:scene3d>
            <a:sp3d extrusionH="121893000" prstMaterial="legacyMetal">
              <a:extrusionClr>
                <a:schemeClr val="bg1"/>
              </a:extrusionClr>
            </a:sp3d>
          </a:bodyPr>
          <a:lstStyle/>
          <a:p>
            <a:pPr algn="ctr"/>
            <a:r>
              <a:rPr lang="es-ES" sz="3600" b="1" kern="10" dirty="0" smtClean="0">
                <a:ln w="9525">
                  <a:round/>
                  <a:headEnd/>
                  <a:tailEnd/>
                </a:ln>
                <a:solidFill>
                  <a:srgbClr val="FF3300"/>
                </a:solidFill>
                <a:latin typeface="Broadway"/>
              </a:rPr>
              <a:t>Salas  de  Fiestas</a:t>
            </a:r>
            <a:endParaRPr lang="es-ES" sz="3600" b="1" kern="10" dirty="0">
              <a:ln w="9525">
                <a:round/>
                <a:headEnd/>
                <a:tailEnd/>
              </a:ln>
              <a:solidFill>
                <a:srgbClr val="FF3300"/>
              </a:solidFill>
              <a:latin typeface="Broadway"/>
            </a:endParaRPr>
          </a:p>
        </p:txBody>
      </p:sp>
      <p:pic>
        <p:nvPicPr>
          <p:cNvPr id="5"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35380" y="-171400"/>
            <a:ext cx="10543889" cy="7123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7676620"/>
      </p:ext>
    </p:extLst>
  </p:cSld>
  <p:clrMapOvr>
    <a:masterClrMapping/>
  </p:clrMapOvr>
  <mc:AlternateContent xmlns:mc="http://schemas.openxmlformats.org/markup-compatibility/2006" xmlns:p14="http://schemas.microsoft.com/office/powerpoint/2010/main">
    <mc:Choice Requires="p14">
      <p:transition spd="slow" p14:dur="3000" advTm="11000">
        <p14:shred/>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wipe(down)">
                                      <p:cBhvr>
                                        <p:cTn id="7" dur="5000"/>
                                        <p:tgtEl>
                                          <p:spTgt spid="45059"/>
                                        </p:tgtEl>
                                      </p:cBhvr>
                                    </p:animEffect>
                                  </p:childTnLst>
                                </p:cTn>
                              </p:par>
                              <p:par>
                                <p:cTn id="8" presetID="8" presetClass="exit" presetSubtype="32" fill="hold" nodeType="withEffect">
                                  <p:stCondLst>
                                    <p:cond delay="4500"/>
                                  </p:stCondLst>
                                  <p:childTnLst>
                                    <p:animEffect transition="out" filter="diamond(out)">
                                      <p:cBhvr>
                                        <p:cTn id="9" dur="1750"/>
                                        <p:tgtEl>
                                          <p:spTgt spid="5"/>
                                        </p:tgtEl>
                                      </p:cBhvr>
                                    </p:animEffect>
                                    <p:set>
                                      <p:cBhvr>
                                        <p:cTn id="10" dur="1" fill="hold">
                                          <p:stCondLst>
                                            <p:cond delay="174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New Year's Eve Times Square Party At Ribbon Nightclub &amp; Lounge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71400"/>
            <a:ext cx="10080626"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901540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s clubs, bares de copas y discotecas que hay que conoc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1005787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72323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Vida nocturna en Nueva York - Turismo Nueva Y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69" y="-34645"/>
            <a:ext cx="10114893" cy="6854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259893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Nueva York para noctámbulos | El Viajero | EL PAÍ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60" y="0"/>
            <a:ext cx="1029224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60850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as Luces de Broadway Brillan - El New York Marriott Marquis d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6024"/>
            <a:ext cx="10080625" cy="6989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61930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os 5 Mejores Clubs de NYC - International Nightlife Associ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262"/>
            <a:ext cx="10080626" cy="6755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93335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Vida nocturna en Nueva York - TurismoEEU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06" y="-12940"/>
            <a:ext cx="10443829" cy="6870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502036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431800" y="692696"/>
            <a:ext cx="9360793"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800" b="1" i="1" dirty="0" smtClean="0">
                <a:solidFill>
                  <a:srgbClr val="00B0F0"/>
                </a:solidFill>
                <a:latin typeface="Ravie" pitchFamily="82" charset="0"/>
              </a:rPr>
              <a:t>DE COPAS</a:t>
            </a:r>
          </a:p>
          <a:p>
            <a:pPr algn="ctr" fontAlgn="base">
              <a:spcBef>
                <a:spcPct val="0"/>
              </a:spcBef>
              <a:spcAft>
                <a:spcPct val="0"/>
              </a:spcAft>
            </a:pPr>
            <a:endParaRPr lang="es-ES" altLang="es-ES" sz="4800" b="1" i="1" dirty="0" smtClean="0">
              <a:solidFill>
                <a:srgbClr val="00B0F0"/>
              </a:solidFill>
              <a:latin typeface="Ravie" pitchFamily="82" charset="0"/>
            </a:endParaRPr>
          </a:p>
          <a:p>
            <a:pPr algn="ctr" fontAlgn="base">
              <a:spcBef>
                <a:spcPct val="0"/>
              </a:spcBef>
              <a:spcAft>
                <a:spcPct val="0"/>
              </a:spcAft>
            </a:pPr>
            <a:r>
              <a:rPr lang="es-ES" altLang="es-ES" sz="4800" b="1" i="1" dirty="0" smtClean="0">
                <a:solidFill>
                  <a:srgbClr val="00B0F0"/>
                </a:solidFill>
                <a:latin typeface="Ravie" pitchFamily="82" charset="0"/>
              </a:rPr>
              <a:t>POR</a:t>
            </a:r>
          </a:p>
          <a:p>
            <a:pPr algn="ctr" fontAlgn="base">
              <a:spcBef>
                <a:spcPct val="0"/>
              </a:spcBef>
              <a:spcAft>
                <a:spcPct val="0"/>
              </a:spcAft>
            </a:pPr>
            <a:r>
              <a:rPr lang="es-ES" altLang="es-ES" sz="4800" b="1" i="1" dirty="0" smtClean="0">
                <a:solidFill>
                  <a:srgbClr val="00B0F0"/>
                </a:solidFill>
                <a:latin typeface="Ravie" pitchFamily="82" charset="0"/>
              </a:rPr>
              <a:t> </a:t>
            </a:r>
          </a:p>
          <a:p>
            <a:pPr algn="ctr" fontAlgn="base">
              <a:spcBef>
                <a:spcPct val="0"/>
              </a:spcBef>
              <a:spcAft>
                <a:spcPct val="0"/>
              </a:spcAft>
            </a:pPr>
            <a:r>
              <a:rPr lang="es-ES" altLang="es-ES" sz="8000" b="1" i="1" dirty="0" smtClean="0">
                <a:solidFill>
                  <a:srgbClr val="00B0F0"/>
                </a:solidFill>
                <a:latin typeface="Ravie" pitchFamily="82" charset="0"/>
              </a:rPr>
              <a:t>NEW </a:t>
            </a:r>
            <a:r>
              <a:rPr lang="es-ES" altLang="es-ES" sz="8000" b="1" i="1" dirty="0">
                <a:solidFill>
                  <a:srgbClr val="00B0F0"/>
                </a:solidFill>
                <a:latin typeface="Ravie" pitchFamily="82" charset="0"/>
              </a:rPr>
              <a:t>Y</a:t>
            </a:r>
            <a:r>
              <a:rPr lang="es-ES" altLang="es-ES" sz="8000" b="1" i="1" dirty="0" smtClean="0">
                <a:solidFill>
                  <a:srgbClr val="00B0F0"/>
                </a:solidFill>
                <a:latin typeface="Ravie" pitchFamily="82" charset="0"/>
              </a:rPr>
              <a:t>ORK</a:t>
            </a:r>
            <a:endParaRPr lang="es-ES" altLang="es-ES" sz="8000" b="1" i="1" dirty="0">
              <a:solidFill>
                <a:srgbClr val="00B0F0"/>
              </a:solidFill>
              <a:latin typeface="Ravie" pitchFamily="82" charset="0"/>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6866" y="0"/>
            <a:ext cx="1009117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96827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2" end="2"/>
                                            </p:txEl>
                                          </p:spTgt>
                                        </p:tgtEl>
                                        <p:attrNameLst>
                                          <p:attrName>style.color</p:attrName>
                                        </p:attrNameLst>
                                      </p:cBhvr>
                                      <p:by>
                                        <p:hsl h="-7200000" s="0" l="0"/>
                                      </p:by>
                                    </p:animClr>
                                    <p:animClr clrSpc="hsl" dir="cw">
                                      <p:cBhvr>
                                        <p:cTn id="12" dur="500" fill="hold"/>
                                        <p:tgtEl>
                                          <p:spTgt spid="2055">
                                            <p:txEl>
                                              <p:pRg st="2" end="2"/>
                                            </p:txEl>
                                          </p:spTgt>
                                        </p:tgtEl>
                                        <p:attrNameLst>
                                          <p:attrName>fillcolor</p:attrName>
                                        </p:attrNameLst>
                                      </p:cBhvr>
                                      <p:by>
                                        <p:hsl h="-7200000" s="0" l="0"/>
                                      </p:by>
                                    </p:animClr>
                                    <p:animClr clrSpc="hsl" dir="cw">
                                      <p:cBhvr>
                                        <p:cTn id="13" dur="500" fill="hold"/>
                                        <p:tgtEl>
                                          <p:spTgt spid="2055">
                                            <p:txEl>
                                              <p:pRg st="2" end="2"/>
                                            </p:txEl>
                                          </p:spTgt>
                                        </p:tgtEl>
                                        <p:attrNameLst>
                                          <p:attrName>stroke.color</p:attrName>
                                        </p:attrNameLst>
                                      </p:cBhvr>
                                      <p:by>
                                        <p:hsl h="-7200000" s="0" l="0"/>
                                      </p:by>
                                    </p:animClr>
                                    <p:set>
                                      <p:cBhvr>
                                        <p:cTn id="14" dur="500" fill="hold"/>
                                        <p:tgtEl>
                                          <p:spTgt spid="2055">
                                            <p:txEl>
                                              <p:pRg st="2" end="2"/>
                                            </p:txEl>
                                          </p:spTgt>
                                        </p:tgtEl>
                                        <p:attrNameLst>
                                          <p:attrName>fill.type</p:attrName>
                                        </p:attrNameLst>
                                      </p:cBhvr>
                                      <p:to>
                                        <p:strVal val="solid"/>
                                      </p:to>
                                    </p:set>
                                  </p:childTnLst>
                                </p:cTn>
                              </p:par>
                              <p:par>
                                <p:cTn id="15" presetID="22" presetClass="emph" presetSubtype="0" repeatCount="indefinite" fill="hold" nodeType="withEffect">
                                  <p:stCondLst>
                                    <p:cond delay="0"/>
                                  </p:stCondLst>
                                  <p:iterate type="lt">
                                    <p:tmPct val="10000"/>
                                  </p:iterate>
                                  <p:childTnLst>
                                    <p:animClr clrSpc="hsl" dir="cw">
                                      <p:cBhvr override="childStyle">
                                        <p:cTn id="16" dur="500" fill="hold"/>
                                        <p:tgtEl>
                                          <p:spTgt spid="2055">
                                            <p:txEl>
                                              <p:pRg st="3" end="3"/>
                                            </p:txEl>
                                          </p:spTgt>
                                        </p:tgtEl>
                                        <p:attrNameLst>
                                          <p:attrName>style.color</p:attrName>
                                        </p:attrNameLst>
                                      </p:cBhvr>
                                      <p:by>
                                        <p:hsl h="-7200000" s="0" l="0"/>
                                      </p:by>
                                    </p:animClr>
                                    <p:animClr clrSpc="hsl" dir="cw">
                                      <p:cBhvr>
                                        <p:cTn id="17" dur="500" fill="hold"/>
                                        <p:tgtEl>
                                          <p:spTgt spid="2055">
                                            <p:txEl>
                                              <p:pRg st="3" end="3"/>
                                            </p:txEl>
                                          </p:spTgt>
                                        </p:tgtEl>
                                        <p:attrNameLst>
                                          <p:attrName>fillcolor</p:attrName>
                                        </p:attrNameLst>
                                      </p:cBhvr>
                                      <p:by>
                                        <p:hsl h="-7200000" s="0" l="0"/>
                                      </p:by>
                                    </p:animClr>
                                    <p:animClr clrSpc="hsl" dir="cw">
                                      <p:cBhvr>
                                        <p:cTn id="18" dur="500" fill="hold"/>
                                        <p:tgtEl>
                                          <p:spTgt spid="2055">
                                            <p:txEl>
                                              <p:pRg st="3" end="3"/>
                                            </p:txEl>
                                          </p:spTgt>
                                        </p:tgtEl>
                                        <p:attrNameLst>
                                          <p:attrName>stroke.color</p:attrName>
                                        </p:attrNameLst>
                                      </p:cBhvr>
                                      <p:by>
                                        <p:hsl h="-7200000" s="0" l="0"/>
                                      </p:by>
                                    </p:animClr>
                                    <p:set>
                                      <p:cBhvr>
                                        <p:cTn id="19" dur="500" fill="hold"/>
                                        <p:tgtEl>
                                          <p:spTgt spid="2055">
                                            <p:txEl>
                                              <p:pRg st="3" end="3"/>
                                            </p:txEl>
                                          </p:spTgt>
                                        </p:tgtEl>
                                        <p:attrNameLst>
                                          <p:attrName>fill.type</p:attrName>
                                        </p:attrNameLst>
                                      </p:cBhvr>
                                      <p:to>
                                        <p:strVal val="solid"/>
                                      </p:to>
                                    </p:set>
                                  </p:childTnLst>
                                </p:cTn>
                              </p:par>
                              <p:par>
                                <p:cTn id="20" presetID="22" presetClass="emph" presetSubtype="0" repeatCount="indefinite" fill="hold" nodeType="withEffect">
                                  <p:stCondLst>
                                    <p:cond delay="0"/>
                                  </p:stCondLst>
                                  <p:iterate type="lt">
                                    <p:tmPct val="10000"/>
                                  </p:iterate>
                                  <p:childTnLst>
                                    <p:animClr clrSpc="hsl" dir="cw">
                                      <p:cBhvr override="childStyle">
                                        <p:cTn id="21" dur="500" fill="hold"/>
                                        <p:tgtEl>
                                          <p:spTgt spid="2055">
                                            <p:txEl>
                                              <p:pRg st="4" end="4"/>
                                            </p:txEl>
                                          </p:spTgt>
                                        </p:tgtEl>
                                        <p:attrNameLst>
                                          <p:attrName>style.color</p:attrName>
                                        </p:attrNameLst>
                                      </p:cBhvr>
                                      <p:by>
                                        <p:hsl h="-7200000" s="0" l="0"/>
                                      </p:by>
                                    </p:animClr>
                                    <p:animClr clrSpc="hsl" dir="cw">
                                      <p:cBhvr>
                                        <p:cTn id="22" dur="500" fill="hold"/>
                                        <p:tgtEl>
                                          <p:spTgt spid="2055">
                                            <p:txEl>
                                              <p:pRg st="4" end="4"/>
                                            </p:txEl>
                                          </p:spTgt>
                                        </p:tgtEl>
                                        <p:attrNameLst>
                                          <p:attrName>fillcolor</p:attrName>
                                        </p:attrNameLst>
                                      </p:cBhvr>
                                      <p:by>
                                        <p:hsl h="-7200000" s="0" l="0"/>
                                      </p:by>
                                    </p:animClr>
                                    <p:animClr clrSpc="hsl" dir="cw">
                                      <p:cBhvr>
                                        <p:cTn id="23" dur="500" fill="hold"/>
                                        <p:tgtEl>
                                          <p:spTgt spid="2055">
                                            <p:txEl>
                                              <p:pRg st="4" end="4"/>
                                            </p:txEl>
                                          </p:spTgt>
                                        </p:tgtEl>
                                        <p:attrNameLst>
                                          <p:attrName>stroke.color</p:attrName>
                                        </p:attrNameLst>
                                      </p:cBhvr>
                                      <p:by>
                                        <p:hsl h="-7200000" s="0" l="0"/>
                                      </p:by>
                                    </p:animClr>
                                    <p:set>
                                      <p:cBhvr>
                                        <p:cTn id="24" dur="500" fill="hold"/>
                                        <p:tgtEl>
                                          <p:spTgt spid="2055">
                                            <p:txEl>
                                              <p:pRg st="4" end="4"/>
                                            </p:txEl>
                                          </p:spTgt>
                                        </p:tgtEl>
                                        <p:attrNameLst>
                                          <p:attrName>fill.type</p:attrName>
                                        </p:attrNameLst>
                                      </p:cBhvr>
                                      <p:to>
                                        <p:strVal val="solid"/>
                                      </p:to>
                                    </p:set>
                                  </p:childTnLst>
                                </p:cTn>
                              </p:par>
                              <p:par>
                                <p:cTn id="25" presetID="5" presetClass="exit" presetSubtype="10" fill="hold" nodeType="withEffect">
                                  <p:stCondLst>
                                    <p:cond delay="4750"/>
                                  </p:stCondLst>
                                  <p:childTnLst>
                                    <p:animEffect transition="out" filter="checkerboard(across)">
                                      <p:cBhvr>
                                        <p:cTn id="26" dur="1000"/>
                                        <p:tgtEl>
                                          <p:spTgt spid="4"/>
                                        </p:tgtEl>
                                      </p:cBhvr>
                                    </p:animEffect>
                                    <p:set>
                                      <p:cBhvr>
                                        <p:cTn id="2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afé New York de Budapest - Blog Equipatge de mà"/>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8197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835488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9-Oscar-Wilde-Continuous-Bar - Archpaper.com - Archpaper.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074"/>
            <a:ext cx="10247080" cy="6839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13853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Tour por los bares secretos en Nueva York - Bebid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65" y="49212"/>
            <a:ext cx="10094589" cy="6727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02245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The Whiskey bar - Picture of Oscar Wilde Restaurant &amp; Bar, New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391"/>
            <a:ext cx="10148413" cy="6888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16318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Bar. De copas con Oscar Wilde en Nueva York. - LOFF.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08"/>
            <a:ext cx="10269922" cy="6860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19245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Tour por los bares secretos en Nueva York - Cocktail B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53" y="0"/>
            <a:ext cx="10053671" cy="7021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404323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NEW YORK CAFE, Budapest - Distrito VII / Barrio judío - Fot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791" y="-116981"/>
            <a:ext cx="4800533" cy="72008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New York Cafe, Budapest, Hungary | (DSC_0799) | Timothy Roger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4834" y="-4564"/>
            <a:ext cx="4608265" cy="6898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71252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afé Lalo en Nueva York: una cafeteria con encanto en el Uppe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4358"/>
            <a:ext cx="10080625" cy="707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79304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New York Nightclub Experience - Beb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83" y="-19319"/>
            <a:ext cx="10114607" cy="6796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874986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WordArt 3"/>
          <p:cNvSpPr>
            <a:spLocks noChangeArrowheads="1" noChangeShapeType="1" noTextEdit="1"/>
          </p:cNvSpPr>
          <p:nvPr/>
        </p:nvSpPr>
        <p:spPr bwMode="auto">
          <a:xfrm>
            <a:off x="2817676" y="1196977"/>
            <a:ext cx="4524031" cy="15843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BottomLeft"/>
              <a:lightRig rig="legacyNormal3" dir="t"/>
            </a:scene3d>
            <a:sp3d extrusionH="121893000" prstMaterial="legacyMetal">
              <a:extrusionClr>
                <a:schemeClr val="bg1"/>
              </a:extrusionClr>
            </a:sp3d>
          </a:bodyPr>
          <a:lstStyle/>
          <a:p>
            <a:pPr algn="ctr"/>
            <a:r>
              <a:rPr lang="es-ES" sz="3600" b="1" kern="10" dirty="0">
                <a:ln w="9525">
                  <a:round/>
                  <a:headEnd/>
                  <a:tailEnd/>
                </a:ln>
                <a:solidFill>
                  <a:srgbClr val="FF3300"/>
                </a:solidFill>
                <a:latin typeface="Broadway"/>
              </a:rPr>
              <a:t>f i n </a:t>
            </a:r>
          </a:p>
        </p:txBody>
      </p:sp>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9866"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76736" y="-23559"/>
            <a:ext cx="10216251"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17"/>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13446"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12 de abril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20:40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80"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11000">
        <p14:shred/>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par>
                          <p:cTn id="11" fill="hold">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down)">
                                      <p:cBhvr>
                                        <p:cTn id="14" dur="5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NOCHE EN NEW YOR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NOCHE EN NEW YORK</Template>
  <TotalTime>21</TotalTime>
  <Words>317</Words>
  <Application>Microsoft Office PowerPoint</Application>
  <PresentationFormat>Personalizado</PresentationFormat>
  <Paragraphs>26</Paragraphs>
  <Slides>71</Slides>
  <Notes>2</Notes>
  <HiddenSlides>0</HiddenSlides>
  <MMClips>0</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LA NOCHE EN NEW YORK</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8</cp:revision>
  <dcterms:created xsi:type="dcterms:W3CDTF">2020-04-12T18:39:57Z</dcterms:created>
  <dcterms:modified xsi:type="dcterms:W3CDTF">2020-04-12T19:01:24Z</dcterms:modified>
</cp:coreProperties>
</file>