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59" d="100"/>
          <a:sy n="59" d="100"/>
        </p:scale>
        <p:origin x="48" y="5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564B969-BF22-4F82-BAE5-B35A95089D5B}" type="datetimeFigureOut">
              <a:rPr lang="es-CO" smtClean="0"/>
              <a:t>11/09/2016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6E2004E-1EC8-44DF-8584-FF38255542F2}" type="slidenum">
              <a:rPr lang="es-CO" smtClean="0"/>
              <a:t>‹Nº›</a:t>
            </a:fld>
            <a:endParaRPr lang="es-CO"/>
          </a:p>
        </p:txBody>
      </p:sp>
    </p:spTree>
    <p:extLst>
      <p:ext uri="{BB962C8B-B14F-4D97-AF65-F5344CB8AC3E}">
        <p14:creationId xmlns:p14="http://schemas.microsoft.com/office/powerpoint/2010/main" val="3336075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564B969-BF22-4F82-BAE5-B35A95089D5B}" type="datetimeFigureOut">
              <a:rPr lang="es-CO" smtClean="0"/>
              <a:t>11/09/2016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6E2004E-1EC8-44DF-8584-FF38255542F2}" type="slidenum">
              <a:rPr lang="es-CO" smtClean="0"/>
              <a:t>‹Nº›</a:t>
            </a:fld>
            <a:endParaRPr lang="es-CO"/>
          </a:p>
        </p:txBody>
      </p:sp>
    </p:spTree>
    <p:extLst>
      <p:ext uri="{BB962C8B-B14F-4D97-AF65-F5344CB8AC3E}">
        <p14:creationId xmlns:p14="http://schemas.microsoft.com/office/powerpoint/2010/main" val="14416972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564B969-BF22-4F82-BAE5-B35A95089D5B}" type="datetimeFigureOut">
              <a:rPr lang="es-CO" smtClean="0"/>
              <a:t>11/09/2016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6E2004E-1EC8-44DF-8584-FF38255542F2}" type="slidenum">
              <a:rPr lang="es-CO" smtClean="0"/>
              <a:t>‹Nº›</a:t>
            </a:fld>
            <a:endParaRPr lang="es-CO"/>
          </a:p>
        </p:txBody>
      </p:sp>
    </p:spTree>
    <p:extLst>
      <p:ext uri="{BB962C8B-B14F-4D97-AF65-F5344CB8AC3E}">
        <p14:creationId xmlns:p14="http://schemas.microsoft.com/office/powerpoint/2010/main" val="20831090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564B969-BF22-4F82-BAE5-B35A95089D5B}" type="datetimeFigureOut">
              <a:rPr lang="es-CO" smtClean="0"/>
              <a:t>11/09/2016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6E2004E-1EC8-44DF-8584-FF38255542F2}" type="slidenum">
              <a:rPr lang="es-CO" smtClean="0"/>
              <a:t>‹Nº›</a:t>
            </a:fld>
            <a:endParaRPr lang="es-CO"/>
          </a:p>
        </p:txBody>
      </p:sp>
    </p:spTree>
    <p:extLst>
      <p:ext uri="{BB962C8B-B14F-4D97-AF65-F5344CB8AC3E}">
        <p14:creationId xmlns:p14="http://schemas.microsoft.com/office/powerpoint/2010/main" val="3954476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564B969-BF22-4F82-BAE5-B35A95089D5B}" type="datetimeFigureOut">
              <a:rPr lang="es-CO" smtClean="0"/>
              <a:t>11/09/2016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36E2004E-1EC8-44DF-8584-FF38255542F2}" type="slidenum">
              <a:rPr lang="es-CO" smtClean="0"/>
              <a:t>‹Nº›</a:t>
            </a:fld>
            <a:endParaRPr lang="es-CO"/>
          </a:p>
        </p:txBody>
      </p:sp>
    </p:spTree>
    <p:extLst>
      <p:ext uri="{BB962C8B-B14F-4D97-AF65-F5344CB8AC3E}">
        <p14:creationId xmlns:p14="http://schemas.microsoft.com/office/powerpoint/2010/main" val="2409061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564B969-BF22-4F82-BAE5-B35A95089D5B}" type="datetimeFigureOut">
              <a:rPr lang="es-CO" smtClean="0"/>
              <a:t>11/09/2016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36E2004E-1EC8-44DF-8584-FF38255542F2}" type="slidenum">
              <a:rPr lang="es-CO" smtClean="0"/>
              <a:t>‹Nº›</a:t>
            </a:fld>
            <a:endParaRPr lang="es-CO"/>
          </a:p>
        </p:txBody>
      </p:sp>
    </p:spTree>
    <p:extLst>
      <p:ext uri="{BB962C8B-B14F-4D97-AF65-F5344CB8AC3E}">
        <p14:creationId xmlns:p14="http://schemas.microsoft.com/office/powerpoint/2010/main" val="27946568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564B969-BF22-4F82-BAE5-B35A95089D5B}" type="datetimeFigureOut">
              <a:rPr lang="es-CO" smtClean="0"/>
              <a:t>11/09/2016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36E2004E-1EC8-44DF-8584-FF38255542F2}" type="slidenum">
              <a:rPr lang="es-CO" smtClean="0"/>
              <a:t>‹Nº›</a:t>
            </a:fld>
            <a:endParaRPr lang="es-CO"/>
          </a:p>
        </p:txBody>
      </p:sp>
    </p:spTree>
    <p:extLst>
      <p:ext uri="{BB962C8B-B14F-4D97-AF65-F5344CB8AC3E}">
        <p14:creationId xmlns:p14="http://schemas.microsoft.com/office/powerpoint/2010/main" val="9682617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564B969-BF22-4F82-BAE5-B35A95089D5B}" type="datetimeFigureOut">
              <a:rPr lang="es-CO" smtClean="0"/>
              <a:t>11/09/2016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6E2004E-1EC8-44DF-8584-FF38255542F2}" type="slidenum">
              <a:rPr lang="es-CO" smtClean="0"/>
              <a:t>‹Nº›</a:t>
            </a:fld>
            <a:endParaRPr lang="es-CO"/>
          </a:p>
        </p:txBody>
      </p:sp>
    </p:spTree>
    <p:extLst>
      <p:ext uri="{BB962C8B-B14F-4D97-AF65-F5344CB8AC3E}">
        <p14:creationId xmlns:p14="http://schemas.microsoft.com/office/powerpoint/2010/main" val="21149290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564B969-BF22-4F82-BAE5-B35A95089D5B}" type="datetimeFigureOut">
              <a:rPr lang="es-CO" smtClean="0"/>
              <a:t>11/09/2016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6E2004E-1EC8-44DF-8584-FF38255542F2}" type="slidenum">
              <a:rPr lang="es-CO" smtClean="0"/>
              <a:t>‹Nº›</a:t>
            </a:fld>
            <a:endParaRPr lang="es-CO"/>
          </a:p>
        </p:txBody>
      </p:sp>
    </p:spTree>
    <p:extLst>
      <p:ext uri="{BB962C8B-B14F-4D97-AF65-F5344CB8AC3E}">
        <p14:creationId xmlns:p14="http://schemas.microsoft.com/office/powerpoint/2010/main" val="1211125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564B969-BF22-4F82-BAE5-B35A95089D5B}" type="datetimeFigureOut">
              <a:rPr lang="es-CO" smtClean="0"/>
              <a:t>11/09/2016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6E2004E-1EC8-44DF-8584-FF38255542F2}" type="slidenum">
              <a:rPr lang="es-CO" smtClean="0"/>
              <a:t>‹Nº›</a:t>
            </a:fld>
            <a:endParaRPr lang="es-CO"/>
          </a:p>
        </p:txBody>
      </p:sp>
    </p:spTree>
    <p:extLst>
      <p:ext uri="{BB962C8B-B14F-4D97-AF65-F5344CB8AC3E}">
        <p14:creationId xmlns:p14="http://schemas.microsoft.com/office/powerpoint/2010/main" val="1967556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564B969-BF22-4F82-BAE5-B35A95089D5B}" type="datetimeFigureOut">
              <a:rPr lang="es-CO" smtClean="0"/>
              <a:t>11/09/2016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6E2004E-1EC8-44DF-8584-FF38255542F2}" type="slidenum">
              <a:rPr lang="es-CO" smtClean="0"/>
              <a:t>‹Nº›</a:t>
            </a:fld>
            <a:endParaRPr lang="es-CO"/>
          </a:p>
        </p:txBody>
      </p:sp>
    </p:spTree>
    <p:extLst>
      <p:ext uri="{BB962C8B-B14F-4D97-AF65-F5344CB8AC3E}">
        <p14:creationId xmlns:p14="http://schemas.microsoft.com/office/powerpoint/2010/main" val="3393092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0215902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64B969-BF22-4F82-BAE5-B35A95089D5B}" type="datetimeFigureOut">
              <a:rPr lang="es-CO" smtClean="0"/>
              <a:t>11/09/2016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E2004E-1EC8-44DF-8584-FF38255542F2}" type="slidenum">
              <a:rPr lang="es-CO" smtClean="0"/>
              <a:t>‹Nº›</a:t>
            </a:fld>
            <a:endParaRPr lang="es-CO"/>
          </a:p>
        </p:txBody>
      </p:sp>
    </p:spTree>
    <p:extLst>
      <p:ext uri="{BB962C8B-B14F-4D97-AF65-F5344CB8AC3E}">
        <p14:creationId xmlns:p14="http://schemas.microsoft.com/office/powerpoint/2010/main" val="38041331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357620212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473242" y="889843"/>
            <a:ext cx="11245515" cy="5078313"/>
          </a:xfrm>
          <a:prstGeom prst="rect">
            <a:avLst/>
          </a:prstGeom>
        </p:spPr>
        <p:txBody>
          <a:bodyPr wrap="square">
            <a:spAutoFit/>
          </a:bodyPr>
          <a:lstStyle/>
          <a:p>
            <a:pPr algn="ctr"/>
            <a:r>
              <a:rPr lang="es-CO" b="1" i="1" dirty="0"/>
              <a:t>La Manga del Mar Menor</a:t>
            </a:r>
            <a:r>
              <a:rPr lang="es-CO" i="1" dirty="0"/>
              <a:t>, es una población española asentada sobre un cordón litoral situado en el sureste de la península ibérica, en la Región de Murcia y, tras su urbanización en la segunda mitad del siglo xx, es un centro turístico de gran importancia</a:t>
            </a:r>
            <a:r>
              <a:rPr lang="es-CO" i="1" dirty="0" smtClean="0"/>
              <a:t>. Pertenece </a:t>
            </a:r>
            <a:r>
              <a:rPr lang="es-CO" i="1" dirty="0"/>
              <a:t>a los municipios de Cartagena en su parte sur y San Javier en su parte norte, que han constituido un consorcio para administrar la zona.1 El istmo al norte del canal del </a:t>
            </a:r>
            <a:r>
              <a:rPr lang="es-CO" i="1" dirty="0" err="1"/>
              <a:t>Estacio</a:t>
            </a:r>
            <a:r>
              <a:rPr lang="es-CO" i="1" dirty="0"/>
              <a:t> es un espacio protegido denominado Salinas y Arenales de San Pedro del Pinatar que da continuidad al cordón litoral y forma parte del término municipal de San Pedro del Pinatar.</a:t>
            </a:r>
          </a:p>
          <a:p>
            <a:pPr algn="ctr"/>
            <a:r>
              <a:rPr lang="es-CO" i="1" dirty="0" smtClean="0"/>
              <a:t>Bajo </a:t>
            </a:r>
            <a:r>
              <a:rPr lang="es-CO" i="1" dirty="0"/>
              <a:t>el descriptivo apelativo de La Manga se encierra un curioso capricho orográfico que ha venido siendo uno de los símbolos que mejor identifican el litoral murciano como enclave turístico: un cordón extendido a lo largo de, aproximadamente, 24 km entre Cabo de Palos y la Punta del Mojón, que pone límites naturales a la laguna de agua salada conocida como Mar Menor. En su origen, lo que actualmente se conoce como La Manga del Mar Menor fue una bahía abierta al Mediterráneo; en sus extremos, escollos de rocas volcánicas fueron actuando paulatinamente como frenos de arenas y sedimentos arrastrados por las corrientes marinas, hasta conformar una columna arenosa de dunas y vegetación agreste y extensas playas bañadas por dos mares, el Mediterráneo y el Menor. La Manga es una estrecha franja de terreno cuya anchura varía entre 200 m y 1 km y medio. Está cortada por canales naturales que mantienen el contacto entre los dos mares; las llamadas golas permiten la entrada en el agua del Mediterráneo en la laguna. Como tal espacio, se mantuvo virgen hasta la década de los años sesenta, cuando se produce el "descubrimiento" de La Manga como enclave turístico, experimentando una transformación con la urbanización de la zona y la construcción de infraestructuras turísticas</a:t>
            </a:r>
          </a:p>
        </p:txBody>
      </p:sp>
      <p:sp>
        <p:nvSpPr>
          <p:cNvPr id="2" name="CuadroTexto 1"/>
          <p:cNvSpPr txBox="1"/>
          <p:nvPr/>
        </p:nvSpPr>
        <p:spPr>
          <a:xfrm>
            <a:off x="473242" y="6166856"/>
            <a:ext cx="11245515" cy="246221"/>
          </a:xfrm>
          <a:prstGeom prst="rect">
            <a:avLst/>
          </a:prstGeom>
          <a:noFill/>
        </p:spPr>
        <p:txBody>
          <a:bodyPr wrap="square" rtlCol="0">
            <a:spAutoFit/>
          </a:bodyPr>
          <a:lstStyle/>
          <a:p>
            <a:pPr algn="ctr"/>
            <a:r>
              <a:rPr lang="es-CO" sz="1000" b="1" i="1" dirty="0" smtClean="0"/>
              <a:t>Creó: Jeremías … Para: mis </a:t>
            </a:r>
            <a:r>
              <a:rPr lang="es-CO" sz="1000" b="1" i="1" dirty="0" err="1" smtClean="0"/>
              <a:t>pps</a:t>
            </a:r>
            <a:r>
              <a:rPr lang="es-CO" sz="1000" b="1" i="1" dirty="0" smtClean="0"/>
              <a:t> … Música: Balada Para Adelina-Guitarras </a:t>
            </a:r>
            <a:endParaRPr lang="es-CO" sz="1000" b="1" i="1" dirty="0"/>
          </a:p>
        </p:txBody>
      </p:sp>
      <p:pic>
        <p:nvPicPr>
          <p:cNvPr id="5" name="Balada_para_adelina_version_con_Guitarra_Guitarras">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355659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3516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499357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40072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940968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60482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54466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159552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312594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050902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63032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28337880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245238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868149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56204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718785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648772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Nube 2"/>
          <p:cNvSpPr/>
          <p:nvPr/>
        </p:nvSpPr>
        <p:spPr>
          <a:xfrm>
            <a:off x="8598569" y="6047874"/>
            <a:ext cx="1764631" cy="240631"/>
          </a:xfrm>
          <a:prstGeom prst="cloud">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11051684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771993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522944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401905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516442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115228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845666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505028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337152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445109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293253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724065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616768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390026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7101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185069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158093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986774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796922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707986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149446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491010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368463" cy="6667500"/>
          </a:xfrm>
          <a:prstGeom prst="rect">
            <a:avLst/>
          </a:prstGeom>
        </p:spPr>
      </p:pic>
    </p:spTree>
    <p:extLst>
      <p:ext uri="{BB962C8B-B14F-4D97-AF65-F5344CB8AC3E}">
        <p14:creationId xmlns:p14="http://schemas.microsoft.com/office/powerpoint/2010/main" val="35197202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4647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209135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4959782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25603348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897221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0856278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2144573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926040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8946971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407722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4570278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1712817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7659006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1001522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9581389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158537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3577750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8498648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6956245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5985779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737684"/>
          </a:xfrm>
          <a:prstGeom prst="rect">
            <a:avLst/>
          </a:prstGeom>
        </p:spPr>
      </p:pic>
    </p:spTree>
    <p:extLst>
      <p:ext uri="{BB962C8B-B14F-4D97-AF65-F5344CB8AC3E}">
        <p14:creationId xmlns:p14="http://schemas.microsoft.com/office/powerpoint/2010/main" val="127629362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2238692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6025513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2537210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4523374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TotalTime>
  <Words>376</Words>
  <Application>Microsoft Office PowerPoint</Application>
  <PresentationFormat>Panorámica</PresentationFormat>
  <Paragraphs>5</Paragraphs>
  <Slides>66</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66</vt:i4>
      </vt:variant>
    </vt:vector>
  </HeadingPairs>
  <TitlesOfParts>
    <vt:vector size="72"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8</cp:revision>
  <dcterms:created xsi:type="dcterms:W3CDTF">2016-09-11T22:22:11Z</dcterms:created>
  <dcterms:modified xsi:type="dcterms:W3CDTF">2016-09-12T00:40:24Z</dcterms:modified>
</cp:coreProperties>
</file>