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data5.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5"/>
  </p:notesMasterIdLst>
  <p:sldIdLst>
    <p:sldId id="294" r:id="rId3"/>
    <p:sldId id="313" r:id="rId4"/>
    <p:sldId id="296" r:id="rId5"/>
    <p:sldId id="318" r:id="rId6"/>
    <p:sldId id="319" r:id="rId7"/>
    <p:sldId id="321" r:id="rId8"/>
    <p:sldId id="302" r:id="rId9"/>
    <p:sldId id="323" r:id="rId10"/>
    <p:sldId id="285" r:id="rId11"/>
    <p:sldId id="273" r:id="rId12"/>
    <p:sldId id="309" r:id="rId13"/>
    <p:sldId id="320" r:id="rId14"/>
    <p:sldId id="307" r:id="rId15"/>
    <p:sldId id="322" r:id="rId16"/>
    <p:sldId id="301" r:id="rId17"/>
    <p:sldId id="278" r:id="rId18"/>
    <p:sldId id="305" r:id="rId19"/>
    <p:sldId id="276" r:id="rId20"/>
    <p:sldId id="330" r:id="rId21"/>
    <p:sldId id="299" r:id="rId22"/>
    <p:sldId id="261" r:id="rId23"/>
    <p:sldId id="292" r:id="rId24"/>
    <p:sldId id="315" r:id="rId25"/>
    <p:sldId id="306" r:id="rId26"/>
    <p:sldId id="317" r:id="rId27"/>
    <p:sldId id="300" r:id="rId28"/>
    <p:sldId id="263" r:id="rId29"/>
    <p:sldId id="295" r:id="rId30"/>
    <p:sldId id="275" r:id="rId31"/>
    <p:sldId id="264" r:id="rId32"/>
    <p:sldId id="297" r:id="rId33"/>
    <p:sldId id="314" r:id="rId34"/>
    <p:sldId id="266" r:id="rId35"/>
    <p:sldId id="290" r:id="rId36"/>
    <p:sldId id="291" r:id="rId37"/>
    <p:sldId id="282" r:id="rId38"/>
    <p:sldId id="298" r:id="rId39"/>
    <p:sldId id="267" r:id="rId40"/>
    <p:sldId id="327" r:id="rId41"/>
    <p:sldId id="280" r:id="rId42"/>
    <p:sldId id="268" r:id="rId43"/>
    <p:sldId id="283" r:id="rId44"/>
    <p:sldId id="325" r:id="rId45"/>
    <p:sldId id="269" r:id="rId46"/>
    <p:sldId id="281" r:id="rId47"/>
    <p:sldId id="274" r:id="rId48"/>
    <p:sldId id="270" r:id="rId49"/>
    <p:sldId id="324" r:id="rId50"/>
    <p:sldId id="310" r:id="rId51"/>
    <p:sldId id="329" r:id="rId52"/>
    <p:sldId id="303" r:id="rId53"/>
    <p:sldId id="331" r:id="rId5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8j6zhSrqO+y0RPstU+AfzA" hashData="KLTqcDrI1mRhVdkkBndRp2/Fe9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6600"/>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55" autoAdjust="0"/>
    <p:restoredTop sz="94717" autoAdjust="0"/>
  </p:normalViewPr>
  <p:slideViewPr>
    <p:cSldViewPr>
      <p:cViewPr varScale="1">
        <p:scale>
          <a:sx n="86" d="100"/>
          <a:sy n="86" d="100"/>
        </p:scale>
        <p:origin x="-900"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iagrams/_rels/data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19.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50FAF5-ED19-4C50-92E8-61BB3D8EAE17}"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s-ES"/>
        </a:p>
      </dgm:t>
    </dgm:pt>
    <dgm:pt modelId="{AC075088-E79E-4B66-888C-056F8626DEB4}">
      <dgm:prSet custT="1"/>
      <dgm:spPr>
        <a:solidFill>
          <a:srgbClr val="00B0F0">
            <a:alpha val="86000"/>
          </a:srgbClr>
        </a:solidFill>
      </dgm:spPr>
      <dgm:t>
        <a:bodyPr/>
        <a:lstStyle/>
        <a:p>
          <a:pPr rtl="0"/>
          <a:r>
            <a:rPr lang="es-ES" sz="3200" b="1" i="1" dirty="0" smtClean="0">
              <a:solidFill>
                <a:srgbClr val="0000FF"/>
              </a:solidFill>
            </a:rPr>
            <a:t>La Isla del Coco </a:t>
          </a:r>
          <a:r>
            <a:rPr lang="es-ES" sz="2000" b="1" i="1" dirty="0" smtClean="0">
              <a:solidFill>
                <a:srgbClr val="0000FF"/>
              </a:solidFill>
            </a:rPr>
            <a:t/>
          </a:r>
          <a:br>
            <a:rPr lang="es-ES" sz="2000" b="1" i="1" dirty="0" smtClean="0">
              <a:solidFill>
                <a:srgbClr val="0000FF"/>
              </a:solidFill>
            </a:rPr>
          </a:br>
          <a:r>
            <a:rPr lang="es-ES" sz="2000" b="1" i="1" dirty="0" smtClean="0">
              <a:solidFill>
                <a:srgbClr val="0000FF"/>
              </a:solidFill>
            </a:rPr>
            <a:t/>
          </a:r>
          <a:br>
            <a:rPr lang="es-ES" sz="2000" b="1" i="1" dirty="0" smtClean="0">
              <a:solidFill>
                <a:srgbClr val="0000FF"/>
              </a:solidFill>
            </a:rPr>
          </a:br>
          <a:r>
            <a:rPr lang="es-ES" sz="2000" b="1" i="1" dirty="0" smtClean="0">
              <a:solidFill>
                <a:srgbClr val="0000FF"/>
              </a:solidFill>
            </a:rPr>
            <a:t>A unos 480 kilómetros de la costa sudoeste de Costa Rica se encuentra una isla conocida por sus leyendas de tesoros escondidos. Hay quienes creen que Robert Louis Stevenson basó su famoso libro La isla del tesoro en las leyendas de tesoros enterrados allí por los piratas. </a:t>
          </a:r>
          <a:br>
            <a:rPr lang="es-ES" sz="2000" b="1" i="1" dirty="0" smtClean="0">
              <a:solidFill>
                <a:srgbClr val="0000FF"/>
              </a:solidFill>
            </a:rPr>
          </a:br>
          <a:r>
            <a:rPr lang="es-ES" sz="2000" b="1" i="1" dirty="0" smtClean="0">
              <a:solidFill>
                <a:srgbClr val="0000FF"/>
              </a:solidFill>
            </a:rPr>
            <a:t>Desde su descubrimiento en el siglo XVI, cartógrafos y marinos dieron a la isla diferentes nombres. Hoy día se la conoce por el de isla del Coco.</a:t>
          </a:r>
          <a:r>
            <a:rPr lang="es-ES" sz="2000" dirty="0" smtClean="0">
              <a:solidFill>
                <a:srgbClr val="0000FF"/>
              </a:solidFill>
            </a:rPr>
            <a:t> </a:t>
          </a:r>
          <a:endParaRPr lang="es-ES" sz="2000" dirty="0">
            <a:solidFill>
              <a:srgbClr val="0000FF"/>
            </a:solidFill>
          </a:endParaRPr>
        </a:p>
      </dgm:t>
    </dgm:pt>
    <dgm:pt modelId="{CA9D8EE3-AE8E-44DC-B4FC-E8493FD3E674}" type="parTrans" cxnId="{50E389E6-85BB-444D-89A9-C60EA9DFFA5D}">
      <dgm:prSet/>
      <dgm:spPr/>
      <dgm:t>
        <a:bodyPr/>
        <a:lstStyle/>
        <a:p>
          <a:endParaRPr lang="es-ES"/>
        </a:p>
      </dgm:t>
    </dgm:pt>
    <dgm:pt modelId="{545393E4-795A-42DE-9151-8EDF26357AED}" type="sibTrans" cxnId="{50E389E6-85BB-444D-89A9-C60EA9DFFA5D}">
      <dgm:prSet/>
      <dgm:spPr/>
      <dgm:t>
        <a:bodyPr/>
        <a:lstStyle/>
        <a:p>
          <a:endParaRPr lang="es-ES"/>
        </a:p>
      </dgm:t>
    </dgm:pt>
    <dgm:pt modelId="{581C7183-9FB1-4FD3-A20B-7F7448E07BC0}" type="pres">
      <dgm:prSet presAssocID="{6F50FAF5-ED19-4C50-92E8-61BB3D8EAE17}" presName="compositeShape" presStyleCnt="0">
        <dgm:presLayoutVars>
          <dgm:chMax val="7"/>
          <dgm:dir/>
          <dgm:resizeHandles val="exact"/>
        </dgm:presLayoutVars>
      </dgm:prSet>
      <dgm:spPr/>
      <dgm:t>
        <a:bodyPr/>
        <a:lstStyle/>
        <a:p>
          <a:endParaRPr lang="es-ES"/>
        </a:p>
      </dgm:t>
    </dgm:pt>
    <dgm:pt modelId="{1A4A4B00-9E14-43DE-ADFB-CD298CDA887B}" type="pres">
      <dgm:prSet presAssocID="{AC075088-E79E-4B66-888C-056F8626DEB4}" presName="circ1TxSh" presStyleLbl="vennNode1" presStyleIdx="0" presStyleCnt="1" custScaleX="166479"/>
      <dgm:spPr/>
      <dgm:t>
        <a:bodyPr/>
        <a:lstStyle/>
        <a:p>
          <a:endParaRPr lang="es-ES"/>
        </a:p>
      </dgm:t>
    </dgm:pt>
  </dgm:ptLst>
  <dgm:cxnLst>
    <dgm:cxn modelId="{50E389E6-85BB-444D-89A9-C60EA9DFFA5D}" srcId="{6F50FAF5-ED19-4C50-92E8-61BB3D8EAE17}" destId="{AC075088-E79E-4B66-888C-056F8626DEB4}" srcOrd="0" destOrd="0" parTransId="{CA9D8EE3-AE8E-44DC-B4FC-E8493FD3E674}" sibTransId="{545393E4-795A-42DE-9151-8EDF26357AED}"/>
    <dgm:cxn modelId="{A3BCC60A-4231-4FA7-AEF6-27CD405C6FCD}" type="presOf" srcId="{6F50FAF5-ED19-4C50-92E8-61BB3D8EAE17}" destId="{581C7183-9FB1-4FD3-A20B-7F7448E07BC0}" srcOrd="0" destOrd="0" presId="urn:microsoft.com/office/officeart/2005/8/layout/venn1"/>
    <dgm:cxn modelId="{B382A067-E9D3-4BDA-96AB-D8A821894ACA}" type="presOf" srcId="{AC075088-E79E-4B66-888C-056F8626DEB4}" destId="{1A4A4B00-9E14-43DE-ADFB-CD298CDA887B}" srcOrd="0" destOrd="0" presId="urn:microsoft.com/office/officeart/2005/8/layout/venn1"/>
    <dgm:cxn modelId="{DF23D355-714C-4B11-A5AD-BA3183719D16}" type="presParOf" srcId="{581C7183-9FB1-4FD3-A20B-7F7448E07BC0}" destId="{1A4A4B00-9E14-43DE-ADFB-CD298CDA887B}" srcOrd="0" destOrd="0" presId="urn:microsoft.com/office/officeart/2005/8/layout/venn1"/>
  </dgm:cxnLst>
  <dgm:bg/>
  <dgm:whole/>
</dgm:dataModel>
</file>

<file path=ppt/diagrams/data2.xml><?xml version="1.0" encoding="utf-8"?>
<dgm:dataModel xmlns:dgm="http://schemas.openxmlformats.org/drawingml/2006/diagram" xmlns:a="http://schemas.openxmlformats.org/drawingml/2006/main">
  <dgm:ptLst>
    <dgm:pt modelId="{595E201C-E140-42E8-BD99-C3A203A23B89}"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ES"/>
        </a:p>
      </dgm:t>
    </dgm:pt>
    <dgm:pt modelId="{D4811884-6B5F-41C6-AEA2-60E7228F7182}">
      <dgm:prSet/>
      <dgm:spPr>
        <a:solidFill>
          <a:srgbClr val="00B0F0"/>
        </a:solidFill>
      </dgm:spPr>
      <dgm:t>
        <a:bodyPr/>
        <a:lstStyle/>
        <a:p>
          <a:pPr rtl="0"/>
          <a:r>
            <a:rPr lang="es-ES" b="1" dirty="0" smtClean="0">
              <a:solidFill>
                <a:srgbClr val="0000FF"/>
              </a:solidFill>
            </a:rPr>
            <a:t>La Historia </a:t>
          </a:r>
          <a:endParaRPr lang="es-ES" b="1" dirty="0">
            <a:solidFill>
              <a:srgbClr val="0000FF"/>
            </a:solidFill>
          </a:endParaRPr>
        </a:p>
      </dgm:t>
    </dgm:pt>
    <dgm:pt modelId="{71B900E5-6466-467F-9AE4-0A538740D57C}" type="parTrans" cxnId="{EA64FE2D-379E-4031-BF26-0BA1331EB9FE}">
      <dgm:prSet/>
      <dgm:spPr/>
      <dgm:t>
        <a:bodyPr/>
        <a:lstStyle/>
        <a:p>
          <a:endParaRPr lang="es-ES"/>
        </a:p>
      </dgm:t>
    </dgm:pt>
    <dgm:pt modelId="{DD1B57E6-1D76-4B40-931B-D1462710A7F2}" type="sibTrans" cxnId="{EA64FE2D-379E-4031-BF26-0BA1331EB9FE}">
      <dgm:prSet/>
      <dgm:spPr/>
      <dgm:t>
        <a:bodyPr/>
        <a:lstStyle/>
        <a:p>
          <a:endParaRPr lang="es-ES"/>
        </a:p>
      </dgm:t>
    </dgm:pt>
    <dgm:pt modelId="{B1DD819D-8AA3-4561-8D16-A8809E0C0144}">
      <dgm:prSet/>
      <dgm:spPr>
        <a:solidFill>
          <a:srgbClr val="00B0F0"/>
        </a:solidFill>
      </dgm:spPr>
      <dgm:t>
        <a:bodyPr/>
        <a:lstStyle/>
        <a:p>
          <a:pPr rtl="0"/>
          <a:r>
            <a:rPr lang="es-ES" b="1" dirty="0" smtClean="0">
              <a:solidFill>
                <a:srgbClr val="0000FF"/>
              </a:solidFill>
            </a:rPr>
            <a:t>del Tesoro </a:t>
          </a:r>
          <a:endParaRPr lang="es-ES" dirty="0">
            <a:solidFill>
              <a:srgbClr val="0000FF"/>
            </a:solidFill>
          </a:endParaRPr>
        </a:p>
      </dgm:t>
    </dgm:pt>
    <dgm:pt modelId="{7428FE66-7BB0-4E6A-93F8-5FD88D385AD9}" type="parTrans" cxnId="{D54E80A5-68E3-48CD-A934-A779493B7D6D}">
      <dgm:prSet/>
      <dgm:spPr/>
      <dgm:t>
        <a:bodyPr/>
        <a:lstStyle/>
        <a:p>
          <a:endParaRPr lang="es-ES"/>
        </a:p>
      </dgm:t>
    </dgm:pt>
    <dgm:pt modelId="{665EB207-1C1E-4831-9557-84998DE267BD}" type="sibTrans" cxnId="{D54E80A5-68E3-48CD-A934-A779493B7D6D}">
      <dgm:prSet/>
      <dgm:spPr/>
      <dgm:t>
        <a:bodyPr/>
        <a:lstStyle/>
        <a:p>
          <a:endParaRPr lang="es-ES"/>
        </a:p>
      </dgm:t>
    </dgm:pt>
    <dgm:pt modelId="{1FC3F7E6-0E56-485E-90C3-43B8899ABCB7}">
      <dgm:prSet/>
      <dgm:spPr>
        <a:solidFill>
          <a:srgbClr val="00B0F0"/>
        </a:solidFill>
      </dgm:spPr>
      <dgm:t>
        <a:bodyPr/>
        <a:lstStyle/>
        <a:p>
          <a:pPr rtl="0"/>
          <a:r>
            <a:rPr lang="es-ES" b="1" dirty="0" smtClean="0">
              <a:solidFill>
                <a:srgbClr val="0000FF"/>
              </a:solidFill>
            </a:rPr>
            <a:t>DE  LA ISLA DE COCO </a:t>
          </a:r>
          <a:endParaRPr lang="es-ES" b="1" dirty="0">
            <a:solidFill>
              <a:srgbClr val="0000FF"/>
            </a:solidFill>
          </a:endParaRPr>
        </a:p>
      </dgm:t>
    </dgm:pt>
    <dgm:pt modelId="{79A597C2-1920-4AE2-BA41-21D30FAA0BD1}" type="parTrans" cxnId="{9FD1E885-E11D-45F2-BE56-D1B5E9BE8375}">
      <dgm:prSet/>
      <dgm:spPr/>
      <dgm:t>
        <a:bodyPr/>
        <a:lstStyle/>
        <a:p>
          <a:endParaRPr lang="es-ES"/>
        </a:p>
      </dgm:t>
    </dgm:pt>
    <dgm:pt modelId="{DD294734-1A3A-4A40-93EE-CD66086B0418}" type="sibTrans" cxnId="{9FD1E885-E11D-45F2-BE56-D1B5E9BE8375}">
      <dgm:prSet/>
      <dgm:spPr/>
      <dgm:t>
        <a:bodyPr/>
        <a:lstStyle/>
        <a:p>
          <a:endParaRPr lang="es-ES"/>
        </a:p>
      </dgm:t>
    </dgm:pt>
    <dgm:pt modelId="{E16B0073-04CC-4173-A787-6E4EB877F746}" type="pres">
      <dgm:prSet presAssocID="{595E201C-E140-42E8-BD99-C3A203A23B89}" presName="linearFlow" presStyleCnt="0">
        <dgm:presLayoutVars>
          <dgm:dir/>
          <dgm:resizeHandles val="exact"/>
        </dgm:presLayoutVars>
      </dgm:prSet>
      <dgm:spPr/>
      <dgm:t>
        <a:bodyPr/>
        <a:lstStyle/>
        <a:p>
          <a:endParaRPr lang="es-ES"/>
        </a:p>
      </dgm:t>
    </dgm:pt>
    <dgm:pt modelId="{00D927AF-7DB6-4FF7-82A0-7E88652C016D}" type="pres">
      <dgm:prSet presAssocID="{D4811884-6B5F-41C6-AEA2-60E7228F7182}" presName="composite" presStyleCnt="0"/>
      <dgm:spPr/>
    </dgm:pt>
    <dgm:pt modelId="{B2D7B618-AE44-45C1-8F6D-9CEFD07B0259}" type="pres">
      <dgm:prSet presAssocID="{D4811884-6B5F-41C6-AEA2-60E7228F7182}" presName="imgShp" presStyleLbl="fgImgPlace1" presStyleIdx="0" presStyleCnt="3" custScaleX="309374" custScaleY="259905" custLinFactNeighborX="-53637" custLinFactNeighborY="-8593"/>
      <dgm:spPr>
        <a:blipFill rotWithShape="0">
          <a:blip xmlns:r="http://schemas.openxmlformats.org/officeDocument/2006/relationships" r:embed="rId1"/>
          <a:stretch>
            <a:fillRect/>
          </a:stretch>
        </a:blipFill>
      </dgm:spPr>
    </dgm:pt>
    <dgm:pt modelId="{8D8D3CDD-03B5-41BC-B982-891440FC2B6D}" type="pres">
      <dgm:prSet presAssocID="{D4811884-6B5F-41C6-AEA2-60E7228F7182}" presName="txShp" presStyleLbl="node1" presStyleIdx="0" presStyleCnt="3" custLinFactNeighborX="13023" custLinFactNeighborY="4125">
        <dgm:presLayoutVars>
          <dgm:bulletEnabled val="1"/>
        </dgm:presLayoutVars>
      </dgm:prSet>
      <dgm:spPr/>
      <dgm:t>
        <a:bodyPr/>
        <a:lstStyle/>
        <a:p>
          <a:endParaRPr lang="es-ES"/>
        </a:p>
      </dgm:t>
    </dgm:pt>
    <dgm:pt modelId="{88B4DBF4-EC46-4EB4-A80A-1AB3D8A855CC}" type="pres">
      <dgm:prSet presAssocID="{DD1B57E6-1D76-4B40-931B-D1462710A7F2}" presName="spacing" presStyleCnt="0"/>
      <dgm:spPr/>
    </dgm:pt>
    <dgm:pt modelId="{EE1925CD-7702-407B-A73C-0BC43A5B1AC6}" type="pres">
      <dgm:prSet presAssocID="{B1DD819D-8AA3-4561-8D16-A8809E0C0144}" presName="composite" presStyleCnt="0"/>
      <dgm:spPr/>
    </dgm:pt>
    <dgm:pt modelId="{8C942AE5-2070-4BAE-A59D-AC7B712DDAE1}" type="pres">
      <dgm:prSet presAssocID="{B1DD819D-8AA3-4561-8D16-A8809E0C0144}" presName="imgShp" presStyleLbl="fgImgPlace1" presStyleIdx="1" presStyleCnt="3" custScaleX="284889" custScaleY="250436" custLinFactNeighborX="-50810" custLinFactNeighborY="4673"/>
      <dgm:spPr>
        <a:blipFill rotWithShape="0">
          <a:blip xmlns:r="http://schemas.openxmlformats.org/officeDocument/2006/relationships" r:embed="rId2"/>
          <a:stretch>
            <a:fillRect/>
          </a:stretch>
        </a:blipFill>
      </dgm:spPr>
    </dgm:pt>
    <dgm:pt modelId="{34A552B4-F19B-4A26-85E5-783AD4986A7B}" type="pres">
      <dgm:prSet presAssocID="{B1DD819D-8AA3-4561-8D16-A8809E0C0144}" presName="txShp" presStyleLbl="node1" presStyleIdx="1" presStyleCnt="3" custLinFactNeighborX="12420" custLinFactNeighborY="-6159">
        <dgm:presLayoutVars>
          <dgm:bulletEnabled val="1"/>
        </dgm:presLayoutVars>
      </dgm:prSet>
      <dgm:spPr/>
      <dgm:t>
        <a:bodyPr/>
        <a:lstStyle/>
        <a:p>
          <a:endParaRPr lang="es-ES"/>
        </a:p>
      </dgm:t>
    </dgm:pt>
    <dgm:pt modelId="{23EBB8D0-3447-4302-8CB5-44ABC0A7E26B}" type="pres">
      <dgm:prSet presAssocID="{665EB207-1C1E-4831-9557-84998DE267BD}" presName="spacing" presStyleCnt="0"/>
      <dgm:spPr/>
    </dgm:pt>
    <dgm:pt modelId="{C06656CE-7EA2-4BF4-BA21-1CCF995A2461}" type="pres">
      <dgm:prSet presAssocID="{1FC3F7E6-0E56-485E-90C3-43B8899ABCB7}" presName="composite" presStyleCnt="0"/>
      <dgm:spPr/>
    </dgm:pt>
    <dgm:pt modelId="{9CD56BCE-B057-414F-B7F0-EFE0CC4C9399}" type="pres">
      <dgm:prSet presAssocID="{1FC3F7E6-0E56-485E-90C3-43B8899ABCB7}" presName="imgShp" presStyleLbl="fgImgPlace1" presStyleIdx="2" presStyleCnt="3" custScaleX="262431" custScaleY="232122" custLinFactNeighborX="-60430" custLinFactNeighborY="-8133"/>
      <dgm:spPr>
        <a:blipFill rotWithShape="0">
          <a:blip xmlns:r="http://schemas.openxmlformats.org/officeDocument/2006/relationships" r:embed="rId3"/>
          <a:stretch>
            <a:fillRect/>
          </a:stretch>
        </a:blipFill>
      </dgm:spPr>
    </dgm:pt>
    <dgm:pt modelId="{BDF427A6-EA4C-4C40-AEC9-B76CC32A6392}" type="pres">
      <dgm:prSet presAssocID="{1FC3F7E6-0E56-485E-90C3-43B8899ABCB7}" presName="txShp" presStyleLbl="node1" presStyleIdx="2" presStyleCnt="3" custLinFactNeighborX="10317" custLinFactNeighborY="-2551">
        <dgm:presLayoutVars>
          <dgm:bulletEnabled val="1"/>
        </dgm:presLayoutVars>
      </dgm:prSet>
      <dgm:spPr/>
      <dgm:t>
        <a:bodyPr/>
        <a:lstStyle/>
        <a:p>
          <a:endParaRPr lang="es-ES"/>
        </a:p>
      </dgm:t>
    </dgm:pt>
  </dgm:ptLst>
  <dgm:cxnLst>
    <dgm:cxn modelId="{5FAB3E22-87C8-481D-8384-084FD9888CFD}" type="presOf" srcId="{595E201C-E140-42E8-BD99-C3A203A23B89}" destId="{E16B0073-04CC-4173-A787-6E4EB877F746}" srcOrd="0" destOrd="0" presId="urn:microsoft.com/office/officeart/2005/8/layout/vList3"/>
    <dgm:cxn modelId="{3D14BECA-04C7-45E1-ADD7-D2C42255642C}" type="presOf" srcId="{D4811884-6B5F-41C6-AEA2-60E7228F7182}" destId="{8D8D3CDD-03B5-41BC-B982-891440FC2B6D}" srcOrd="0" destOrd="0" presId="urn:microsoft.com/office/officeart/2005/8/layout/vList3"/>
    <dgm:cxn modelId="{D54E80A5-68E3-48CD-A934-A779493B7D6D}" srcId="{595E201C-E140-42E8-BD99-C3A203A23B89}" destId="{B1DD819D-8AA3-4561-8D16-A8809E0C0144}" srcOrd="1" destOrd="0" parTransId="{7428FE66-7BB0-4E6A-93F8-5FD88D385AD9}" sibTransId="{665EB207-1C1E-4831-9557-84998DE267BD}"/>
    <dgm:cxn modelId="{9FD1E885-E11D-45F2-BE56-D1B5E9BE8375}" srcId="{595E201C-E140-42E8-BD99-C3A203A23B89}" destId="{1FC3F7E6-0E56-485E-90C3-43B8899ABCB7}" srcOrd="2" destOrd="0" parTransId="{79A597C2-1920-4AE2-BA41-21D30FAA0BD1}" sibTransId="{DD294734-1A3A-4A40-93EE-CD66086B0418}"/>
    <dgm:cxn modelId="{BE784A77-2D66-4B3B-96A8-D6998F2A1E60}" type="presOf" srcId="{B1DD819D-8AA3-4561-8D16-A8809E0C0144}" destId="{34A552B4-F19B-4A26-85E5-783AD4986A7B}" srcOrd="0" destOrd="0" presId="urn:microsoft.com/office/officeart/2005/8/layout/vList3"/>
    <dgm:cxn modelId="{EA64FE2D-379E-4031-BF26-0BA1331EB9FE}" srcId="{595E201C-E140-42E8-BD99-C3A203A23B89}" destId="{D4811884-6B5F-41C6-AEA2-60E7228F7182}" srcOrd="0" destOrd="0" parTransId="{71B900E5-6466-467F-9AE4-0A538740D57C}" sibTransId="{DD1B57E6-1D76-4B40-931B-D1462710A7F2}"/>
    <dgm:cxn modelId="{698E73D2-DCD0-4A5A-984B-631A0D7AFC91}" type="presOf" srcId="{1FC3F7E6-0E56-485E-90C3-43B8899ABCB7}" destId="{BDF427A6-EA4C-4C40-AEC9-B76CC32A6392}" srcOrd="0" destOrd="0" presId="urn:microsoft.com/office/officeart/2005/8/layout/vList3"/>
    <dgm:cxn modelId="{F95AC85D-C720-48E4-9BBB-670D20F7C79B}" type="presParOf" srcId="{E16B0073-04CC-4173-A787-6E4EB877F746}" destId="{00D927AF-7DB6-4FF7-82A0-7E88652C016D}" srcOrd="0" destOrd="0" presId="urn:microsoft.com/office/officeart/2005/8/layout/vList3"/>
    <dgm:cxn modelId="{C383ABB7-CE90-4165-A4F6-4D4555F703FF}" type="presParOf" srcId="{00D927AF-7DB6-4FF7-82A0-7E88652C016D}" destId="{B2D7B618-AE44-45C1-8F6D-9CEFD07B0259}" srcOrd="0" destOrd="0" presId="urn:microsoft.com/office/officeart/2005/8/layout/vList3"/>
    <dgm:cxn modelId="{A5E60C0B-48FA-45CE-B389-E7B42B77EE2A}" type="presParOf" srcId="{00D927AF-7DB6-4FF7-82A0-7E88652C016D}" destId="{8D8D3CDD-03B5-41BC-B982-891440FC2B6D}" srcOrd="1" destOrd="0" presId="urn:microsoft.com/office/officeart/2005/8/layout/vList3"/>
    <dgm:cxn modelId="{B12EEABD-955A-4312-9D72-F6CC0A28C2D3}" type="presParOf" srcId="{E16B0073-04CC-4173-A787-6E4EB877F746}" destId="{88B4DBF4-EC46-4EB4-A80A-1AB3D8A855CC}" srcOrd="1" destOrd="0" presId="urn:microsoft.com/office/officeart/2005/8/layout/vList3"/>
    <dgm:cxn modelId="{92BF853D-B940-492B-BD95-4EFAB39BBA1A}" type="presParOf" srcId="{E16B0073-04CC-4173-A787-6E4EB877F746}" destId="{EE1925CD-7702-407B-A73C-0BC43A5B1AC6}" srcOrd="2" destOrd="0" presId="urn:microsoft.com/office/officeart/2005/8/layout/vList3"/>
    <dgm:cxn modelId="{C9BDEFEB-BAA8-40DC-B9CC-34326F2B8ADB}" type="presParOf" srcId="{EE1925CD-7702-407B-A73C-0BC43A5B1AC6}" destId="{8C942AE5-2070-4BAE-A59D-AC7B712DDAE1}" srcOrd="0" destOrd="0" presId="urn:microsoft.com/office/officeart/2005/8/layout/vList3"/>
    <dgm:cxn modelId="{2F794177-0182-4D98-9E13-DA4B16F9C075}" type="presParOf" srcId="{EE1925CD-7702-407B-A73C-0BC43A5B1AC6}" destId="{34A552B4-F19B-4A26-85E5-783AD4986A7B}" srcOrd="1" destOrd="0" presId="urn:microsoft.com/office/officeart/2005/8/layout/vList3"/>
    <dgm:cxn modelId="{79C6BC49-36D0-44F5-A1EC-9C072BBDFD53}" type="presParOf" srcId="{E16B0073-04CC-4173-A787-6E4EB877F746}" destId="{23EBB8D0-3447-4302-8CB5-44ABC0A7E26B}" srcOrd="3" destOrd="0" presId="urn:microsoft.com/office/officeart/2005/8/layout/vList3"/>
    <dgm:cxn modelId="{8BF557F6-33D0-469F-8A43-1DAE8CDEA97B}" type="presParOf" srcId="{E16B0073-04CC-4173-A787-6E4EB877F746}" destId="{C06656CE-7EA2-4BF4-BA21-1CCF995A2461}" srcOrd="4" destOrd="0" presId="urn:microsoft.com/office/officeart/2005/8/layout/vList3"/>
    <dgm:cxn modelId="{F6470913-289E-4545-8E26-B9E6008E4275}" type="presParOf" srcId="{C06656CE-7EA2-4BF4-BA21-1CCF995A2461}" destId="{9CD56BCE-B057-414F-B7F0-EFE0CC4C9399}" srcOrd="0" destOrd="0" presId="urn:microsoft.com/office/officeart/2005/8/layout/vList3"/>
    <dgm:cxn modelId="{644B3280-B513-4802-AEBB-89E0441BC3C4}" type="presParOf" srcId="{C06656CE-7EA2-4BF4-BA21-1CCF995A2461}" destId="{BDF427A6-EA4C-4C40-AEC9-B76CC32A6392}" srcOrd="1" destOrd="0" presId="urn:microsoft.com/office/officeart/2005/8/layout/vList3"/>
  </dgm:cxnLst>
  <dgm:bg/>
  <dgm:whole/>
</dgm:dataModel>
</file>

<file path=ppt/diagrams/data3.xml><?xml version="1.0" encoding="utf-8"?>
<dgm:dataModel xmlns:dgm="http://schemas.openxmlformats.org/drawingml/2006/diagram" xmlns:a="http://schemas.openxmlformats.org/drawingml/2006/main">
  <dgm:ptLst>
    <dgm:pt modelId="{4865E0DE-A134-40A4-9A59-4B5EA1C6965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ES"/>
        </a:p>
      </dgm:t>
    </dgm:pt>
    <dgm:pt modelId="{DC38D174-E0A1-46DF-94C0-6A19909F00E3}">
      <dgm:prSet/>
      <dgm:spPr>
        <a:solidFill>
          <a:srgbClr val="00B0F0">
            <a:alpha val="86000"/>
          </a:srgbClr>
        </a:solidFill>
      </dgm:spPr>
      <dgm:t>
        <a:bodyPr/>
        <a:lstStyle/>
        <a:p>
          <a:pPr rtl="0"/>
          <a:r>
            <a:rPr lang="es-ES" b="1" i="1" dirty="0" smtClean="0">
              <a:solidFill>
                <a:srgbClr val="0000FF"/>
              </a:solidFill>
            </a:rPr>
            <a:t>Entre Costa Rica y las islas Galápagos se encuentra la serranía del Coco, una cordillera submarina de la que emerge una sola isla, producto de la actividad volcánica. Ese escarpado punto de tierra es la única isla importante de la franja tropical del océano Pacífico oriental que recibe suficiente agua de lluvia para sustentar una pluviselva tropical. La pluviosidad en esta isla es de nada menos que 7.000 milímetros anuales. </a:t>
          </a:r>
          <a:br>
            <a:rPr lang="es-ES" b="1" i="1" dirty="0" smtClean="0">
              <a:solidFill>
                <a:srgbClr val="0000FF"/>
              </a:solidFill>
            </a:rPr>
          </a:br>
          <a:r>
            <a:rPr lang="es-ES" b="1" i="1" dirty="0" smtClean="0">
              <a:solidFill>
                <a:srgbClr val="0000FF"/>
              </a:solidFill>
            </a:rPr>
            <a:t>Coleridge, poeta inglés del siglo XVIII, describió la difícil situación del antiguo marinero que tenía “agua, agua por doquier, pero ni una sola gota para beber”. Sin embargo, durante los siglos XVII y XVIII las dulces aguas de la isla del Coco fueron como un oasis oceánico para los marineros que conseguían dar con ella. </a:t>
          </a:r>
          <a:endParaRPr lang="es-ES" b="1" i="1" dirty="0">
            <a:solidFill>
              <a:srgbClr val="0000FF"/>
            </a:solidFill>
          </a:endParaRPr>
        </a:p>
      </dgm:t>
    </dgm:pt>
    <dgm:pt modelId="{10EBFB3B-A400-4C51-805E-209D936D73BD}" type="parTrans" cxnId="{C7C19476-B437-4391-899F-E285B95F4609}">
      <dgm:prSet/>
      <dgm:spPr/>
      <dgm:t>
        <a:bodyPr/>
        <a:lstStyle/>
        <a:p>
          <a:endParaRPr lang="es-ES"/>
        </a:p>
      </dgm:t>
    </dgm:pt>
    <dgm:pt modelId="{19DD4CD4-29F3-4B1E-A85A-EDDED7E38BE8}" type="sibTrans" cxnId="{C7C19476-B437-4391-899F-E285B95F4609}">
      <dgm:prSet/>
      <dgm:spPr/>
      <dgm:t>
        <a:bodyPr/>
        <a:lstStyle/>
        <a:p>
          <a:endParaRPr lang="es-ES"/>
        </a:p>
      </dgm:t>
    </dgm:pt>
    <dgm:pt modelId="{CFDCEB39-640B-4439-8EF7-70E690DC2750}" type="pres">
      <dgm:prSet presAssocID="{4865E0DE-A134-40A4-9A59-4B5EA1C69650}" presName="linear" presStyleCnt="0">
        <dgm:presLayoutVars>
          <dgm:animLvl val="lvl"/>
          <dgm:resizeHandles val="exact"/>
        </dgm:presLayoutVars>
      </dgm:prSet>
      <dgm:spPr/>
      <dgm:t>
        <a:bodyPr/>
        <a:lstStyle/>
        <a:p>
          <a:endParaRPr lang="es-ES"/>
        </a:p>
      </dgm:t>
    </dgm:pt>
    <dgm:pt modelId="{CA160544-62A0-4772-8AEA-246D225730B5}" type="pres">
      <dgm:prSet presAssocID="{DC38D174-E0A1-46DF-94C0-6A19909F00E3}" presName="parentText" presStyleLbl="node1" presStyleIdx="0" presStyleCnt="1">
        <dgm:presLayoutVars>
          <dgm:chMax val="0"/>
          <dgm:bulletEnabled val="1"/>
        </dgm:presLayoutVars>
      </dgm:prSet>
      <dgm:spPr/>
      <dgm:t>
        <a:bodyPr/>
        <a:lstStyle/>
        <a:p>
          <a:endParaRPr lang="es-ES"/>
        </a:p>
      </dgm:t>
    </dgm:pt>
  </dgm:ptLst>
  <dgm:cxnLst>
    <dgm:cxn modelId="{C7C19476-B437-4391-899F-E285B95F4609}" srcId="{4865E0DE-A134-40A4-9A59-4B5EA1C69650}" destId="{DC38D174-E0A1-46DF-94C0-6A19909F00E3}" srcOrd="0" destOrd="0" parTransId="{10EBFB3B-A400-4C51-805E-209D936D73BD}" sibTransId="{19DD4CD4-29F3-4B1E-A85A-EDDED7E38BE8}"/>
    <dgm:cxn modelId="{0BE196C0-947C-4262-B2DD-2B9A2FCF88D2}" type="presOf" srcId="{DC38D174-E0A1-46DF-94C0-6A19909F00E3}" destId="{CA160544-62A0-4772-8AEA-246D225730B5}" srcOrd="0" destOrd="0" presId="urn:microsoft.com/office/officeart/2005/8/layout/vList2"/>
    <dgm:cxn modelId="{21D499D3-8F6D-4988-85C4-8D55B5CC563F}" type="presOf" srcId="{4865E0DE-A134-40A4-9A59-4B5EA1C69650}" destId="{CFDCEB39-640B-4439-8EF7-70E690DC2750}" srcOrd="0" destOrd="0" presId="urn:microsoft.com/office/officeart/2005/8/layout/vList2"/>
    <dgm:cxn modelId="{2194982F-E839-4583-B39B-E48EBC6B24BD}" type="presParOf" srcId="{CFDCEB39-640B-4439-8EF7-70E690DC2750}" destId="{CA160544-62A0-4772-8AEA-246D225730B5}" srcOrd="0" destOrd="0" presId="urn:microsoft.com/office/officeart/2005/8/layout/vList2"/>
  </dgm:cxnLst>
  <dgm:bg/>
  <dgm:whole/>
</dgm:dataModel>
</file>

<file path=ppt/diagrams/data4.xml><?xml version="1.0" encoding="utf-8"?>
<dgm:dataModel xmlns:dgm="http://schemas.openxmlformats.org/drawingml/2006/diagram" xmlns:a="http://schemas.openxmlformats.org/drawingml/2006/main">
  <dgm:ptLst>
    <dgm:pt modelId="{25503926-1E21-4739-8E7E-08F67EBCA43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ES"/>
        </a:p>
      </dgm:t>
    </dgm:pt>
    <dgm:pt modelId="{9CC66808-80CC-4906-A481-67DE8A36CBF9}">
      <dgm:prSet custT="1"/>
      <dgm:spPr>
        <a:solidFill>
          <a:srgbClr val="00B0F0">
            <a:alpha val="86000"/>
          </a:srgbClr>
        </a:solidFill>
      </dgm:spPr>
      <dgm:t>
        <a:bodyPr/>
        <a:lstStyle/>
        <a:p>
          <a:pPr rtl="0"/>
          <a:r>
            <a:rPr lang="es-ES" sz="2800" b="1" i="1" dirty="0" smtClean="0">
              <a:solidFill>
                <a:srgbClr val="0000FF"/>
              </a:solidFill>
            </a:rPr>
            <a:t>TESOROS ESCONDIDOS </a:t>
          </a:r>
          <a:r>
            <a:rPr lang="es-ES" sz="2100" b="1" i="1" dirty="0" smtClean="0">
              <a:solidFill>
                <a:srgbClr val="0000FF"/>
              </a:solidFill>
            </a:rPr>
            <a:t/>
          </a:r>
          <a:br>
            <a:rPr lang="es-ES" sz="2100" b="1" i="1" dirty="0" smtClean="0">
              <a:solidFill>
                <a:srgbClr val="0000FF"/>
              </a:solidFill>
            </a:rPr>
          </a:br>
          <a:r>
            <a:rPr lang="es-ES" sz="2100" b="1" i="1" dirty="0" smtClean="0">
              <a:solidFill>
                <a:srgbClr val="0000FF"/>
              </a:solidFill>
            </a:rPr>
            <a:t/>
          </a:r>
          <a:br>
            <a:rPr lang="es-ES" sz="2100" b="1" i="1" dirty="0" smtClean="0">
              <a:solidFill>
                <a:srgbClr val="0000FF"/>
              </a:solidFill>
            </a:rPr>
          </a:br>
          <a:r>
            <a:rPr lang="es-ES" sz="2100" b="1" i="1" dirty="0" smtClean="0">
              <a:solidFill>
                <a:srgbClr val="0000FF"/>
              </a:solidFill>
            </a:rPr>
            <a:t>En una era en la que la comunicación y el comercio internacionales dependían de los viajes marítimos, el asalto a mano armada en alta mar, es decir, la piratería, constituía una amenaza para la sociedad. Los piratas también se robaban unos a otros. </a:t>
          </a:r>
          <a:endParaRPr lang="es-ES" sz="2100" b="1" i="1" dirty="0">
            <a:solidFill>
              <a:srgbClr val="0000FF"/>
            </a:solidFill>
          </a:endParaRPr>
        </a:p>
      </dgm:t>
    </dgm:pt>
    <dgm:pt modelId="{86A1D76A-AD53-40E6-9C7A-EE721E47C84E}" type="parTrans" cxnId="{BDE7008E-CA1E-4C23-83A2-57C565F89BBB}">
      <dgm:prSet/>
      <dgm:spPr/>
      <dgm:t>
        <a:bodyPr/>
        <a:lstStyle/>
        <a:p>
          <a:endParaRPr lang="es-ES"/>
        </a:p>
      </dgm:t>
    </dgm:pt>
    <dgm:pt modelId="{283DA90C-F418-434C-BD68-B22D3C02A903}" type="sibTrans" cxnId="{BDE7008E-CA1E-4C23-83A2-57C565F89BBB}">
      <dgm:prSet/>
      <dgm:spPr/>
      <dgm:t>
        <a:bodyPr/>
        <a:lstStyle/>
        <a:p>
          <a:endParaRPr lang="es-ES"/>
        </a:p>
      </dgm:t>
    </dgm:pt>
    <dgm:pt modelId="{DA19C940-9692-41FD-B111-DD8F858F0BA7}" type="pres">
      <dgm:prSet presAssocID="{25503926-1E21-4739-8E7E-08F67EBCA437}" presName="Name0" presStyleCnt="0">
        <dgm:presLayoutVars>
          <dgm:dir/>
          <dgm:animLvl val="lvl"/>
          <dgm:resizeHandles val="exact"/>
        </dgm:presLayoutVars>
      </dgm:prSet>
      <dgm:spPr/>
      <dgm:t>
        <a:bodyPr/>
        <a:lstStyle/>
        <a:p>
          <a:endParaRPr lang="es-ES"/>
        </a:p>
      </dgm:t>
    </dgm:pt>
    <dgm:pt modelId="{CCB84ECE-DA27-4A98-8067-9D4695FFED4D}" type="pres">
      <dgm:prSet presAssocID="{9CC66808-80CC-4906-A481-67DE8A36CBF9}" presName="linNode" presStyleCnt="0"/>
      <dgm:spPr/>
    </dgm:pt>
    <dgm:pt modelId="{78483910-A0BF-42C0-9349-B0B54F4C8C2F}" type="pres">
      <dgm:prSet presAssocID="{9CC66808-80CC-4906-A481-67DE8A36CBF9}" presName="parentText" presStyleLbl="node1" presStyleIdx="0" presStyleCnt="1" custScaleX="230830">
        <dgm:presLayoutVars>
          <dgm:chMax val="1"/>
          <dgm:bulletEnabled val="1"/>
        </dgm:presLayoutVars>
      </dgm:prSet>
      <dgm:spPr/>
      <dgm:t>
        <a:bodyPr/>
        <a:lstStyle/>
        <a:p>
          <a:endParaRPr lang="es-ES"/>
        </a:p>
      </dgm:t>
    </dgm:pt>
  </dgm:ptLst>
  <dgm:cxnLst>
    <dgm:cxn modelId="{BDE7008E-CA1E-4C23-83A2-57C565F89BBB}" srcId="{25503926-1E21-4739-8E7E-08F67EBCA437}" destId="{9CC66808-80CC-4906-A481-67DE8A36CBF9}" srcOrd="0" destOrd="0" parTransId="{86A1D76A-AD53-40E6-9C7A-EE721E47C84E}" sibTransId="{283DA90C-F418-434C-BD68-B22D3C02A903}"/>
    <dgm:cxn modelId="{8A54C9C3-19D2-48AF-A6BD-3D68A0A4EEA8}" type="presOf" srcId="{9CC66808-80CC-4906-A481-67DE8A36CBF9}" destId="{78483910-A0BF-42C0-9349-B0B54F4C8C2F}" srcOrd="0" destOrd="0" presId="urn:microsoft.com/office/officeart/2005/8/layout/vList5"/>
    <dgm:cxn modelId="{4592B640-866D-460F-9799-AF3C2275FA13}" type="presOf" srcId="{25503926-1E21-4739-8E7E-08F67EBCA437}" destId="{DA19C940-9692-41FD-B111-DD8F858F0BA7}" srcOrd="0" destOrd="0" presId="urn:microsoft.com/office/officeart/2005/8/layout/vList5"/>
    <dgm:cxn modelId="{73558AD0-8051-46AC-A50D-299C669FB8EC}" type="presParOf" srcId="{DA19C940-9692-41FD-B111-DD8F858F0BA7}" destId="{CCB84ECE-DA27-4A98-8067-9D4695FFED4D}" srcOrd="0" destOrd="0" presId="urn:microsoft.com/office/officeart/2005/8/layout/vList5"/>
    <dgm:cxn modelId="{C70CA423-FA5B-450A-A3EA-06BE12233D4A}" type="presParOf" srcId="{CCB84ECE-DA27-4A98-8067-9D4695FFED4D}" destId="{78483910-A0BF-42C0-9349-B0B54F4C8C2F}" srcOrd="0" destOrd="0" presId="urn:microsoft.com/office/officeart/2005/8/layout/vList5"/>
  </dgm:cxnLst>
  <dgm:bg/>
  <dgm:whole/>
</dgm:dataModel>
</file>

<file path=ppt/diagrams/data5.xml><?xml version="1.0" encoding="utf-8"?>
<dgm:dataModel xmlns:dgm="http://schemas.openxmlformats.org/drawingml/2006/diagram" xmlns:a="http://schemas.openxmlformats.org/drawingml/2006/main">
  <dgm:ptLst>
    <dgm:pt modelId="{23694A6B-6E5F-4175-9891-4B514A96C525}"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s-ES"/>
        </a:p>
      </dgm:t>
    </dgm:pt>
    <dgm:pt modelId="{4288BF69-E1ED-41D8-97CE-7C60481B8C37}">
      <dgm:prSet custT="1"/>
      <dgm:spPr>
        <a:solidFill>
          <a:srgbClr val="00B0F0">
            <a:alpha val="85000"/>
          </a:srgbClr>
        </a:solidFill>
        <a:ln>
          <a:solidFill>
            <a:srgbClr val="0070C0"/>
          </a:solidFill>
        </a:ln>
      </dgm:spPr>
      <dgm:t>
        <a:bodyPr/>
        <a:lstStyle/>
        <a:p>
          <a:pPr rtl="0"/>
          <a:r>
            <a:rPr lang="es-ES" sz="1800" b="1" i="1" dirty="0" smtClean="0">
              <a:solidFill>
                <a:srgbClr val="0000FF"/>
              </a:solidFill>
            </a:rPr>
            <a:t>Tras saquear una pequeña</a:t>
          </a:r>
        </a:p>
        <a:p>
          <a:pPr rtl="0"/>
          <a:r>
            <a:rPr lang="es-ES" sz="1800" b="1" i="1" dirty="0" smtClean="0">
              <a:solidFill>
                <a:srgbClr val="0000FF"/>
              </a:solidFill>
            </a:rPr>
            <a:t> población costera u otro barco, la tripulación se repartía el botín. De modo que cada pirata tenía que buscar la manera de que sus compañeros no le quitaran su parte de las ganancias robadas. El método preferido consistía en esconder el tesoro en un lugar secreto con la esperanza de recogerlo más tarde. La clave para encontrar un tesoro escondido radicaba en el mapa del tesoro, cuyas crípticas indicaciones solo comprendía quien lo había trazado. </a:t>
          </a:r>
        </a:p>
        <a:p>
          <a:pPr rtl="0"/>
          <a:r>
            <a:rPr lang="es-ES" sz="1800" b="1" i="1" dirty="0" smtClean="0">
              <a:solidFill>
                <a:srgbClr val="0000FF"/>
              </a:solidFill>
            </a:rPr>
            <a:t/>
          </a:r>
          <a:br>
            <a:rPr lang="es-ES" sz="1800" b="1" i="1" dirty="0" smtClean="0">
              <a:solidFill>
                <a:srgbClr val="0000FF"/>
              </a:solidFill>
            </a:rPr>
          </a:br>
          <a:r>
            <a:rPr lang="es-ES" sz="1800" b="1" i="1" dirty="0" smtClean="0">
              <a:solidFill>
                <a:srgbClr val="0000FF"/>
              </a:solidFill>
            </a:rPr>
            <a:t>Una de las leyendas de la isla del Coco cuenta de una banda de piratas cargada de oro y joyas obtenidos saqueando barcos y ciudades a lo largo de la costa pacífica de Centroamérica. Como en la isla abundaban el agua dulce y la carne (a finales del siglo XVIII llevaron allí cerdos), el capitán del barco decidió utilizar la isla del Coco como</a:t>
          </a:r>
        </a:p>
        <a:p>
          <a:pPr rtl="0"/>
          <a:r>
            <a:rPr lang="es-ES" sz="1800" b="1" i="1" dirty="0" smtClean="0">
              <a:solidFill>
                <a:srgbClr val="0000FF"/>
              </a:solidFill>
            </a:rPr>
            <a:t> su base de operaciones. </a:t>
          </a:r>
          <a:endParaRPr lang="es-ES" sz="1800" b="1" i="1" dirty="0">
            <a:solidFill>
              <a:srgbClr val="0000FF"/>
            </a:solidFill>
          </a:endParaRPr>
        </a:p>
      </dgm:t>
    </dgm:pt>
    <dgm:pt modelId="{B3DE29A0-4F3E-4144-AD23-43944A81EE4E}" type="parTrans" cxnId="{3843E4A1-59AA-428F-B165-E6BE20AD7530}">
      <dgm:prSet/>
      <dgm:spPr/>
      <dgm:t>
        <a:bodyPr/>
        <a:lstStyle/>
        <a:p>
          <a:endParaRPr lang="es-ES"/>
        </a:p>
      </dgm:t>
    </dgm:pt>
    <dgm:pt modelId="{87232B09-CB52-4A8B-99D4-59C5145D0B75}" type="sibTrans" cxnId="{3843E4A1-59AA-428F-B165-E6BE20AD7530}">
      <dgm:prSet/>
      <dgm:spPr/>
      <dgm:t>
        <a:bodyPr/>
        <a:lstStyle/>
        <a:p>
          <a:endParaRPr lang="es-ES"/>
        </a:p>
      </dgm:t>
    </dgm:pt>
    <dgm:pt modelId="{89EC1A50-0CCD-4201-926E-BF9A9587C065}" type="pres">
      <dgm:prSet presAssocID="{23694A6B-6E5F-4175-9891-4B514A96C525}" presName="compositeShape" presStyleCnt="0">
        <dgm:presLayoutVars>
          <dgm:chMax val="7"/>
          <dgm:dir/>
          <dgm:resizeHandles val="exact"/>
        </dgm:presLayoutVars>
      </dgm:prSet>
      <dgm:spPr/>
      <dgm:t>
        <a:bodyPr/>
        <a:lstStyle/>
        <a:p>
          <a:endParaRPr lang="es-ES"/>
        </a:p>
      </dgm:t>
    </dgm:pt>
    <dgm:pt modelId="{4FF1FE5B-AEDA-4B1C-8361-02CE7B15343E}" type="pres">
      <dgm:prSet presAssocID="{4288BF69-E1ED-41D8-97CE-7C60481B8C37}" presName="circ1TxSh" presStyleLbl="vennNode1" presStyleIdx="0" presStyleCnt="1" custScaleX="117045" custLinFactNeighborX="0" custLinFactNeighborY="5494"/>
      <dgm:spPr/>
      <dgm:t>
        <a:bodyPr/>
        <a:lstStyle/>
        <a:p>
          <a:endParaRPr lang="es-ES"/>
        </a:p>
      </dgm:t>
    </dgm:pt>
  </dgm:ptLst>
  <dgm:cxnLst>
    <dgm:cxn modelId="{9851C1DA-4538-485C-AF16-53E881C3F56E}" type="presOf" srcId="{4288BF69-E1ED-41D8-97CE-7C60481B8C37}" destId="{4FF1FE5B-AEDA-4B1C-8361-02CE7B15343E}" srcOrd="0" destOrd="0" presId="urn:microsoft.com/office/officeart/2005/8/layout/venn1"/>
    <dgm:cxn modelId="{3843E4A1-59AA-428F-B165-E6BE20AD7530}" srcId="{23694A6B-6E5F-4175-9891-4B514A96C525}" destId="{4288BF69-E1ED-41D8-97CE-7C60481B8C37}" srcOrd="0" destOrd="0" parTransId="{B3DE29A0-4F3E-4144-AD23-43944A81EE4E}" sibTransId="{87232B09-CB52-4A8B-99D4-59C5145D0B75}"/>
    <dgm:cxn modelId="{E59EF4B8-8337-47A8-844E-AB9687DF48D7}" type="presOf" srcId="{23694A6B-6E5F-4175-9891-4B514A96C525}" destId="{89EC1A50-0CCD-4201-926E-BF9A9587C065}" srcOrd="0" destOrd="0" presId="urn:microsoft.com/office/officeart/2005/8/layout/venn1"/>
    <dgm:cxn modelId="{70C34580-AA91-4497-B0F2-5B4E44940785}" type="presParOf" srcId="{89EC1A50-0CCD-4201-926E-BF9A9587C065}" destId="{4FF1FE5B-AEDA-4B1C-8361-02CE7B15343E}" srcOrd="0" destOrd="0" presId="urn:microsoft.com/office/officeart/2005/8/layout/venn1"/>
  </dgm:cxnLst>
  <dgm:bg/>
  <dgm:whole/>
</dgm:dataModel>
</file>

<file path=ppt/diagrams/data6.xml><?xml version="1.0" encoding="utf-8"?>
<dgm:dataModel xmlns:dgm="http://schemas.openxmlformats.org/drawingml/2006/diagram" xmlns:a="http://schemas.openxmlformats.org/drawingml/2006/main">
  <dgm:ptLst>
    <dgm:pt modelId="{2A4947BB-FFC0-4198-AD7F-C2A774DB207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ES"/>
        </a:p>
      </dgm:t>
    </dgm:pt>
    <dgm:pt modelId="{2A057F1A-571A-4906-8A31-9209DDEB32EC}">
      <dgm:prSet/>
      <dgm:spPr>
        <a:solidFill>
          <a:srgbClr val="00B0F0"/>
        </a:solidFill>
      </dgm:spPr>
      <dgm:t>
        <a:bodyPr/>
        <a:lstStyle/>
        <a:p>
          <a:pPr algn="ctr" rtl="0"/>
          <a:r>
            <a:rPr lang="es-ES" b="1" i="1" dirty="0" smtClean="0">
              <a:solidFill>
                <a:srgbClr val="0000FF"/>
              </a:solidFill>
            </a:rPr>
            <a:t>Según cierta versión de la historia, les tomó un día entero dividirse el despojo. El oro lo medían con ollas. Temiendo que sus codiciosos compañeros les quitaran su parte del botín, todos los piratas optaron por enterrarla en algún lugar de la isla. Escalaron con sogas los acantilados que bordean la costa, y cada uno se adentró por su cuenta en la selva tropical. Si bien algunos confiaron en su memoria, otros regresaron con mapas que solo ellos podían descifrar y que les conducirían de nuevo a su tesoro. Pero todo aquel esfuerzo agotador fue en vano. La leyenda sigue contando que después de ocultar las riquezas, los piratas zarparon en su galeón en busca de más botín. Al llegar al siguiente puerto, el capitán, temiendo que estallara un motín, desembarcó a los sospechosos y levó anclas. Pretendía que los identificaran como piratas y los ahorcaran, y casi lo consiguió. Lo que no se imaginaba era que los dos miembros de su tripulación con grado más alto harían un trato con las autoridades para capturarlo. La armada británica envió de inmediato un barco tras el galeón, y logró capturar y dar muerte tanto al capitán como a su tripulación. </a:t>
          </a:r>
          <a:endParaRPr lang="es-ES" b="1" i="1" dirty="0">
            <a:solidFill>
              <a:srgbClr val="0000FF"/>
            </a:solidFill>
          </a:endParaRPr>
        </a:p>
      </dgm:t>
    </dgm:pt>
    <dgm:pt modelId="{6B107481-2A3C-4F2B-BD02-50A80C8CAA62}" type="parTrans" cxnId="{081B3A50-7384-49BD-86B3-2AFA1DA776BE}">
      <dgm:prSet/>
      <dgm:spPr/>
      <dgm:t>
        <a:bodyPr/>
        <a:lstStyle/>
        <a:p>
          <a:endParaRPr lang="es-ES"/>
        </a:p>
      </dgm:t>
    </dgm:pt>
    <dgm:pt modelId="{FE20F96B-756A-47CE-8793-7B94345B4AFD}" type="sibTrans" cxnId="{081B3A50-7384-49BD-86B3-2AFA1DA776BE}">
      <dgm:prSet/>
      <dgm:spPr/>
      <dgm:t>
        <a:bodyPr/>
        <a:lstStyle/>
        <a:p>
          <a:endParaRPr lang="es-ES"/>
        </a:p>
      </dgm:t>
    </dgm:pt>
    <dgm:pt modelId="{D9EC0AFD-62F1-4EEF-8F0B-DF3A9EF8F25B}" type="pres">
      <dgm:prSet presAssocID="{2A4947BB-FFC0-4198-AD7F-C2A774DB2078}" presName="linear" presStyleCnt="0">
        <dgm:presLayoutVars>
          <dgm:animLvl val="lvl"/>
          <dgm:resizeHandles val="exact"/>
        </dgm:presLayoutVars>
      </dgm:prSet>
      <dgm:spPr/>
      <dgm:t>
        <a:bodyPr/>
        <a:lstStyle/>
        <a:p>
          <a:endParaRPr lang="es-ES"/>
        </a:p>
      </dgm:t>
    </dgm:pt>
    <dgm:pt modelId="{0331D759-3308-4ABD-8951-D610BF4E367B}" type="pres">
      <dgm:prSet presAssocID="{2A057F1A-571A-4906-8A31-9209DDEB32EC}" presName="parentText" presStyleLbl="node1" presStyleIdx="0" presStyleCnt="1">
        <dgm:presLayoutVars>
          <dgm:chMax val="0"/>
          <dgm:bulletEnabled val="1"/>
        </dgm:presLayoutVars>
      </dgm:prSet>
      <dgm:spPr/>
      <dgm:t>
        <a:bodyPr/>
        <a:lstStyle/>
        <a:p>
          <a:endParaRPr lang="es-ES"/>
        </a:p>
      </dgm:t>
    </dgm:pt>
  </dgm:ptLst>
  <dgm:cxnLst>
    <dgm:cxn modelId="{115F7BBE-6D80-4BBB-8FF6-B3D70B8B14FB}" type="presOf" srcId="{2A057F1A-571A-4906-8A31-9209DDEB32EC}" destId="{0331D759-3308-4ABD-8951-D610BF4E367B}" srcOrd="0" destOrd="0" presId="urn:microsoft.com/office/officeart/2005/8/layout/vList2"/>
    <dgm:cxn modelId="{081B3A50-7384-49BD-86B3-2AFA1DA776BE}" srcId="{2A4947BB-FFC0-4198-AD7F-C2A774DB2078}" destId="{2A057F1A-571A-4906-8A31-9209DDEB32EC}" srcOrd="0" destOrd="0" parTransId="{6B107481-2A3C-4F2B-BD02-50A80C8CAA62}" sibTransId="{FE20F96B-756A-47CE-8793-7B94345B4AFD}"/>
    <dgm:cxn modelId="{F4F7101B-02E3-444A-88CB-6438ECE91A11}" type="presOf" srcId="{2A4947BB-FFC0-4198-AD7F-C2A774DB2078}" destId="{D9EC0AFD-62F1-4EEF-8F0B-DF3A9EF8F25B}" srcOrd="0" destOrd="0" presId="urn:microsoft.com/office/officeart/2005/8/layout/vList2"/>
    <dgm:cxn modelId="{484250E3-1DAF-45FC-A468-96AE4C9D5B46}" type="presParOf" srcId="{D9EC0AFD-62F1-4EEF-8F0B-DF3A9EF8F25B}" destId="{0331D759-3308-4ABD-8951-D610BF4E367B}" srcOrd="0" destOrd="0" presId="urn:microsoft.com/office/officeart/2005/8/layout/vList2"/>
  </dgm:cxnLst>
  <dgm:bg/>
  <dgm:whole/>
</dgm:dataModel>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60DA8E-7269-4319-B1CD-9E7B3026A628}" type="datetimeFigureOut">
              <a:rPr lang="es-ES" smtClean="0"/>
              <a:pPr/>
              <a:t>23/07/2015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87C7D4-338E-4C5E-87A3-921E0DD0077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E60E294-ACEE-4E23-AD79-8D0DB62466DD}" type="datetimeFigureOut">
              <a:rPr lang="es-ES" smtClean="0"/>
              <a:pPr/>
              <a:t>23/07/2015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666063-6391-4164-BB93-62C23768C494}"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E60E294-ACEE-4E23-AD79-8D0DB62466DD}" type="datetimeFigureOut">
              <a:rPr lang="es-ES" smtClean="0"/>
              <a:pPr/>
              <a:t>23/07/2015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666063-6391-4164-BB93-62C23768C494}"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E60E294-ACEE-4E23-AD79-8D0DB62466DD}" type="datetimeFigureOut">
              <a:rPr lang="es-ES" smtClean="0"/>
              <a:pPr/>
              <a:t>23/07/2015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666063-6391-4164-BB93-62C23768C494}"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E60E294-ACEE-4E23-AD79-8D0DB62466DD}" type="datetimeFigureOut">
              <a:rPr lang="es-ES" smtClean="0"/>
              <a:pPr/>
              <a:t>23/07/2015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666063-6391-4164-BB93-62C23768C494}"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E60E294-ACEE-4E23-AD79-8D0DB62466DD}" type="datetimeFigureOut">
              <a:rPr lang="es-ES" smtClean="0"/>
              <a:pPr/>
              <a:t>23/07/2015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1666063-6391-4164-BB93-62C23768C494}"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E60E294-ACEE-4E23-AD79-8D0DB62466DD}" type="datetimeFigureOut">
              <a:rPr lang="es-ES" smtClean="0"/>
              <a:pPr/>
              <a:t>23/07/2015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1666063-6391-4164-BB93-62C23768C494}"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E60E294-ACEE-4E23-AD79-8D0DB62466DD}" type="datetimeFigureOut">
              <a:rPr lang="es-ES" smtClean="0"/>
              <a:pPr/>
              <a:t>23/07/2015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666063-6391-4164-BB93-62C23768C494}"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E60E294-ACEE-4E23-AD79-8D0DB62466DD}" type="datetimeFigureOut">
              <a:rPr lang="es-ES" smtClean="0"/>
              <a:pPr/>
              <a:t>23/07/2015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666063-6391-4164-BB93-62C23768C494}"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E60E294-ACEE-4E23-AD79-8D0DB62466DD}" type="datetimeFigureOut">
              <a:rPr lang="es-ES" smtClean="0"/>
              <a:pPr/>
              <a:t>23/07/2015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666063-6391-4164-BB93-62C23768C494}"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E60E294-ACEE-4E23-AD79-8D0DB62466DD}" type="datetimeFigureOut">
              <a:rPr lang="es-ES" smtClean="0"/>
              <a:pPr/>
              <a:t>23/07/2015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666063-6391-4164-BB93-62C23768C494}"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E60E294-ACEE-4E23-AD79-8D0DB62466DD}" type="datetimeFigureOut">
              <a:rPr lang="es-ES" smtClean="0"/>
              <a:pPr/>
              <a:t>23/07/2015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666063-6391-4164-BB93-62C23768C494}"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60E294-ACEE-4E23-AD79-8D0DB62466DD}" type="datetimeFigureOut">
              <a:rPr lang="es-ES" smtClean="0"/>
              <a:pPr/>
              <a:t>23/07/2015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666063-6391-4164-BB93-62C23768C49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image" Target="../media/image18.gif"/><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openxmlformats.org/officeDocument/2006/relationships/image" Target="../media/image9.gif"/><Relationship Id="rId2" Type="http://schemas.openxmlformats.org/officeDocument/2006/relationships/image" Target="../media/image23.gif"/><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gif"/><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hyperlink" Target="//upload.wikimedia.org/wikipedia/commons/7/7b/Kamchatka_Peninsula.jpg"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openxmlformats.org/officeDocument/2006/relationships/image" Target="../media/image9.gif"/><Relationship Id="rId2" Type="http://schemas.openxmlformats.org/officeDocument/2006/relationships/image" Target="../media/image29.gif"/><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5.xml"/><Relationship Id="rId7" Type="http://schemas.openxmlformats.org/officeDocument/2006/relationships/image" Target="../media/image9.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6.xml"/><Relationship Id="rId7" Type="http://schemas.openxmlformats.org/officeDocument/2006/relationships/image" Target="../media/image9.gif"/><Relationship Id="rId2" Type="http://schemas.openxmlformats.org/officeDocument/2006/relationships/image" Target="../media/image16.gif"/><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hyperlink" Target="https://upload.wikimedia.org/wikipedia/commons/8/80/Koh_Samui_Lipa_Noi2.jpg" TargetMode="Externa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52.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53.jpeg"/><Relationship Id="rId4" Type="http://schemas.openxmlformats.org/officeDocument/2006/relationships/image" Target="../media/image3.gif"/></Relationships>
</file>

<file path=ppt/slides/_rels/slide52.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2.bp.blogspot.com/-Y1xC5iW_T6U/TzMsn3zHq3I/AAAAAAAACVE/KqVlWo5SXc8/s1600/0k0289_gif-sicodelicos-11.gif"/>
          <p:cNvPicPr>
            <a:picLocks noChangeAspect="1" noChangeArrowheads="1" noCrop="1"/>
          </p:cNvPicPr>
          <p:nvPr/>
        </p:nvPicPr>
        <p:blipFill>
          <a:blip r:embed="rId4" cstate="print">
            <a:duotone>
              <a:schemeClr val="accent5">
                <a:shade val="45000"/>
                <a:satMod val="135000"/>
              </a:schemeClr>
              <a:prstClr val="white"/>
            </a:duotone>
            <a:lum bright="39000"/>
          </a:blip>
          <a:srcRect/>
          <a:stretch>
            <a:fillRect/>
          </a:stretch>
        </p:blipFill>
        <p:spPr bwMode="auto">
          <a:xfrm>
            <a:off x="0" y="0"/>
            <a:ext cx="9144001" cy="6858000"/>
          </a:xfrm>
          <a:prstGeom prst="rect">
            <a:avLst/>
          </a:prstGeom>
          <a:noFill/>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572140"/>
            <a:ext cx="794853" cy="925596"/>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i="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908720"/>
            <a:ext cx="6887688" cy="1323439"/>
          </a:xfrm>
          <a:prstGeom prst="rect">
            <a:avLst/>
          </a:prstGeom>
        </p:spPr>
        <p:txBody>
          <a:bodyPr wrap="square">
            <a:spAutoFit/>
          </a:bodyPr>
          <a:lstStyle/>
          <a:p>
            <a:pPr algn="ct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9" name="18 Rectángulo"/>
          <p:cNvSpPr/>
          <p:nvPr/>
        </p:nvSpPr>
        <p:spPr>
          <a:xfrm>
            <a:off x="1071538" y="1714488"/>
            <a:ext cx="6984776" cy="3139321"/>
          </a:xfrm>
          <a:prstGeom prst="rect">
            <a:avLst/>
          </a:prstGeom>
        </p:spPr>
        <p:txBody>
          <a:bodyPr wrap="square">
            <a:spAutoFit/>
          </a:bodyPr>
          <a:lstStyle/>
          <a:p>
            <a:pPr algn="ctr"/>
            <a:r>
              <a:rPr lang="es-ES" sz="66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Arial Rounded MT Bold" pitchFamily="34" charset="0"/>
              </a:rPr>
              <a:t>La Historia </a:t>
            </a:r>
          </a:p>
          <a:p>
            <a:pPr algn="ctr"/>
            <a:r>
              <a:rPr lang="es-ES" sz="6600" b="1" i="1" dirty="0" smtClean="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Arial Rounded MT Bold" pitchFamily="34" charset="0"/>
              </a:rPr>
              <a:t>del Tesoro de la  Isla de COCO</a:t>
            </a:r>
            <a:endParaRPr lang="es-ES" sz="6600" b="1" i="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latin typeface="Arial Rounded MT Bold" pitchFamily="34" charset="0"/>
            </a:endParaRPr>
          </a:p>
        </p:txBody>
      </p:sp>
    </p:spTree>
  </p:cSld>
  <p:clrMapOvr>
    <a:masterClrMapping/>
  </p:clrMapOvr>
  <p:transition spd="med" advTm="11000">
    <p:split orient="vert"/>
    <p:sndAc>
      <p:stSnd loop="1">
        <p:snd r:embed="rId3" name="fausto pateti - feeling - orquesta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1"/>
                                        </p:tgtEl>
                                        <p:attrNameLst>
                                          <p:attrName>style.opacity</p:attrName>
                                        </p:attrNameLst>
                                      </p:cBhvr>
                                      <p:to>
                                        <p:strVal val="0.5"/>
                                      </p:to>
                                    </p:set>
                                    <p:animEffect filter="image" prLst="opacity: 0.5">
                                      <p:cBhvr rctx="IE">
                                        <p:cTn id="7" dur="indefinite"/>
                                        <p:tgtEl>
                                          <p:spTgt spid="21"/>
                                        </p:tgtEl>
                                      </p:cBhvr>
                                    </p:animEffect>
                                  </p:childTnLst>
                                </p:cTn>
                              </p:par>
                            </p:childTnLst>
                          </p:cTn>
                        </p:par>
                        <p:par>
                          <p:cTn id="8" fill="hold">
                            <p:stCondLst>
                              <p:cond delay="0"/>
                            </p:stCondLst>
                            <p:childTnLst>
                              <p:par>
                                <p:cTn id="9" presetID="17" presetClass="entr" presetSubtype="10" fill="hold" nodeType="afterEffect" nodePh="1">
                                  <p:stCondLst>
                                    <p:cond delay="0"/>
                                  </p:stCondLst>
                                  <p:endCondLst>
                                    <p:cond evt="begin" delay="0">
                                      <p:tn val="9"/>
                                    </p:cond>
                                  </p:end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55" presetClass="entr" presetSubtype="0" fill="hold" nodeType="afterEffect">
                                  <p:stCondLst>
                                    <p:cond delay="0"/>
                                  </p:stCondLst>
                                  <p:childTnLst>
                                    <p:set>
                                      <p:cBhvr>
                                        <p:cTn id="15" dur="1" fill="hold">
                                          <p:stCondLst>
                                            <p:cond delay="0"/>
                                          </p:stCondLst>
                                        </p:cTn>
                                        <p:tgtEl>
                                          <p:spTgt spid="19">
                                            <p:txEl>
                                              <p:pRg st="0" end="0"/>
                                            </p:txEl>
                                          </p:spTgt>
                                        </p:tgtEl>
                                        <p:attrNameLst>
                                          <p:attrName>style.visibility</p:attrName>
                                        </p:attrNameLst>
                                      </p:cBhvr>
                                      <p:to>
                                        <p:strVal val="visible"/>
                                      </p:to>
                                    </p:set>
                                    <p:anim calcmode="lin" valueType="num">
                                      <p:cBhvr>
                                        <p:cTn id="16" dur="5000" fill="hold"/>
                                        <p:tgtEl>
                                          <p:spTgt spid="19">
                                            <p:txEl>
                                              <p:pRg st="0" end="0"/>
                                            </p:txEl>
                                          </p:spTgt>
                                        </p:tgtEl>
                                        <p:attrNameLst>
                                          <p:attrName>ppt_w</p:attrName>
                                        </p:attrNameLst>
                                      </p:cBhvr>
                                      <p:tavLst>
                                        <p:tav tm="0">
                                          <p:val>
                                            <p:strVal val="#ppt_w*0.70"/>
                                          </p:val>
                                        </p:tav>
                                        <p:tav tm="100000">
                                          <p:val>
                                            <p:strVal val="#ppt_w"/>
                                          </p:val>
                                        </p:tav>
                                      </p:tavLst>
                                    </p:anim>
                                    <p:anim calcmode="lin" valueType="num">
                                      <p:cBhvr>
                                        <p:cTn id="17" dur="5000" fill="hold"/>
                                        <p:tgtEl>
                                          <p:spTgt spid="19">
                                            <p:txEl>
                                              <p:pRg st="0" end="0"/>
                                            </p:txEl>
                                          </p:spTgt>
                                        </p:tgtEl>
                                        <p:attrNameLst>
                                          <p:attrName>ppt_h</p:attrName>
                                        </p:attrNameLst>
                                      </p:cBhvr>
                                      <p:tavLst>
                                        <p:tav tm="0">
                                          <p:val>
                                            <p:strVal val="#ppt_h"/>
                                          </p:val>
                                        </p:tav>
                                        <p:tav tm="100000">
                                          <p:val>
                                            <p:strVal val="#ppt_h"/>
                                          </p:val>
                                        </p:tav>
                                      </p:tavLst>
                                    </p:anim>
                                    <p:animEffect transition="in" filter="fade">
                                      <p:cBhvr>
                                        <p:cTn id="18" dur="5000"/>
                                        <p:tgtEl>
                                          <p:spTgt spid="19">
                                            <p:txEl>
                                              <p:pRg st="0" end="0"/>
                                            </p:txEl>
                                          </p:spTgt>
                                        </p:tgtEl>
                                      </p:cBhvr>
                                    </p:animEffect>
                                  </p:childTnLst>
                                </p:cTn>
                              </p:par>
                              <p:par>
                                <p:cTn id="19" presetID="55" presetClass="entr" presetSubtype="0" fill="hold" nodeType="withEffect">
                                  <p:stCondLst>
                                    <p:cond delay="0"/>
                                  </p:stCondLst>
                                  <p:childTnLst>
                                    <p:set>
                                      <p:cBhvr>
                                        <p:cTn id="20" dur="1" fill="hold">
                                          <p:stCondLst>
                                            <p:cond delay="0"/>
                                          </p:stCondLst>
                                        </p:cTn>
                                        <p:tgtEl>
                                          <p:spTgt spid="19">
                                            <p:txEl>
                                              <p:pRg st="1" end="1"/>
                                            </p:txEl>
                                          </p:spTgt>
                                        </p:tgtEl>
                                        <p:attrNameLst>
                                          <p:attrName>style.visibility</p:attrName>
                                        </p:attrNameLst>
                                      </p:cBhvr>
                                      <p:to>
                                        <p:strVal val="visible"/>
                                      </p:to>
                                    </p:set>
                                    <p:anim calcmode="lin" valueType="num">
                                      <p:cBhvr>
                                        <p:cTn id="21" dur="5000" fill="hold"/>
                                        <p:tgtEl>
                                          <p:spTgt spid="19">
                                            <p:txEl>
                                              <p:pRg st="1" end="1"/>
                                            </p:txEl>
                                          </p:spTgt>
                                        </p:tgtEl>
                                        <p:attrNameLst>
                                          <p:attrName>ppt_w</p:attrName>
                                        </p:attrNameLst>
                                      </p:cBhvr>
                                      <p:tavLst>
                                        <p:tav tm="0">
                                          <p:val>
                                            <p:strVal val="#ppt_w*0.70"/>
                                          </p:val>
                                        </p:tav>
                                        <p:tav tm="100000">
                                          <p:val>
                                            <p:strVal val="#ppt_w"/>
                                          </p:val>
                                        </p:tav>
                                      </p:tavLst>
                                    </p:anim>
                                    <p:anim calcmode="lin" valueType="num">
                                      <p:cBhvr>
                                        <p:cTn id="22" dur="5000" fill="hold"/>
                                        <p:tgtEl>
                                          <p:spTgt spid="19">
                                            <p:txEl>
                                              <p:pRg st="1" end="1"/>
                                            </p:txEl>
                                          </p:spTgt>
                                        </p:tgtEl>
                                        <p:attrNameLst>
                                          <p:attrName>ppt_h</p:attrName>
                                        </p:attrNameLst>
                                      </p:cBhvr>
                                      <p:tavLst>
                                        <p:tav tm="0">
                                          <p:val>
                                            <p:strVal val="#ppt_h"/>
                                          </p:val>
                                        </p:tav>
                                        <p:tav tm="100000">
                                          <p:val>
                                            <p:strVal val="#ppt_h"/>
                                          </p:val>
                                        </p:tav>
                                      </p:tavLst>
                                    </p:anim>
                                    <p:animEffect transition="in" filter="fade">
                                      <p:cBhvr>
                                        <p:cTn id="23" dur="50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Cataratas_Isla_del_Coco_Costa_Rica.jpg"/>
          <p:cNvPicPr>
            <a:picLocks noChangeAspect="1" noChangeArrowheads="1"/>
          </p:cNvPicPr>
          <p:nvPr/>
        </p:nvPicPr>
        <p:blipFill>
          <a:blip r:embed="rId2"/>
          <a:srcRect/>
          <a:stretch>
            <a:fillRect/>
          </a:stretch>
        </p:blipFill>
        <p:spPr bwMode="auto">
          <a:xfrm>
            <a:off x="-357222" y="0"/>
            <a:ext cx="9501222" cy="6858000"/>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heckerboard(across)">
                                      <p:cBhvr>
                                        <p:cTn id="7"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1" cy="6858000"/>
          </a:xfrm>
          <a:prstGeom prst="rect">
            <a:avLst/>
          </a:prstGeom>
          <a:noFill/>
        </p:spPr>
      </p:pic>
      <p:graphicFrame>
        <p:nvGraphicFramePr>
          <p:cNvPr id="5" name="4 Diagrama"/>
          <p:cNvGraphicFramePr/>
          <p:nvPr/>
        </p:nvGraphicFramePr>
        <p:xfrm>
          <a:off x="714348" y="857232"/>
          <a:ext cx="7929618" cy="4819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C:\Documents and Settings\Dell\Escritorio\formas montar\2cxx0f8.gif"/>
          <p:cNvPicPr>
            <a:picLocks noChangeAspect="1" noChangeArrowheads="1" noCrop="1"/>
          </p:cNvPicPr>
          <p:nvPr/>
        </p:nvPicPr>
        <p:blipFill>
          <a:blip r:embed="rId7" cstate="print"/>
          <a:srcRect/>
          <a:stretch>
            <a:fillRect/>
          </a:stretch>
        </p:blipFill>
        <p:spPr bwMode="auto">
          <a:xfrm>
            <a:off x="179512" y="5946382"/>
            <a:ext cx="1115617" cy="911618"/>
          </a:xfrm>
          <a:prstGeom prst="rect">
            <a:avLst/>
          </a:prstGeom>
          <a:noFill/>
        </p:spPr>
      </p:pic>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Isla-del-Coco1.jpg"/>
          <p:cNvPicPr>
            <a:picLocks noChangeAspect="1" noChangeArrowheads="1"/>
          </p:cNvPicPr>
          <p:nvPr/>
        </p:nvPicPr>
        <p:blipFill>
          <a:blip r:embed="rId2"/>
          <a:srcRect/>
          <a:stretch>
            <a:fillRect/>
          </a:stretch>
        </p:blipFill>
        <p:spPr bwMode="auto">
          <a:xfrm>
            <a:off x="-609601" y="-785842"/>
            <a:ext cx="9753601" cy="7786742"/>
          </a:xfrm>
          <a:prstGeom prst="rect">
            <a:avLst/>
          </a:prstGeom>
          <a:noFill/>
        </p:spPr>
      </p:pic>
    </p:spTree>
  </p:cSld>
  <p:clrMapOvr>
    <a:masterClrMapping/>
  </p:clrMapOvr>
  <p:transition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19.jpg"/>
          <p:cNvPicPr>
            <a:picLocks noChangeAspect="1" noChangeArrowheads="1"/>
          </p:cNvPicPr>
          <p:nvPr/>
        </p:nvPicPr>
        <p:blipFill>
          <a:blip r:embed="rId2"/>
          <a:srcRect/>
          <a:stretch>
            <a:fillRect/>
          </a:stretch>
        </p:blipFill>
        <p:spPr bwMode="auto">
          <a:xfrm>
            <a:off x="0" y="0"/>
            <a:ext cx="9194036" cy="6858000"/>
          </a:xfrm>
          <a:prstGeom prst="rect">
            <a:avLst/>
          </a:prstGeom>
          <a:noFill/>
        </p:spPr>
      </p:pic>
    </p:spTree>
  </p:cSld>
  <p:clrMapOvr>
    <a:masterClrMapping/>
  </p:clrMapOvr>
  <p:transition advTm="6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volcan-arenal-parque-nacional-costa-rica-termales.jpg"/>
          <p:cNvPicPr>
            <a:picLocks noChangeAspect="1" noChangeArrowheads="1"/>
          </p:cNvPicPr>
          <p:nvPr/>
        </p:nvPicPr>
        <p:blipFill>
          <a:blip r:embed="rId2"/>
          <a:srcRect/>
          <a:stretch>
            <a:fillRect/>
          </a:stretch>
        </p:blipFill>
        <p:spPr bwMode="auto">
          <a:xfrm>
            <a:off x="0" y="0"/>
            <a:ext cx="9143998" cy="6858000"/>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checkerboard(across)">
                                      <p:cBhvr>
                                        <p:cTn id="7" dur="5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FUNDACIO\Desktop\untitled.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Triángulo isósceles"/>
          <p:cNvSpPr/>
          <p:nvPr/>
        </p:nvSpPr>
        <p:spPr>
          <a:xfrm>
            <a:off x="0" y="3928533"/>
            <a:ext cx="9144000" cy="2929467"/>
          </a:xfrm>
          <a:prstGeom prst="triangle">
            <a:avLst/>
          </a:prstGeom>
          <a:solidFill>
            <a:srgbClr val="92D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a:spLocks noChangeArrowheads="1"/>
          </p:cNvSpPr>
          <p:nvPr/>
        </p:nvSpPr>
        <p:spPr bwMode="auto">
          <a:xfrm flipV="1">
            <a:off x="0" y="0"/>
            <a:ext cx="9144000" cy="2929467"/>
          </a:xfrm>
          <a:prstGeom prst="triangle">
            <a:avLst>
              <a:gd name="adj" fmla="val 49306"/>
            </a:avLst>
          </a:prstGeom>
          <a:solidFill>
            <a:srgbClr val="92D050">
              <a:alpha val="79999"/>
            </a:srgbClr>
          </a:solidFill>
          <a:ln w="25400" algn="ctr">
            <a:noFill/>
            <a:miter lim="800000"/>
            <a:headEnd/>
            <a:tailEnd/>
          </a:ln>
        </p:spPr>
        <p:txBody>
          <a:bodyPr rot="10800000" anchor="ctr"/>
          <a:lstStyle/>
          <a:p>
            <a:pPr algn="ctr" fontAlgn="auto">
              <a:spcBef>
                <a:spcPts val="0"/>
              </a:spcBef>
              <a:spcAft>
                <a:spcPts val="0"/>
              </a:spcAft>
              <a:defRPr/>
            </a:pPr>
            <a:endParaRPr lang="es-ES">
              <a:solidFill>
                <a:schemeClr val="lt1"/>
              </a:solidFill>
              <a:latin typeface="+mn-lt"/>
              <a:cs typeface="+mn-cs"/>
            </a:endParaRPr>
          </a:p>
        </p:txBody>
      </p:sp>
      <p:sp>
        <p:nvSpPr>
          <p:cNvPr id="7" name="6 Triángulo isósceles"/>
          <p:cNvSpPr>
            <a:spLocks noChangeArrowheads="1"/>
          </p:cNvSpPr>
          <p:nvPr/>
        </p:nvSpPr>
        <p:spPr bwMode="auto">
          <a:xfrm rot="16200000" flipV="1">
            <a:off x="-1464468" y="1464469"/>
            <a:ext cx="6858000" cy="3929063"/>
          </a:xfrm>
          <a:prstGeom prst="triangle">
            <a:avLst>
              <a:gd name="adj" fmla="val 50000"/>
            </a:avLst>
          </a:prstGeom>
          <a:solidFill>
            <a:srgbClr val="92D050">
              <a:alpha val="79999"/>
            </a:srgbClr>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Triángulo isósceles"/>
          <p:cNvSpPr>
            <a:spLocks noChangeArrowheads="1"/>
          </p:cNvSpPr>
          <p:nvPr/>
        </p:nvSpPr>
        <p:spPr bwMode="auto">
          <a:xfrm rot="-5400000">
            <a:off x="3714750" y="1428750"/>
            <a:ext cx="6858000" cy="4000500"/>
          </a:xfrm>
          <a:prstGeom prst="triangle">
            <a:avLst>
              <a:gd name="adj" fmla="val 50000"/>
            </a:avLst>
          </a:prstGeom>
          <a:solidFill>
            <a:srgbClr val="92D050">
              <a:alpha val="79999"/>
            </a:srgbClr>
          </a:solidFill>
          <a:ln w="25400" algn="ctr">
            <a:noFill/>
            <a:miter lim="800000"/>
            <a:headEnd/>
            <a:tailEnd/>
          </a:ln>
        </p:spPr>
        <p:txBody>
          <a:bodyPr vert="eaVert" anchor="ctr"/>
          <a:lstStyle/>
          <a:p>
            <a:pPr algn="ctr" fontAlgn="auto">
              <a:spcBef>
                <a:spcPts val="0"/>
              </a:spcBef>
              <a:spcAft>
                <a:spcPts val="0"/>
              </a:spcAft>
              <a:defRPr/>
            </a:pPr>
            <a:endParaRPr lang="es-ES" dirty="0">
              <a:solidFill>
                <a:srgbClr val="92D050"/>
              </a:solidFill>
              <a:latin typeface="+mn-lt"/>
              <a:cs typeface="+mn-cs"/>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0" fill="hold"/>
                                        <p:tgtEl>
                                          <p:spTgt spid="9"/>
                                        </p:tgtEl>
                                        <p:attrNameLst>
                                          <p:attrName>ppt_w</p:attrName>
                                        </p:attrNameLst>
                                      </p:cBhvr>
                                      <p:tavLst>
                                        <p:tav tm="0">
                                          <p:val>
                                            <p:fltVal val="0"/>
                                          </p:val>
                                        </p:tav>
                                        <p:tav tm="100000">
                                          <p:val>
                                            <p:strVal val="#ppt_w"/>
                                          </p:val>
                                        </p:tav>
                                      </p:tavLst>
                                    </p:anim>
                                    <p:anim calcmode="lin" valueType="num">
                                      <p:cBhvr>
                                        <p:cTn id="17" dur="5000" fill="hold"/>
                                        <p:tgtEl>
                                          <p:spTgt spid="9"/>
                                        </p:tgtEl>
                                        <p:attrNameLst>
                                          <p:attrName>ppt_h</p:attrName>
                                        </p:attrNameLst>
                                      </p:cBhvr>
                                      <p:tavLst>
                                        <p:tav tm="0">
                                          <p:val>
                                            <p:fltVal val="0"/>
                                          </p:val>
                                        </p:tav>
                                        <p:tav tm="100000">
                                          <p:val>
                                            <p:strVal val="#ppt_h"/>
                                          </p:val>
                                        </p:tav>
                                      </p:tavLst>
                                    </p:anim>
                                  </p:childTnLst>
                                </p:cTn>
                              </p:par>
                              <p:par>
                                <p:cTn id="18" presetID="17" presetClass="exit" presetSubtype="1" fill="hold" nodeType="withEffect">
                                  <p:stCondLst>
                                    <p:cond delay="0"/>
                                  </p:stCondLst>
                                  <p:childTnLst>
                                    <p:anim calcmode="lin" valueType="num">
                                      <p:cBhvr>
                                        <p:cTn id="19" dur="5000"/>
                                        <p:tgtEl>
                                          <p:spTgt spid="6"/>
                                        </p:tgtEl>
                                        <p:attrNameLst>
                                          <p:attrName>ppt_x</p:attrName>
                                        </p:attrNameLst>
                                      </p:cBhvr>
                                      <p:tavLst>
                                        <p:tav tm="0">
                                          <p:val>
                                            <p:strVal val="ppt_x"/>
                                          </p:val>
                                        </p:tav>
                                        <p:tav tm="100000">
                                          <p:val>
                                            <p:strVal val="ppt_x"/>
                                          </p:val>
                                        </p:tav>
                                      </p:tavLst>
                                    </p:anim>
                                    <p:anim calcmode="lin" valueType="num">
                                      <p:cBhvr>
                                        <p:cTn id="20" dur="5000"/>
                                        <p:tgtEl>
                                          <p:spTgt spid="6"/>
                                        </p:tgtEl>
                                        <p:attrNameLst>
                                          <p:attrName>ppt_y</p:attrName>
                                        </p:attrNameLst>
                                      </p:cBhvr>
                                      <p:tavLst>
                                        <p:tav tm="0">
                                          <p:val>
                                            <p:strVal val="ppt_y"/>
                                          </p:val>
                                        </p:tav>
                                        <p:tav tm="100000">
                                          <p:val>
                                            <p:strVal val="ppt_y-ppt_h/2"/>
                                          </p:val>
                                        </p:tav>
                                      </p:tavLst>
                                    </p:anim>
                                    <p:anim calcmode="lin" valueType="num">
                                      <p:cBhvr>
                                        <p:cTn id="21" dur="5000"/>
                                        <p:tgtEl>
                                          <p:spTgt spid="6"/>
                                        </p:tgtEl>
                                        <p:attrNameLst>
                                          <p:attrName>ppt_w</p:attrName>
                                        </p:attrNameLst>
                                      </p:cBhvr>
                                      <p:tavLst>
                                        <p:tav tm="0">
                                          <p:val>
                                            <p:strVal val="ppt_w"/>
                                          </p:val>
                                        </p:tav>
                                        <p:tav tm="100000">
                                          <p:val>
                                            <p:strVal val="ppt_w"/>
                                          </p:val>
                                        </p:tav>
                                      </p:tavLst>
                                    </p:anim>
                                    <p:anim calcmode="lin" valueType="num">
                                      <p:cBhvr>
                                        <p:cTn id="22" dur="5000"/>
                                        <p:tgtEl>
                                          <p:spTgt spid="6"/>
                                        </p:tgtEl>
                                        <p:attrNameLst>
                                          <p:attrName>ppt_h</p:attrName>
                                        </p:attrNameLst>
                                      </p:cBhvr>
                                      <p:tavLst>
                                        <p:tav tm="0">
                                          <p:val>
                                            <p:strVal val="ppt_h"/>
                                          </p:val>
                                        </p:tav>
                                        <p:tav tm="100000">
                                          <p:val>
                                            <p:fltVal val="0"/>
                                          </p:val>
                                        </p:tav>
                                      </p:tavLst>
                                    </p:anim>
                                    <p:set>
                                      <p:cBhvr>
                                        <p:cTn id="23" dur="1" fill="hold">
                                          <p:stCondLst>
                                            <p:cond delay="4999"/>
                                          </p:stCondLst>
                                        </p:cTn>
                                        <p:tgtEl>
                                          <p:spTgt spid="6"/>
                                        </p:tgtEl>
                                        <p:attrNameLst>
                                          <p:attrName>style.visibility</p:attrName>
                                        </p:attrNameLst>
                                      </p:cBhvr>
                                      <p:to>
                                        <p:strVal val="hidden"/>
                                      </p:to>
                                    </p:set>
                                  </p:childTnLst>
                                </p:cTn>
                              </p:par>
                              <p:par>
                                <p:cTn id="24" presetID="3" presetClass="exit" presetSubtype="10" fill="hold" nodeType="withEffect">
                                  <p:stCondLst>
                                    <p:cond delay="0"/>
                                  </p:stCondLst>
                                  <p:childTnLst>
                                    <p:animEffect transition="out" filter="blinds(horizontal)">
                                      <p:cBhvr>
                                        <p:cTn id="25" dur="5000"/>
                                        <p:tgtEl>
                                          <p:spTgt spid="6"/>
                                        </p:tgtEl>
                                      </p:cBhvr>
                                    </p:animEffect>
                                    <p:set>
                                      <p:cBhvr>
                                        <p:cTn id="26" dur="1" fill="hold">
                                          <p:stCondLst>
                                            <p:cond delay="4999"/>
                                          </p:stCondLst>
                                        </p:cTn>
                                        <p:tgtEl>
                                          <p:spTgt spid="6"/>
                                        </p:tgtEl>
                                        <p:attrNameLst>
                                          <p:attrName>style.visibility</p:attrName>
                                        </p:attrNameLst>
                                      </p:cBhvr>
                                      <p:to>
                                        <p:strVal val="hidden"/>
                                      </p:to>
                                    </p:set>
                                  </p:childTnLst>
                                </p:cTn>
                              </p:par>
                              <p:par>
                                <p:cTn id="27" presetID="17" presetClass="exit" presetSubtype="8" fill="hold" nodeType="withEffect">
                                  <p:stCondLst>
                                    <p:cond delay="0"/>
                                  </p:stCondLst>
                                  <p:childTnLst>
                                    <p:anim calcmode="lin" valueType="num">
                                      <p:cBhvr>
                                        <p:cTn id="28" dur="5000"/>
                                        <p:tgtEl>
                                          <p:spTgt spid="7"/>
                                        </p:tgtEl>
                                        <p:attrNameLst>
                                          <p:attrName>ppt_x</p:attrName>
                                        </p:attrNameLst>
                                      </p:cBhvr>
                                      <p:tavLst>
                                        <p:tav tm="0">
                                          <p:val>
                                            <p:strVal val="ppt_x"/>
                                          </p:val>
                                        </p:tav>
                                        <p:tav tm="100000">
                                          <p:val>
                                            <p:strVal val="ppt_x-ppt_w/2"/>
                                          </p:val>
                                        </p:tav>
                                      </p:tavLst>
                                    </p:anim>
                                    <p:anim calcmode="lin" valueType="num">
                                      <p:cBhvr>
                                        <p:cTn id="29" dur="5000"/>
                                        <p:tgtEl>
                                          <p:spTgt spid="7"/>
                                        </p:tgtEl>
                                        <p:attrNameLst>
                                          <p:attrName>ppt_y</p:attrName>
                                        </p:attrNameLst>
                                      </p:cBhvr>
                                      <p:tavLst>
                                        <p:tav tm="0">
                                          <p:val>
                                            <p:strVal val="ppt_y"/>
                                          </p:val>
                                        </p:tav>
                                        <p:tav tm="100000">
                                          <p:val>
                                            <p:strVal val="ppt_y"/>
                                          </p:val>
                                        </p:tav>
                                      </p:tavLst>
                                    </p:anim>
                                    <p:anim calcmode="lin" valueType="num">
                                      <p:cBhvr>
                                        <p:cTn id="30" dur="5000"/>
                                        <p:tgtEl>
                                          <p:spTgt spid="7"/>
                                        </p:tgtEl>
                                        <p:attrNameLst>
                                          <p:attrName>ppt_w</p:attrName>
                                        </p:attrNameLst>
                                      </p:cBhvr>
                                      <p:tavLst>
                                        <p:tav tm="0">
                                          <p:val>
                                            <p:strVal val="ppt_w"/>
                                          </p:val>
                                        </p:tav>
                                        <p:tav tm="100000">
                                          <p:val>
                                            <p:fltVal val="0"/>
                                          </p:val>
                                        </p:tav>
                                      </p:tavLst>
                                    </p:anim>
                                    <p:anim calcmode="lin" valueType="num">
                                      <p:cBhvr>
                                        <p:cTn id="31" dur="5000"/>
                                        <p:tgtEl>
                                          <p:spTgt spid="7"/>
                                        </p:tgtEl>
                                        <p:attrNameLst>
                                          <p:attrName>ppt_h</p:attrName>
                                        </p:attrNameLst>
                                      </p:cBhvr>
                                      <p:tavLst>
                                        <p:tav tm="0">
                                          <p:val>
                                            <p:strVal val="ppt_h"/>
                                          </p:val>
                                        </p:tav>
                                        <p:tav tm="100000">
                                          <p:val>
                                            <p:strVal val="ppt_h"/>
                                          </p:val>
                                        </p:tav>
                                      </p:tavLst>
                                    </p:anim>
                                    <p:set>
                                      <p:cBhvr>
                                        <p:cTn id="32" dur="1" fill="hold">
                                          <p:stCondLst>
                                            <p:cond delay="4999"/>
                                          </p:stCondLst>
                                        </p:cTn>
                                        <p:tgtEl>
                                          <p:spTgt spid="7"/>
                                        </p:tgtEl>
                                        <p:attrNameLst>
                                          <p:attrName>style.visibility</p:attrName>
                                        </p:attrNameLst>
                                      </p:cBhvr>
                                      <p:to>
                                        <p:strVal val="hidden"/>
                                      </p:to>
                                    </p:set>
                                  </p:childTnLst>
                                </p:cTn>
                              </p:par>
                              <p:par>
                                <p:cTn id="33" presetID="3" presetClass="exit" presetSubtype="5" fill="hold" nodeType="withEffect">
                                  <p:stCondLst>
                                    <p:cond delay="0"/>
                                  </p:stCondLst>
                                  <p:childTnLst>
                                    <p:animEffect transition="out" filter="blinds(vertical)">
                                      <p:cBhvr>
                                        <p:cTn id="34" dur="5000"/>
                                        <p:tgtEl>
                                          <p:spTgt spid="7"/>
                                        </p:tgtEl>
                                      </p:cBhvr>
                                    </p:animEffect>
                                    <p:set>
                                      <p:cBhvr>
                                        <p:cTn id="35" dur="1" fill="hold">
                                          <p:stCondLst>
                                            <p:cond delay="4999"/>
                                          </p:stCondLst>
                                        </p:cTn>
                                        <p:tgtEl>
                                          <p:spTgt spid="7"/>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5000"/>
                                        <p:tgtEl>
                                          <p:spTgt spid="8"/>
                                        </p:tgtEl>
                                        <p:attrNameLst>
                                          <p:attrName>ppt_x</p:attrName>
                                        </p:attrNameLst>
                                      </p:cBhvr>
                                      <p:tavLst>
                                        <p:tav tm="0">
                                          <p:val>
                                            <p:strVal val="ppt_x"/>
                                          </p:val>
                                        </p:tav>
                                        <p:tav tm="100000">
                                          <p:val>
                                            <p:strVal val="ppt_x+ppt_w/2"/>
                                          </p:val>
                                        </p:tav>
                                      </p:tavLst>
                                    </p:anim>
                                    <p:anim calcmode="lin" valueType="num">
                                      <p:cBhvr>
                                        <p:cTn id="38" dur="5000"/>
                                        <p:tgtEl>
                                          <p:spTgt spid="8"/>
                                        </p:tgtEl>
                                        <p:attrNameLst>
                                          <p:attrName>ppt_y</p:attrName>
                                        </p:attrNameLst>
                                      </p:cBhvr>
                                      <p:tavLst>
                                        <p:tav tm="0">
                                          <p:val>
                                            <p:strVal val="ppt_y"/>
                                          </p:val>
                                        </p:tav>
                                        <p:tav tm="100000">
                                          <p:val>
                                            <p:strVal val="ppt_y"/>
                                          </p:val>
                                        </p:tav>
                                      </p:tavLst>
                                    </p:anim>
                                    <p:anim calcmode="lin" valueType="num">
                                      <p:cBhvr>
                                        <p:cTn id="39" dur="5000"/>
                                        <p:tgtEl>
                                          <p:spTgt spid="8"/>
                                        </p:tgtEl>
                                        <p:attrNameLst>
                                          <p:attrName>ppt_w</p:attrName>
                                        </p:attrNameLst>
                                      </p:cBhvr>
                                      <p:tavLst>
                                        <p:tav tm="0">
                                          <p:val>
                                            <p:strVal val="ppt_w"/>
                                          </p:val>
                                        </p:tav>
                                        <p:tav tm="100000">
                                          <p:val>
                                            <p:fltVal val="0"/>
                                          </p:val>
                                        </p:tav>
                                      </p:tavLst>
                                    </p:anim>
                                    <p:anim calcmode="lin" valueType="num">
                                      <p:cBhvr>
                                        <p:cTn id="40" dur="5000"/>
                                        <p:tgtEl>
                                          <p:spTgt spid="8"/>
                                        </p:tgtEl>
                                        <p:attrNameLst>
                                          <p:attrName>ppt_h</p:attrName>
                                        </p:attrNameLst>
                                      </p:cBhvr>
                                      <p:tavLst>
                                        <p:tav tm="0">
                                          <p:val>
                                            <p:strVal val="ppt_h"/>
                                          </p:val>
                                        </p:tav>
                                        <p:tav tm="100000">
                                          <p:val>
                                            <p:strVal val="ppt_h"/>
                                          </p:val>
                                        </p:tav>
                                      </p:tavLst>
                                    </p:anim>
                                    <p:set>
                                      <p:cBhvr>
                                        <p:cTn id="41" dur="1" fill="hold">
                                          <p:stCondLst>
                                            <p:cond delay="4999"/>
                                          </p:stCondLst>
                                        </p:cTn>
                                        <p:tgtEl>
                                          <p:spTgt spid="8"/>
                                        </p:tgtEl>
                                        <p:attrNameLst>
                                          <p:attrName>style.visibility</p:attrName>
                                        </p:attrNameLst>
                                      </p:cBhvr>
                                      <p:to>
                                        <p:strVal val="hidden"/>
                                      </p:to>
                                    </p:set>
                                  </p:childTnLst>
                                </p:cTn>
                              </p:par>
                              <p:par>
                                <p:cTn id="42" presetID="3" presetClass="exit" presetSubtype="5" fill="hold" nodeType="withEffect">
                                  <p:stCondLst>
                                    <p:cond delay="0"/>
                                  </p:stCondLst>
                                  <p:childTnLst>
                                    <p:animEffect transition="out" filter="blinds(vertical)">
                                      <p:cBhvr>
                                        <p:cTn id="43" dur="5000"/>
                                        <p:tgtEl>
                                          <p:spTgt spid="8"/>
                                        </p:tgtEl>
                                      </p:cBhvr>
                                    </p:animEffect>
                                    <p:set>
                                      <p:cBhvr>
                                        <p:cTn id="44"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Monteverde-Cloud-Forest.jpg"/>
          <p:cNvPicPr>
            <a:picLocks noChangeAspect="1" noChangeArrowheads="1"/>
          </p:cNvPicPr>
          <p:nvPr/>
        </p:nvPicPr>
        <p:blipFill>
          <a:blip r:embed="rId2"/>
          <a:srcRect/>
          <a:stretch>
            <a:fillRect/>
          </a:stretch>
        </p:blipFill>
        <p:spPr bwMode="auto">
          <a:xfrm>
            <a:off x="0" y="0"/>
            <a:ext cx="9239240" cy="6929430"/>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diamond(out)">
                                      <p:cBhvr>
                                        <p:cTn id="7" dur="50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3010" name="Picture 2" descr="C:\Users\FUNDACIO\Desktop\Orthographic_projection_centred_over_Cocos_Island.png"/>
          <p:cNvPicPr>
            <a:picLocks noChangeAspect="1" noChangeArrowheads="1"/>
          </p:cNvPicPr>
          <p:nvPr/>
        </p:nvPicPr>
        <p:blipFill>
          <a:blip r:embed="rId2"/>
          <a:srcRect/>
          <a:stretch>
            <a:fillRect/>
          </a:stretch>
        </p:blipFill>
        <p:spPr bwMode="auto">
          <a:xfrm>
            <a:off x="-500098" y="0"/>
            <a:ext cx="9144000" cy="7572404"/>
          </a:xfrm>
          <a:prstGeom prst="rect">
            <a:avLst/>
          </a:prstGeom>
          <a:noFill/>
        </p:spPr>
      </p:pic>
    </p:spTree>
  </p:cSld>
  <p:clrMapOvr>
    <a:masterClrMapping/>
  </p:clrMapOvr>
  <p:transition advTm="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0000"/>
          </a:blip>
          <a:srcRect/>
          <a:stretch>
            <a:fillRect/>
          </a:stretch>
        </p:blipFill>
        <p:spPr bwMode="auto">
          <a:xfrm>
            <a:off x="-1" y="0"/>
            <a:ext cx="9144001" cy="6858000"/>
          </a:xfrm>
          <a:prstGeom prst="rect">
            <a:avLst/>
          </a:prstGeom>
          <a:noFill/>
        </p:spPr>
      </p:pic>
      <p:pic>
        <p:nvPicPr>
          <p:cNvPr id="24578" name="Picture 2" descr="C:\Users\FUNDACIO\Desktop\untitled.png"/>
          <p:cNvPicPr>
            <a:picLocks noChangeAspect="1" noChangeArrowheads="1"/>
          </p:cNvPicPr>
          <p:nvPr/>
        </p:nvPicPr>
        <p:blipFill>
          <a:blip r:embed="rId3"/>
          <a:srcRect/>
          <a:stretch>
            <a:fillRect/>
          </a:stretch>
        </p:blipFill>
        <p:spPr bwMode="auto">
          <a:xfrm>
            <a:off x="857224" y="571480"/>
            <a:ext cx="6643702" cy="4982776"/>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9000"/>
          </a:blip>
          <a:srcRect/>
          <a:stretch>
            <a:fillRect/>
          </a:stretch>
        </p:blipFill>
        <p:spPr bwMode="auto">
          <a:xfrm>
            <a:off x="-1" y="0"/>
            <a:ext cx="9144001" cy="6858000"/>
          </a:xfrm>
          <a:prstGeom prst="rect">
            <a:avLst/>
          </a:prstGeom>
          <a:noFill/>
        </p:spPr>
      </p:pic>
      <p:graphicFrame>
        <p:nvGraphicFramePr>
          <p:cNvPr id="5" name="4 Diagrama"/>
          <p:cNvGraphicFramePr/>
          <p:nvPr/>
        </p:nvGraphicFramePr>
        <p:xfrm>
          <a:off x="928662" y="857232"/>
          <a:ext cx="7500990" cy="54292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146"/>
                                        </p:tgtEl>
                                        <p:attrNameLst>
                                          <p:attrName>style.opacity</p:attrName>
                                        </p:attrNameLst>
                                      </p:cBhvr>
                                      <p:to>
                                        <p:strVal val="0.5"/>
                                      </p:to>
                                    </p:set>
                                    <p:animEffect filter="image" prLst="opacity: 0.5">
                                      <p:cBhvr rctx="IE">
                                        <p:cTn id="7" dur="indefinite"/>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22.jpg"/>
          <p:cNvPicPr>
            <a:picLocks noChangeAspect="1" noChangeArrowheads="1"/>
          </p:cNvPicPr>
          <p:nvPr/>
        </p:nvPicPr>
        <p:blipFill>
          <a:blip r:embed="rId2"/>
          <a:srcRect/>
          <a:stretch>
            <a:fillRect/>
          </a:stretch>
        </p:blipFill>
        <p:spPr bwMode="auto">
          <a:xfrm>
            <a:off x="0" y="0"/>
            <a:ext cx="9226182" cy="6858000"/>
          </a:xfrm>
          <a:prstGeom prst="rect">
            <a:avLst/>
          </a:prstGeom>
          <a:noFill/>
        </p:spPr>
      </p:pic>
    </p:spTree>
  </p:cSld>
  <p:clrMapOvr>
    <a:masterClrMapping/>
  </p:clrMapOvr>
  <p:transition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2.bp.blogspot.com/-NVHokmP4KJY/TzMs37UE1YI/AAAAAAAACVs/y8IlnmCQkq4/s1600/0k0289_gif-sicodelicos-16.gif"/>
          <p:cNvPicPr>
            <a:picLocks noChangeAspect="1" noChangeArrowheads="1" noCrop="1"/>
          </p:cNvPicPr>
          <p:nvPr/>
        </p:nvPicPr>
        <p:blipFill>
          <a:blip r:embed="rId2" cstate="print">
            <a:duotone>
              <a:schemeClr val="accent5">
                <a:shade val="45000"/>
                <a:satMod val="135000"/>
              </a:schemeClr>
              <a:prstClr val="white"/>
            </a:duotone>
            <a:lum bright="29000"/>
          </a:blip>
          <a:srcRect/>
          <a:stretch>
            <a:fillRect/>
          </a:stretch>
        </p:blipFill>
        <p:spPr bwMode="auto">
          <a:xfrm>
            <a:off x="-1" y="0"/>
            <a:ext cx="9144001" cy="6858000"/>
          </a:xfrm>
          <a:prstGeom prst="rect">
            <a:avLst/>
          </a:prstGeom>
          <a:noFill/>
        </p:spPr>
      </p:pic>
      <p:graphicFrame>
        <p:nvGraphicFramePr>
          <p:cNvPr id="4" name="3 Diagrama"/>
          <p:cNvGraphicFramePr/>
          <p:nvPr/>
        </p:nvGraphicFramePr>
        <p:xfrm>
          <a:off x="1357290" y="2214554"/>
          <a:ext cx="7143800" cy="37856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2" descr="C:\Documents and Settings\Dell\Escritorio\formas montar\2cxx0f8.gif"/>
          <p:cNvPicPr>
            <a:picLocks noChangeAspect="1" noChangeArrowheads="1" noCrop="1"/>
          </p:cNvPicPr>
          <p:nvPr/>
        </p:nvPicPr>
        <p:blipFill>
          <a:blip r:embed="rId7" cstate="print"/>
          <a:srcRect/>
          <a:stretch>
            <a:fillRect/>
          </a:stretch>
        </p:blipFill>
        <p:spPr bwMode="auto">
          <a:xfrm>
            <a:off x="179512" y="5946382"/>
            <a:ext cx="1115617" cy="911618"/>
          </a:xfrm>
          <a:prstGeom prst="rect">
            <a:avLst/>
          </a:prstGeom>
          <a:noFill/>
        </p:spPr>
      </p:pic>
    </p:spTree>
  </p:cSld>
  <p:clrMapOvr>
    <a:masterClrMapping/>
  </p:clrMapOvr>
  <p:transition advTm="4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4818"/>
                                        </p:tgtEl>
                                        <p:attrNameLst>
                                          <p:attrName>style.opacity</p:attrName>
                                        </p:attrNameLst>
                                      </p:cBhvr>
                                      <p:to>
                                        <p:strVal val="0.5"/>
                                      </p:to>
                                    </p:set>
                                    <p:animEffect filter="image" prLst="opacity: 0.5">
                                      <p:cBhvr rctx="IE">
                                        <p:cTn id="7" dur="indefinite"/>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CR20(1).jpg"/>
          <p:cNvPicPr>
            <a:picLocks noChangeAspect="1" noChangeArrowheads="1"/>
          </p:cNvPicPr>
          <p:nvPr/>
        </p:nvPicPr>
        <p:blipFill>
          <a:blip r:embed="rId2"/>
          <a:srcRect/>
          <a:stretch>
            <a:fillRect/>
          </a:stretch>
        </p:blipFill>
        <p:spPr bwMode="auto">
          <a:xfrm>
            <a:off x="-381001" y="0"/>
            <a:ext cx="9525001" cy="6858000"/>
          </a:xfrm>
          <a:prstGeom prst="rect">
            <a:avLst/>
          </a:prstGeom>
          <a:noFill/>
        </p:spPr>
      </p:pic>
    </p:spTree>
  </p:cSld>
  <p:clrMapOvr>
    <a:masterClrMapping/>
  </p:clrMapOvr>
  <p:transition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schemeClr val="accent5">
                <a:shade val="45000"/>
                <a:satMod val="135000"/>
              </a:schemeClr>
              <a:prstClr val="white"/>
            </a:duotone>
            <a:lum bright="21000"/>
          </a:blip>
          <a:srcRect/>
          <a:stretch>
            <a:fillRect/>
          </a:stretch>
        </p:blipFill>
        <p:spPr bwMode="auto">
          <a:xfrm>
            <a:off x="0" y="0"/>
            <a:ext cx="9144000" cy="6948488"/>
          </a:xfrm>
          <a:prstGeom prst="rect">
            <a:avLst/>
          </a:prstGeom>
          <a:noFill/>
          <a:ln w="9525">
            <a:noFill/>
            <a:miter lim="800000"/>
            <a:headEnd/>
            <a:tailEnd/>
          </a:ln>
        </p:spPr>
      </p:pic>
      <p:pic>
        <p:nvPicPr>
          <p:cNvPr id="59394" name="Picture 2" descr="File:Kamchatka peninsula topo.jpg"/>
          <p:cNvPicPr>
            <a:picLocks noChangeAspect="1" noChangeArrowheads="1"/>
          </p:cNvPicPr>
          <p:nvPr/>
        </p:nvPicPr>
        <p:blipFill>
          <a:blip r:embed="rId3" cstate="print"/>
          <a:srcRect/>
          <a:stretch>
            <a:fillRect/>
          </a:stretch>
        </p:blipFill>
        <p:spPr bwMode="auto">
          <a:xfrm>
            <a:off x="5292080" y="188640"/>
            <a:ext cx="3623940" cy="6310292"/>
          </a:xfrm>
          <a:prstGeom prst="rect">
            <a:avLst/>
          </a:prstGeom>
          <a:noFill/>
        </p:spPr>
      </p:pic>
      <p:pic>
        <p:nvPicPr>
          <p:cNvPr id="43010" name="Picture 2" descr="File:Kamchatka Peninsula.jpg">
            <a:hlinkClick r:id="rId4"/>
          </p:cNvPr>
          <p:cNvPicPr>
            <a:picLocks noChangeAspect="1" noChangeArrowheads="1"/>
          </p:cNvPicPr>
          <p:nvPr/>
        </p:nvPicPr>
        <p:blipFill>
          <a:blip r:embed="rId5" cstate="print"/>
          <a:srcRect/>
          <a:stretch>
            <a:fillRect/>
          </a:stretch>
        </p:blipFill>
        <p:spPr bwMode="auto">
          <a:xfrm>
            <a:off x="251520" y="332656"/>
            <a:ext cx="4644516" cy="6192688"/>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upload.wikimedia.org/wikipedia/commons/6/64/Bosque_nuboso_en_Isla_del_Coco.JPG?uselang=e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7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3.bp.blogspot.com/-r6HM6KE57Dc/TzMsOjLvfaI/AAAAAAAACT8/u7-wAM1dZcc/s1600/0k0289_gif-sicodelicos-02.gif"/>
          <p:cNvPicPr>
            <a:picLocks noChangeAspect="1" noChangeArrowheads="1" noCrop="1"/>
          </p:cNvPicPr>
          <p:nvPr/>
        </p:nvPicPr>
        <p:blipFill>
          <a:blip r:embed="rId2" cstate="print">
            <a:duotone>
              <a:schemeClr val="accent5">
                <a:shade val="45000"/>
                <a:satMod val="135000"/>
              </a:schemeClr>
              <a:prstClr val="white"/>
            </a:duotone>
            <a:lum bright="37000"/>
          </a:blip>
          <a:srcRect/>
          <a:stretch>
            <a:fillRect/>
          </a:stretch>
        </p:blipFill>
        <p:spPr bwMode="auto">
          <a:xfrm>
            <a:off x="-1" y="0"/>
            <a:ext cx="9144001" cy="6858000"/>
          </a:xfrm>
          <a:prstGeom prst="rect">
            <a:avLst/>
          </a:prstGeom>
          <a:noFill/>
        </p:spPr>
      </p:pic>
      <p:graphicFrame>
        <p:nvGraphicFramePr>
          <p:cNvPr id="4" name="3 Diagrama"/>
          <p:cNvGraphicFramePr/>
          <p:nvPr/>
        </p:nvGraphicFramePr>
        <p:xfrm>
          <a:off x="1928794" y="1714488"/>
          <a:ext cx="5286412" cy="34482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2" descr="C:\Documents and Settings\Dell\Escritorio\formas montar\2cxx0f8.gif"/>
          <p:cNvPicPr>
            <a:picLocks noChangeAspect="1" noChangeArrowheads="1" noCrop="1"/>
          </p:cNvPicPr>
          <p:nvPr/>
        </p:nvPicPr>
        <p:blipFill>
          <a:blip r:embed="rId7" cstate="print"/>
          <a:srcRect/>
          <a:stretch>
            <a:fillRect/>
          </a:stretch>
        </p:blipFill>
        <p:spPr bwMode="auto">
          <a:xfrm>
            <a:off x="179512" y="5946382"/>
            <a:ext cx="1115617" cy="911618"/>
          </a:xfrm>
          <a:prstGeom prst="rect">
            <a:avLst/>
          </a:prstGeom>
          <a:noFill/>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0482"/>
                                        </p:tgtEl>
                                        <p:attrNameLst>
                                          <p:attrName>style.opacity</p:attrName>
                                        </p:attrNameLst>
                                      </p:cBhvr>
                                      <p:to>
                                        <p:strVal val="0.25"/>
                                      </p:to>
                                    </p:set>
                                    <p:animEffect filter="image" prLst="opacity: 0.25">
                                      <p:cBhvr rctx="IE">
                                        <p:cTn id="7" dur="indefinite"/>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0000"/>
          </a:blip>
          <a:srcRect/>
          <a:stretch>
            <a:fillRect/>
          </a:stretch>
        </p:blipFill>
        <p:spPr bwMode="auto">
          <a:xfrm>
            <a:off x="-1" y="0"/>
            <a:ext cx="9144001" cy="6858000"/>
          </a:xfrm>
          <a:prstGeom prst="rect">
            <a:avLst/>
          </a:prstGeom>
          <a:noFill/>
        </p:spPr>
      </p:pic>
      <p:pic>
        <p:nvPicPr>
          <p:cNvPr id="27650" name="Picture 2" descr="C:\Users\FUNDACIO\Desktop\untitled.png"/>
          <p:cNvPicPr>
            <a:picLocks noChangeAspect="1" noChangeArrowheads="1"/>
          </p:cNvPicPr>
          <p:nvPr/>
        </p:nvPicPr>
        <p:blipFill>
          <a:blip r:embed="rId3"/>
          <a:srcRect/>
          <a:stretch>
            <a:fillRect/>
          </a:stretch>
        </p:blipFill>
        <p:spPr bwMode="auto">
          <a:xfrm>
            <a:off x="785786" y="571480"/>
            <a:ext cx="7607437" cy="5715040"/>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Jose Luis\Desktop\costa-rica-01.jpg"/>
          <p:cNvPicPr>
            <a:picLocks noChangeAspect="1" noChangeArrowheads="1"/>
          </p:cNvPicPr>
          <p:nvPr/>
        </p:nvPicPr>
        <p:blipFill>
          <a:blip r:embed="rId3"/>
          <a:srcRect/>
          <a:stretch>
            <a:fillRect/>
          </a:stretch>
        </p:blipFill>
        <p:spPr bwMode="auto">
          <a:xfrm>
            <a:off x="0" y="0"/>
            <a:ext cx="9343324" cy="6858000"/>
          </a:xfrm>
          <a:prstGeom prst="rect">
            <a:avLst/>
          </a:prstGeom>
          <a:noFill/>
        </p:spPr>
      </p:pic>
    </p:spTree>
  </p:cSld>
  <p:clrMapOvr>
    <a:masterClrMapping/>
  </p:clrMapOvr>
  <p:transition spd="slow" advTm="6000">
    <p:zoom/>
    <p:sndAc>
      <p:stSnd loop="1">
        <p:snd r:embed="rId2" name="Eva Cassidy - Imagine.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FUNDACIO\Desktop\untitled.png"/>
          <p:cNvPicPr>
            <a:picLocks noChangeAspect="1" noChangeArrowheads="1"/>
          </p:cNvPicPr>
          <p:nvPr/>
        </p:nvPicPr>
        <p:blipFill>
          <a:blip r:embed="rId2"/>
          <a:srcRect/>
          <a:stretch>
            <a:fillRect/>
          </a:stretch>
        </p:blipFill>
        <p:spPr bwMode="auto">
          <a:xfrm>
            <a:off x="0" y="0"/>
            <a:ext cx="9260444" cy="6858000"/>
          </a:xfrm>
          <a:prstGeom prst="rect">
            <a:avLst/>
          </a:prstGeom>
          <a:noFill/>
        </p:spPr>
      </p:pic>
      <p:sp>
        <p:nvSpPr>
          <p:cNvPr id="5" name="4 Rombo"/>
          <p:cNvSpPr/>
          <p:nvPr/>
        </p:nvSpPr>
        <p:spPr>
          <a:xfrm>
            <a:off x="0" y="0"/>
            <a:ext cx="9144000" cy="6858000"/>
          </a:xfrm>
          <a:prstGeom prst="diamond">
            <a:avLst/>
          </a:prstGeom>
          <a:solidFill>
            <a:schemeClr val="accent5">
              <a:lumMod val="5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0" y="643467"/>
            <a:ext cx="9144000" cy="5429251"/>
          </a:xfrm>
          <a:prstGeom prst="diamond">
            <a:avLst/>
          </a:prstGeom>
          <a:solidFill>
            <a:schemeClr val="bg2">
              <a:lumMod val="60000"/>
              <a:lumOff val="4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0" y="1284818"/>
            <a:ext cx="9144000" cy="4288367"/>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0" y="1858434"/>
            <a:ext cx="9144000" cy="3202517"/>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50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5" presetClass="exit" presetSubtype="0" fill="hold" grpId="1" nodeType="withEffect">
                                  <p:stCondLst>
                                    <p:cond delay="500"/>
                                  </p:stCondLst>
                                  <p:childTnLst>
                                    <p:animEffect transition="out" filter="fade">
                                      <p:cBhvr>
                                        <p:cTn id="18" dur="5000"/>
                                        <p:tgtEl>
                                          <p:spTgt spid="6"/>
                                        </p:tgtEl>
                                      </p:cBhvr>
                                    </p:animEffect>
                                    <p:anim calcmode="lin" valueType="num">
                                      <p:cBhvr>
                                        <p:cTn id="19" dur="5000"/>
                                        <p:tgtEl>
                                          <p:spTgt spid="6"/>
                                        </p:tgtEl>
                                        <p:attrNameLst>
                                          <p:attrName>style.rotation</p:attrName>
                                        </p:attrNameLst>
                                      </p:cBhvr>
                                      <p:tavLst>
                                        <p:tav tm="0">
                                          <p:val>
                                            <p:fltVal val="0"/>
                                          </p:val>
                                        </p:tav>
                                        <p:tav tm="100000">
                                          <p:val>
                                            <p:fltVal val="720"/>
                                          </p:val>
                                        </p:tav>
                                      </p:tavLst>
                                    </p:anim>
                                    <p:anim calcmode="lin" valueType="num">
                                      <p:cBhvr>
                                        <p:cTn id="20" dur="5000"/>
                                        <p:tgtEl>
                                          <p:spTgt spid="6"/>
                                        </p:tgtEl>
                                        <p:attrNameLst>
                                          <p:attrName>ppt_h</p:attrName>
                                        </p:attrNameLst>
                                      </p:cBhvr>
                                      <p:tavLst>
                                        <p:tav tm="0">
                                          <p:val>
                                            <p:strVal val="ppt_h"/>
                                          </p:val>
                                        </p:tav>
                                        <p:tav tm="100000">
                                          <p:val>
                                            <p:fltVal val="0"/>
                                          </p:val>
                                        </p:tav>
                                      </p:tavLst>
                                    </p:anim>
                                    <p:anim calcmode="lin" valueType="num">
                                      <p:cBhvr>
                                        <p:cTn id="21" dur="5000"/>
                                        <p:tgtEl>
                                          <p:spTgt spid="6"/>
                                        </p:tgtEl>
                                        <p:attrNameLst>
                                          <p:attrName>ppt_w</p:attrName>
                                        </p:attrNameLst>
                                      </p:cBhvr>
                                      <p:tavLst>
                                        <p:tav tm="0">
                                          <p:val>
                                            <p:strVal val="ppt_w"/>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ntr" presetSubtype="10" fill="hold" nodeType="with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strVal val="#ppt_h"/>
                                          </p:val>
                                        </p:tav>
                                        <p:tav tm="100000">
                                          <p:val>
                                            <p:strVal val="#ppt_h"/>
                                          </p:val>
                                        </p:tav>
                                      </p:tavLst>
                                    </p:anim>
                                  </p:childTnLst>
                                </p:cTn>
                              </p:par>
                              <p:par>
                                <p:cTn id="27" presetID="8" presetClass="exit" presetSubtype="32" fill="hold" grpId="0" nodeType="withEffect">
                                  <p:stCondLst>
                                    <p:cond delay="1000"/>
                                  </p:stCondLst>
                                  <p:childTnLst>
                                    <p:animEffect transition="out" filter="diamond(out)">
                                      <p:cBhvr>
                                        <p:cTn id="28" dur="5000"/>
                                        <p:tgtEl>
                                          <p:spTgt spid="7"/>
                                        </p:tgtEl>
                                      </p:cBhvr>
                                    </p:animEffect>
                                    <p:set>
                                      <p:cBhvr>
                                        <p:cTn id="29" dur="1" fill="hold">
                                          <p:stCondLst>
                                            <p:cond delay="4999"/>
                                          </p:stCondLst>
                                        </p:cTn>
                                        <p:tgtEl>
                                          <p:spTgt spid="7"/>
                                        </p:tgtEl>
                                        <p:attrNameLst>
                                          <p:attrName>style.visibility</p:attrName>
                                        </p:attrNameLst>
                                      </p:cBhvr>
                                      <p:to>
                                        <p:strVal val="hidden"/>
                                      </p:to>
                                    </p:set>
                                  </p:childTnLst>
                                </p:cTn>
                              </p:par>
                              <p:par>
                                <p:cTn id="30" presetID="35" presetClass="exit" presetSubtype="0" fill="hold" grpId="1" nodeType="withEffect">
                                  <p:stCondLst>
                                    <p:cond delay="1000"/>
                                  </p:stCondLst>
                                  <p:childTnLst>
                                    <p:animEffect transition="out" filter="fade">
                                      <p:cBhvr>
                                        <p:cTn id="31" dur="5000"/>
                                        <p:tgtEl>
                                          <p:spTgt spid="7"/>
                                        </p:tgtEl>
                                      </p:cBhvr>
                                    </p:animEffect>
                                    <p:anim calcmode="lin" valueType="num">
                                      <p:cBhvr>
                                        <p:cTn id="32" dur="5000"/>
                                        <p:tgtEl>
                                          <p:spTgt spid="7"/>
                                        </p:tgtEl>
                                        <p:attrNameLst>
                                          <p:attrName>style.rotation</p:attrName>
                                        </p:attrNameLst>
                                      </p:cBhvr>
                                      <p:tavLst>
                                        <p:tav tm="0">
                                          <p:val>
                                            <p:fltVal val="0"/>
                                          </p:val>
                                        </p:tav>
                                        <p:tav tm="100000">
                                          <p:val>
                                            <p:fltVal val="720"/>
                                          </p:val>
                                        </p:tav>
                                      </p:tavLst>
                                    </p:anim>
                                    <p:anim calcmode="lin" valueType="num">
                                      <p:cBhvr>
                                        <p:cTn id="33" dur="5000"/>
                                        <p:tgtEl>
                                          <p:spTgt spid="7"/>
                                        </p:tgtEl>
                                        <p:attrNameLst>
                                          <p:attrName>ppt_h</p:attrName>
                                        </p:attrNameLst>
                                      </p:cBhvr>
                                      <p:tavLst>
                                        <p:tav tm="0">
                                          <p:val>
                                            <p:strVal val="ppt_h"/>
                                          </p:val>
                                        </p:tav>
                                        <p:tav tm="100000">
                                          <p:val>
                                            <p:fltVal val="0"/>
                                          </p:val>
                                        </p:tav>
                                      </p:tavLst>
                                    </p:anim>
                                    <p:anim calcmode="lin" valueType="num">
                                      <p:cBhvr>
                                        <p:cTn id="34" dur="5000"/>
                                        <p:tgtEl>
                                          <p:spTgt spid="7"/>
                                        </p:tgtEl>
                                        <p:attrNameLst>
                                          <p:attrName>ppt_w</p:attrName>
                                        </p:attrNameLst>
                                      </p:cBhvr>
                                      <p:tavLst>
                                        <p:tav tm="0">
                                          <p:val>
                                            <p:strVal val="ppt_w"/>
                                          </p:val>
                                        </p:tav>
                                        <p:tav tm="100000">
                                          <p:val>
                                            <p:fltVal val="0"/>
                                          </p:val>
                                        </p:tav>
                                      </p:tavLst>
                                    </p:anim>
                                    <p:set>
                                      <p:cBhvr>
                                        <p:cTn id="35" dur="1" fill="hold">
                                          <p:stCondLst>
                                            <p:cond delay="4999"/>
                                          </p:stCondLst>
                                        </p:cTn>
                                        <p:tgtEl>
                                          <p:spTgt spid="7"/>
                                        </p:tgtEl>
                                        <p:attrNameLst>
                                          <p:attrName>style.visibility</p:attrName>
                                        </p:attrNameLst>
                                      </p:cBhvr>
                                      <p:to>
                                        <p:strVal val="hidden"/>
                                      </p:to>
                                    </p:set>
                                  </p:childTnLst>
                                </p:cTn>
                              </p:par>
                              <p:par>
                                <p:cTn id="36" presetID="8" presetClass="exit" presetSubtype="32" fill="hold" grpId="0" nodeType="withEffect">
                                  <p:stCondLst>
                                    <p:cond delay="1500"/>
                                  </p:stCondLst>
                                  <p:childTnLst>
                                    <p:animEffect transition="out" filter="diamond(out)">
                                      <p:cBhvr>
                                        <p:cTn id="37" dur="5000"/>
                                        <p:tgtEl>
                                          <p:spTgt spid="8"/>
                                        </p:tgtEl>
                                      </p:cBhvr>
                                    </p:animEffect>
                                    <p:set>
                                      <p:cBhvr>
                                        <p:cTn id="38" dur="1" fill="hold">
                                          <p:stCondLst>
                                            <p:cond delay="4999"/>
                                          </p:stCondLst>
                                        </p:cTn>
                                        <p:tgtEl>
                                          <p:spTgt spid="8"/>
                                        </p:tgtEl>
                                        <p:attrNameLst>
                                          <p:attrName>style.visibility</p:attrName>
                                        </p:attrNameLst>
                                      </p:cBhvr>
                                      <p:to>
                                        <p:strVal val="hidden"/>
                                      </p:to>
                                    </p:set>
                                  </p:childTnLst>
                                </p:cTn>
                              </p:par>
                              <p:par>
                                <p:cTn id="39" presetID="35" presetClass="exit" presetSubtype="0" fill="hold" grpId="1" nodeType="withEffect">
                                  <p:stCondLst>
                                    <p:cond delay="1500"/>
                                  </p:stCondLst>
                                  <p:childTnLst>
                                    <p:animEffect transition="out" filter="fade">
                                      <p:cBhvr>
                                        <p:cTn id="40" dur="5000"/>
                                        <p:tgtEl>
                                          <p:spTgt spid="8"/>
                                        </p:tgtEl>
                                      </p:cBhvr>
                                    </p:animEffect>
                                    <p:anim calcmode="lin" valueType="num">
                                      <p:cBhvr>
                                        <p:cTn id="41" dur="5000"/>
                                        <p:tgtEl>
                                          <p:spTgt spid="8"/>
                                        </p:tgtEl>
                                        <p:attrNameLst>
                                          <p:attrName>style.rotation</p:attrName>
                                        </p:attrNameLst>
                                      </p:cBhvr>
                                      <p:tavLst>
                                        <p:tav tm="0">
                                          <p:val>
                                            <p:fltVal val="0"/>
                                          </p:val>
                                        </p:tav>
                                        <p:tav tm="100000">
                                          <p:val>
                                            <p:fltVal val="720"/>
                                          </p:val>
                                        </p:tav>
                                      </p:tavLst>
                                    </p:anim>
                                    <p:anim calcmode="lin" valueType="num">
                                      <p:cBhvr>
                                        <p:cTn id="42" dur="5000"/>
                                        <p:tgtEl>
                                          <p:spTgt spid="8"/>
                                        </p:tgtEl>
                                        <p:attrNameLst>
                                          <p:attrName>ppt_h</p:attrName>
                                        </p:attrNameLst>
                                      </p:cBhvr>
                                      <p:tavLst>
                                        <p:tav tm="0">
                                          <p:val>
                                            <p:strVal val="ppt_h"/>
                                          </p:val>
                                        </p:tav>
                                        <p:tav tm="100000">
                                          <p:val>
                                            <p:fltVal val="0"/>
                                          </p:val>
                                        </p:tav>
                                      </p:tavLst>
                                    </p:anim>
                                    <p:anim calcmode="lin" valueType="num">
                                      <p:cBhvr>
                                        <p:cTn id="43" dur="5000"/>
                                        <p:tgtEl>
                                          <p:spTgt spid="8"/>
                                        </p:tgtEl>
                                        <p:attrNameLst>
                                          <p:attrName>ppt_w</p:attrName>
                                        </p:attrNameLst>
                                      </p:cBhvr>
                                      <p:tavLst>
                                        <p:tav tm="0">
                                          <p:val>
                                            <p:strVal val="ppt_w"/>
                                          </p:val>
                                        </p:tav>
                                        <p:tav tm="100000">
                                          <p:val>
                                            <p:fltVal val="0"/>
                                          </p:val>
                                        </p:tav>
                                      </p:tavLst>
                                    </p:anim>
                                    <p:set>
                                      <p:cBhvr>
                                        <p:cTn id="44"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lum bright="16000"/>
          </a:blip>
          <a:srcRect/>
          <a:stretch>
            <a:fillRect/>
          </a:stretch>
        </p:blipFill>
        <p:spPr bwMode="auto">
          <a:xfrm>
            <a:off x="0" y="0"/>
            <a:ext cx="9144001" cy="6858000"/>
          </a:xfrm>
          <a:prstGeom prst="rect">
            <a:avLst/>
          </a:prstGeom>
          <a:noFill/>
        </p:spPr>
      </p:pic>
      <p:graphicFrame>
        <p:nvGraphicFramePr>
          <p:cNvPr id="5" name="4 Diagrama"/>
          <p:cNvGraphicFramePr/>
          <p:nvPr/>
        </p:nvGraphicFramePr>
        <p:xfrm>
          <a:off x="857224" y="214290"/>
          <a:ext cx="7643866" cy="628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2" descr="C:\Documents and Settings\Dell\Escritorio\formas montar\2cxx0f8.gif"/>
          <p:cNvPicPr>
            <a:picLocks noChangeAspect="1" noChangeArrowheads="1" noCrop="1"/>
          </p:cNvPicPr>
          <p:nvPr/>
        </p:nvPicPr>
        <p:blipFill>
          <a:blip r:embed="rId7" cstate="print"/>
          <a:srcRect/>
          <a:stretch>
            <a:fillRect/>
          </a:stretch>
        </p:blipFill>
        <p:spPr bwMode="auto">
          <a:xfrm>
            <a:off x="179512" y="5946382"/>
            <a:ext cx="1115617" cy="911618"/>
          </a:xfrm>
          <a:prstGeom prst="rect">
            <a:avLst/>
          </a:prstGeom>
          <a:noFill/>
        </p:spPr>
      </p:pic>
    </p:spTree>
  </p:cSld>
  <p:clrMapOvr>
    <a:masterClrMapping/>
  </p:clrMapOvr>
  <p:transition advTm="6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FUNDACIO\Desktop\fallen-coconut-tree-on.jpg"/>
          <p:cNvPicPr>
            <a:picLocks noChangeAspect="1" noChangeArrowheads="1"/>
          </p:cNvPicPr>
          <p:nvPr/>
        </p:nvPicPr>
        <p:blipFill>
          <a:blip r:embed="rId2"/>
          <a:srcRect/>
          <a:stretch>
            <a:fillRect/>
          </a:stretch>
        </p:blipFill>
        <p:spPr bwMode="auto">
          <a:xfrm>
            <a:off x="0" y="0"/>
            <a:ext cx="9232252" cy="6858000"/>
          </a:xfrm>
          <a:prstGeom prst="rect">
            <a:avLst/>
          </a:prstGeom>
          <a:noFill/>
        </p:spPr>
      </p:pic>
    </p:spTree>
  </p:cSld>
  <p:clrMapOvr>
    <a:masterClrMapping/>
  </p:clrMapOvr>
  <p:transition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862_Arenal_Volcano_View.jpg"/>
          <p:cNvPicPr>
            <a:picLocks noChangeAspect="1" noChangeArrowheads="1"/>
          </p:cNvPicPr>
          <p:nvPr/>
        </p:nvPicPr>
        <p:blipFill>
          <a:blip r:embed="rId2"/>
          <a:srcRect/>
          <a:stretch>
            <a:fillRect/>
          </a:stretch>
        </p:blipFill>
        <p:spPr bwMode="auto">
          <a:xfrm>
            <a:off x="-1" y="0"/>
            <a:ext cx="9437615" cy="6858000"/>
          </a:xfrm>
          <a:prstGeom prst="rect">
            <a:avLst/>
          </a:prstGeom>
          <a:noFill/>
        </p:spPr>
      </p:pic>
    </p:spTree>
  </p:cSld>
  <p:clrMapOvr>
    <a:masterClrMapping/>
  </p:clrMapOvr>
  <p:transition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0000"/>
          </a:blip>
          <a:srcRect/>
          <a:stretch>
            <a:fillRect/>
          </a:stretch>
        </p:blipFill>
        <p:spPr bwMode="auto">
          <a:xfrm>
            <a:off x="-1" y="0"/>
            <a:ext cx="9144001" cy="6858000"/>
          </a:xfrm>
          <a:prstGeom prst="rect">
            <a:avLst/>
          </a:prstGeom>
          <a:noFill/>
        </p:spPr>
      </p:pic>
      <p:graphicFrame>
        <p:nvGraphicFramePr>
          <p:cNvPr id="4" name="3 Diagrama"/>
          <p:cNvGraphicFramePr/>
          <p:nvPr/>
        </p:nvGraphicFramePr>
        <p:xfrm>
          <a:off x="1428728" y="1000108"/>
          <a:ext cx="6572296" cy="50783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2" descr="C:\Documents and Settings\Dell\Escritorio\formas montar\2cxx0f8.gif"/>
          <p:cNvPicPr>
            <a:picLocks noChangeAspect="1" noChangeArrowheads="1" noCrop="1"/>
          </p:cNvPicPr>
          <p:nvPr/>
        </p:nvPicPr>
        <p:blipFill>
          <a:blip r:embed="rId7" cstate="print"/>
          <a:srcRect/>
          <a:stretch>
            <a:fillRect/>
          </a:stretch>
        </p:blipFill>
        <p:spPr bwMode="auto">
          <a:xfrm>
            <a:off x="179512" y="5946382"/>
            <a:ext cx="1115617" cy="911618"/>
          </a:xfrm>
          <a:prstGeom prst="rect">
            <a:avLst/>
          </a:prstGeom>
          <a:noFill/>
        </p:spPr>
      </p:pic>
    </p:spTree>
  </p:cSld>
  <p:clrMapOvr>
    <a:masterClrMapping/>
  </p:clrMapOvr>
  <p:transition advTm="6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170"/>
                                        </p:tgtEl>
                                        <p:attrNameLst>
                                          <p:attrName>style.opacity</p:attrName>
                                        </p:attrNameLst>
                                      </p:cBhvr>
                                      <p:to>
                                        <p:strVal val="0.5"/>
                                      </p:to>
                                    </p:set>
                                    <p:animEffect filter="image" prLst="opacity: 0.5">
                                      <p:cBhvr rctx="IE">
                                        <p:cTn id="7" dur="indefinite"/>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0000"/>
          </a:blip>
          <a:srcRect/>
          <a:stretch>
            <a:fillRect/>
          </a:stretch>
        </p:blipFill>
        <p:spPr bwMode="auto">
          <a:xfrm>
            <a:off x="-1" y="0"/>
            <a:ext cx="9144001" cy="6858000"/>
          </a:xfrm>
          <a:prstGeom prst="rect">
            <a:avLst/>
          </a:prstGeom>
          <a:noFill/>
        </p:spPr>
      </p:pic>
      <p:pic>
        <p:nvPicPr>
          <p:cNvPr id="5122" name="Picture 2" descr="C:\Users\Jose Luis\Desktop\22_450x300.jpg"/>
          <p:cNvPicPr>
            <a:picLocks noChangeAspect="1" noChangeArrowheads="1"/>
          </p:cNvPicPr>
          <p:nvPr/>
        </p:nvPicPr>
        <p:blipFill>
          <a:blip r:embed="rId3"/>
          <a:srcRect/>
          <a:stretch>
            <a:fillRect/>
          </a:stretch>
        </p:blipFill>
        <p:spPr bwMode="auto">
          <a:xfrm>
            <a:off x="642910" y="571480"/>
            <a:ext cx="7715273" cy="5675585"/>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2" descr="https://upload.wikimedia.org/wikipedia/commons/5/52/Islote_Manuelita_en_Isla_del_Coco.JPG?uselang=es"/>
          <p:cNvPicPr>
            <a:picLocks noChangeAspect="1" noChangeArrowheads="1"/>
          </p:cNvPicPr>
          <p:nvPr/>
        </p:nvPicPr>
        <p:blipFill>
          <a:blip r:embed="rId2"/>
          <a:srcRect/>
          <a:stretch>
            <a:fillRect/>
          </a:stretch>
        </p:blipFill>
        <p:spPr bwMode="auto">
          <a:xfrm>
            <a:off x="-357222" y="-214338"/>
            <a:ext cx="9753600" cy="7072338"/>
          </a:xfrm>
          <a:prstGeom prst="rect">
            <a:avLst/>
          </a:prstGeom>
          <a:noFill/>
        </p:spPr>
      </p:pic>
      <p:grpSp>
        <p:nvGrpSpPr>
          <p:cNvPr id="4" name="3 Grupo"/>
          <p:cNvGrpSpPr/>
          <p:nvPr/>
        </p:nvGrpSpPr>
        <p:grpSpPr>
          <a:xfrm>
            <a:off x="4572000" y="0"/>
            <a:ext cx="4572000" cy="6858000"/>
            <a:chOff x="4500562" y="0"/>
            <a:chExt cx="4643438" cy="6858000"/>
          </a:xfrm>
          <a:solidFill>
            <a:schemeClr val="tx1">
              <a:lumMod val="75000"/>
              <a:alpha val="67000"/>
            </a:schemeClr>
          </a:solidFill>
        </p:grpSpPr>
        <p:sp>
          <p:nvSpPr>
            <p:cNvPr id="2" name="1 Franja diagonal"/>
            <p:cNvSpPr/>
            <p:nvPr/>
          </p:nvSpPr>
          <p:spPr>
            <a:xfrm flipH="1">
              <a:off x="4500562" y="3429000"/>
              <a:ext cx="4643438" cy="3429000"/>
            </a:xfrm>
            <a:prstGeom prst="diagStripe">
              <a:avLst>
                <a:gd name="adj" fmla="val 81669"/>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 name="2 Franja diagonal"/>
            <p:cNvSpPr/>
            <p:nvPr/>
          </p:nvSpPr>
          <p:spPr>
            <a:xfrm rot="16200000" flipV="1">
              <a:off x="5107781" y="-607219"/>
              <a:ext cx="3429000" cy="4643438"/>
            </a:xfrm>
            <a:prstGeom prst="diagStripe">
              <a:avLst>
                <a:gd name="adj" fmla="val 84244"/>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5" name="4 Grupo"/>
          <p:cNvGrpSpPr/>
          <p:nvPr/>
        </p:nvGrpSpPr>
        <p:grpSpPr>
          <a:xfrm flipH="1">
            <a:off x="0" y="0"/>
            <a:ext cx="4572000" cy="6858000"/>
            <a:chOff x="4500562" y="0"/>
            <a:chExt cx="4643438" cy="6858000"/>
          </a:xfrm>
          <a:solidFill>
            <a:schemeClr val="tx1">
              <a:lumMod val="75000"/>
              <a:alpha val="67000"/>
            </a:schemeClr>
          </a:solidFill>
        </p:grpSpPr>
        <p:sp>
          <p:nvSpPr>
            <p:cNvPr id="6" name="5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8" name="8 Grupo"/>
          <p:cNvGrpSpPr/>
          <p:nvPr/>
        </p:nvGrpSpPr>
        <p:grpSpPr>
          <a:xfrm rot="5400000" flipH="1">
            <a:off x="2857500" y="-2857500"/>
            <a:ext cx="3429000" cy="9144000"/>
            <a:chOff x="4500562" y="0"/>
            <a:chExt cx="4643438" cy="6858000"/>
          </a:xfrm>
          <a:solidFill>
            <a:srgbClr val="7030A0">
              <a:alpha val="67000"/>
            </a:srgbClr>
          </a:solidFill>
        </p:grpSpPr>
        <p:sp>
          <p:nvSpPr>
            <p:cNvPr id="10" name="9 Franja diagonal"/>
            <p:cNvSpPr/>
            <p:nvPr/>
          </p:nvSpPr>
          <p:spPr>
            <a:xfrm flipH="1">
              <a:off x="4500562" y="3429000"/>
              <a:ext cx="4643438" cy="3429000"/>
            </a:xfrm>
            <a:prstGeom prst="diagStripe">
              <a:avLst>
                <a:gd name="adj" fmla="val 83336"/>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5107781" y="-607219"/>
              <a:ext cx="3429000" cy="4643438"/>
            </a:xfrm>
            <a:prstGeom prst="diagStripe">
              <a:avLst>
                <a:gd name="adj" fmla="val 82427"/>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9" name="11 Grupo"/>
          <p:cNvGrpSpPr/>
          <p:nvPr/>
        </p:nvGrpSpPr>
        <p:grpSpPr>
          <a:xfrm rot="5400000">
            <a:off x="2821781" y="535781"/>
            <a:ext cx="3500438" cy="9144000"/>
            <a:chOff x="4500562" y="0"/>
            <a:chExt cx="4643438" cy="6858000"/>
          </a:xfrm>
          <a:solidFill>
            <a:srgbClr val="7030A0">
              <a:alpha val="67000"/>
            </a:srgbClr>
          </a:solidFill>
        </p:grpSpPr>
        <p:sp>
          <p:nvSpPr>
            <p:cNvPr id="13" name="12 Franja diagonal"/>
            <p:cNvSpPr/>
            <p:nvPr/>
          </p:nvSpPr>
          <p:spPr>
            <a:xfrm flipH="1">
              <a:off x="4500562" y="3429000"/>
              <a:ext cx="4643438" cy="3429000"/>
            </a:xfrm>
            <a:prstGeom prst="diagStripe">
              <a:avLst>
                <a:gd name="adj" fmla="val 84245"/>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rot="16200000" flipV="1">
              <a:off x="5107781" y="-607219"/>
              <a:ext cx="3429000" cy="4643438"/>
            </a:xfrm>
            <a:prstGeom prst="diagStripe">
              <a:avLst>
                <a:gd name="adj" fmla="val 83688"/>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12" name="23 Grupo"/>
          <p:cNvGrpSpPr/>
          <p:nvPr/>
        </p:nvGrpSpPr>
        <p:grpSpPr>
          <a:xfrm flipH="1">
            <a:off x="0" y="785794"/>
            <a:ext cx="3419468" cy="5295912"/>
            <a:chOff x="4500562" y="0"/>
            <a:chExt cx="4643438" cy="6858000"/>
          </a:xfrm>
          <a:solidFill>
            <a:srgbClr val="7030A0">
              <a:alpha val="67000"/>
            </a:srgbClr>
          </a:solidFill>
        </p:grpSpPr>
        <p:sp>
          <p:nvSpPr>
            <p:cNvPr id="25" name="2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19" name="27 Grupo"/>
          <p:cNvGrpSpPr/>
          <p:nvPr/>
        </p:nvGrpSpPr>
        <p:grpSpPr>
          <a:xfrm flipH="1">
            <a:off x="0" y="1428736"/>
            <a:ext cx="2571736" cy="4000528"/>
            <a:chOff x="4500562" y="0"/>
            <a:chExt cx="4643438" cy="6858000"/>
          </a:xfrm>
          <a:solidFill>
            <a:schemeClr val="tx1">
              <a:lumMod val="75000"/>
              <a:alpha val="67000"/>
            </a:schemeClr>
          </a:solidFill>
        </p:grpSpPr>
        <p:sp>
          <p:nvSpPr>
            <p:cNvPr id="29" name="28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0" name="30 Grupo"/>
          <p:cNvGrpSpPr/>
          <p:nvPr/>
        </p:nvGrpSpPr>
        <p:grpSpPr>
          <a:xfrm>
            <a:off x="6500826" y="1428736"/>
            <a:ext cx="2643174" cy="3857652"/>
            <a:chOff x="4500562" y="0"/>
            <a:chExt cx="4643438" cy="6858000"/>
          </a:xfrm>
          <a:solidFill>
            <a:schemeClr val="tx1">
              <a:lumMod val="75000"/>
              <a:alpha val="67000"/>
            </a:schemeClr>
          </a:solidFill>
        </p:grpSpPr>
        <p:sp>
          <p:nvSpPr>
            <p:cNvPr id="32" name="31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3" name="32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1" name="33 Grupo"/>
          <p:cNvGrpSpPr/>
          <p:nvPr/>
        </p:nvGrpSpPr>
        <p:grpSpPr>
          <a:xfrm>
            <a:off x="5572132" y="785794"/>
            <a:ext cx="3571868" cy="5205450"/>
            <a:chOff x="4500562" y="0"/>
            <a:chExt cx="4643438" cy="6858000"/>
          </a:xfrm>
          <a:solidFill>
            <a:srgbClr val="7030A0">
              <a:alpha val="67000"/>
            </a:srgbClr>
          </a:solidFill>
        </p:grpSpPr>
        <p:sp>
          <p:nvSpPr>
            <p:cNvPr id="35" name="3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6" name="3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2" name="36 Grupo"/>
          <p:cNvGrpSpPr/>
          <p:nvPr/>
        </p:nvGrpSpPr>
        <p:grpSpPr>
          <a:xfrm flipH="1">
            <a:off x="0" y="1928802"/>
            <a:ext cx="1785918" cy="3000396"/>
            <a:chOff x="4500562" y="0"/>
            <a:chExt cx="4643438" cy="6858000"/>
          </a:xfrm>
          <a:solidFill>
            <a:srgbClr val="7030A0">
              <a:alpha val="67000"/>
            </a:srgbClr>
          </a:solidFill>
        </p:grpSpPr>
        <p:sp>
          <p:nvSpPr>
            <p:cNvPr id="38" name="37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9" name="38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3" name="39 Grupo"/>
          <p:cNvGrpSpPr/>
          <p:nvPr/>
        </p:nvGrpSpPr>
        <p:grpSpPr>
          <a:xfrm>
            <a:off x="7153260" y="1857364"/>
            <a:ext cx="1990740" cy="3000396"/>
            <a:chOff x="4500562" y="0"/>
            <a:chExt cx="4643438" cy="6858000"/>
          </a:xfrm>
          <a:solidFill>
            <a:srgbClr val="7030A0">
              <a:alpha val="67000"/>
            </a:srgbClr>
          </a:solidFill>
        </p:grpSpPr>
        <p:sp>
          <p:nvSpPr>
            <p:cNvPr id="41" name="40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42" name="41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sp>
        <p:nvSpPr>
          <p:cNvPr id="16" name="15 Anillo"/>
          <p:cNvSpPr/>
          <p:nvPr/>
        </p:nvSpPr>
        <p:spPr>
          <a:xfrm>
            <a:off x="0" y="1643063"/>
            <a:ext cx="3643313" cy="3571875"/>
          </a:xfrm>
          <a:prstGeom prst="donut">
            <a:avLst>
              <a:gd name="adj" fmla="val 1695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7" name="16 Anillo"/>
          <p:cNvSpPr/>
          <p:nvPr/>
        </p:nvSpPr>
        <p:spPr>
          <a:xfrm>
            <a:off x="5643563" y="1643063"/>
            <a:ext cx="3500437" cy="3571875"/>
          </a:xfrm>
          <a:prstGeom prst="donut">
            <a:avLst>
              <a:gd name="adj" fmla="val 1606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5" name="14 Anillo"/>
          <p:cNvSpPr/>
          <p:nvPr/>
        </p:nvSpPr>
        <p:spPr>
          <a:xfrm>
            <a:off x="2857500" y="0"/>
            <a:ext cx="3500438" cy="3429000"/>
          </a:xfrm>
          <a:prstGeom prst="donut">
            <a:avLst>
              <a:gd name="adj" fmla="val 14994"/>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8" name="17 Anillo"/>
          <p:cNvSpPr/>
          <p:nvPr/>
        </p:nvSpPr>
        <p:spPr>
          <a:xfrm>
            <a:off x="2786063" y="3429000"/>
            <a:ext cx="3643312" cy="3429000"/>
          </a:xfrm>
          <a:prstGeom prst="donut">
            <a:avLst>
              <a:gd name="adj" fmla="val 15841"/>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43" name="42 Rectángulo"/>
          <p:cNvSpPr/>
          <p:nvPr/>
        </p:nvSpPr>
        <p:spPr>
          <a:xfrm>
            <a:off x="2714612" y="214290"/>
            <a:ext cx="3275448" cy="369332"/>
          </a:xfrm>
          <a:prstGeom prst="rect">
            <a:avLst/>
          </a:prstGeom>
        </p:spPr>
        <p:txBody>
          <a:bodyPr wrap="none">
            <a:spAutoFit/>
          </a:bodyPr>
          <a:lstStyle/>
          <a:p>
            <a:r>
              <a:rPr lang="es-ES" b="1" dirty="0" smtClean="0">
                <a:ln w="12700">
                  <a:solidFill>
                    <a:schemeClr val="tx2">
                      <a:satMod val="155000"/>
                    </a:schemeClr>
                  </a:solidFill>
                  <a:prstDash val="solid"/>
                </a:ln>
                <a:solidFill>
                  <a:srgbClr val="0000FF"/>
                </a:solidFill>
                <a:effectLst>
                  <a:glow rad="228600">
                    <a:schemeClr val="accent6">
                      <a:satMod val="175000"/>
                      <a:alpha val="40000"/>
                    </a:schemeClr>
                  </a:glow>
                  <a:outerShdw blurRad="41275" dist="20320" dir="1800000" algn="tl" rotWithShape="0">
                    <a:srgbClr val="000000">
                      <a:alpha val="40000"/>
                    </a:srgbClr>
                  </a:outerShdw>
                </a:effectLst>
              </a:rPr>
              <a:t>Islote Manuelita en Isla del Coco</a:t>
            </a:r>
            <a:endParaRPr lang="es-ES" b="1" dirty="0">
              <a:ln w="12700">
                <a:solidFill>
                  <a:schemeClr val="tx2">
                    <a:satMod val="155000"/>
                  </a:schemeClr>
                </a:solidFill>
                <a:prstDash val="solid"/>
              </a:ln>
              <a:solidFill>
                <a:srgbClr val="0000FF"/>
              </a:solidFill>
              <a:effectLst>
                <a:glow rad="228600">
                  <a:schemeClr val="accent6">
                    <a:satMod val="175000"/>
                    <a:alpha val="40000"/>
                  </a:schemeClr>
                </a:glow>
                <a:outerShdw blurRad="41275" dist="20320" dir="1800000" algn="tl" rotWithShape="0">
                  <a:srgbClr val="000000">
                    <a:alpha val="40000"/>
                  </a:srgbClr>
                </a:outerShdw>
              </a:effectLst>
            </a:endParaRPr>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6000"/>
                                        <p:tgtEl>
                                          <p:spTgt spid="9"/>
                                        </p:tgtEl>
                                        <p:attrNameLst>
                                          <p:attrName>ppt_x</p:attrName>
                                        </p:attrNameLst>
                                      </p:cBhvr>
                                      <p:tavLst>
                                        <p:tav tm="0">
                                          <p:val>
                                            <p:strVal val="ppt_x"/>
                                          </p:val>
                                        </p:tav>
                                        <p:tav tm="100000">
                                          <p:val>
                                            <p:strVal val="ppt_x"/>
                                          </p:val>
                                        </p:tav>
                                      </p:tavLst>
                                    </p:anim>
                                    <p:anim calcmode="lin" valueType="num">
                                      <p:cBhvr additive="base">
                                        <p:cTn id="7" dur="6000"/>
                                        <p:tgtEl>
                                          <p:spTgt spid="9"/>
                                        </p:tgtEl>
                                        <p:attrNameLst>
                                          <p:attrName>ppt_y</p:attrName>
                                        </p:attrNameLst>
                                      </p:cBhvr>
                                      <p:tavLst>
                                        <p:tav tm="0">
                                          <p:val>
                                            <p:strVal val="ppt_y"/>
                                          </p:val>
                                        </p:tav>
                                        <p:tav tm="100000">
                                          <p:val>
                                            <p:strVal val="1+ppt_h/2"/>
                                          </p:val>
                                        </p:tav>
                                      </p:tavLst>
                                    </p:anim>
                                    <p:set>
                                      <p:cBhvr>
                                        <p:cTn id="8" dur="1" fill="hold">
                                          <p:stCondLst>
                                            <p:cond delay="5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6000"/>
                                        <p:tgtEl>
                                          <p:spTgt spid="8"/>
                                        </p:tgtEl>
                                        <p:attrNameLst>
                                          <p:attrName>ppt_x</p:attrName>
                                        </p:attrNameLst>
                                      </p:cBhvr>
                                      <p:tavLst>
                                        <p:tav tm="0">
                                          <p:val>
                                            <p:strVal val="ppt_x"/>
                                          </p:val>
                                        </p:tav>
                                        <p:tav tm="100000">
                                          <p:val>
                                            <p:strVal val="ppt_x"/>
                                          </p:val>
                                        </p:tav>
                                      </p:tavLst>
                                    </p:anim>
                                    <p:anim calcmode="lin" valueType="num">
                                      <p:cBhvr additive="base">
                                        <p:cTn id="11" dur="6000"/>
                                        <p:tgtEl>
                                          <p:spTgt spid="8"/>
                                        </p:tgtEl>
                                        <p:attrNameLst>
                                          <p:attrName>ppt_y</p:attrName>
                                        </p:attrNameLst>
                                      </p:cBhvr>
                                      <p:tavLst>
                                        <p:tav tm="0">
                                          <p:val>
                                            <p:strVal val="ppt_y"/>
                                          </p:val>
                                        </p:tav>
                                        <p:tav tm="100000">
                                          <p:val>
                                            <p:strVal val="0-ppt_h/2"/>
                                          </p:val>
                                        </p:tav>
                                      </p:tavLst>
                                    </p:anim>
                                    <p:set>
                                      <p:cBhvr>
                                        <p:cTn id="12" dur="1" fill="hold">
                                          <p:stCondLst>
                                            <p:cond delay="5999"/>
                                          </p:stCondLst>
                                        </p:cTn>
                                        <p:tgtEl>
                                          <p:spTgt spid="8"/>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6000"/>
                                        <p:tgtEl>
                                          <p:spTgt spid="5"/>
                                        </p:tgtEl>
                                        <p:attrNameLst>
                                          <p:attrName>ppt_x</p:attrName>
                                        </p:attrNameLst>
                                      </p:cBhvr>
                                      <p:tavLst>
                                        <p:tav tm="0">
                                          <p:val>
                                            <p:strVal val="ppt_x"/>
                                          </p:val>
                                        </p:tav>
                                        <p:tav tm="100000">
                                          <p:val>
                                            <p:strVal val="0-ppt_w/2"/>
                                          </p:val>
                                        </p:tav>
                                      </p:tavLst>
                                    </p:anim>
                                    <p:anim calcmode="lin" valueType="num">
                                      <p:cBhvr additive="base">
                                        <p:cTn id="15" dur="6000"/>
                                        <p:tgtEl>
                                          <p:spTgt spid="5"/>
                                        </p:tgtEl>
                                        <p:attrNameLst>
                                          <p:attrName>ppt_y</p:attrName>
                                        </p:attrNameLst>
                                      </p:cBhvr>
                                      <p:tavLst>
                                        <p:tav tm="0">
                                          <p:val>
                                            <p:strVal val="ppt_y"/>
                                          </p:val>
                                        </p:tav>
                                        <p:tav tm="100000">
                                          <p:val>
                                            <p:strVal val="ppt_y"/>
                                          </p:val>
                                        </p:tav>
                                      </p:tavLst>
                                    </p:anim>
                                    <p:set>
                                      <p:cBhvr>
                                        <p:cTn id="16" dur="1" fill="hold">
                                          <p:stCondLst>
                                            <p:cond delay="5999"/>
                                          </p:stCondLst>
                                        </p:cTn>
                                        <p:tgtEl>
                                          <p:spTgt spid="5"/>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6000"/>
                                        <p:tgtEl>
                                          <p:spTgt spid="4"/>
                                        </p:tgtEl>
                                        <p:attrNameLst>
                                          <p:attrName>ppt_x</p:attrName>
                                        </p:attrNameLst>
                                      </p:cBhvr>
                                      <p:tavLst>
                                        <p:tav tm="0">
                                          <p:val>
                                            <p:strVal val="ppt_x"/>
                                          </p:val>
                                        </p:tav>
                                        <p:tav tm="100000">
                                          <p:val>
                                            <p:strVal val="1+ppt_w/2"/>
                                          </p:val>
                                        </p:tav>
                                      </p:tavLst>
                                    </p:anim>
                                    <p:anim calcmode="lin" valueType="num">
                                      <p:cBhvr additive="base">
                                        <p:cTn id="19" dur="6000"/>
                                        <p:tgtEl>
                                          <p:spTgt spid="4"/>
                                        </p:tgtEl>
                                        <p:attrNameLst>
                                          <p:attrName>ppt_y</p:attrName>
                                        </p:attrNameLst>
                                      </p:cBhvr>
                                      <p:tavLst>
                                        <p:tav tm="0">
                                          <p:val>
                                            <p:strVal val="ppt_y"/>
                                          </p:val>
                                        </p:tav>
                                        <p:tav tm="100000">
                                          <p:val>
                                            <p:strVal val="ppt_y"/>
                                          </p:val>
                                        </p:tav>
                                      </p:tavLst>
                                    </p:anim>
                                    <p:set>
                                      <p:cBhvr>
                                        <p:cTn id="20" dur="1" fill="hold">
                                          <p:stCondLst>
                                            <p:cond delay="5999"/>
                                          </p:stCondLst>
                                        </p:cTn>
                                        <p:tgtEl>
                                          <p:spTgt spid="4"/>
                                        </p:tgtEl>
                                        <p:attrNameLst>
                                          <p:attrName>style.visibility</p:attrName>
                                        </p:attrNameLst>
                                      </p:cBhvr>
                                      <p:to>
                                        <p:strVal val="hidden"/>
                                      </p:to>
                                    </p:set>
                                  </p:childTnLst>
                                </p:cTn>
                              </p:par>
                              <p:par>
                                <p:cTn id="21" presetID="2" presetClass="exit" presetSubtype="2" fill="hold" nodeType="withEffect">
                                  <p:stCondLst>
                                    <p:cond delay="500"/>
                                  </p:stCondLst>
                                  <p:childTnLst>
                                    <p:anim calcmode="lin" valueType="num">
                                      <p:cBhvr additive="base">
                                        <p:cTn id="22" dur="7000"/>
                                        <p:tgtEl>
                                          <p:spTgt spid="22"/>
                                        </p:tgtEl>
                                        <p:attrNameLst>
                                          <p:attrName>ppt_x</p:attrName>
                                        </p:attrNameLst>
                                      </p:cBhvr>
                                      <p:tavLst>
                                        <p:tav tm="0">
                                          <p:val>
                                            <p:strVal val="ppt_x"/>
                                          </p:val>
                                        </p:tav>
                                        <p:tav tm="100000">
                                          <p:val>
                                            <p:strVal val="1+ppt_w/2"/>
                                          </p:val>
                                        </p:tav>
                                      </p:tavLst>
                                    </p:anim>
                                    <p:anim calcmode="lin" valueType="num">
                                      <p:cBhvr additive="base">
                                        <p:cTn id="23" dur="7000"/>
                                        <p:tgtEl>
                                          <p:spTgt spid="22"/>
                                        </p:tgtEl>
                                        <p:attrNameLst>
                                          <p:attrName>ppt_y</p:attrName>
                                        </p:attrNameLst>
                                      </p:cBhvr>
                                      <p:tavLst>
                                        <p:tav tm="0">
                                          <p:val>
                                            <p:strVal val="ppt_y"/>
                                          </p:val>
                                        </p:tav>
                                        <p:tav tm="100000">
                                          <p:val>
                                            <p:strVal val="ppt_y"/>
                                          </p:val>
                                        </p:tav>
                                      </p:tavLst>
                                    </p:anim>
                                    <p:set>
                                      <p:cBhvr>
                                        <p:cTn id="24" dur="1" fill="hold">
                                          <p:stCondLst>
                                            <p:cond delay="6999"/>
                                          </p:stCondLst>
                                        </p:cTn>
                                        <p:tgtEl>
                                          <p:spTgt spid="22"/>
                                        </p:tgtEl>
                                        <p:attrNameLst>
                                          <p:attrName>style.visibility</p:attrName>
                                        </p:attrNameLst>
                                      </p:cBhvr>
                                      <p:to>
                                        <p:strVal val="hidden"/>
                                      </p:to>
                                    </p:set>
                                  </p:childTnLst>
                                </p:cTn>
                              </p:par>
                              <p:par>
                                <p:cTn id="25" presetID="2" presetClass="exit" presetSubtype="8" fill="hold" nodeType="withEffect">
                                  <p:stCondLst>
                                    <p:cond delay="500"/>
                                  </p:stCondLst>
                                  <p:childTnLst>
                                    <p:anim calcmode="lin" valueType="num">
                                      <p:cBhvr additive="base">
                                        <p:cTn id="26" dur="7000"/>
                                        <p:tgtEl>
                                          <p:spTgt spid="23"/>
                                        </p:tgtEl>
                                        <p:attrNameLst>
                                          <p:attrName>ppt_x</p:attrName>
                                        </p:attrNameLst>
                                      </p:cBhvr>
                                      <p:tavLst>
                                        <p:tav tm="0">
                                          <p:val>
                                            <p:strVal val="ppt_x"/>
                                          </p:val>
                                        </p:tav>
                                        <p:tav tm="100000">
                                          <p:val>
                                            <p:strVal val="0-ppt_w/2"/>
                                          </p:val>
                                        </p:tav>
                                      </p:tavLst>
                                    </p:anim>
                                    <p:anim calcmode="lin" valueType="num">
                                      <p:cBhvr additive="base">
                                        <p:cTn id="27" dur="7000"/>
                                        <p:tgtEl>
                                          <p:spTgt spid="23"/>
                                        </p:tgtEl>
                                        <p:attrNameLst>
                                          <p:attrName>ppt_y</p:attrName>
                                        </p:attrNameLst>
                                      </p:cBhvr>
                                      <p:tavLst>
                                        <p:tav tm="0">
                                          <p:val>
                                            <p:strVal val="ppt_y"/>
                                          </p:val>
                                        </p:tav>
                                        <p:tav tm="100000">
                                          <p:val>
                                            <p:strVal val="ppt_y"/>
                                          </p:val>
                                        </p:tav>
                                      </p:tavLst>
                                    </p:anim>
                                    <p:set>
                                      <p:cBhvr>
                                        <p:cTn id="28" dur="1" fill="hold">
                                          <p:stCondLst>
                                            <p:cond delay="6999"/>
                                          </p:stCondLst>
                                        </p:cTn>
                                        <p:tgtEl>
                                          <p:spTgt spid="23"/>
                                        </p:tgtEl>
                                        <p:attrNameLst>
                                          <p:attrName>style.visibility</p:attrName>
                                        </p:attrNameLst>
                                      </p:cBhvr>
                                      <p:to>
                                        <p:strVal val="hidden"/>
                                      </p:to>
                                    </p:set>
                                  </p:childTnLst>
                                </p:cTn>
                              </p:par>
                              <p:par>
                                <p:cTn id="29" presetID="2" presetClass="exit" presetSubtype="2" fill="hold" nodeType="withEffect">
                                  <p:stCondLst>
                                    <p:cond delay="500"/>
                                  </p:stCondLst>
                                  <p:childTnLst>
                                    <p:anim calcmode="lin" valueType="num">
                                      <p:cBhvr additive="base">
                                        <p:cTn id="30" dur="7000"/>
                                        <p:tgtEl>
                                          <p:spTgt spid="19"/>
                                        </p:tgtEl>
                                        <p:attrNameLst>
                                          <p:attrName>ppt_x</p:attrName>
                                        </p:attrNameLst>
                                      </p:cBhvr>
                                      <p:tavLst>
                                        <p:tav tm="0">
                                          <p:val>
                                            <p:strVal val="ppt_x"/>
                                          </p:val>
                                        </p:tav>
                                        <p:tav tm="100000">
                                          <p:val>
                                            <p:strVal val="1+ppt_w/2"/>
                                          </p:val>
                                        </p:tav>
                                      </p:tavLst>
                                    </p:anim>
                                    <p:anim calcmode="lin" valueType="num">
                                      <p:cBhvr additive="base">
                                        <p:cTn id="31" dur="7000"/>
                                        <p:tgtEl>
                                          <p:spTgt spid="19"/>
                                        </p:tgtEl>
                                        <p:attrNameLst>
                                          <p:attrName>ppt_y</p:attrName>
                                        </p:attrNameLst>
                                      </p:cBhvr>
                                      <p:tavLst>
                                        <p:tav tm="0">
                                          <p:val>
                                            <p:strVal val="ppt_y"/>
                                          </p:val>
                                        </p:tav>
                                        <p:tav tm="100000">
                                          <p:val>
                                            <p:strVal val="ppt_y"/>
                                          </p:val>
                                        </p:tav>
                                      </p:tavLst>
                                    </p:anim>
                                    <p:set>
                                      <p:cBhvr>
                                        <p:cTn id="32" dur="1" fill="hold">
                                          <p:stCondLst>
                                            <p:cond delay="6999"/>
                                          </p:stCondLst>
                                        </p:cTn>
                                        <p:tgtEl>
                                          <p:spTgt spid="19"/>
                                        </p:tgtEl>
                                        <p:attrNameLst>
                                          <p:attrName>style.visibility</p:attrName>
                                        </p:attrNameLst>
                                      </p:cBhvr>
                                      <p:to>
                                        <p:strVal val="hidden"/>
                                      </p:to>
                                    </p:set>
                                  </p:childTnLst>
                                </p:cTn>
                              </p:par>
                              <p:par>
                                <p:cTn id="33" presetID="2" presetClass="exit" presetSubtype="8" fill="hold" nodeType="withEffect">
                                  <p:stCondLst>
                                    <p:cond delay="500"/>
                                  </p:stCondLst>
                                  <p:childTnLst>
                                    <p:anim calcmode="lin" valueType="num">
                                      <p:cBhvr additive="base">
                                        <p:cTn id="34" dur="7000"/>
                                        <p:tgtEl>
                                          <p:spTgt spid="20"/>
                                        </p:tgtEl>
                                        <p:attrNameLst>
                                          <p:attrName>ppt_x</p:attrName>
                                        </p:attrNameLst>
                                      </p:cBhvr>
                                      <p:tavLst>
                                        <p:tav tm="0">
                                          <p:val>
                                            <p:strVal val="ppt_x"/>
                                          </p:val>
                                        </p:tav>
                                        <p:tav tm="100000">
                                          <p:val>
                                            <p:strVal val="0-ppt_w/2"/>
                                          </p:val>
                                        </p:tav>
                                      </p:tavLst>
                                    </p:anim>
                                    <p:anim calcmode="lin" valueType="num">
                                      <p:cBhvr additive="base">
                                        <p:cTn id="35" dur="7000"/>
                                        <p:tgtEl>
                                          <p:spTgt spid="20"/>
                                        </p:tgtEl>
                                        <p:attrNameLst>
                                          <p:attrName>ppt_y</p:attrName>
                                        </p:attrNameLst>
                                      </p:cBhvr>
                                      <p:tavLst>
                                        <p:tav tm="0">
                                          <p:val>
                                            <p:strVal val="ppt_y"/>
                                          </p:val>
                                        </p:tav>
                                        <p:tav tm="100000">
                                          <p:val>
                                            <p:strVal val="ppt_y"/>
                                          </p:val>
                                        </p:tav>
                                      </p:tavLst>
                                    </p:anim>
                                    <p:set>
                                      <p:cBhvr>
                                        <p:cTn id="36" dur="1" fill="hold">
                                          <p:stCondLst>
                                            <p:cond delay="6999"/>
                                          </p:stCondLst>
                                        </p:cTn>
                                        <p:tgtEl>
                                          <p:spTgt spid="20"/>
                                        </p:tgtEl>
                                        <p:attrNameLst>
                                          <p:attrName>style.visibility</p:attrName>
                                        </p:attrNameLst>
                                      </p:cBhvr>
                                      <p:to>
                                        <p:strVal val="hidden"/>
                                      </p:to>
                                    </p:set>
                                  </p:childTnLst>
                                </p:cTn>
                              </p:par>
                              <p:par>
                                <p:cTn id="37" presetID="2" presetClass="exit" presetSubtype="2" fill="hold" nodeType="withEffect">
                                  <p:stCondLst>
                                    <p:cond delay="500"/>
                                  </p:stCondLst>
                                  <p:childTnLst>
                                    <p:anim calcmode="lin" valueType="num">
                                      <p:cBhvr additive="base">
                                        <p:cTn id="38" dur="7000"/>
                                        <p:tgtEl>
                                          <p:spTgt spid="12"/>
                                        </p:tgtEl>
                                        <p:attrNameLst>
                                          <p:attrName>ppt_x</p:attrName>
                                        </p:attrNameLst>
                                      </p:cBhvr>
                                      <p:tavLst>
                                        <p:tav tm="0">
                                          <p:val>
                                            <p:strVal val="ppt_x"/>
                                          </p:val>
                                        </p:tav>
                                        <p:tav tm="100000">
                                          <p:val>
                                            <p:strVal val="1+ppt_w/2"/>
                                          </p:val>
                                        </p:tav>
                                      </p:tavLst>
                                    </p:anim>
                                    <p:anim calcmode="lin" valueType="num">
                                      <p:cBhvr additive="base">
                                        <p:cTn id="39" dur="7000"/>
                                        <p:tgtEl>
                                          <p:spTgt spid="12"/>
                                        </p:tgtEl>
                                        <p:attrNameLst>
                                          <p:attrName>ppt_y</p:attrName>
                                        </p:attrNameLst>
                                      </p:cBhvr>
                                      <p:tavLst>
                                        <p:tav tm="0">
                                          <p:val>
                                            <p:strVal val="ppt_y"/>
                                          </p:val>
                                        </p:tav>
                                        <p:tav tm="100000">
                                          <p:val>
                                            <p:strVal val="ppt_y"/>
                                          </p:val>
                                        </p:tav>
                                      </p:tavLst>
                                    </p:anim>
                                    <p:set>
                                      <p:cBhvr>
                                        <p:cTn id="40" dur="1" fill="hold">
                                          <p:stCondLst>
                                            <p:cond delay="6999"/>
                                          </p:stCondLst>
                                        </p:cTn>
                                        <p:tgtEl>
                                          <p:spTgt spid="12"/>
                                        </p:tgtEl>
                                        <p:attrNameLst>
                                          <p:attrName>style.visibility</p:attrName>
                                        </p:attrNameLst>
                                      </p:cBhvr>
                                      <p:to>
                                        <p:strVal val="hidden"/>
                                      </p:to>
                                    </p:set>
                                  </p:childTnLst>
                                </p:cTn>
                              </p:par>
                              <p:par>
                                <p:cTn id="41" presetID="2" presetClass="exit" presetSubtype="8" fill="hold" nodeType="withEffect">
                                  <p:stCondLst>
                                    <p:cond delay="500"/>
                                  </p:stCondLst>
                                  <p:childTnLst>
                                    <p:anim calcmode="lin" valueType="num">
                                      <p:cBhvr additive="base">
                                        <p:cTn id="42" dur="7000"/>
                                        <p:tgtEl>
                                          <p:spTgt spid="21"/>
                                        </p:tgtEl>
                                        <p:attrNameLst>
                                          <p:attrName>ppt_x</p:attrName>
                                        </p:attrNameLst>
                                      </p:cBhvr>
                                      <p:tavLst>
                                        <p:tav tm="0">
                                          <p:val>
                                            <p:strVal val="ppt_x"/>
                                          </p:val>
                                        </p:tav>
                                        <p:tav tm="100000">
                                          <p:val>
                                            <p:strVal val="0-ppt_w/2"/>
                                          </p:val>
                                        </p:tav>
                                      </p:tavLst>
                                    </p:anim>
                                    <p:anim calcmode="lin" valueType="num">
                                      <p:cBhvr additive="base">
                                        <p:cTn id="43" dur="7000"/>
                                        <p:tgtEl>
                                          <p:spTgt spid="21"/>
                                        </p:tgtEl>
                                        <p:attrNameLst>
                                          <p:attrName>ppt_y</p:attrName>
                                        </p:attrNameLst>
                                      </p:cBhvr>
                                      <p:tavLst>
                                        <p:tav tm="0">
                                          <p:val>
                                            <p:strVal val="ppt_y"/>
                                          </p:val>
                                        </p:tav>
                                        <p:tav tm="100000">
                                          <p:val>
                                            <p:strVal val="ppt_y"/>
                                          </p:val>
                                        </p:tav>
                                      </p:tavLst>
                                    </p:anim>
                                    <p:set>
                                      <p:cBhvr>
                                        <p:cTn id="44" dur="1" fill="hold">
                                          <p:stCondLst>
                                            <p:cond delay="6999"/>
                                          </p:stCondLst>
                                        </p:cTn>
                                        <p:tgtEl>
                                          <p:spTgt spid="21"/>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7000"/>
                                        <p:tgtEl>
                                          <p:spTgt spid="15"/>
                                        </p:tgtEl>
                                        <p:attrNameLst>
                                          <p:attrName>ppt_x</p:attrName>
                                        </p:attrNameLst>
                                      </p:cBhvr>
                                      <p:tavLst>
                                        <p:tav tm="0">
                                          <p:val>
                                            <p:strVal val="ppt_x"/>
                                          </p:val>
                                        </p:tav>
                                        <p:tav tm="100000">
                                          <p:val>
                                            <p:strVal val="ppt_x"/>
                                          </p:val>
                                        </p:tav>
                                      </p:tavLst>
                                    </p:anim>
                                    <p:anim calcmode="lin" valueType="num">
                                      <p:cBhvr additive="base">
                                        <p:cTn id="47" dur="7000"/>
                                        <p:tgtEl>
                                          <p:spTgt spid="15"/>
                                        </p:tgtEl>
                                        <p:attrNameLst>
                                          <p:attrName>ppt_y</p:attrName>
                                        </p:attrNameLst>
                                      </p:cBhvr>
                                      <p:tavLst>
                                        <p:tav tm="0">
                                          <p:val>
                                            <p:strVal val="ppt_y"/>
                                          </p:val>
                                        </p:tav>
                                        <p:tav tm="100000">
                                          <p:val>
                                            <p:strVal val="1+ppt_h/2"/>
                                          </p:val>
                                        </p:tav>
                                      </p:tavLst>
                                    </p:anim>
                                    <p:set>
                                      <p:cBhvr>
                                        <p:cTn id="48" dur="1" fill="hold">
                                          <p:stCondLst>
                                            <p:cond delay="6999"/>
                                          </p:stCondLst>
                                        </p:cTn>
                                        <p:tgtEl>
                                          <p:spTgt spid="15"/>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7000"/>
                                        <p:tgtEl>
                                          <p:spTgt spid="16"/>
                                        </p:tgtEl>
                                        <p:attrNameLst>
                                          <p:attrName>ppt_x</p:attrName>
                                        </p:attrNameLst>
                                      </p:cBhvr>
                                      <p:tavLst>
                                        <p:tav tm="0">
                                          <p:val>
                                            <p:strVal val="ppt_x"/>
                                          </p:val>
                                        </p:tav>
                                        <p:tav tm="100000">
                                          <p:val>
                                            <p:strVal val="1+ppt_w/2"/>
                                          </p:val>
                                        </p:tav>
                                      </p:tavLst>
                                    </p:anim>
                                    <p:anim calcmode="lin" valueType="num">
                                      <p:cBhvr additive="base">
                                        <p:cTn id="51" dur="7000"/>
                                        <p:tgtEl>
                                          <p:spTgt spid="16"/>
                                        </p:tgtEl>
                                        <p:attrNameLst>
                                          <p:attrName>ppt_y</p:attrName>
                                        </p:attrNameLst>
                                      </p:cBhvr>
                                      <p:tavLst>
                                        <p:tav tm="0">
                                          <p:val>
                                            <p:strVal val="ppt_y"/>
                                          </p:val>
                                        </p:tav>
                                        <p:tav tm="100000">
                                          <p:val>
                                            <p:strVal val="ppt_y"/>
                                          </p:val>
                                        </p:tav>
                                      </p:tavLst>
                                    </p:anim>
                                    <p:set>
                                      <p:cBhvr>
                                        <p:cTn id="52" dur="1" fill="hold">
                                          <p:stCondLst>
                                            <p:cond delay="6999"/>
                                          </p:stCondLst>
                                        </p:cTn>
                                        <p:tgtEl>
                                          <p:spTgt spid="16"/>
                                        </p:tgtEl>
                                        <p:attrNameLst>
                                          <p:attrName>style.visibility</p:attrName>
                                        </p:attrNameLst>
                                      </p:cBhvr>
                                      <p:to>
                                        <p:strVal val="hidden"/>
                                      </p:to>
                                    </p:set>
                                  </p:childTnLst>
                                </p:cTn>
                              </p:par>
                              <p:par>
                                <p:cTn id="53" presetID="2" presetClass="exit" presetSubtype="1" fill="hold" nodeType="withEffect">
                                  <p:stCondLst>
                                    <p:cond delay="0"/>
                                  </p:stCondLst>
                                  <p:childTnLst>
                                    <p:anim calcmode="lin" valueType="num">
                                      <p:cBhvr additive="base">
                                        <p:cTn id="54" dur="7000"/>
                                        <p:tgtEl>
                                          <p:spTgt spid="18"/>
                                        </p:tgtEl>
                                        <p:attrNameLst>
                                          <p:attrName>ppt_x</p:attrName>
                                        </p:attrNameLst>
                                      </p:cBhvr>
                                      <p:tavLst>
                                        <p:tav tm="0">
                                          <p:val>
                                            <p:strVal val="ppt_x"/>
                                          </p:val>
                                        </p:tav>
                                        <p:tav tm="100000">
                                          <p:val>
                                            <p:strVal val="ppt_x"/>
                                          </p:val>
                                        </p:tav>
                                      </p:tavLst>
                                    </p:anim>
                                    <p:anim calcmode="lin" valueType="num">
                                      <p:cBhvr additive="base">
                                        <p:cTn id="55" dur="7000"/>
                                        <p:tgtEl>
                                          <p:spTgt spid="18"/>
                                        </p:tgtEl>
                                        <p:attrNameLst>
                                          <p:attrName>ppt_y</p:attrName>
                                        </p:attrNameLst>
                                      </p:cBhvr>
                                      <p:tavLst>
                                        <p:tav tm="0">
                                          <p:val>
                                            <p:strVal val="ppt_y"/>
                                          </p:val>
                                        </p:tav>
                                        <p:tav tm="100000">
                                          <p:val>
                                            <p:strVal val="0-ppt_h/2"/>
                                          </p:val>
                                        </p:tav>
                                      </p:tavLst>
                                    </p:anim>
                                    <p:set>
                                      <p:cBhvr>
                                        <p:cTn id="56" dur="1" fill="hold">
                                          <p:stCondLst>
                                            <p:cond delay="6999"/>
                                          </p:stCondLst>
                                        </p:cTn>
                                        <p:tgtEl>
                                          <p:spTgt spid="18"/>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7000"/>
                                        <p:tgtEl>
                                          <p:spTgt spid="17"/>
                                        </p:tgtEl>
                                        <p:attrNameLst>
                                          <p:attrName>ppt_x</p:attrName>
                                        </p:attrNameLst>
                                      </p:cBhvr>
                                      <p:tavLst>
                                        <p:tav tm="0">
                                          <p:val>
                                            <p:strVal val="ppt_x"/>
                                          </p:val>
                                        </p:tav>
                                        <p:tav tm="100000">
                                          <p:val>
                                            <p:strVal val="0-ppt_w/2"/>
                                          </p:val>
                                        </p:tav>
                                      </p:tavLst>
                                    </p:anim>
                                    <p:anim calcmode="lin" valueType="num">
                                      <p:cBhvr additive="base">
                                        <p:cTn id="59" dur="7000"/>
                                        <p:tgtEl>
                                          <p:spTgt spid="17"/>
                                        </p:tgtEl>
                                        <p:attrNameLst>
                                          <p:attrName>ppt_y</p:attrName>
                                        </p:attrNameLst>
                                      </p:cBhvr>
                                      <p:tavLst>
                                        <p:tav tm="0">
                                          <p:val>
                                            <p:strVal val="ppt_y"/>
                                          </p:val>
                                        </p:tav>
                                        <p:tav tm="100000">
                                          <p:val>
                                            <p:strVal val="ppt_y"/>
                                          </p:val>
                                        </p:tav>
                                      </p:tavLst>
                                    </p:anim>
                                    <p:set>
                                      <p:cBhvr>
                                        <p:cTn id="60" dur="1" fill="hold">
                                          <p:stCondLst>
                                            <p:cond delay="6999"/>
                                          </p:stCondLst>
                                        </p:cTn>
                                        <p:tgtEl>
                                          <p:spTgt spid="17"/>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7000" fill="hold"/>
                                        <p:tgtEl>
                                          <p:spTgt spid="15"/>
                                        </p:tgtEl>
                                        <p:attrNameLst>
                                          <p:attrName>r</p:attrName>
                                        </p:attrNameLst>
                                      </p:cBhvr>
                                    </p:animRot>
                                  </p:childTnLst>
                                </p:cTn>
                              </p:par>
                              <p:par>
                                <p:cTn id="63" presetID="8" presetClass="emph" presetSubtype="0" fill="hold" nodeType="withEffect">
                                  <p:stCondLst>
                                    <p:cond delay="0"/>
                                  </p:stCondLst>
                                  <p:childTnLst>
                                    <p:animRot by="-21600000">
                                      <p:cBhvr>
                                        <p:cTn id="64" dur="7000" fill="hold"/>
                                        <p:tgtEl>
                                          <p:spTgt spid="17"/>
                                        </p:tgtEl>
                                        <p:attrNameLst>
                                          <p:attrName>r</p:attrName>
                                        </p:attrNameLst>
                                      </p:cBhvr>
                                    </p:animRot>
                                  </p:childTnLst>
                                </p:cTn>
                              </p:par>
                              <p:par>
                                <p:cTn id="65" presetID="8" presetClass="emph" presetSubtype="0" fill="hold" nodeType="withEffect">
                                  <p:stCondLst>
                                    <p:cond delay="0"/>
                                  </p:stCondLst>
                                  <p:childTnLst>
                                    <p:animRot by="-21600000">
                                      <p:cBhvr>
                                        <p:cTn id="66" dur="7000" fill="hold"/>
                                        <p:tgtEl>
                                          <p:spTgt spid="16"/>
                                        </p:tgtEl>
                                        <p:attrNameLst>
                                          <p:attrName>r</p:attrName>
                                        </p:attrNameLst>
                                      </p:cBhvr>
                                    </p:animRot>
                                  </p:childTnLst>
                                </p:cTn>
                              </p:par>
                              <p:par>
                                <p:cTn id="67" presetID="8" presetClass="emph" presetSubtype="0" fill="hold" nodeType="withEffect">
                                  <p:stCondLst>
                                    <p:cond delay="0"/>
                                  </p:stCondLst>
                                  <p:childTnLst>
                                    <p:animRot by="21600000">
                                      <p:cBhvr>
                                        <p:cTn id="68" dur="7000" fill="hold"/>
                                        <p:tgtEl>
                                          <p:spTgt spid="18"/>
                                        </p:tgtEl>
                                        <p:attrNameLst>
                                          <p:attrName>r</p:attrName>
                                        </p:attrNameLst>
                                      </p:cBhvr>
                                    </p:animRot>
                                  </p:childTnLst>
                                </p:cTn>
                              </p:par>
                              <p:par>
                                <p:cTn id="69" presetID="23" presetClass="entr" presetSubtype="16" fill="hold" nodeType="with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p:cTn id="71" dur="5000" fill="hold"/>
                                        <p:tgtEl>
                                          <p:spTgt spid="37"/>
                                        </p:tgtEl>
                                        <p:attrNameLst>
                                          <p:attrName>ppt_w</p:attrName>
                                        </p:attrNameLst>
                                      </p:cBhvr>
                                      <p:tavLst>
                                        <p:tav tm="0">
                                          <p:val>
                                            <p:fltVal val="0"/>
                                          </p:val>
                                        </p:tav>
                                        <p:tav tm="100000">
                                          <p:val>
                                            <p:strVal val="#ppt_w"/>
                                          </p:val>
                                        </p:tav>
                                      </p:tavLst>
                                    </p:anim>
                                    <p:anim calcmode="lin" valueType="num">
                                      <p:cBhvr>
                                        <p:cTn id="72" dur="5000" fill="hold"/>
                                        <p:tgtEl>
                                          <p:spTgt spid="37"/>
                                        </p:tgtEl>
                                        <p:attrNameLst>
                                          <p:attrName>ppt_h</p:attrName>
                                        </p:attrNameLst>
                                      </p:cBhvr>
                                      <p:tavLst>
                                        <p:tav tm="0">
                                          <p:val>
                                            <p:fltVal val="0"/>
                                          </p:val>
                                        </p:tav>
                                        <p:tav tm="100000">
                                          <p:val>
                                            <p:strVal val="#ppt_h"/>
                                          </p:val>
                                        </p:tav>
                                      </p:tavLst>
                                    </p:anim>
                                  </p:childTnLst>
                                </p:cTn>
                              </p:par>
                              <p:par>
                                <p:cTn id="73" presetID="17" presetClass="entr" presetSubtype="10" fill="hold" nodeType="withEffect">
                                  <p:stCondLst>
                                    <p:cond delay="0"/>
                                  </p:stCondLst>
                                  <p:childTnLst>
                                    <p:set>
                                      <p:cBhvr>
                                        <p:cTn id="74" dur="1" fill="hold">
                                          <p:stCondLst>
                                            <p:cond delay="0"/>
                                          </p:stCondLst>
                                        </p:cTn>
                                        <p:tgtEl>
                                          <p:spTgt spid="43">
                                            <p:txEl>
                                              <p:pRg st="0" end="0"/>
                                            </p:txEl>
                                          </p:spTgt>
                                        </p:tgtEl>
                                        <p:attrNameLst>
                                          <p:attrName>style.visibility</p:attrName>
                                        </p:attrNameLst>
                                      </p:cBhvr>
                                      <p:to>
                                        <p:strVal val="visible"/>
                                      </p:to>
                                    </p:set>
                                    <p:anim calcmode="lin" valueType="num">
                                      <p:cBhvr>
                                        <p:cTn id="75"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76" dur="500" fill="hold"/>
                                        <p:tgtEl>
                                          <p:spTgt spid="4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schemeClr val="accent5">
                <a:shade val="45000"/>
                <a:satMod val="135000"/>
              </a:schemeClr>
              <a:prstClr val="white"/>
            </a:duotone>
            <a:lum bright="29000"/>
          </a:blip>
          <a:srcRect/>
          <a:stretch>
            <a:fillRect/>
          </a:stretch>
        </p:blipFill>
        <p:spPr bwMode="auto">
          <a:xfrm>
            <a:off x="-1" y="0"/>
            <a:ext cx="9144001" cy="6858000"/>
          </a:xfrm>
          <a:prstGeom prst="rect">
            <a:avLst/>
          </a:prstGeom>
          <a:noFill/>
        </p:spPr>
      </p:pic>
      <p:sp>
        <p:nvSpPr>
          <p:cNvPr id="4" name="3 Rectángulo redondeado"/>
          <p:cNvSpPr/>
          <p:nvPr/>
        </p:nvSpPr>
        <p:spPr>
          <a:xfrm>
            <a:off x="1000100" y="500042"/>
            <a:ext cx="7143800" cy="6000792"/>
          </a:xfrm>
          <a:prstGeom prst="roundRect">
            <a:avLst/>
          </a:prstGeom>
          <a:solidFill>
            <a:srgbClr val="00B0F0">
              <a:alpha val="8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428728" y="857232"/>
            <a:ext cx="6357966" cy="5078313"/>
          </a:xfrm>
          <a:prstGeom prst="rect">
            <a:avLst/>
          </a:prstGeom>
          <a:noFill/>
          <a:effectLst>
            <a:glow rad="101600">
              <a:schemeClr val="accent3">
                <a:satMod val="175000"/>
                <a:alpha val="40000"/>
              </a:schemeClr>
            </a:glow>
          </a:effectLst>
        </p:spPr>
        <p:txBody>
          <a:bodyPr wrap="square">
            <a:spAutoFit/>
          </a:bodyPr>
          <a:lstStyle/>
          <a:p>
            <a:r>
              <a:rPr lang="es-ES" i="1" dirty="0" smtClean="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rPr>
              <a:t>Durante el siglo pasado, esta leyenda avivó las esperanzas de los buscadores de tesoros. Pero, como lo ilustra el siguiente relato, estos hombres tenían que pensárselo bien antes de embarcarse en una expedición a la isla del Coco para buscar tesoros escondidos. Un artículo publicado en el periódico The New York Times del 14 de agosto de 1892 describió la odisea del capitán August Gisler para encontrar un tesoro de oro, plata y joyas valorado en 60 millones de dólares. En su búsqueda de las riquezas, Gisler se aisló de la civilización en esa isla selvática desierta y tuvo que aguantar condiciones sumamente duras. Invirtió por lo menos cincuenta mil dólares de su propio bolsillo y más de diecinueve años de su vida en la búsqueda de aquel tesoro. En 1908, Gisler abandonó la isla del Coco, arruinado y desalentado, sin haber hallado el tesoro por el que tanto se sacrificó. </a:t>
            </a:r>
            <a:br>
              <a:rPr lang="es-ES" i="1" dirty="0" smtClean="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rPr>
            </a:br>
            <a:r>
              <a:rPr lang="es-ES" i="1" dirty="0" smtClean="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rPr>
              <a:t>El que Gisler no encontrara ningún tesoro en la isla no ha disuadido a todos. Ha habido más de quinientas expediciones organizadas a la isla. Pero de lo que se sabe, ninguna de ellas ha descubierto las legendarias riquezas. </a:t>
            </a:r>
            <a:endParaRPr lang="es-ES" i="1" dirty="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endParaRPr>
          </a:p>
        </p:txBody>
      </p:sp>
      <p:pic>
        <p:nvPicPr>
          <p:cNvPr id="5" name="Picture 2" descr="C:\Documents and Settings\Dell\Escritorio\formas montar\2cxx0f8.gif"/>
          <p:cNvPicPr>
            <a:picLocks noChangeAspect="1" noChangeArrowheads="1" noCrop="1"/>
          </p:cNvPicPr>
          <p:nvPr/>
        </p:nvPicPr>
        <p:blipFill>
          <a:blip r:embed="rId3" cstate="print"/>
          <a:srcRect/>
          <a:stretch>
            <a:fillRect/>
          </a:stretch>
        </p:blipFill>
        <p:spPr bwMode="auto">
          <a:xfrm>
            <a:off x="179512" y="5946382"/>
            <a:ext cx="1115617" cy="911618"/>
          </a:xfrm>
          <a:prstGeom prst="rect">
            <a:avLst/>
          </a:prstGeom>
          <a:noFill/>
        </p:spPr>
      </p:pic>
    </p:spTree>
  </p:cSld>
  <p:clrMapOvr>
    <a:masterClrMapping/>
  </p:clrMapOvr>
  <p:transition advTm="6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8" name="Picture 2" descr="C:\Users\FUNDACIO\Desktop\5508318008_bf9bd77a2a_b.jpg"/>
          <p:cNvPicPr>
            <a:picLocks noChangeAspect="1" noChangeArrowheads="1"/>
          </p:cNvPicPr>
          <p:nvPr/>
        </p:nvPicPr>
        <p:blipFill>
          <a:blip r:embed="rId2"/>
          <a:srcRect/>
          <a:stretch>
            <a:fillRect/>
          </a:stretch>
        </p:blipFill>
        <p:spPr bwMode="auto">
          <a:xfrm>
            <a:off x="714348" y="714356"/>
            <a:ext cx="7727378" cy="5429288"/>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fltVal val="0"/>
                                          </p:val>
                                        </p:tav>
                                        <p:tav tm="100000">
                                          <p:val>
                                            <p:strVal val="#ppt_w"/>
                                          </p:val>
                                        </p:tav>
                                      </p:tavLst>
                                    </p:anim>
                                    <p:anim calcmode="lin" valueType="num">
                                      <p:cBhvr>
                                        <p:cTn id="20" dur="5000" fill="hold"/>
                                        <p:tgtEl>
                                          <p:spTgt spid="8"/>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17" presetClass="entr" presetSubtype="1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par>
                                <p:cTn id="26" presetID="22" presetClass="emph" presetSubtype="0" repeatCount="indefinite" fill="hold" grpId="1" nodeType="withEffect">
                                  <p:stCondLst>
                                    <p:cond delay="0"/>
                                  </p:stCondLst>
                                  <p:childTnLst>
                                    <p:animClr clrSpc="hsl" dir="cw">
                                      <p:cBhvr override="childStyle">
                                        <p:cTn id="27" dur="2000" fill="hold"/>
                                        <p:tgtEl>
                                          <p:spTgt spid="4"/>
                                        </p:tgtEl>
                                        <p:attrNameLst>
                                          <p:attrName>style.color</p:attrName>
                                        </p:attrNameLst>
                                      </p:cBhvr>
                                      <p:by>
                                        <p:hsl h="-7200000" s="0" l="0"/>
                                      </p:by>
                                    </p:animClr>
                                    <p:animClr clrSpc="hsl" dir="cw">
                                      <p:cBhvr>
                                        <p:cTn id="28" dur="2000" fill="hold"/>
                                        <p:tgtEl>
                                          <p:spTgt spid="4"/>
                                        </p:tgtEl>
                                        <p:attrNameLst>
                                          <p:attrName>fillcolor</p:attrName>
                                        </p:attrNameLst>
                                      </p:cBhvr>
                                      <p:by>
                                        <p:hsl h="-7200000" s="0" l="0"/>
                                      </p:by>
                                    </p:animClr>
                                    <p:animClr clrSpc="hsl" dir="cw">
                                      <p:cBhvr>
                                        <p:cTn id="29" dur="2000" fill="hold"/>
                                        <p:tgtEl>
                                          <p:spTgt spid="4"/>
                                        </p:tgtEl>
                                        <p:attrNameLst>
                                          <p:attrName>stroke.color</p:attrName>
                                        </p:attrNameLst>
                                      </p:cBhvr>
                                      <p:by>
                                        <p:hsl h="-7200000" s="0" l="0"/>
                                      </p:by>
                                    </p:animClr>
                                    <p:set>
                                      <p:cBhvr>
                                        <p:cTn id="30" dur="2000" fill="hold"/>
                                        <p:tgtEl>
                                          <p:spTgt spid="4"/>
                                        </p:tgtEl>
                                        <p:attrNameLst>
                                          <p:attrName>fill.type</p:attrName>
                                        </p:attrNameLst>
                                      </p:cBhvr>
                                      <p:to>
                                        <p:strVal val="solid"/>
                                      </p:to>
                                    </p:set>
                                  </p:childTnLst>
                                </p:cTn>
                              </p:par>
                            </p:childTnLst>
                          </p:cTn>
                        </p:par>
                        <p:par>
                          <p:cTn id="31" fill="hold">
                            <p:stCondLst>
                              <p:cond delay="9000"/>
                            </p:stCondLst>
                            <p:childTnLst>
                              <p:par>
                                <p:cTn id="32" presetID="20" presetClass="entr" presetSubtype="0"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edge">
                                      <p:cBhvr>
                                        <p:cTn id="3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schemeClr val="accent5">
                <a:shade val="45000"/>
                <a:satMod val="135000"/>
              </a:schemeClr>
              <a:prstClr val="white"/>
            </a:duotone>
            <a:lum bright="29000"/>
          </a:blip>
          <a:srcRect/>
          <a:stretch>
            <a:fillRect/>
          </a:stretch>
        </p:blipFill>
        <p:spPr bwMode="auto">
          <a:xfrm>
            <a:off x="-1" y="0"/>
            <a:ext cx="9144001" cy="6858000"/>
          </a:xfrm>
          <a:prstGeom prst="rect">
            <a:avLst/>
          </a:prstGeom>
          <a:noFill/>
        </p:spPr>
      </p:pic>
      <p:pic>
        <p:nvPicPr>
          <p:cNvPr id="26626" name="Picture 2" descr="C:\Users\FUNDACIO\Desktop\untitled.png"/>
          <p:cNvPicPr>
            <a:picLocks noChangeAspect="1" noChangeArrowheads="1"/>
          </p:cNvPicPr>
          <p:nvPr/>
        </p:nvPicPr>
        <p:blipFill>
          <a:blip r:embed="rId3"/>
          <a:srcRect/>
          <a:stretch>
            <a:fillRect/>
          </a:stretch>
        </p:blipFill>
        <p:spPr bwMode="auto">
          <a:xfrm>
            <a:off x="1428728" y="0"/>
            <a:ext cx="6429388" cy="6858000"/>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2.bp.blogspot.com/-NVHokmP4KJY/TzMs37UE1YI/AAAAAAAACVs/y8IlnmCQkq4/s1600/0k0289_gif-sicodelicos-16.gif"/>
          <p:cNvPicPr>
            <a:picLocks noChangeAspect="1" noChangeArrowheads="1" noCrop="1"/>
          </p:cNvPicPr>
          <p:nvPr/>
        </p:nvPicPr>
        <p:blipFill>
          <a:blip r:embed="rId2" cstate="print">
            <a:duotone>
              <a:schemeClr val="accent5">
                <a:shade val="45000"/>
                <a:satMod val="135000"/>
              </a:schemeClr>
              <a:prstClr val="white"/>
            </a:duotone>
            <a:lum bright="29000"/>
          </a:blip>
          <a:srcRect/>
          <a:stretch>
            <a:fillRect/>
          </a:stretch>
        </p:blipFill>
        <p:spPr bwMode="auto">
          <a:xfrm>
            <a:off x="-1" y="0"/>
            <a:ext cx="9144001" cy="6858000"/>
          </a:xfrm>
          <a:prstGeom prst="rect">
            <a:avLst/>
          </a:prstGeom>
          <a:noFill/>
        </p:spPr>
      </p:pic>
      <p:grpSp>
        <p:nvGrpSpPr>
          <p:cNvPr id="3" name="2 Grupo"/>
          <p:cNvGrpSpPr/>
          <p:nvPr/>
        </p:nvGrpSpPr>
        <p:grpSpPr>
          <a:xfrm>
            <a:off x="928662" y="714356"/>
            <a:ext cx="8001056" cy="5929354"/>
            <a:chOff x="-357190" y="-175488"/>
            <a:chExt cx="8001056" cy="5929354"/>
          </a:xfrm>
          <a:solidFill>
            <a:srgbClr val="00B0F0"/>
          </a:solidFill>
        </p:grpSpPr>
        <p:sp>
          <p:nvSpPr>
            <p:cNvPr id="4" name="3 Rectángulo redondeado"/>
            <p:cNvSpPr/>
            <p:nvPr/>
          </p:nvSpPr>
          <p:spPr>
            <a:xfrm>
              <a:off x="-357190" y="-175488"/>
              <a:ext cx="8001056" cy="5929354"/>
            </a:xfrm>
            <a:prstGeom prst="roundRect">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4 Rectángulo"/>
            <p:cNvSpPr/>
            <p:nvPr/>
          </p:nvSpPr>
          <p:spPr>
            <a:xfrm>
              <a:off x="212010" y="579646"/>
              <a:ext cx="6148276" cy="3919020"/>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endParaRPr lang="es-ES" sz="1600" b="1" i="1" kern="1200" dirty="0"/>
            </a:p>
          </p:txBody>
        </p:sp>
      </p:grpSp>
      <p:sp>
        <p:nvSpPr>
          <p:cNvPr id="18433" name="Rectangle 1"/>
          <p:cNvSpPr>
            <a:spLocks noChangeArrowheads="1"/>
          </p:cNvSpPr>
          <p:nvPr/>
        </p:nvSpPr>
        <p:spPr bwMode="auto">
          <a:xfrm>
            <a:off x="1357290" y="357166"/>
            <a:ext cx="7286676" cy="5986254"/>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dirty="0" smtClean="0">
                <a:ln>
                  <a:noFill/>
                </a:ln>
                <a:solidFill>
                  <a:srgbClr val="0000FF"/>
                </a:solidFill>
                <a:effectLst/>
                <a:latin typeface="Arial" pitchFamily="34" charset="0"/>
                <a:cs typeface="Arial" pitchFamily="34" charset="0"/>
              </a:rPr>
              <a:t> </a:t>
            </a:r>
            <a:br>
              <a:rPr kumimoji="0" lang="es-ES" sz="1800" b="0" i="0" u="none" strike="noStrike" cap="none" normalizeH="0" baseline="0" dirty="0" smtClean="0">
                <a:ln>
                  <a:noFill/>
                </a:ln>
                <a:solidFill>
                  <a:srgbClr val="0000FF"/>
                </a:solidFill>
                <a:effectLst/>
                <a:latin typeface="Arial" pitchFamily="34" charset="0"/>
                <a:cs typeface="Arial" pitchFamily="34" charset="0"/>
              </a:rPr>
            </a:br>
            <a:r>
              <a:rPr kumimoji="0" lang="es-ES" sz="1800" b="0" i="0" u="none" strike="noStrike" cap="none" normalizeH="0" baseline="0" dirty="0" smtClean="0">
                <a:ln>
                  <a:noFill/>
                </a:ln>
                <a:solidFill>
                  <a:srgbClr val="0000FF"/>
                </a:solidFill>
                <a:effectLst/>
                <a:latin typeface="Arial" pitchFamily="34" charset="0"/>
                <a:cs typeface="Arial" pitchFamily="34" charset="0"/>
              </a:rPr>
              <a:t/>
            </a:r>
            <a:br>
              <a:rPr kumimoji="0" lang="es-ES" sz="1800" b="0" i="0" u="none" strike="noStrike" cap="none" normalizeH="0" baseline="0" dirty="0" smtClean="0">
                <a:ln>
                  <a:noFill/>
                </a:ln>
                <a:solidFill>
                  <a:srgbClr val="0000FF"/>
                </a:solidFill>
                <a:effectLst/>
                <a:latin typeface="Arial" pitchFamily="34" charset="0"/>
                <a:cs typeface="Arial" pitchFamily="34" charset="0"/>
              </a:rPr>
            </a:br>
            <a:endParaRPr kumimoji="0" lang="es-ES" sz="800" b="0" i="0" u="none" strike="noStrike" cap="none" normalizeH="0" baseline="0" dirty="0" smtClean="0">
              <a:ln>
                <a:noFill/>
              </a:ln>
              <a:solidFill>
                <a:srgbClr val="0000FF"/>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900" b="0" i="0" u="none" strike="noStrike" cap="none" normalizeH="0" baseline="0" dirty="0" smtClean="0">
                <a:ln>
                  <a:noFill/>
                </a:ln>
                <a:solidFill>
                  <a:srgbClr val="0000FF"/>
                </a:solidFill>
                <a:effectLst/>
                <a:latin typeface="Arial" pitchFamily="34" charset="0"/>
                <a:cs typeface="Arial" pitchFamily="34" charset="0"/>
              </a:rPr>
              <a:t/>
            </a:r>
            <a:br>
              <a:rPr kumimoji="0" lang="es-ES" sz="900" b="0" i="0" u="none" strike="noStrike" cap="none" normalizeH="0" baseline="0" dirty="0" smtClean="0">
                <a:ln>
                  <a:noFill/>
                </a:ln>
                <a:solidFill>
                  <a:srgbClr val="0000FF"/>
                </a:solidFill>
                <a:effectLst/>
                <a:latin typeface="Arial" pitchFamily="34" charset="0"/>
                <a:cs typeface="Arial" pitchFamily="34" charset="0"/>
              </a:rPr>
            </a:br>
            <a:r>
              <a:rPr kumimoji="0" lang="es-ES" sz="1600" b="0" i="1" u="none" strike="noStrike" cap="none" normalizeH="0" baseline="0" dirty="0" smtClean="0">
                <a:ln>
                  <a:noFill/>
                </a:ln>
                <a:solidFill>
                  <a:srgbClr val="0000FF"/>
                </a:solidFill>
                <a:effectLst/>
                <a:latin typeface="Arial" pitchFamily="34" charset="0"/>
                <a:cs typeface="Arial" pitchFamily="34" charset="0"/>
              </a:rPr>
              <a:t/>
            </a:r>
            <a:br>
              <a:rPr kumimoji="0" lang="es-ES" sz="1600" b="0" i="1" u="none" strike="noStrike" cap="none" normalizeH="0" baseline="0" dirty="0" smtClean="0">
                <a:ln>
                  <a:noFill/>
                </a:ln>
                <a:solidFill>
                  <a:srgbClr val="0000FF"/>
                </a:solidFill>
                <a:effectLst/>
                <a:latin typeface="Arial" pitchFamily="34" charset="0"/>
                <a:cs typeface="Arial" pitchFamily="34" charset="0"/>
              </a:rPr>
            </a:br>
            <a:r>
              <a:rPr kumimoji="0" lang="es-ES" sz="1600" b="1" i="1" u="none" strike="noStrike" cap="none" normalizeH="0" baseline="0" dirty="0" smtClean="0">
                <a:ln>
                  <a:noFill/>
                </a:ln>
                <a:solidFill>
                  <a:srgbClr val="0000FF"/>
                </a:solidFill>
                <a:effectLst/>
                <a:latin typeface="Arial" pitchFamily="34" charset="0"/>
                <a:cs typeface="Arial" pitchFamily="34" charset="0"/>
              </a:rPr>
              <a:t>Se dice que allí estaría enterrada una Virgen de oro macizo de tres metros</a:t>
            </a:r>
            <a:r>
              <a:rPr kumimoji="0" lang="es-ES" sz="1600" b="0" i="1" u="none" strike="noStrike" cap="none" normalizeH="0" baseline="0" dirty="0" smtClean="0">
                <a:ln>
                  <a:noFill/>
                </a:ln>
                <a:solidFill>
                  <a:srgbClr val="0000FF"/>
                </a:solidFill>
                <a:effectLst/>
                <a:latin typeface="Arial" pitchFamily="34" charset="0"/>
                <a:cs typeface="Arial" pitchFamily="34" charset="0"/>
              </a:rPr>
              <a:t> </a:t>
            </a:r>
            <a:br>
              <a:rPr kumimoji="0" lang="es-ES" sz="1600" b="0" i="1" u="none" strike="noStrike" cap="none" normalizeH="0" baseline="0" dirty="0" smtClean="0">
                <a:ln>
                  <a:noFill/>
                </a:ln>
                <a:solidFill>
                  <a:srgbClr val="0000FF"/>
                </a:solidFill>
                <a:effectLst/>
                <a:latin typeface="Arial" pitchFamily="34" charset="0"/>
                <a:cs typeface="Arial" pitchFamily="34" charset="0"/>
              </a:rPr>
            </a:br>
            <a:r>
              <a:rPr kumimoji="0" lang="es-ES" sz="1600" b="1" i="1" u="none" strike="noStrike" cap="none" normalizeH="0" baseline="0" dirty="0" smtClean="0">
                <a:ln>
                  <a:noFill/>
                </a:ln>
                <a:solidFill>
                  <a:srgbClr val="0000FF"/>
                </a:solidFill>
                <a:effectLst/>
                <a:latin typeface="Arial" pitchFamily="34" charset="0"/>
                <a:cs typeface="Arial" pitchFamily="34" charset="0"/>
              </a:rPr>
              <a:t>También están los doce apóstoles de 1.2 metros en oro.</a:t>
            </a:r>
            <a:r>
              <a:rPr kumimoji="0" lang="es-ES" sz="1600" b="0" i="1" u="none" strike="noStrike" cap="none" normalizeH="0" baseline="0" dirty="0" smtClean="0">
                <a:ln>
                  <a:noFill/>
                </a:ln>
                <a:solidFill>
                  <a:srgbClr val="0000FF"/>
                </a:solidFill>
                <a:effectLst/>
                <a:latin typeface="Arial" pitchFamily="34" charset="0"/>
                <a:cs typeface="Arial" pitchFamily="34" charset="0"/>
              </a:rPr>
              <a:t> </a:t>
            </a:r>
            <a:br>
              <a:rPr kumimoji="0" lang="es-ES" sz="1600" b="0" i="1" u="none" strike="noStrike" cap="none" normalizeH="0" baseline="0" dirty="0" smtClean="0">
                <a:ln>
                  <a:noFill/>
                </a:ln>
                <a:solidFill>
                  <a:srgbClr val="0000FF"/>
                </a:solidFill>
                <a:effectLst/>
                <a:latin typeface="Arial" pitchFamily="34" charset="0"/>
                <a:cs typeface="Arial" pitchFamily="34" charset="0"/>
              </a:rPr>
            </a:br>
            <a:endParaRPr kumimoji="0" lang="es-ES" sz="1600" b="0" i="1" u="none" strike="noStrike" cap="none" normalizeH="0" baseline="0" dirty="0" smtClean="0">
              <a:ln>
                <a:noFill/>
              </a:ln>
              <a:solidFill>
                <a:srgbClr val="0000FF"/>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600" b="0" i="1" u="none" strike="noStrike" cap="none" normalizeH="0" baseline="0" dirty="0" smtClean="0">
                <a:ln>
                  <a:noFill/>
                </a:ln>
                <a:solidFill>
                  <a:srgbClr val="0000FF"/>
                </a:solidFill>
                <a:effectLst/>
                <a:latin typeface="Arial" pitchFamily="34" charset="0"/>
                <a:cs typeface="Arial" pitchFamily="34" charset="0"/>
              </a:rPr>
              <a:t/>
            </a:r>
            <a:br>
              <a:rPr kumimoji="0" lang="es-ES" sz="1600" b="0" i="1" u="none" strike="noStrike" cap="none" normalizeH="0" baseline="0" dirty="0" smtClean="0">
                <a:ln>
                  <a:noFill/>
                </a:ln>
                <a:solidFill>
                  <a:srgbClr val="0000FF"/>
                </a:solidFill>
                <a:effectLst/>
                <a:latin typeface="Arial" pitchFamily="34" charset="0"/>
                <a:cs typeface="Arial" pitchFamily="34" charset="0"/>
              </a:rPr>
            </a:br>
            <a:r>
              <a:rPr kumimoji="0" lang="es-ES" sz="1600" b="0" i="1" u="none" strike="noStrike" cap="none" normalizeH="0" baseline="0" dirty="0" smtClean="0">
                <a:ln>
                  <a:noFill/>
                </a:ln>
                <a:solidFill>
                  <a:srgbClr val="0000FF"/>
                </a:solidFill>
                <a:effectLst/>
                <a:latin typeface="Arial" pitchFamily="34" charset="0"/>
                <a:cs typeface="Arial" pitchFamily="34" charset="0"/>
              </a:rPr>
              <a:t>Como hemos dicho, la isla del Coco atraía con facilidad a los Piratas para esconder sus tesoros. </a:t>
            </a:r>
            <a:br>
              <a:rPr kumimoji="0" lang="es-ES" sz="1600" b="0" i="1" u="none" strike="noStrike" cap="none" normalizeH="0" baseline="0" dirty="0" smtClean="0">
                <a:ln>
                  <a:noFill/>
                </a:ln>
                <a:solidFill>
                  <a:srgbClr val="0000FF"/>
                </a:solidFill>
                <a:effectLst/>
                <a:latin typeface="Arial" pitchFamily="34" charset="0"/>
                <a:cs typeface="Arial" pitchFamily="34" charset="0"/>
              </a:rPr>
            </a:br>
            <a:r>
              <a:rPr kumimoji="0" lang="es-ES" sz="1600" b="0" i="1" u="none" strike="noStrike" cap="none" normalizeH="0" baseline="0" dirty="0" smtClean="0">
                <a:ln>
                  <a:noFill/>
                </a:ln>
                <a:solidFill>
                  <a:srgbClr val="0000FF"/>
                </a:solidFill>
                <a:effectLst/>
                <a:latin typeface="Arial" pitchFamily="34" charset="0"/>
                <a:cs typeface="Arial" pitchFamily="34" charset="0"/>
              </a:rPr>
              <a:t>En una entrevista vía internet, el señor A. Borodina, presidente del Grupo de Compañías Alkor, con asiento en Rusia, confirmó la información. Dijo que ellos tenían información de que en la isla del Coco, se encuentra una imagen de la Virgen María de tres metros en oro sólido y doce apóstoles de 1.2 metros cada uno del mismo material. </a:t>
            </a:r>
            <a:br>
              <a:rPr kumimoji="0" lang="es-ES" sz="1600" b="0" i="1" u="none" strike="noStrike" cap="none" normalizeH="0" baseline="0" dirty="0" smtClean="0">
                <a:ln>
                  <a:noFill/>
                </a:ln>
                <a:solidFill>
                  <a:srgbClr val="0000FF"/>
                </a:solidFill>
                <a:effectLst/>
                <a:latin typeface="Arial" pitchFamily="34" charset="0"/>
                <a:cs typeface="Arial" pitchFamily="34" charset="0"/>
              </a:rPr>
            </a:br>
            <a:r>
              <a:rPr kumimoji="0" lang="es-ES" sz="1600" b="0" i="1" u="none" strike="noStrike" cap="none" normalizeH="0" baseline="0" dirty="0" smtClean="0">
                <a:ln>
                  <a:noFill/>
                </a:ln>
                <a:solidFill>
                  <a:srgbClr val="0000FF"/>
                </a:solidFill>
                <a:effectLst/>
                <a:latin typeface="Arial" pitchFamily="34" charset="0"/>
                <a:cs typeface="Arial" pitchFamily="34" charset="0"/>
              </a:rPr>
              <a:t>Según la estimación de la empresa Alkor, el valor en el mercado de estas piezas sería de un billón de dólares estadounidenses. </a:t>
            </a:r>
            <a:br>
              <a:rPr kumimoji="0" lang="es-ES" sz="1600" b="0" i="1" u="none" strike="noStrike" cap="none" normalizeH="0" baseline="0" dirty="0" smtClean="0">
                <a:ln>
                  <a:noFill/>
                </a:ln>
                <a:solidFill>
                  <a:srgbClr val="0000FF"/>
                </a:solidFill>
                <a:effectLst/>
                <a:latin typeface="Arial" pitchFamily="34" charset="0"/>
                <a:cs typeface="Arial" pitchFamily="34" charset="0"/>
              </a:rPr>
            </a:br>
            <a:r>
              <a:rPr kumimoji="0" lang="es-ES" sz="1600" b="0" i="1" u="none" strike="noStrike" cap="none" normalizeH="0" baseline="0" dirty="0" smtClean="0">
                <a:ln>
                  <a:noFill/>
                </a:ln>
                <a:solidFill>
                  <a:srgbClr val="0000FF"/>
                </a:solidFill>
                <a:effectLst/>
                <a:latin typeface="Arial" pitchFamily="34" charset="0"/>
                <a:cs typeface="Arial" pitchFamily="34" charset="0"/>
              </a:rPr>
              <a:t>«Pero hay mucho más. Es muy difícil darle un valor en dólares a cosas cuyo valor histórico y religioso es también muy alto, entonces nosotros estimamos eso entre los dos y cuatro billones de dólares estadounidenses», señaló el señor Borodina. </a:t>
            </a:r>
            <a:br>
              <a:rPr kumimoji="0" lang="es-ES" sz="1600" b="0" i="1" u="none" strike="noStrike" cap="none" normalizeH="0" baseline="0" dirty="0" smtClean="0">
                <a:ln>
                  <a:noFill/>
                </a:ln>
                <a:solidFill>
                  <a:srgbClr val="0000FF"/>
                </a:solidFill>
                <a:effectLst/>
                <a:latin typeface="Arial" pitchFamily="34" charset="0"/>
                <a:cs typeface="Arial" pitchFamily="34" charset="0"/>
              </a:rPr>
            </a:br>
            <a:r>
              <a:rPr kumimoji="0" lang="es-ES" sz="1600" b="0" i="1" u="none" strike="noStrike" cap="none" normalizeH="0" baseline="0" dirty="0" smtClean="0">
                <a:ln>
                  <a:noFill/>
                </a:ln>
                <a:solidFill>
                  <a:srgbClr val="0000FF"/>
                </a:solidFill>
                <a:effectLst/>
                <a:latin typeface="Arial" pitchFamily="34" charset="0"/>
                <a:cs typeface="Arial" pitchFamily="34" charset="0"/>
              </a:rPr>
              <a:t>El Presidente de Alkor explicó que la información obtenida deja claro que existen tres tesoros en el territorio de la isla del Coco, dos se encuentran en tierra y uno en el mar. </a:t>
            </a:r>
          </a:p>
        </p:txBody>
      </p:sp>
      <p:pic>
        <p:nvPicPr>
          <p:cNvPr id="7" name="Picture 2" descr="C:\Documents and Settings\Dell\Escritorio\formas montar\2cxx0f8.gif"/>
          <p:cNvPicPr>
            <a:picLocks noChangeAspect="1" noChangeArrowheads="1" noCrop="1"/>
          </p:cNvPicPr>
          <p:nvPr/>
        </p:nvPicPr>
        <p:blipFill>
          <a:blip r:embed="rId3" cstate="print"/>
          <a:srcRect/>
          <a:stretch>
            <a:fillRect/>
          </a:stretch>
        </p:blipFill>
        <p:spPr bwMode="auto">
          <a:xfrm>
            <a:off x="179512" y="5946382"/>
            <a:ext cx="1115617" cy="911618"/>
          </a:xfrm>
          <a:prstGeom prst="rect">
            <a:avLst/>
          </a:prstGeom>
          <a:noFill/>
        </p:spPr>
      </p:pic>
    </p:spTree>
  </p:cSld>
  <p:clrMapOvr>
    <a:masterClrMapping/>
  </p:clrMapOvr>
  <p:transition advTm="6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C:\Users\FUNDACIO\Desktop\imagesCAEQSOWR.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
        <p:nvSpPr>
          <p:cNvPr id="5" name="4 Triángulo isósceles"/>
          <p:cNvSpPr/>
          <p:nvPr/>
        </p:nvSpPr>
        <p:spPr>
          <a:xfrm>
            <a:off x="0" y="0"/>
            <a:ext cx="4500563"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4572000" y="0"/>
            <a:ext cx="4572000"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2214563" y="0"/>
            <a:ext cx="4643437" cy="6858000"/>
          </a:xfrm>
          <a:prstGeom prst="flowChartMerg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flipV="1">
            <a:off x="0" y="0"/>
            <a:ext cx="2214563" cy="6858000"/>
          </a:xfrm>
          <a:prstGeom prst="rtTriangl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H="1" flipV="1">
            <a:off x="6858000" y="0"/>
            <a:ext cx="2286000" cy="6858000"/>
          </a:xfrm>
          <a:prstGeom prst="rtTriangl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0"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0-ppt_w/2"/>
                                          </p:val>
                                        </p:tav>
                                      </p:tavLst>
                                    </p:anim>
                                    <p:anim calcmode="lin" valueType="num">
                                      <p:cBhvr additive="base">
                                        <p:cTn id="7" dur="5000"/>
                                        <p:tgtEl>
                                          <p:spTgt spid="8"/>
                                        </p:tgtEl>
                                        <p:attrNameLst>
                                          <p:attrName>ppt_y</p:attrName>
                                        </p:attrNameLst>
                                      </p:cBhvr>
                                      <p:tavLst>
                                        <p:tav tm="0">
                                          <p:val>
                                            <p:strVal val="ppt_y"/>
                                          </p:val>
                                        </p:tav>
                                        <p:tav tm="100000">
                                          <p:val>
                                            <p:strVal val="ppt_y"/>
                                          </p:val>
                                        </p:tav>
                                      </p:tavLst>
                                    </p:anim>
                                    <p:set>
                                      <p:cBhvr>
                                        <p:cTn id="8" dur="1" fill="hold">
                                          <p:stCondLst>
                                            <p:cond delay="4999"/>
                                          </p:stCondLst>
                                        </p:cTn>
                                        <p:tgtEl>
                                          <p:spTgt spid="8"/>
                                        </p:tgtEl>
                                        <p:attrNameLst>
                                          <p:attrName>style.visibility</p:attrName>
                                        </p:attrNameLst>
                                      </p:cBhvr>
                                      <p:to>
                                        <p:strVal val="hidden"/>
                                      </p:to>
                                    </p:set>
                                  </p:childTnLst>
                                </p:cTn>
                              </p:par>
                              <p:par>
                                <p:cTn id="9" presetID="7"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7" presetClass="exit" presetSubtype="2"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1+ppt_w/2"/>
                                          </p:val>
                                        </p:tav>
                                      </p:tavLst>
                                    </p:anim>
                                    <p:anim calcmode="lin" valueType="num">
                                      <p:cBhvr additive="base">
                                        <p:cTn id="15" dur="5000"/>
                                        <p:tgtEl>
                                          <p:spTgt spid="9"/>
                                        </p:tgtEl>
                                        <p:attrNameLst>
                                          <p:attrName>ppt_y</p:attrName>
                                        </p:attrNameLst>
                                      </p:cBhvr>
                                      <p:tavLst>
                                        <p:tav tm="0">
                                          <p:val>
                                            <p:strVal val="ppt_y"/>
                                          </p:val>
                                        </p:tav>
                                        <p:tav tm="100000">
                                          <p:val>
                                            <p:strVal val="ppt_y"/>
                                          </p:val>
                                        </p:tav>
                                      </p:tavLst>
                                    </p:anim>
                                    <p:set>
                                      <p:cBhvr>
                                        <p:cTn id="16" dur="1" fill="hold">
                                          <p:stCondLst>
                                            <p:cond delay="4999"/>
                                          </p:stCondLst>
                                        </p:cTn>
                                        <p:tgtEl>
                                          <p:spTgt spid="9"/>
                                        </p:tgtEl>
                                        <p:attrNameLst>
                                          <p:attrName>style.visibility</p:attrName>
                                        </p:attrNameLst>
                                      </p:cBhvr>
                                      <p:to>
                                        <p:strVal val="hidden"/>
                                      </p:to>
                                    </p:set>
                                  </p:childTnLst>
                                </p:cTn>
                              </p:par>
                              <p:par>
                                <p:cTn id="17" presetID="7" presetClass="exit" presetSubtype="4" fill="hold" nodeType="withEffect">
                                  <p:stCondLst>
                                    <p:cond delay="0"/>
                                  </p:stCondLst>
                                  <p:childTnLst>
                                    <p:anim calcmode="lin" valueType="num">
                                      <p:cBhvr additive="base">
                                        <p:cTn id="18" dur="5000"/>
                                        <p:tgtEl>
                                          <p:spTgt spid="5"/>
                                        </p:tgtEl>
                                        <p:attrNameLst>
                                          <p:attrName>ppt_x</p:attrName>
                                        </p:attrNameLst>
                                      </p:cBhvr>
                                      <p:tavLst>
                                        <p:tav tm="0">
                                          <p:val>
                                            <p:strVal val="ppt_x"/>
                                          </p:val>
                                        </p:tav>
                                        <p:tav tm="100000">
                                          <p:val>
                                            <p:strVal val="ppt_x"/>
                                          </p:val>
                                        </p:tav>
                                      </p:tavLst>
                                    </p:anim>
                                    <p:anim calcmode="lin" valueType="num">
                                      <p:cBhvr additive="base">
                                        <p:cTn id="19" dur="5000"/>
                                        <p:tgtEl>
                                          <p:spTgt spid="5"/>
                                        </p:tgtEl>
                                        <p:attrNameLst>
                                          <p:attrName>ppt_y</p:attrName>
                                        </p:attrNameLst>
                                      </p:cBhvr>
                                      <p:tavLst>
                                        <p:tav tm="0">
                                          <p:val>
                                            <p:strVal val="ppt_y"/>
                                          </p:val>
                                        </p:tav>
                                        <p:tav tm="100000">
                                          <p:val>
                                            <p:strVal val="1+ppt_h/2"/>
                                          </p:val>
                                        </p:tav>
                                      </p:tavLst>
                                    </p:anim>
                                    <p:set>
                                      <p:cBhvr>
                                        <p:cTn id="20" dur="1" fill="hold">
                                          <p:stCondLst>
                                            <p:cond delay="4999"/>
                                          </p:stCondLst>
                                        </p:cTn>
                                        <p:tgtEl>
                                          <p:spTgt spid="5"/>
                                        </p:tgtEl>
                                        <p:attrNameLst>
                                          <p:attrName>style.visibility</p:attrName>
                                        </p:attrNameLst>
                                      </p:cBhvr>
                                      <p:to>
                                        <p:strVal val="hidden"/>
                                      </p:to>
                                    </p:set>
                                  </p:childTnLst>
                                </p:cTn>
                              </p:par>
                              <p:par>
                                <p:cTn id="21" presetID="7" presetClass="exit" presetSubtype="4" fill="hold" nodeType="withEffect">
                                  <p:stCondLst>
                                    <p:cond delay="0"/>
                                  </p:stCondLst>
                                  <p:childTnLst>
                                    <p:anim calcmode="lin" valueType="num">
                                      <p:cBhvr additive="base">
                                        <p:cTn id="22" dur="5000"/>
                                        <p:tgtEl>
                                          <p:spTgt spid="6"/>
                                        </p:tgtEl>
                                        <p:attrNameLst>
                                          <p:attrName>ppt_x</p:attrName>
                                        </p:attrNameLst>
                                      </p:cBhvr>
                                      <p:tavLst>
                                        <p:tav tm="0">
                                          <p:val>
                                            <p:strVal val="ppt_x"/>
                                          </p:val>
                                        </p:tav>
                                        <p:tav tm="100000">
                                          <p:val>
                                            <p:strVal val="ppt_x"/>
                                          </p:val>
                                        </p:tav>
                                      </p:tavLst>
                                    </p:anim>
                                    <p:anim calcmode="lin" valueType="num">
                                      <p:cBhvr additive="base">
                                        <p:cTn id="23" dur="5000"/>
                                        <p:tgtEl>
                                          <p:spTgt spid="6"/>
                                        </p:tgtEl>
                                        <p:attrNameLst>
                                          <p:attrName>ppt_y</p:attrName>
                                        </p:attrNameLst>
                                      </p:cBhvr>
                                      <p:tavLst>
                                        <p:tav tm="0">
                                          <p:val>
                                            <p:strVal val="ppt_y"/>
                                          </p:val>
                                        </p:tav>
                                        <p:tav tm="100000">
                                          <p:val>
                                            <p:strVal val="1+ppt_h/2"/>
                                          </p:val>
                                        </p:tav>
                                      </p:tavLst>
                                    </p:anim>
                                    <p:set>
                                      <p:cBhvr>
                                        <p:cTn id="24" dur="1" fill="hold">
                                          <p:stCondLst>
                                            <p:cond delay="4999"/>
                                          </p:stCondLst>
                                        </p:cTn>
                                        <p:tgtEl>
                                          <p:spTgt spid="6"/>
                                        </p:tgtEl>
                                        <p:attrNameLst>
                                          <p:attrName>style.visibility</p:attrName>
                                        </p:attrNameLst>
                                      </p:cBhvr>
                                      <p:to>
                                        <p:strVal val="hidden"/>
                                      </p:to>
                                    </p:set>
                                  </p:childTnLst>
                                </p:cTn>
                              </p:par>
                              <p:par>
                                <p:cTn id="25" presetID="23" presetClass="entr" presetSubtype="28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0" fill="hold"/>
                                        <p:tgtEl>
                                          <p:spTgt spid="10"/>
                                        </p:tgtEl>
                                        <p:attrNameLst>
                                          <p:attrName>ppt_w</p:attrName>
                                        </p:attrNameLst>
                                      </p:cBhvr>
                                      <p:tavLst>
                                        <p:tav tm="0">
                                          <p:val>
                                            <p:strVal val="4/3*#ppt_w"/>
                                          </p:val>
                                        </p:tav>
                                        <p:tav tm="100000">
                                          <p:val>
                                            <p:strVal val="#ppt_w"/>
                                          </p:val>
                                        </p:tav>
                                      </p:tavLst>
                                    </p:anim>
                                    <p:anim calcmode="lin" valueType="num">
                                      <p:cBhvr>
                                        <p:cTn id="28" dur="5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costa-ric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39000"/>
          </a:blip>
          <a:srcRect/>
          <a:stretch>
            <a:fillRect/>
          </a:stretch>
        </p:blipFill>
        <p:spPr bwMode="auto">
          <a:xfrm>
            <a:off x="-1" y="0"/>
            <a:ext cx="9144001" cy="6858000"/>
          </a:xfrm>
          <a:prstGeom prst="rect">
            <a:avLst/>
          </a:prstGeom>
          <a:noFill/>
        </p:spPr>
      </p:pic>
      <p:grpSp>
        <p:nvGrpSpPr>
          <p:cNvPr id="5" name="4 Grupo"/>
          <p:cNvGrpSpPr/>
          <p:nvPr/>
        </p:nvGrpSpPr>
        <p:grpSpPr>
          <a:xfrm>
            <a:off x="928662" y="571480"/>
            <a:ext cx="8001056" cy="6072230"/>
            <a:chOff x="-357190" y="-318364"/>
            <a:chExt cx="8001056" cy="6072230"/>
          </a:xfrm>
          <a:solidFill>
            <a:srgbClr val="00B0F0"/>
          </a:solidFill>
        </p:grpSpPr>
        <p:sp>
          <p:nvSpPr>
            <p:cNvPr id="6" name="5 Rectángulo redondeado"/>
            <p:cNvSpPr/>
            <p:nvPr/>
          </p:nvSpPr>
          <p:spPr>
            <a:xfrm>
              <a:off x="-357190" y="-318364"/>
              <a:ext cx="8001056" cy="6072230"/>
            </a:xfrm>
            <a:prstGeom prst="roundRect">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6 Rectángulo"/>
            <p:cNvSpPr/>
            <p:nvPr/>
          </p:nvSpPr>
          <p:spPr>
            <a:xfrm>
              <a:off x="212010" y="579646"/>
              <a:ext cx="6148276" cy="3919020"/>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endParaRPr lang="es-ES" sz="1600" b="1" i="1" kern="1200" dirty="0"/>
            </a:p>
          </p:txBody>
        </p:sp>
      </p:grpSp>
      <p:sp>
        <p:nvSpPr>
          <p:cNvPr id="2" name="1 Rectángulo"/>
          <p:cNvSpPr/>
          <p:nvPr/>
        </p:nvSpPr>
        <p:spPr>
          <a:xfrm>
            <a:off x="1643042" y="785794"/>
            <a:ext cx="6858048" cy="5509200"/>
          </a:xfrm>
          <a:prstGeom prst="rect">
            <a:avLst/>
          </a:prstGeom>
        </p:spPr>
        <p:txBody>
          <a:bodyPr wrap="square">
            <a:spAutoFit/>
          </a:bodyPr>
          <a:lstStyle/>
          <a:p>
            <a:r>
              <a:rPr lang="es-ES" sz="1600" b="1" i="1" dirty="0" smtClean="0">
                <a:solidFill>
                  <a:srgbClr val="0000FF"/>
                </a:solidFill>
              </a:rPr>
              <a:t>Investigación </a:t>
            </a:r>
            <a:br>
              <a:rPr lang="es-ES" sz="1600" b="1" i="1" dirty="0" smtClean="0">
                <a:solidFill>
                  <a:srgbClr val="0000FF"/>
                </a:solidFill>
              </a:rPr>
            </a:br>
            <a:r>
              <a:rPr lang="es-ES" sz="1600" b="1" i="1" dirty="0" smtClean="0">
                <a:solidFill>
                  <a:srgbClr val="0000FF"/>
                </a:solidFill>
              </a:rPr>
              <a:t/>
            </a:r>
            <a:br>
              <a:rPr lang="es-ES" sz="1600" b="1" i="1" dirty="0" smtClean="0">
                <a:solidFill>
                  <a:srgbClr val="0000FF"/>
                </a:solidFill>
              </a:rPr>
            </a:br>
            <a:r>
              <a:rPr lang="es-ES" sz="1600" b="1" i="1" dirty="0" smtClean="0">
                <a:solidFill>
                  <a:srgbClr val="0000FF"/>
                </a:solidFill>
              </a:rPr>
              <a:t>Todo inició con una investigación publicada el 5 y 13 de junio de este año, donde se pudo determinar que el Grupo de Compañías Alkor, realizó un estudio vía satélite de la isla del Coco y comprobó la existencia de tres tesoros en ese lugar. </a:t>
            </a:r>
            <a:br>
              <a:rPr lang="es-ES" sz="1600" b="1" i="1" dirty="0" smtClean="0">
                <a:solidFill>
                  <a:srgbClr val="0000FF"/>
                </a:solidFill>
              </a:rPr>
            </a:br>
            <a:r>
              <a:rPr lang="es-ES" sz="1600" b="1" i="1" dirty="0" smtClean="0">
                <a:solidFill>
                  <a:srgbClr val="0000FF"/>
                </a:solidFill>
              </a:rPr>
              <a:t>«Las investigaciones realizadas de cosmofotos (fotografías desde el satélite) y mapas de la isla, dieron resultados positivos, nuestros científicos recibieron información verídica que en el territorio del Coco y sus cercanías en tres puntos geográficos tienen oro. Este oro puede estar en grandes concentraciones o también podría ser que tengan otros metales preciosos», señalan las primeras informaciones que dimos a conocer. </a:t>
            </a:r>
            <a:br>
              <a:rPr lang="es-ES" sz="1600" b="1" i="1" dirty="0" smtClean="0">
                <a:solidFill>
                  <a:srgbClr val="0000FF"/>
                </a:solidFill>
              </a:rPr>
            </a:br>
            <a:r>
              <a:rPr lang="es-ES" sz="1600" b="1" i="1" dirty="0" smtClean="0">
                <a:solidFill>
                  <a:srgbClr val="0000FF"/>
                </a:solidFill>
              </a:rPr>
              <a:t>Esta primera nota era dirigida a Alan David Shephard, quien por alguna razón se interesó en los tesoros. Al parecer tenía permiso en ese momento del Gobierno de José María Figueres para realizar tal investigación. </a:t>
            </a:r>
            <a:br>
              <a:rPr lang="es-ES" sz="1600" b="1" i="1" dirty="0" smtClean="0">
                <a:solidFill>
                  <a:srgbClr val="0000FF"/>
                </a:solidFill>
              </a:rPr>
            </a:br>
            <a:r>
              <a:rPr lang="es-ES" sz="1600" b="1" i="1" dirty="0" smtClean="0">
                <a:solidFill>
                  <a:srgbClr val="0000FF"/>
                </a:solidFill>
              </a:rPr>
              <a:t>En una segunda misiva el Presidente de Alkor, el señor Borodina, señala que se reunió con el embajador de Costa Rica en Rusia H.E. Plutarco Hernández S., pero en una entrevista anterior el Ministro del Ambiente y Energía Carlos Manuel Rodríguez dijo desconocer la nota. </a:t>
            </a:r>
            <a:br>
              <a:rPr lang="es-ES" sz="1600" b="1" i="1" dirty="0" smtClean="0">
                <a:solidFill>
                  <a:srgbClr val="0000FF"/>
                </a:solidFill>
              </a:rPr>
            </a:br>
            <a:r>
              <a:rPr lang="es-ES" sz="1600" b="1" i="1" dirty="0" smtClean="0">
                <a:solidFill>
                  <a:srgbClr val="0000FF"/>
                </a:solidFill>
              </a:rPr>
              <a:t>Al embajador de Costa Rica en Rusia se le enviaron varios correos electrónicos para que se refiriera al tema pero hasta la fecha no a respondido ninguno, ha guardado silencio. </a:t>
            </a:r>
            <a:endParaRPr lang="es-ES" sz="1600" b="1" i="1" dirty="0">
              <a:solidFill>
                <a:srgbClr val="0000FF"/>
              </a:solidFill>
            </a:endParaRPr>
          </a:p>
        </p:txBody>
      </p:sp>
      <p:pic>
        <p:nvPicPr>
          <p:cNvPr id="3" name="Picture 2" descr="C:\Documents and Settings\Dell\Escritorio\formas montar\2cxx0f8.gif"/>
          <p:cNvPicPr>
            <a:picLocks noChangeAspect="1" noChangeArrowheads="1" noCrop="1"/>
          </p:cNvPicPr>
          <p:nvPr/>
        </p:nvPicPr>
        <p:blipFill>
          <a:blip r:embed="rId3" cstate="print"/>
          <a:srcRect/>
          <a:stretch>
            <a:fillRect/>
          </a:stretch>
        </p:blipFill>
        <p:spPr bwMode="auto">
          <a:xfrm>
            <a:off x="179512" y="5946382"/>
            <a:ext cx="1115617" cy="911618"/>
          </a:xfrm>
          <a:prstGeom prst="rect">
            <a:avLst/>
          </a:prstGeom>
          <a:noFill/>
        </p:spPr>
      </p:pic>
    </p:spTree>
  </p:cSld>
  <p:clrMapOvr>
    <a:masterClrMapping/>
  </p:clrMapOvr>
  <p:transition advTm="6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FUNDACIO\Desktop\4928817-islas-cocos-con-flores.jpg"/>
          <p:cNvPicPr>
            <a:picLocks noChangeAspect="1" noChangeArrowheads="1"/>
          </p:cNvPicPr>
          <p:nvPr/>
        </p:nvPicPr>
        <p:blipFill>
          <a:blip r:embed="rId2"/>
          <a:srcRect/>
          <a:stretch>
            <a:fillRect/>
          </a:stretch>
        </p:blipFill>
        <p:spPr bwMode="auto">
          <a:xfrm>
            <a:off x="0" y="0"/>
            <a:ext cx="9229888" cy="6858000"/>
          </a:xfrm>
          <a:prstGeom prst="rect">
            <a:avLst/>
          </a:prstGeom>
          <a:noFill/>
        </p:spPr>
      </p:pic>
      <p:pic>
        <p:nvPicPr>
          <p:cNvPr id="3" name="Picture 2" descr="C:\Users\FUNDACIO\Desktop\4928817-islas-cocos-con-flores.jpg"/>
          <p:cNvPicPr>
            <a:picLocks noChangeAspect="1" noChangeArrowheads="1"/>
          </p:cNvPicPr>
          <p:nvPr/>
        </p:nvPicPr>
        <p:blipFill>
          <a:blip r:embed="rId2"/>
          <a:srcRect/>
          <a:stretch>
            <a:fillRect/>
          </a:stretch>
        </p:blipFill>
        <p:spPr bwMode="auto">
          <a:xfrm>
            <a:off x="0" y="0"/>
            <a:ext cx="9229888" cy="6858000"/>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diamond(in)">
                                      <p:cBhvr>
                                        <p:cTn id="7" dur="5000"/>
                                        <p:tgtEl>
                                          <p:spTgt spid="48130"/>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fltVal val="0"/>
                                          </p:val>
                                        </p:tav>
                                        <p:tav tm="100000">
                                          <p:val>
                                            <p:strVal val="#ppt_w"/>
                                          </p:val>
                                        </p:tav>
                                      </p:tavLst>
                                    </p:anim>
                                    <p:anim calcmode="lin" valueType="num">
                                      <p:cBhvr>
                                        <p:cTn id="11" dur="5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0000"/>
          </a:blip>
          <a:srcRect/>
          <a:stretch>
            <a:fillRect/>
          </a:stretch>
        </p:blipFill>
        <p:spPr bwMode="auto">
          <a:xfrm>
            <a:off x="-1" y="0"/>
            <a:ext cx="9144001" cy="6858000"/>
          </a:xfrm>
          <a:prstGeom prst="rect">
            <a:avLst/>
          </a:prstGeom>
          <a:noFill/>
        </p:spPr>
      </p:pic>
      <p:pic>
        <p:nvPicPr>
          <p:cNvPr id="49154" name="Picture 2" descr="C:\Users\FUNDACIO\Desktop\islas-cocos-Keeling.jpg"/>
          <p:cNvPicPr>
            <a:picLocks noChangeAspect="1" noChangeArrowheads="1"/>
          </p:cNvPicPr>
          <p:nvPr/>
        </p:nvPicPr>
        <p:blipFill>
          <a:blip r:embed="rId3"/>
          <a:srcRect/>
          <a:stretch>
            <a:fillRect/>
          </a:stretch>
        </p:blipFill>
        <p:spPr bwMode="auto">
          <a:xfrm>
            <a:off x="1643042" y="1142984"/>
            <a:ext cx="5572132" cy="4179099"/>
          </a:xfrm>
          <a:prstGeom prst="rect">
            <a:avLst/>
          </a:prstGeom>
          <a:noFill/>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0000"/>
          </a:blip>
          <a:srcRect/>
          <a:stretch>
            <a:fillRect/>
          </a:stretch>
        </p:blipFill>
        <p:spPr bwMode="auto">
          <a:xfrm>
            <a:off x="-1" y="0"/>
            <a:ext cx="9144001" cy="6858000"/>
          </a:xfrm>
          <a:prstGeom prst="rect">
            <a:avLst/>
          </a:prstGeom>
          <a:noFill/>
        </p:spPr>
      </p:pic>
      <p:pic>
        <p:nvPicPr>
          <p:cNvPr id="39938" name="Picture 2" descr="https://upload.wikimedia.org/wikipedia/commons/a/a0/Los_Moais_Riscos_en_Isla_del_Coco.JPG?uselang=es"/>
          <p:cNvPicPr>
            <a:picLocks noChangeAspect="1" noChangeArrowheads="1"/>
          </p:cNvPicPr>
          <p:nvPr/>
        </p:nvPicPr>
        <p:blipFill>
          <a:blip r:embed="rId3"/>
          <a:srcRect/>
          <a:stretch>
            <a:fillRect/>
          </a:stretch>
        </p:blipFill>
        <p:spPr bwMode="auto">
          <a:xfrm>
            <a:off x="214282" y="1428736"/>
            <a:ext cx="8712383" cy="4071966"/>
          </a:xfrm>
          <a:prstGeom prst="rect">
            <a:avLst/>
          </a:prstGeom>
          <a:noFill/>
        </p:spPr>
      </p:pic>
      <p:sp>
        <p:nvSpPr>
          <p:cNvPr id="3" name="2 Rectángulo"/>
          <p:cNvSpPr/>
          <p:nvPr/>
        </p:nvSpPr>
        <p:spPr>
          <a:xfrm>
            <a:off x="2500298" y="500042"/>
            <a:ext cx="4359142" cy="461665"/>
          </a:xfrm>
          <a:prstGeom prst="rect">
            <a:avLst/>
          </a:prstGeom>
        </p:spPr>
        <p:txBody>
          <a:bodyPr wrap="none">
            <a:spAutoFit/>
          </a:bodyPr>
          <a:lstStyle/>
          <a:p>
            <a:r>
              <a:rPr lang="es-ES" sz="2400" b="1" dirty="0" smtClean="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rPr>
              <a:t>Los Moais Riscos en Isla del Coco</a:t>
            </a:r>
            <a:endParaRPr lang="es-ES" sz="2400" b="1" dirty="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endParaRPr>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1" cy="6858000"/>
          </a:xfrm>
          <a:prstGeom prst="rect">
            <a:avLst/>
          </a:prstGeom>
          <a:noFill/>
        </p:spPr>
      </p:pic>
      <p:pic>
        <p:nvPicPr>
          <p:cNvPr id="13" name="Picture 2" descr="C:\Users\FUNDACIO\Desktop\Cabanas_para_guarda_parques_Isla_del_Coco.jpg"/>
          <p:cNvPicPr>
            <a:picLocks noChangeAspect="1" noChangeArrowheads="1"/>
          </p:cNvPicPr>
          <p:nvPr/>
        </p:nvPicPr>
        <p:blipFill>
          <a:blip r:embed="rId3"/>
          <a:srcRect/>
          <a:stretch>
            <a:fillRect/>
          </a:stretch>
        </p:blipFill>
        <p:spPr bwMode="auto">
          <a:xfrm>
            <a:off x="857224" y="785794"/>
            <a:ext cx="7496987" cy="5641483"/>
          </a:xfrm>
          <a:prstGeom prst="rect">
            <a:avLst/>
          </a:prstGeom>
          <a:noFill/>
        </p:spPr>
      </p:pic>
      <p:sp>
        <p:nvSpPr>
          <p:cNvPr id="9" name="8 Proceso"/>
          <p:cNvSpPr/>
          <p:nvPr/>
        </p:nvSpPr>
        <p:spPr>
          <a:xfrm>
            <a:off x="0" y="0"/>
            <a:ext cx="971550"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roceso"/>
          <p:cNvSpPr/>
          <p:nvPr/>
        </p:nvSpPr>
        <p:spPr>
          <a:xfrm>
            <a:off x="971550" y="0"/>
            <a:ext cx="936625"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roceso"/>
          <p:cNvSpPr/>
          <p:nvPr/>
        </p:nvSpPr>
        <p:spPr>
          <a:xfrm>
            <a:off x="1908175" y="0"/>
            <a:ext cx="1079500"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Proceso"/>
          <p:cNvSpPr/>
          <p:nvPr/>
        </p:nvSpPr>
        <p:spPr>
          <a:xfrm>
            <a:off x="2987675" y="0"/>
            <a:ext cx="1008063"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roceso"/>
          <p:cNvSpPr/>
          <p:nvPr/>
        </p:nvSpPr>
        <p:spPr>
          <a:xfrm>
            <a:off x="4000496" y="0"/>
            <a:ext cx="1081087" cy="683895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roceso"/>
          <p:cNvSpPr/>
          <p:nvPr/>
        </p:nvSpPr>
        <p:spPr>
          <a:xfrm>
            <a:off x="5076825" y="0"/>
            <a:ext cx="1008063"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Proceso"/>
          <p:cNvSpPr/>
          <p:nvPr/>
        </p:nvSpPr>
        <p:spPr>
          <a:xfrm>
            <a:off x="6084888" y="0"/>
            <a:ext cx="1008062"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Proceso"/>
          <p:cNvSpPr/>
          <p:nvPr/>
        </p:nvSpPr>
        <p:spPr>
          <a:xfrm>
            <a:off x="7092280" y="0"/>
            <a:ext cx="1003300"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Proceso"/>
          <p:cNvSpPr/>
          <p:nvPr/>
        </p:nvSpPr>
        <p:spPr>
          <a:xfrm>
            <a:off x="8101013" y="0"/>
            <a:ext cx="1042987"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0"/>
                                        </p:tgtEl>
                                        <p:attrNameLst>
                                          <p:attrName>style.opacity</p:attrName>
                                        </p:attrNameLst>
                                      </p:cBhvr>
                                      <p:to>
                                        <p:strVal val="0.25"/>
                                      </p:to>
                                    </p:set>
                                    <p:animEffect filter="image" prLst="opacity: 0.25">
                                      <p:cBhvr rctx="IE">
                                        <p:cTn id="7" dur="indefinite"/>
                                        <p:tgtEl>
                                          <p:spTgt spid="20"/>
                                        </p:tgtEl>
                                      </p:cBhvr>
                                    </p:animEffect>
                                  </p:childTnLst>
                                </p:cTn>
                              </p:par>
                              <p:par>
                                <p:cTn id="8" presetID="2" presetClass="exit" presetSubtype="4" fill="hold" nodeType="withEffect">
                                  <p:stCondLst>
                                    <p:cond delay="0"/>
                                  </p:stCondLst>
                                  <p:childTnLst>
                                    <p:anim calcmode="lin" valueType="num">
                                      <p:cBhvr additive="base">
                                        <p:cTn id="9" dur="5000"/>
                                        <p:tgtEl>
                                          <p:spTgt spid="9"/>
                                        </p:tgtEl>
                                        <p:attrNameLst>
                                          <p:attrName>ppt_x</p:attrName>
                                        </p:attrNameLst>
                                      </p:cBhvr>
                                      <p:tavLst>
                                        <p:tav tm="0">
                                          <p:val>
                                            <p:strVal val="ppt_x"/>
                                          </p:val>
                                        </p:tav>
                                        <p:tav tm="100000">
                                          <p:val>
                                            <p:strVal val="ppt_x"/>
                                          </p:val>
                                        </p:tav>
                                      </p:tavLst>
                                    </p:anim>
                                    <p:anim calcmode="lin" valueType="num">
                                      <p:cBhvr additive="base">
                                        <p:cTn id="10" dur="5000"/>
                                        <p:tgtEl>
                                          <p:spTgt spid="9"/>
                                        </p:tgtEl>
                                        <p:attrNameLst>
                                          <p:attrName>ppt_y</p:attrName>
                                        </p:attrNameLst>
                                      </p:cBhvr>
                                      <p:tavLst>
                                        <p:tav tm="0">
                                          <p:val>
                                            <p:strVal val="ppt_y"/>
                                          </p:val>
                                        </p:tav>
                                        <p:tav tm="100000">
                                          <p:val>
                                            <p:strVal val="1+ppt_h/2"/>
                                          </p:val>
                                        </p:tav>
                                      </p:tavLst>
                                    </p:anim>
                                    <p:set>
                                      <p:cBhvr>
                                        <p:cTn id="11" dur="1" fill="hold">
                                          <p:stCondLst>
                                            <p:cond delay="4999"/>
                                          </p:stCondLst>
                                        </p:cTn>
                                        <p:tgtEl>
                                          <p:spTgt spid="9"/>
                                        </p:tgtEl>
                                        <p:attrNameLst>
                                          <p:attrName>style.visibility</p:attrName>
                                        </p:attrNameLst>
                                      </p:cBhvr>
                                      <p:to>
                                        <p:strVal val="hidden"/>
                                      </p:to>
                                    </p:set>
                                  </p:childTnLst>
                                </p:cTn>
                              </p:par>
                              <p:par>
                                <p:cTn id="12" presetID="2" presetClass="exit" presetSubtype="1" fill="hold" nodeType="withEffect">
                                  <p:stCondLst>
                                    <p:cond delay="0"/>
                                  </p:stCondLst>
                                  <p:childTnLst>
                                    <p:anim calcmode="lin" valueType="num">
                                      <p:cBhvr additive="base">
                                        <p:cTn id="13" dur="5000"/>
                                        <p:tgtEl>
                                          <p:spTgt spid="10"/>
                                        </p:tgtEl>
                                        <p:attrNameLst>
                                          <p:attrName>ppt_x</p:attrName>
                                        </p:attrNameLst>
                                      </p:cBhvr>
                                      <p:tavLst>
                                        <p:tav tm="0">
                                          <p:val>
                                            <p:strVal val="ppt_x"/>
                                          </p:val>
                                        </p:tav>
                                        <p:tav tm="100000">
                                          <p:val>
                                            <p:strVal val="ppt_x"/>
                                          </p:val>
                                        </p:tav>
                                      </p:tavLst>
                                    </p:anim>
                                    <p:anim calcmode="lin" valueType="num">
                                      <p:cBhvr additive="base">
                                        <p:cTn id="14" dur="5000"/>
                                        <p:tgtEl>
                                          <p:spTgt spid="10"/>
                                        </p:tgtEl>
                                        <p:attrNameLst>
                                          <p:attrName>ppt_y</p:attrName>
                                        </p:attrNameLst>
                                      </p:cBhvr>
                                      <p:tavLst>
                                        <p:tav tm="0">
                                          <p:val>
                                            <p:strVal val="ppt_y"/>
                                          </p:val>
                                        </p:tav>
                                        <p:tav tm="100000">
                                          <p:val>
                                            <p:strVal val="0-ppt_h/2"/>
                                          </p:val>
                                        </p:tav>
                                      </p:tavLst>
                                    </p:anim>
                                    <p:set>
                                      <p:cBhvr>
                                        <p:cTn id="15" dur="1" fill="hold">
                                          <p:stCondLst>
                                            <p:cond delay="4999"/>
                                          </p:stCondLst>
                                        </p:cTn>
                                        <p:tgtEl>
                                          <p:spTgt spid="10"/>
                                        </p:tgtEl>
                                        <p:attrNameLst>
                                          <p:attrName>style.visibility</p:attrName>
                                        </p:attrNameLst>
                                      </p:cBhvr>
                                      <p:to>
                                        <p:strVal val="hidden"/>
                                      </p:to>
                                    </p:set>
                                  </p:childTnLst>
                                </p:cTn>
                              </p:par>
                              <p:par>
                                <p:cTn id="16" presetID="2" presetClass="exit" presetSubtype="4" fill="hold" nodeType="withEffect">
                                  <p:stCondLst>
                                    <p:cond delay="0"/>
                                  </p:stCondLst>
                                  <p:childTnLst>
                                    <p:anim calcmode="lin" valueType="num">
                                      <p:cBhvr additive="base">
                                        <p:cTn id="17" dur="5000"/>
                                        <p:tgtEl>
                                          <p:spTgt spid="11"/>
                                        </p:tgtEl>
                                        <p:attrNameLst>
                                          <p:attrName>ppt_x</p:attrName>
                                        </p:attrNameLst>
                                      </p:cBhvr>
                                      <p:tavLst>
                                        <p:tav tm="0">
                                          <p:val>
                                            <p:strVal val="ppt_x"/>
                                          </p:val>
                                        </p:tav>
                                        <p:tav tm="100000">
                                          <p:val>
                                            <p:strVal val="ppt_x"/>
                                          </p:val>
                                        </p:tav>
                                      </p:tavLst>
                                    </p:anim>
                                    <p:anim calcmode="lin" valueType="num">
                                      <p:cBhvr additive="base">
                                        <p:cTn id="18" dur="5000"/>
                                        <p:tgtEl>
                                          <p:spTgt spid="11"/>
                                        </p:tgtEl>
                                        <p:attrNameLst>
                                          <p:attrName>ppt_y</p:attrName>
                                        </p:attrNameLst>
                                      </p:cBhvr>
                                      <p:tavLst>
                                        <p:tav tm="0">
                                          <p:val>
                                            <p:strVal val="ppt_y"/>
                                          </p:val>
                                        </p:tav>
                                        <p:tav tm="100000">
                                          <p:val>
                                            <p:strVal val="1+ppt_h/2"/>
                                          </p:val>
                                        </p:tav>
                                      </p:tavLst>
                                    </p:anim>
                                    <p:set>
                                      <p:cBhvr>
                                        <p:cTn id="19" dur="1" fill="hold">
                                          <p:stCondLst>
                                            <p:cond delay="4999"/>
                                          </p:stCondLst>
                                        </p:cTn>
                                        <p:tgtEl>
                                          <p:spTgt spid="11"/>
                                        </p:tgtEl>
                                        <p:attrNameLst>
                                          <p:attrName>style.visibility</p:attrName>
                                        </p:attrNameLst>
                                      </p:cBhvr>
                                      <p:to>
                                        <p:strVal val="hidden"/>
                                      </p:to>
                                    </p:set>
                                  </p:childTnLst>
                                </p:cTn>
                              </p:par>
                              <p:par>
                                <p:cTn id="20" presetID="2" presetClass="exit" presetSubtype="1" fill="hold" nodeType="withEffect">
                                  <p:stCondLst>
                                    <p:cond delay="0"/>
                                  </p:stCondLst>
                                  <p:childTnLst>
                                    <p:anim calcmode="lin" valueType="num">
                                      <p:cBhvr additive="base">
                                        <p:cTn id="21" dur="5000"/>
                                        <p:tgtEl>
                                          <p:spTgt spid="12"/>
                                        </p:tgtEl>
                                        <p:attrNameLst>
                                          <p:attrName>ppt_x</p:attrName>
                                        </p:attrNameLst>
                                      </p:cBhvr>
                                      <p:tavLst>
                                        <p:tav tm="0">
                                          <p:val>
                                            <p:strVal val="ppt_x"/>
                                          </p:val>
                                        </p:tav>
                                        <p:tav tm="100000">
                                          <p:val>
                                            <p:strVal val="ppt_x"/>
                                          </p:val>
                                        </p:tav>
                                      </p:tavLst>
                                    </p:anim>
                                    <p:anim calcmode="lin" valueType="num">
                                      <p:cBhvr additive="base">
                                        <p:cTn id="22" dur="5000"/>
                                        <p:tgtEl>
                                          <p:spTgt spid="12"/>
                                        </p:tgtEl>
                                        <p:attrNameLst>
                                          <p:attrName>ppt_y</p:attrName>
                                        </p:attrNameLst>
                                      </p:cBhvr>
                                      <p:tavLst>
                                        <p:tav tm="0">
                                          <p:val>
                                            <p:strVal val="ppt_y"/>
                                          </p:val>
                                        </p:tav>
                                        <p:tav tm="100000">
                                          <p:val>
                                            <p:strVal val="0-ppt_h/2"/>
                                          </p:val>
                                        </p:tav>
                                      </p:tavLst>
                                    </p:anim>
                                    <p:set>
                                      <p:cBhvr>
                                        <p:cTn id="23" dur="1" fill="hold">
                                          <p:stCondLst>
                                            <p:cond delay="4999"/>
                                          </p:stCondLst>
                                        </p:cTn>
                                        <p:tgtEl>
                                          <p:spTgt spid="12"/>
                                        </p:tgtEl>
                                        <p:attrNameLst>
                                          <p:attrName>style.visibility</p:attrName>
                                        </p:attrNameLst>
                                      </p:cBhvr>
                                      <p:to>
                                        <p:strVal val="hidden"/>
                                      </p:to>
                                    </p:set>
                                  </p:childTnLst>
                                </p:cTn>
                              </p:par>
                              <p:par>
                                <p:cTn id="24" presetID="2" presetClass="exit" presetSubtype="4" fill="hold" nodeType="withEffect">
                                  <p:stCondLst>
                                    <p:cond delay="0"/>
                                  </p:stCondLst>
                                  <p:childTnLst>
                                    <p:anim calcmode="lin" valueType="num">
                                      <p:cBhvr additive="base">
                                        <p:cTn id="25" dur="5000"/>
                                        <p:tgtEl>
                                          <p:spTgt spid="15"/>
                                        </p:tgtEl>
                                        <p:attrNameLst>
                                          <p:attrName>ppt_x</p:attrName>
                                        </p:attrNameLst>
                                      </p:cBhvr>
                                      <p:tavLst>
                                        <p:tav tm="0">
                                          <p:val>
                                            <p:strVal val="ppt_x"/>
                                          </p:val>
                                        </p:tav>
                                        <p:tav tm="100000">
                                          <p:val>
                                            <p:strVal val="ppt_x"/>
                                          </p:val>
                                        </p:tav>
                                      </p:tavLst>
                                    </p:anim>
                                    <p:anim calcmode="lin" valueType="num">
                                      <p:cBhvr additive="base">
                                        <p:cTn id="26" dur="5000"/>
                                        <p:tgtEl>
                                          <p:spTgt spid="15"/>
                                        </p:tgtEl>
                                        <p:attrNameLst>
                                          <p:attrName>ppt_y</p:attrName>
                                        </p:attrNameLst>
                                      </p:cBhvr>
                                      <p:tavLst>
                                        <p:tav tm="0">
                                          <p:val>
                                            <p:strVal val="ppt_y"/>
                                          </p:val>
                                        </p:tav>
                                        <p:tav tm="100000">
                                          <p:val>
                                            <p:strVal val="1+ppt_h/2"/>
                                          </p:val>
                                        </p:tav>
                                      </p:tavLst>
                                    </p:anim>
                                    <p:set>
                                      <p:cBhvr>
                                        <p:cTn id="27" dur="1" fill="hold">
                                          <p:stCondLst>
                                            <p:cond delay="4999"/>
                                          </p:stCondLst>
                                        </p:cTn>
                                        <p:tgtEl>
                                          <p:spTgt spid="15"/>
                                        </p:tgtEl>
                                        <p:attrNameLst>
                                          <p:attrName>style.visibility</p:attrName>
                                        </p:attrNameLst>
                                      </p:cBhvr>
                                      <p:to>
                                        <p:strVal val="hidden"/>
                                      </p:to>
                                    </p:set>
                                  </p:childTnLst>
                                </p:cTn>
                              </p:par>
                              <p:par>
                                <p:cTn id="28" presetID="2" presetClass="exit" presetSubtype="1" fill="hold" nodeType="withEffect">
                                  <p:stCondLst>
                                    <p:cond delay="0"/>
                                  </p:stCondLst>
                                  <p:childTnLst>
                                    <p:anim calcmode="lin" valueType="num">
                                      <p:cBhvr additive="base">
                                        <p:cTn id="29" dur="5000"/>
                                        <p:tgtEl>
                                          <p:spTgt spid="16"/>
                                        </p:tgtEl>
                                        <p:attrNameLst>
                                          <p:attrName>ppt_x</p:attrName>
                                        </p:attrNameLst>
                                      </p:cBhvr>
                                      <p:tavLst>
                                        <p:tav tm="0">
                                          <p:val>
                                            <p:strVal val="ppt_x"/>
                                          </p:val>
                                        </p:tav>
                                        <p:tav tm="100000">
                                          <p:val>
                                            <p:strVal val="ppt_x"/>
                                          </p:val>
                                        </p:tav>
                                      </p:tavLst>
                                    </p:anim>
                                    <p:anim calcmode="lin" valueType="num">
                                      <p:cBhvr additive="base">
                                        <p:cTn id="30" dur="5000"/>
                                        <p:tgtEl>
                                          <p:spTgt spid="16"/>
                                        </p:tgtEl>
                                        <p:attrNameLst>
                                          <p:attrName>ppt_y</p:attrName>
                                        </p:attrNameLst>
                                      </p:cBhvr>
                                      <p:tavLst>
                                        <p:tav tm="0">
                                          <p:val>
                                            <p:strVal val="ppt_y"/>
                                          </p:val>
                                        </p:tav>
                                        <p:tav tm="100000">
                                          <p:val>
                                            <p:strVal val="0-ppt_h/2"/>
                                          </p:val>
                                        </p:tav>
                                      </p:tavLst>
                                    </p:anim>
                                    <p:set>
                                      <p:cBhvr>
                                        <p:cTn id="31" dur="1" fill="hold">
                                          <p:stCondLst>
                                            <p:cond delay="4999"/>
                                          </p:stCondLst>
                                        </p:cTn>
                                        <p:tgtEl>
                                          <p:spTgt spid="16"/>
                                        </p:tgtEl>
                                        <p:attrNameLst>
                                          <p:attrName>style.visibility</p:attrName>
                                        </p:attrNameLst>
                                      </p:cBhvr>
                                      <p:to>
                                        <p:strVal val="hidden"/>
                                      </p:to>
                                    </p:set>
                                  </p:childTnLst>
                                </p:cTn>
                              </p:par>
                              <p:par>
                                <p:cTn id="32" presetID="2" presetClass="exit" presetSubtype="4" fill="hold" nodeType="withEffect">
                                  <p:stCondLst>
                                    <p:cond delay="0"/>
                                  </p:stCondLst>
                                  <p:childTnLst>
                                    <p:anim calcmode="lin" valueType="num">
                                      <p:cBhvr additive="base">
                                        <p:cTn id="33" dur="5000"/>
                                        <p:tgtEl>
                                          <p:spTgt spid="17"/>
                                        </p:tgtEl>
                                        <p:attrNameLst>
                                          <p:attrName>ppt_x</p:attrName>
                                        </p:attrNameLst>
                                      </p:cBhvr>
                                      <p:tavLst>
                                        <p:tav tm="0">
                                          <p:val>
                                            <p:strVal val="ppt_x"/>
                                          </p:val>
                                        </p:tav>
                                        <p:tav tm="100000">
                                          <p:val>
                                            <p:strVal val="ppt_x"/>
                                          </p:val>
                                        </p:tav>
                                      </p:tavLst>
                                    </p:anim>
                                    <p:anim calcmode="lin" valueType="num">
                                      <p:cBhvr additive="base">
                                        <p:cTn id="34" dur="5000"/>
                                        <p:tgtEl>
                                          <p:spTgt spid="17"/>
                                        </p:tgtEl>
                                        <p:attrNameLst>
                                          <p:attrName>ppt_y</p:attrName>
                                        </p:attrNameLst>
                                      </p:cBhvr>
                                      <p:tavLst>
                                        <p:tav tm="0">
                                          <p:val>
                                            <p:strVal val="ppt_y"/>
                                          </p:val>
                                        </p:tav>
                                        <p:tav tm="100000">
                                          <p:val>
                                            <p:strVal val="1+ppt_h/2"/>
                                          </p:val>
                                        </p:tav>
                                      </p:tavLst>
                                    </p:anim>
                                    <p:set>
                                      <p:cBhvr>
                                        <p:cTn id="35" dur="1" fill="hold">
                                          <p:stCondLst>
                                            <p:cond delay="4999"/>
                                          </p:stCondLst>
                                        </p:cTn>
                                        <p:tgtEl>
                                          <p:spTgt spid="17"/>
                                        </p:tgtEl>
                                        <p:attrNameLst>
                                          <p:attrName>style.visibility</p:attrName>
                                        </p:attrNameLst>
                                      </p:cBhvr>
                                      <p:to>
                                        <p:strVal val="hidden"/>
                                      </p:to>
                                    </p:set>
                                  </p:childTnLst>
                                </p:cTn>
                              </p:par>
                              <p:par>
                                <p:cTn id="36" presetID="2" presetClass="exit" presetSubtype="1" fill="hold" nodeType="withEffect">
                                  <p:stCondLst>
                                    <p:cond delay="0"/>
                                  </p:stCondLst>
                                  <p:childTnLst>
                                    <p:anim calcmode="lin" valueType="num">
                                      <p:cBhvr additive="base">
                                        <p:cTn id="37" dur="5000"/>
                                        <p:tgtEl>
                                          <p:spTgt spid="18"/>
                                        </p:tgtEl>
                                        <p:attrNameLst>
                                          <p:attrName>ppt_x</p:attrName>
                                        </p:attrNameLst>
                                      </p:cBhvr>
                                      <p:tavLst>
                                        <p:tav tm="0">
                                          <p:val>
                                            <p:strVal val="ppt_x"/>
                                          </p:val>
                                        </p:tav>
                                        <p:tav tm="100000">
                                          <p:val>
                                            <p:strVal val="ppt_x"/>
                                          </p:val>
                                        </p:tav>
                                      </p:tavLst>
                                    </p:anim>
                                    <p:anim calcmode="lin" valueType="num">
                                      <p:cBhvr additive="base">
                                        <p:cTn id="38" dur="5000"/>
                                        <p:tgtEl>
                                          <p:spTgt spid="18"/>
                                        </p:tgtEl>
                                        <p:attrNameLst>
                                          <p:attrName>ppt_y</p:attrName>
                                        </p:attrNameLst>
                                      </p:cBhvr>
                                      <p:tavLst>
                                        <p:tav tm="0">
                                          <p:val>
                                            <p:strVal val="ppt_y"/>
                                          </p:val>
                                        </p:tav>
                                        <p:tav tm="100000">
                                          <p:val>
                                            <p:strVal val="0-ppt_h/2"/>
                                          </p:val>
                                        </p:tav>
                                      </p:tavLst>
                                    </p:anim>
                                    <p:set>
                                      <p:cBhvr>
                                        <p:cTn id="39" dur="1" fill="hold">
                                          <p:stCondLst>
                                            <p:cond delay="4999"/>
                                          </p:stCondLst>
                                        </p:cTn>
                                        <p:tgtEl>
                                          <p:spTgt spid="18"/>
                                        </p:tgtEl>
                                        <p:attrNameLst>
                                          <p:attrName>style.visibility</p:attrName>
                                        </p:attrNameLst>
                                      </p:cBhvr>
                                      <p:to>
                                        <p:strVal val="hidden"/>
                                      </p:to>
                                    </p:set>
                                  </p:childTnLst>
                                </p:cTn>
                              </p:par>
                              <p:par>
                                <p:cTn id="40" presetID="2" presetClass="exit" presetSubtype="4" fill="hold" nodeType="withEffect">
                                  <p:stCondLst>
                                    <p:cond delay="0"/>
                                  </p:stCondLst>
                                  <p:childTnLst>
                                    <p:anim calcmode="lin" valueType="num">
                                      <p:cBhvr additive="base">
                                        <p:cTn id="41" dur="5000"/>
                                        <p:tgtEl>
                                          <p:spTgt spid="19"/>
                                        </p:tgtEl>
                                        <p:attrNameLst>
                                          <p:attrName>ppt_x</p:attrName>
                                        </p:attrNameLst>
                                      </p:cBhvr>
                                      <p:tavLst>
                                        <p:tav tm="0">
                                          <p:val>
                                            <p:strVal val="ppt_x"/>
                                          </p:val>
                                        </p:tav>
                                        <p:tav tm="100000">
                                          <p:val>
                                            <p:strVal val="ppt_x"/>
                                          </p:val>
                                        </p:tav>
                                      </p:tavLst>
                                    </p:anim>
                                    <p:anim calcmode="lin" valueType="num">
                                      <p:cBhvr additive="base">
                                        <p:cTn id="42" dur="5000"/>
                                        <p:tgtEl>
                                          <p:spTgt spid="19"/>
                                        </p:tgtEl>
                                        <p:attrNameLst>
                                          <p:attrName>ppt_y</p:attrName>
                                        </p:attrNameLst>
                                      </p:cBhvr>
                                      <p:tavLst>
                                        <p:tav tm="0">
                                          <p:val>
                                            <p:strVal val="ppt_y"/>
                                          </p:val>
                                        </p:tav>
                                        <p:tav tm="100000">
                                          <p:val>
                                            <p:strVal val="1+ppt_h/2"/>
                                          </p:val>
                                        </p:tav>
                                      </p:tavLst>
                                    </p:anim>
                                    <p:set>
                                      <p:cBhvr>
                                        <p:cTn id="43" dur="1" fill="hold">
                                          <p:stCondLst>
                                            <p:cond delay="4999"/>
                                          </p:stCondLst>
                                        </p:cTn>
                                        <p:tgtEl>
                                          <p:spTgt spid="19"/>
                                        </p:tgtEl>
                                        <p:attrNameLst>
                                          <p:attrName>style.visibility</p:attrName>
                                        </p:attrNameLst>
                                      </p:cBhvr>
                                      <p:to>
                                        <p:strVal val="hidden"/>
                                      </p:to>
                                    </p:set>
                                  </p:childTnLst>
                                </p:cTn>
                              </p:par>
                              <p:par>
                                <p:cTn id="44" presetID="53" presetClass="entr" presetSubtype="0"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0" fill="hold"/>
                                        <p:tgtEl>
                                          <p:spTgt spid="13"/>
                                        </p:tgtEl>
                                        <p:attrNameLst>
                                          <p:attrName>ppt_w</p:attrName>
                                        </p:attrNameLst>
                                      </p:cBhvr>
                                      <p:tavLst>
                                        <p:tav tm="0">
                                          <p:val>
                                            <p:fltVal val="0"/>
                                          </p:val>
                                        </p:tav>
                                        <p:tav tm="100000">
                                          <p:val>
                                            <p:strVal val="#ppt_w"/>
                                          </p:val>
                                        </p:tav>
                                      </p:tavLst>
                                    </p:anim>
                                    <p:anim calcmode="lin" valueType="num">
                                      <p:cBhvr>
                                        <p:cTn id="47" dur="5000" fill="hold"/>
                                        <p:tgtEl>
                                          <p:spTgt spid="13"/>
                                        </p:tgtEl>
                                        <p:attrNameLst>
                                          <p:attrName>ppt_h</p:attrName>
                                        </p:attrNameLst>
                                      </p:cBhvr>
                                      <p:tavLst>
                                        <p:tav tm="0">
                                          <p:val>
                                            <p:fltVal val="0"/>
                                          </p:val>
                                        </p:tav>
                                        <p:tav tm="100000">
                                          <p:val>
                                            <p:strVal val="#ppt_h"/>
                                          </p:val>
                                        </p:tav>
                                      </p:tavLst>
                                    </p:anim>
                                    <p:animEffect transition="in" filter="fade">
                                      <p:cBhvr>
                                        <p:cTn id="48" dur="5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1" cy="6858000"/>
          </a:xfrm>
          <a:prstGeom prst="rect">
            <a:avLst/>
          </a:prstGeom>
          <a:noFill/>
        </p:spPr>
      </p:pic>
      <p:sp>
        <p:nvSpPr>
          <p:cNvPr id="8" name="7 Rectángulo redondeado"/>
          <p:cNvSpPr/>
          <p:nvPr/>
        </p:nvSpPr>
        <p:spPr>
          <a:xfrm>
            <a:off x="1714480" y="642918"/>
            <a:ext cx="7143800" cy="5929354"/>
          </a:xfrm>
          <a:prstGeom prst="roundRect">
            <a:avLst/>
          </a:prstGeom>
          <a:solidFill>
            <a:srgbClr val="00B0F0">
              <a:alpha val="87000"/>
            </a:srgb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 name="1 Rectángulo"/>
          <p:cNvSpPr/>
          <p:nvPr/>
        </p:nvSpPr>
        <p:spPr>
          <a:xfrm>
            <a:off x="2143108" y="1571612"/>
            <a:ext cx="6286528" cy="4678204"/>
          </a:xfrm>
          <a:prstGeom prst="rect">
            <a:avLst/>
          </a:prstGeom>
        </p:spPr>
        <p:txBody>
          <a:bodyPr wrap="square">
            <a:spAutoFit/>
          </a:bodyPr>
          <a:lstStyle/>
          <a:p>
            <a:r>
              <a:rPr lang="es-ES" sz="2800" b="1" i="1" dirty="0" smtClean="0">
                <a:solidFill>
                  <a:srgbClr val="0000FF"/>
                </a:solidFill>
              </a:rPr>
              <a:t>Ex astronauta de la Nasa solicitó estudio </a:t>
            </a:r>
            <a:r>
              <a:rPr lang="es-ES" b="1" i="1" dirty="0" smtClean="0">
                <a:solidFill>
                  <a:srgbClr val="0000FF"/>
                </a:solidFill>
              </a:rPr>
              <a:t/>
            </a:r>
            <a:br>
              <a:rPr lang="es-ES" b="1" i="1" dirty="0" smtClean="0">
                <a:solidFill>
                  <a:srgbClr val="0000FF"/>
                </a:solidFill>
              </a:rPr>
            </a:br>
            <a:r>
              <a:rPr lang="es-ES" b="1" i="1" dirty="0" smtClean="0">
                <a:solidFill>
                  <a:srgbClr val="0000FF"/>
                </a:solidFill>
              </a:rPr>
              <a:t/>
            </a:r>
            <a:br>
              <a:rPr lang="es-ES" b="1" i="1" dirty="0" smtClean="0">
                <a:solidFill>
                  <a:srgbClr val="0000FF"/>
                </a:solidFill>
              </a:rPr>
            </a:br>
            <a:r>
              <a:rPr lang="es-ES" b="1" i="1" dirty="0" smtClean="0">
                <a:solidFill>
                  <a:srgbClr val="0000FF"/>
                </a:solidFill>
              </a:rPr>
              <a:t>Según la entrevista realizada a </a:t>
            </a:r>
            <a:r>
              <a:rPr lang="es-ES" b="1" i="1" dirty="0" err="1" smtClean="0">
                <a:solidFill>
                  <a:srgbClr val="0000FF"/>
                </a:solidFill>
              </a:rPr>
              <a:t>A</a:t>
            </a:r>
            <a:r>
              <a:rPr lang="es-ES" b="1" i="1" dirty="0" smtClean="0">
                <a:solidFill>
                  <a:srgbClr val="0000FF"/>
                </a:solidFill>
              </a:rPr>
              <a:t>. Borodina, las investigaciones de la isla, iniciaron a solicitud de Alan Shephard, quien es un ex astronauta de Los Estados Unidos. </a:t>
            </a:r>
            <a:br>
              <a:rPr lang="es-ES" b="1" i="1" dirty="0" smtClean="0">
                <a:solidFill>
                  <a:srgbClr val="0000FF"/>
                </a:solidFill>
              </a:rPr>
            </a:br>
            <a:r>
              <a:rPr lang="es-ES" b="1" i="1" dirty="0" smtClean="0">
                <a:solidFill>
                  <a:srgbClr val="0000FF"/>
                </a:solidFill>
              </a:rPr>
              <a:t>«En la primavera de 1988, el Sr. A. Shephard nos pidió comprar un satélite pequeño para filmar la isla del Coco utilizando nuestra tecnología ML </a:t>
            </a:r>
            <a:r>
              <a:rPr lang="es-ES" b="1" i="1" dirty="0" err="1" smtClean="0">
                <a:solidFill>
                  <a:srgbClr val="0000FF"/>
                </a:solidFill>
              </a:rPr>
              <a:t>Geo</a:t>
            </a:r>
            <a:r>
              <a:rPr lang="es-ES" b="1" i="1" dirty="0" smtClean="0">
                <a:solidFill>
                  <a:srgbClr val="0000FF"/>
                </a:solidFill>
              </a:rPr>
              <a:t>-Visión y todo hacía indicar que había allí un tesoro de oro. Nosotros compramos la filmadora satélite y localizamos tres posibles sitios, uno en el agua y otros dos en la tierra», indicó Borodina. </a:t>
            </a:r>
            <a:br>
              <a:rPr lang="es-ES" b="1" i="1" dirty="0" smtClean="0">
                <a:solidFill>
                  <a:srgbClr val="0000FF"/>
                </a:solidFill>
              </a:rPr>
            </a:br>
            <a:r>
              <a:rPr lang="es-ES" b="1" i="1" dirty="0" smtClean="0">
                <a:solidFill>
                  <a:srgbClr val="0000FF"/>
                </a:solidFill>
              </a:rPr>
              <a:t>Agregó que el señor Shephard les envió un libro que contenía los tesoros que dejaron escondidos los piratas. </a:t>
            </a:r>
            <a:br>
              <a:rPr lang="es-ES" b="1" i="1" dirty="0" smtClean="0">
                <a:solidFill>
                  <a:srgbClr val="0000FF"/>
                </a:solidFill>
              </a:rPr>
            </a:br>
            <a:r>
              <a:rPr lang="es-ES" b="1" i="1" dirty="0" smtClean="0">
                <a:solidFill>
                  <a:srgbClr val="0000FF"/>
                </a:solidFill>
              </a:rPr>
              <a:t>«Del libro nosotros encontramos una escultura de tres metros de oro sólido, la cual consistía en una Virgen de Oro y 12 Apóstoles de oro sólido de 1.2 metros cada uno», agregó. </a:t>
            </a:r>
            <a:endParaRPr lang="es-ES" b="1" i="1" dirty="0">
              <a:solidFill>
                <a:srgbClr val="0000FF"/>
              </a:solidFill>
            </a:endParaRPr>
          </a:p>
        </p:txBody>
      </p:sp>
      <p:pic>
        <p:nvPicPr>
          <p:cNvPr id="3" name="Picture 2" descr="C:\Documents and Settings\Dell\Escritorio\formas montar\2cxx0f8.gif"/>
          <p:cNvPicPr>
            <a:picLocks noChangeAspect="1" noChangeArrowheads="1" noCrop="1"/>
          </p:cNvPicPr>
          <p:nvPr/>
        </p:nvPicPr>
        <p:blipFill>
          <a:blip r:embed="rId3" cstate="print"/>
          <a:srcRect/>
          <a:stretch>
            <a:fillRect/>
          </a:stretch>
        </p:blipFill>
        <p:spPr bwMode="auto">
          <a:xfrm>
            <a:off x="179512" y="5946382"/>
            <a:ext cx="1115617" cy="911618"/>
          </a:xfrm>
          <a:prstGeom prst="rect">
            <a:avLst/>
          </a:prstGeom>
          <a:noFill/>
        </p:spPr>
      </p:pic>
      <p:sp>
        <p:nvSpPr>
          <p:cNvPr id="7" name="6 Rectángulo"/>
          <p:cNvSpPr/>
          <p:nvPr/>
        </p:nvSpPr>
        <p:spPr>
          <a:xfrm>
            <a:off x="1865504" y="1683780"/>
            <a:ext cx="5489532" cy="391902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endParaRPr lang="es-ES" sz="1600" b="1" i="1" kern="1200" dirty="0"/>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CR20(1).jpg"/>
          <p:cNvPicPr>
            <a:picLocks noChangeAspect="1" noChangeArrowheads="1"/>
          </p:cNvPicPr>
          <p:nvPr/>
        </p:nvPicPr>
        <p:blipFill>
          <a:blip r:embed="rId2"/>
          <a:srcRect/>
          <a:stretch>
            <a:fillRect/>
          </a:stretch>
        </p:blipFill>
        <p:spPr bwMode="auto">
          <a:xfrm>
            <a:off x="-381000" y="0"/>
            <a:ext cx="9525000" cy="6858000"/>
          </a:xfrm>
          <a:prstGeom prst="rect">
            <a:avLst/>
          </a:prstGeom>
          <a:noFill/>
        </p:spPr>
      </p:pic>
    </p:spTree>
  </p:cSld>
  <p:clrMapOvr>
    <a:masterClrMapping/>
  </p:clrMapOvr>
  <p:transition advTm="6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0000"/>
          </a:blip>
          <a:srcRect/>
          <a:stretch>
            <a:fillRect/>
          </a:stretch>
        </p:blipFill>
        <p:spPr bwMode="auto">
          <a:xfrm>
            <a:off x="-1" y="0"/>
            <a:ext cx="9144001" cy="6858000"/>
          </a:xfrm>
          <a:prstGeom prst="rect">
            <a:avLst/>
          </a:prstGeom>
          <a:noFill/>
        </p:spPr>
      </p:pic>
      <p:pic>
        <p:nvPicPr>
          <p:cNvPr id="37890" name="Picture 2" descr="https://upload.wikimedia.org/wikipedia/commons/a/ac/Bah%C3%ADa_Chatham_Isla_del_Coco.JPG?uselang=es"/>
          <p:cNvPicPr>
            <a:picLocks noChangeAspect="1" noChangeArrowheads="1"/>
          </p:cNvPicPr>
          <p:nvPr/>
        </p:nvPicPr>
        <p:blipFill>
          <a:blip r:embed="rId3"/>
          <a:srcRect/>
          <a:stretch>
            <a:fillRect/>
          </a:stretch>
        </p:blipFill>
        <p:spPr bwMode="auto">
          <a:xfrm>
            <a:off x="357158" y="785794"/>
            <a:ext cx="8210550" cy="4895850"/>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sp>
        <p:nvSpPr>
          <p:cNvPr id="4" name="3 Rectángulo redondeado"/>
          <p:cNvSpPr/>
          <p:nvPr/>
        </p:nvSpPr>
        <p:spPr>
          <a:xfrm>
            <a:off x="1714480" y="642918"/>
            <a:ext cx="7143800" cy="5929354"/>
          </a:xfrm>
          <a:prstGeom prst="roundRect">
            <a:avLst/>
          </a:prstGeom>
          <a:solidFill>
            <a:srgbClr val="00B0F0">
              <a:alpha val="87000"/>
            </a:srgb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 name="1 Rectángulo"/>
          <p:cNvSpPr/>
          <p:nvPr/>
        </p:nvSpPr>
        <p:spPr>
          <a:xfrm>
            <a:off x="2285984" y="1142984"/>
            <a:ext cx="6500842" cy="5509200"/>
          </a:xfrm>
          <a:prstGeom prst="rect">
            <a:avLst/>
          </a:prstGeom>
        </p:spPr>
        <p:txBody>
          <a:bodyPr wrap="square">
            <a:spAutoFit/>
          </a:bodyPr>
          <a:lstStyle/>
          <a:p>
            <a:r>
              <a:rPr lang="es-ES" sz="2800" b="1" i="1" dirty="0" smtClean="0">
                <a:solidFill>
                  <a:srgbClr val="0000FF"/>
                </a:solidFill>
              </a:rPr>
              <a:t>El Vaticano estaría interesado en el tesoro </a:t>
            </a:r>
            <a:r>
              <a:rPr lang="es-ES" b="1" i="1" dirty="0" smtClean="0">
                <a:solidFill>
                  <a:srgbClr val="0000FF"/>
                </a:solidFill>
              </a:rPr>
              <a:t/>
            </a:r>
            <a:br>
              <a:rPr lang="es-ES" b="1" i="1" dirty="0" smtClean="0">
                <a:solidFill>
                  <a:srgbClr val="0000FF"/>
                </a:solidFill>
              </a:rPr>
            </a:br>
            <a:r>
              <a:rPr lang="es-ES" b="1" i="1" dirty="0" smtClean="0">
                <a:solidFill>
                  <a:srgbClr val="0000FF"/>
                </a:solidFill>
              </a:rPr>
              <a:t/>
            </a:r>
            <a:br>
              <a:rPr lang="es-ES" b="1" i="1" dirty="0" smtClean="0">
                <a:solidFill>
                  <a:srgbClr val="0000FF"/>
                </a:solidFill>
              </a:rPr>
            </a:br>
            <a:r>
              <a:rPr lang="es-ES" b="1" i="1" dirty="0" smtClean="0">
                <a:solidFill>
                  <a:srgbClr val="0000FF"/>
                </a:solidFill>
              </a:rPr>
              <a:t>La información brindada por el señor Borodina explica que en el 2001, un hombre se presentó a la empresa como representante del Vaticano. </a:t>
            </a:r>
            <a:br>
              <a:rPr lang="es-ES" b="1" i="1" dirty="0" smtClean="0">
                <a:solidFill>
                  <a:srgbClr val="0000FF"/>
                </a:solidFill>
              </a:rPr>
            </a:br>
            <a:r>
              <a:rPr lang="es-ES" b="1" i="1" dirty="0" smtClean="0">
                <a:solidFill>
                  <a:srgbClr val="0000FF"/>
                </a:solidFill>
              </a:rPr>
              <a:t>«Este caballero solicitó nuestros servicios para la búsqueda de los tesoros en la isla del Coco. Nosotros pedimos entonces apoyo oficial de sus compañeros en el Vaticano. Él nunca regresó». </a:t>
            </a:r>
            <a:br>
              <a:rPr lang="es-ES" b="1" i="1" dirty="0" smtClean="0">
                <a:solidFill>
                  <a:srgbClr val="0000FF"/>
                </a:solidFill>
              </a:rPr>
            </a:br>
            <a:r>
              <a:rPr lang="es-ES" b="1" i="1" dirty="0" smtClean="0">
                <a:solidFill>
                  <a:srgbClr val="0000FF"/>
                </a:solidFill>
              </a:rPr>
              <a:t>Ante esta información nace la interrogante sin realmente el Vaticano está interesado en rescatar estos tesoros o si por el contrario era un estafador, quien de alguna forma pretendía apoderarse de los tesoros que sin duda se encuentran en la isla del Coco. Por otra parte, la empresa señala que ellos están listos para encontrar los tesoros de la isla del Coco, con tecnología 100% amiga de la ecología que se alimenta del aire. El Presidente de la Compañía Alkor aseguró que el costó de la búsqueda del material precioso lo discutirían únicamente con personal oficial. </a:t>
            </a:r>
            <a:r>
              <a:rPr lang="es-ES" dirty="0" smtClean="0"/>
              <a:t/>
            </a:r>
            <a:br>
              <a:rPr lang="es-ES" dirty="0" smtClean="0"/>
            </a:br>
            <a:r>
              <a:rPr lang="es-ES" dirty="0" smtClean="0"/>
              <a:t/>
            </a:r>
            <a:br>
              <a:rPr lang="es-ES" dirty="0" smtClean="0"/>
            </a:br>
            <a:endParaRPr lang="es-ES" dirty="0"/>
          </a:p>
        </p:txBody>
      </p:sp>
    </p:spTree>
  </p:cSld>
  <p:clrMapOvr>
    <a:masterClrMapping/>
  </p:clrMapOvr>
  <p:transition advTm="5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30000"/>
          </a:blip>
          <a:srcRect/>
          <a:stretch>
            <a:fillRect/>
          </a:stretch>
        </p:blipFill>
        <p:spPr bwMode="auto">
          <a:xfrm>
            <a:off x="-1" y="0"/>
            <a:ext cx="9144001" cy="6858000"/>
          </a:xfrm>
          <a:prstGeom prst="rect">
            <a:avLst/>
          </a:prstGeom>
          <a:noFill/>
        </p:spPr>
      </p:pic>
      <p:pic>
        <p:nvPicPr>
          <p:cNvPr id="40962" name="Picture 2" descr="C:\Users\FUNDACIO\Desktop\images.jpg"/>
          <p:cNvPicPr>
            <a:picLocks noChangeAspect="1" noChangeArrowheads="1"/>
          </p:cNvPicPr>
          <p:nvPr/>
        </p:nvPicPr>
        <p:blipFill>
          <a:blip r:embed="rId4"/>
          <a:srcRect/>
          <a:stretch>
            <a:fillRect/>
          </a:stretch>
        </p:blipFill>
        <p:spPr bwMode="auto">
          <a:xfrm>
            <a:off x="500034" y="500042"/>
            <a:ext cx="7786742" cy="5810108"/>
          </a:xfrm>
          <a:prstGeom prst="rect">
            <a:avLst/>
          </a:prstGeom>
          <a:noFill/>
        </p:spPr>
      </p:pic>
    </p:spTree>
  </p:cSld>
  <p:clrMapOvr>
    <a:masterClrMapping/>
  </p:clrMapOvr>
  <p:transition advTm="6000">
    <p:sndAc>
      <p:stSnd>
        <p:snd r:embed="rId2" name="fausto pateti - feeling - orquesta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0000"/>
          </a:blip>
          <a:srcRect/>
          <a:stretch>
            <a:fillRect/>
          </a:stretch>
        </p:blipFill>
        <p:spPr bwMode="auto">
          <a:xfrm>
            <a:off x="-1" y="0"/>
            <a:ext cx="9144001" cy="6858000"/>
          </a:xfrm>
          <a:prstGeom prst="rect">
            <a:avLst/>
          </a:prstGeom>
          <a:noFill/>
        </p:spPr>
      </p:pic>
      <p:pic>
        <p:nvPicPr>
          <p:cNvPr id="13314" name="Picture 2" descr="C:\Users\Jose Luis\Desktop\4.jpg"/>
          <p:cNvPicPr>
            <a:picLocks noChangeAspect="1" noChangeArrowheads="1"/>
          </p:cNvPicPr>
          <p:nvPr/>
        </p:nvPicPr>
        <p:blipFill>
          <a:blip r:embed="rId3"/>
          <a:srcRect/>
          <a:stretch>
            <a:fillRect/>
          </a:stretch>
        </p:blipFill>
        <p:spPr bwMode="auto">
          <a:xfrm>
            <a:off x="-88567" y="1142984"/>
            <a:ext cx="9232567" cy="4643470"/>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sp>
        <p:nvSpPr>
          <p:cNvPr id="5" name="4 Rectángulo redondeado"/>
          <p:cNvSpPr/>
          <p:nvPr/>
        </p:nvSpPr>
        <p:spPr>
          <a:xfrm>
            <a:off x="1714480" y="642918"/>
            <a:ext cx="7143800" cy="5929354"/>
          </a:xfrm>
          <a:prstGeom prst="roundRect">
            <a:avLst/>
          </a:prstGeom>
          <a:solidFill>
            <a:srgbClr val="00B0F0">
              <a:alpha val="87000"/>
            </a:srgb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 name="1 Rectángulo"/>
          <p:cNvSpPr/>
          <p:nvPr/>
        </p:nvSpPr>
        <p:spPr>
          <a:xfrm>
            <a:off x="2000232" y="1071546"/>
            <a:ext cx="6858032" cy="5170646"/>
          </a:xfrm>
          <a:prstGeom prst="rect">
            <a:avLst/>
          </a:prstGeom>
          <a:noFill/>
        </p:spPr>
        <p:txBody>
          <a:bodyPr wrap="square">
            <a:spAutoFit/>
          </a:bodyPr>
          <a:lstStyle/>
          <a:p>
            <a:r>
              <a:rPr lang="es-ES" sz="2400" b="1" i="1" dirty="0" smtClean="0">
                <a:solidFill>
                  <a:srgbClr val="0000FF"/>
                </a:solidFill>
              </a:rPr>
              <a:t>La Búsqueda del tesoro no fue sólo por satélite </a:t>
            </a:r>
            <a:r>
              <a:rPr lang="es-ES" b="1" i="1" dirty="0" smtClean="0">
                <a:solidFill>
                  <a:srgbClr val="0000FF"/>
                </a:solidFill>
              </a:rPr>
              <a:t/>
            </a:r>
            <a:br>
              <a:rPr lang="es-ES" b="1" i="1" dirty="0" smtClean="0">
                <a:solidFill>
                  <a:srgbClr val="0000FF"/>
                </a:solidFill>
              </a:rPr>
            </a:br>
            <a:r>
              <a:rPr lang="es-ES" b="1" i="1" dirty="0" smtClean="0">
                <a:solidFill>
                  <a:srgbClr val="0000FF"/>
                </a:solidFill>
              </a:rPr>
              <a:t/>
            </a:r>
            <a:br>
              <a:rPr lang="es-ES" b="1" i="1" dirty="0" smtClean="0">
                <a:solidFill>
                  <a:srgbClr val="0000FF"/>
                </a:solidFill>
              </a:rPr>
            </a:br>
            <a:r>
              <a:rPr lang="es-ES" sz="1600" b="1" i="1" dirty="0" smtClean="0">
                <a:solidFill>
                  <a:srgbClr val="0000FF"/>
                </a:solidFill>
              </a:rPr>
              <a:t>El Lic. Raúl Arias Sánchez, quien realizó su tesis sobre el Tesoro de Lima, escondido en la isla del Coco, dijo que había obtenido información sobre el rastreo por satélite hecho por la empresa Alkor. </a:t>
            </a:r>
            <a:br>
              <a:rPr lang="es-ES" sz="1600" b="1" i="1" dirty="0" smtClean="0">
                <a:solidFill>
                  <a:srgbClr val="0000FF"/>
                </a:solidFill>
              </a:rPr>
            </a:br>
            <a:r>
              <a:rPr lang="es-ES" sz="1600" b="1" i="1" dirty="0" smtClean="0">
                <a:solidFill>
                  <a:srgbClr val="0000FF"/>
                </a:solidFill>
              </a:rPr>
              <a:t>«En el Ministerio de Ambiente y Energía (MINAE) existe gente que tiene conocimiento del estudio de la empresa Alkor, ellos saben más de lo que dicen. Alan David Shephard es un ex astronauta de la NASA que se interesó en la isla del Coco y por medio de la empresa contrató un equipo de geólogos norteamericanos que levantaron el estudio geológico más completo que se conoce de la isla del Coco», explicó Arias Sánchez. Agregó que la segunda intención era comparar el estudio geológico con el análisis del satélite y por eso pueden afirmar que existen tres depósitos de tesoros. Shephard es socio de la empresa Alkor, ya que este grupo de compañías son un consorcio Ruso-norteamericano. </a:t>
            </a:r>
            <a:br>
              <a:rPr lang="es-ES" sz="1600" b="1" i="1" dirty="0" smtClean="0">
                <a:solidFill>
                  <a:srgbClr val="0000FF"/>
                </a:solidFill>
              </a:rPr>
            </a:br>
            <a:r>
              <a:rPr lang="es-ES" sz="1600" b="1" i="1" dirty="0" smtClean="0">
                <a:solidFill>
                  <a:srgbClr val="0000FF"/>
                </a:solidFill>
              </a:rPr>
              <a:t>«Solo con los análisis del satélite no se podía asegurar la existencia del tesoro, era necesario una prospección geológica de la isla en el campo para comparar los datos con el satélite y ya lo hicieron, por eso lo complementan con la tecnología que confirman sin lugar a dudas que existen los mismo tesoros», indicó el experto Arias Sánchez. </a:t>
            </a:r>
            <a:endParaRPr lang="es-ES" sz="1600" b="1" i="1" dirty="0">
              <a:solidFill>
                <a:srgbClr val="0000FF"/>
              </a:solidFill>
            </a:endParaRPr>
          </a:p>
        </p:txBody>
      </p:sp>
      <p:pic>
        <p:nvPicPr>
          <p:cNvPr id="3" name="Picture 2" descr="C:\Documents and Settings\Dell\Escritorio\formas montar\2cxx0f8.gif"/>
          <p:cNvPicPr>
            <a:picLocks noChangeAspect="1" noChangeArrowheads="1" noCrop="1"/>
          </p:cNvPicPr>
          <p:nvPr/>
        </p:nvPicPr>
        <p:blipFill>
          <a:blip r:embed="rId3" cstate="print"/>
          <a:srcRect/>
          <a:stretch>
            <a:fillRect/>
          </a:stretch>
        </p:blipFill>
        <p:spPr bwMode="auto">
          <a:xfrm>
            <a:off x="179512" y="5946382"/>
            <a:ext cx="1115617" cy="911618"/>
          </a:xfrm>
          <a:prstGeom prst="rect">
            <a:avLst/>
          </a:prstGeom>
          <a:noFill/>
        </p:spPr>
      </p:pic>
    </p:spTree>
  </p:cSld>
  <p:clrMapOvr>
    <a:masterClrMapping/>
  </p:clrMapOvr>
  <p:transition advTm="5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s://upload.wikimedia.org/wikipedia/commons/8/8a/Protecci%C3%B3n_ambiental_en_Isla_del_Coco.JPG?uselang=es"/>
          <p:cNvPicPr>
            <a:picLocks noChangeAspect="1" noChangeArrowheads="1"/>
          </p:cNvPicPr>
          <p:nvPr/>
        </p:nvPicPr>
        <p:blipFill>
          <a:blip r:embed="rId2"/>
          <a:srcRect/>
          <a:stretch>
            <a:fillRect/>
          </a:stretch>
        </p:blipFill>
        <p:spPr bwMode="auto">
          <a:xfrm>
            <a:off x="-285784" y="0"/>
            <a:ext cx="9753600" cy="6858000"/>
          </a:xfrm>
          <a:prstGeom prst="rect">
            <a:avLst/>
          </a:prstGeom>
          <a:noFill/>
        </p:spPr>
      </p:pic>
    </p:spTree>
  </p:cSld>
  <p:clrMapOvr>
    <a:masterClrMapping/>
  </p:clrMapOvr>
  <p:transition advTm="6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FUNDACIO\Desktop\untitled.png"/>
          <p:cNvPicPr>
            <a:picLocks noChangeAspect="1" noChangeArrowheads="1"/>
          </p:cNvPicPr>
          <p:nvPr/>
        </p:nvPicPr>
        <p:blipFill>
          <a:blip r:embed="rId2"/>
          <a:srcRect/>
          <a:stretch>
            <a:fillRect/>
          </a:stretch>
        </p:blipFill>
        <p:spPr bwMode="auto">
          <a:xfrm>
            <a:off x="0" y="0"/>
            <a:ext cx="9163090" cy="6858000"/>
          </a:xfrm>
          <a:prstGeom prst="rect">
            <a:avLst/>
          </a:prstGeom>
          <a:noFill/>
        </p:spPr>
      </p:pic>
    </p:spTree>
  </p:cSld>
  <p:clrMapOvr>
    <a:masterClrMapping/>
  </p:clrMapOvr>
  <p:transition advTm="7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sp>
        <p:nvSpPr>
          <p:cNvPr id="5" name="4 Rectángulo redondeado"/>
          <p:cNvSpPr/>
          <p:nvPr/>
        </p:nvSpPr>
        <p:spPr>
          <a:xfrm>
            <a:off x="1071538" y="642918"/>
            <a:ext cx="7786742" cy="5929354"/>
          </a:xfrm>
          <a:prstGeom prst="roundRect">
            <a:avLst/>
          </a:prstGeom>
          <a:solidFill>
            <a:srgbClr val="00B0F0">
              <a:alpha val="87000"/>
            </a:srgb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 name="1 Rectángulo"/>
          <p:cNvSpPr/>
          <p:nvPr/>
        </p:nvSpPr>
        <p:spPr>
          <a:xfrm>
            <a:off x="1500166" y="857232"/>
            <a:ext cx="7358082" cy="5509200"/>
          </a:xfrm>
          <a:prstGeom prst="rect">
            <a:avLst/>
          </a:prstGeom>
        </p:spPr>
        <p:txBody>
          <a:bodyPr wrap="square">
            <a:spAutoFit/>
          </a:bodyPr>
          <a:lstStyle/>
          <a:p>
            <a:r>
              <a:rPr lang="es-ES" sz="2800" b="1" i="1" dirty="0" smtClean="0">
                <a:solidFill>
                  <a:srgbClr val="0000FF"/>
                </a:solidFill>
              </a:rPr>
              <a:t>La tecnología confirma al historiador </a:t>
            </a:r>
            <a:r>
              <a:rPr lang="es-ES" b="1" i="1" dirty="0" smtClean="0">
                <a:solidFill>
                  <a:srgbClr val="0000FF"/>
                </a:solidFill>
              </a:rPr>
              <a:t/>
            </a:r>
            <a:br>
              <a:rPr lang="es-ES" b="1" i="1" dirty="0" smtClean="0">
                <a:solidFill>
                  <a:srgbClr val="0000FF"/>
                </a:solidFill>
              </a:rPr>
            </a:br>
            <a:r>
              <a:rPr lang="es-ES" b="1" i="1" dirty="0" smtClean="0">
                <a:solidFill>
                  <a:srgbClr val="0000FF"/>
                </a:solidFill>
              </a:rPr>
              <a:t/>
            </a:r>
            <a:br>
              <a:rPr lang="es-ES" b="1" i="1" dirty="0" smtClean="0">
                <a:solidFill>
                  <a:srgbClr val="0000FF"/>
                </a:solidFill>
              </a:rPr>
            </a:br>
            <a:r>
              <a:rPr lang="es-ES" b="1" i="1" dirty="0" smtClean="0">
                <a:solidFill>
                  <a:srgbClr val="0000FF"/>
                </a:solidFill>
              </a:rPr>
              <a:t>El Lic. Raúl Arias Sánchez, quien en su tesis de historia demostró la existencia al menos del tesoro de Lima en la isla del Coco, dijo que ahora lo que él demostró con pruebas históricas, lo viene a ratificar la tecnología. </a:t>
            </a:r>
            <a:br>
              <a:rPr lang="es-ES" b="1" i="1" dirty="0" smtClean="0">
                <a:solidFill>
                  <a:srgbClr val="0000FF"/>
                </a:solidFill>
              </a:rPr>
            </a:br>
            <a:r>
              <a:rPr lang="es-ES" b="1" i="1" dirty="0" smtClean="0">
                <a:solidFill>
                  <a:srgbClr val="0000FF"/>
                </a:solidFill>
              </a:rPr>
              <a:t>«Lo que yo opino con la entrevista de los rusos es que técnicamente especifica más con respecto a la primera carta, ya están describiendo la forma de los tesoros», comentó Arias Sánchez. </a:t>
            </a:r>
            <a:br>
              <a:rPr lang="es-ES" b="1" i="1" dirty="0" smtClean="0">
                <a:solidFill>
                  <a:srgbClr val="0000FF"/>
                </a:solidFill>
              </a:rPr>
            </a:br>
            <a:r>
              <a:rPr lang="es-ES" b="1" i="1" dirty="0" smtClean="0">
                <a:solidFill>
                  <a:srgbClr val="0000FF"/>
                </a:solidFill>
              </a:rPr>
              <a:t>Analiza que en esta nueva nota están dando una ubicación de los tres puntos, «yo he sabido que había tres depósitos, esto confirma mi hipótesis en mi tesis, que los tesoros aun se encuentran allí», señaló. Dijo que le alegraba la posibilidad de poder recobrar esos tesoros. Pero argumento que un hecho digno de analizar es que pronto la isla del Coco será declarada Patrimonio Nacional, lo que haría inviables que puedan negociar el patrimonio». </a:t>
            </a:r>
            <a:br>
              <a:rPr lang="es-ES" b="1" i="1" dirty="0" smtClean="0">
                <a:solidFill>
                  <a:srgbClr val="0000FF"/>
                </a:solidFill>
              </a:rPr>
            </a:br>
            <a:r>
              <a:rPr lang="es-ES" b="1" i="1" dirty="0" smtClean="0">
                <a:solidFill>
                  <a:srgbClr val="0000FF"/>
                </a:solidFill>
              </a:rPr>
              <a:t>«El proyecto de los rusos es lo mismo que he estado sugiriendo desde el año 94, solo que con el apoyo de Franklin Chang, la NASA nos podría ayudar sin costo alguno. Ahora al Gobierno le cabe retomar el proyecto y renegociarlo con la Nasa», sugirió. </a:t>
            </a:r>
            <a:endParaRPr lang="es-ES" b="1" i="1" dirty="0">
              <a:solidFill>
                <a:srgbClr val="0000FF"/>
              </a:solidFill>
            </a:endParaRPr>
          </a:p>
        </p:txBody>
      </p:sp>
      <p:pic>
        <p:nvPicPr>
          <p:cNvPr id="3" name="Picture 2" descr="C:\Documents and Settings\Dell\Escritorio\formas montar\2cxx0f8.gif"/>
          <p:cNvPicPr>
            <a:picLocks noChangeAspect="1" noChangeArrowheads="1" noCrop="1"/>
          </p:cNvPicPr>
          <p:nvPr/>
        </p:nvPicPr>
        <p:blipFill>
          <a:blip r:embed="rId3" cstate="print"/>
          <a:srcRect/>
          <a:stretch>
            <a:fillRect/>
          </a:stretch>
        </p:blipFill>
        <p:spPr bwMode="auto">
          <a:xfrm>
            <a:off x="179512" y="5946382"/>
            <a:ext cx="1115617" cy="911618"/>
          </a:xfrm>
          <a:prstGeom prst="rect">
            <a:avLst/>
          </a:prstGeom>
          <a:noFill/>
        </p:spPr>
      </p:pic>
    </p:spTree>
  </p:cSld>
  <p:clrMapOvr>
    <a:masterClrMapping/>
  </p:clrMapOvr>
  <p:transition advTm="5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P1020795.JPG"/>
          <p:cNvPicPr>
            <a:picLocks noChangeAspect="1" noChangeArrowheads="1"/>
          </p:cNvPicPr>
          <p:nvPr/>
        </p:nvPicPr>
        <p:blipFill>
          <a:blip r:embed="rId2"/>
          <a:srcRect/>
          <a:stretch>
            <a:fillRect/>
          </a:stretch>
        </p:blipFill>
        <p:spPr bwMode="auto">
          <a:xfrm>
            <a:off x="0" y="0"/>
            <a:ext cx="10025027" cy="7518770"/>
          </a:xfrm>
          <a:prstGeom prst="rect">
            <a:avLst/>
          </a:prstGeom>
          <a:noFill/>
        </p:spPr>
      </p:pic>
    </p:spTree>
  </p:cSld>
  <p:clrMapOvr>
    <a:masterClrMapping/>
  </p:clrMapOvr>
  <p:transition advTm="6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File:Koh Samui Lipa Noi2.jpg">
            <a:hlinkClick r:id="rId2"/>
          </p:cNvPr>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 name="4 Extracto"/>
          <p:cNvSpPr/>
          <p:nvPr/>
        </p:nvSpPr>
        <p:spPr>
          <a:xfrm>
            <a:off x="2500313" y="3214688"/>
            <a:ext cx="4786312" cy="1428750"/>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Extracto"/>
          <p:cNvSpPr/>
          <p:nvPr/>
        </p:nvSpPr>
        <p:spPr>
          <a:xfrm flipV="1">
            <a:off x="2428875" y="1928813"/>
            <a:ext cx="4786313" cy="1223962"/>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Extracto"/>
          <p:cNvSpPr/>
          <p:nvPr/>
        </p:nvSpPr>
        <p:spPr>
          <a:xfrm flipV="1">
            <a:off x="2428875" y="1500188"/>
            <a:ext cx="4786313" cy="1223962"/>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xtracto"/>
          <p:cNvSpPr/>
          <p:nvPr/>
        </p:nvSpPr>
        <p:spPr>
          <a:xfrm>
            <a:off x="2500313" y="3643313"/>
            <a:ext cx="4786312" cy="1428750"/>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xtracto"/>
          <p:cNvSpPr/>
          <p:nvPr/>
        </p:nvSpPr>
        <p:spPr>
          <a:xfrm flipV="1">
            <a:off x="2428875" y="1214438"/>
            <a:ext cx="4786313" cy="1223962"/>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xtracto"/>
          <p:cNvSpPr/>
          <p:nvPr/>
        </p:nvSpPr>
        <p:spPr>
          <a:xfrm flipV="1">
            <a:off x="2428875" y="785813"/>
            <a:ext cx="4786313" cy="1223962"/>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xtracto"/>
          <p:cNvSpPr/>
          <p:nvPr/>
        </p:nvSpPr>
        <p:spPr>
          <a:xfrm>
            <a:off x="2500313" y="4000500"/>
            <a:ext cx="4786312" cy="1428750"/>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xtracto"/>
          <p:cNvSpPr/>
          <p:nvPr/>
        </p:nvSpPr>
        <p:spPr>
          <a:xfrm>
            <a:off x="2500313" y="4429125"/>
            <a:ext cx="4786312" cy="1428750"/>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xtracto"/>
          <p:cNvSpPr/>
          <p:nvPr/>
        </p:nvSpPr>
        <p:spPr>
          <a:xfrm flipV="1">
            <a:off x="2428875" y="357188"/>
            <a:ext cx="4786313" cy="1223962"/>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xtracto"/>
          <p:cNvSpPr/>
          <p:nvPr/>
        </p:nvSpPr>
        <p:spPr>
          <a:xfrm>
            <a:off x="2500313" y="4929188"/>
            <a:ext cx="4786312" cy="1428750"/>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xtracto"/>
          <p:cNvSpPr/>
          <p:nvPr/>
        </p:nvSpPr>
        <p:spPr>
          <a:xfrm flipV="1">
            <a:off x="2428875" y="0"/>
            <a:ext cx="4786313" cy="1223963"/>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16" name="15 Extracto"/>
          <p:cNvSpPr/>
          <p:nvPr/>
        </p:nvSpPr>
        <p:spPr>
          <a:xfrm>
            <a:off x="2571750" y="5429250"/>
            <a:ext cx="4786313" cy="1428750"/>
          </a:xfrm>
          <a:prstGeom prst="flowChartExtract">
            <a:avLst/>
          </a:prstGeom>
          <a:solidFill>
            <a:schemeClr val="accent6">
              <a:lumMod val="75000"/>
            </a:scheme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8" presetClass="emph" presetSubtype="0"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childTnLst>
                          </p:cTn>
                        </p:par>
                        <p:par>
                          <p:cTn id="65" fill="hold">
                            <p:stCondLst>
                              <p:cond delay="3000"/>
                            </p:stCondLst>
                            <p:childTnLst>
                              <p:par>
                                <p:cTn id="66" presetID="2" presetClass="exit" presetSubtype="1" fill="hold" nodeType="after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ppt_x"/>
                                          </p:val>
                                        </p:tav>
                                      </p:tavLst>
                                    </p:anim>
                                    <p:anim calcmode="lin" valueType="num">
                                      <p:cBhvr additive="base">
                                        <p:cTn id="68" dur="3000"/>
                                        <p:tgtEl>
                                          <p:spTgt spid="6"/>
                                        </p:tgtEl>
                                        <p:attrNameLst>
                                          <p:attrName>ppt_y</p:attrName>
                                        </p:attrNameLst>
                                      </p:cBhvr>
                                      <p:tavLst>
                                        <p:tav tm="0">
                                          <p:val>
                                            <p:strVal val="ppt_y"/>
                                          </p:val>
                                        </p:tav>
                                        <p:tav tm="100000">
                                          <p:val>
                                            <p:strVal val="0-ppt_h/2"/>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ppt_x"/>
                                          </p:val>
                                        </p:tav>
                                      </p:tavLst>
                                    </p:anim>
                                    <p:anim calcmode="lin" valueType="num">
                                      <p:cBhvr additive="base">
                                        <p:cTn id="72" dur="3000"/>
                                        <p:tgtEl>
                                          <p:spTgt spid="7"/>
                                        </p:tgtEl>
                                        <p:attrNameLst>
                                          <p:attrName>ppt_y</p:attrName>
                                        </p:attrNameLst>
                                      </p:cBhvr>
                                      <p:tavLst>
                                        <p:tav tm="0">
                                          <p:val>
                                            <p:strVal val="ppt_y"/>
                                          </p:val>
                                        </p:tav>
                                        <p:tav tm="100000">
                                          <p:val>
                                            <p:strVal val="0-ppt_h/2"/>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9"/>
                                        </p:tgtEl>
                                        <p:attrNameLst>
                                          <p:attrName>ppt_x</p:attrName>
                                        </p:attrNameLst>
                                      </p:cBhvr>
                                      <p:tavLst>
                                        <p:tav tm="0">
                                          <p:val>
                                            <p:strVal val="ppt_x"/>
                                          </p:val>
                                        </p:tav>
                                        <p:tav tm="100000">
                                          <p:val>
                                            <p:strVal val="ppt_x"/>
                                          </p:val>
                                        </p:tav>
                                      </p:tavLst>
                                    </p:anim>
                                    <p:anim calcmode="lin" valueType="num">
                                      <p:cBhvr additive="base">
                                        <p:cTn id="76" dur="3000"/>
                                        <p:tgtEl>
                                          <p:spTgt spid="9"/>
                                        </p:tgtEl>
                                        <p:attrNameLst>
                                          <p:attrName>ppt_y</p:attrName>
                                        </p:attrNameLst>
                                      </p:cBhvr>
                                      <p:tavLst>
                                        <p:tav tm="0">
                                          <p:val>
                                            <p:strVal val="ppt_y"/>
                                          </p:val>
                                        </p:tav>
                                        <p:tav tm="100000">
                                          <p:val>
                                            <p:strVal val="0-ppt_h/2"/>
                                          </p:val>
                                        </p:tav>
                                      </p:tavLst>
                                    </p:anim>
                                    <p:set>
                                      <p:cBhvr>
                                        <p:cTn id="77" dur="1" fill="hold">
                                          <p:stCondLst>
                                            <p:cond delay="2999"/>
                                          </p:stCondLst>
                                        </p:cTn>
                                        <p:tgtEl>
                                          <p:spTgt spid="9"/>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0"/>
                                        </p:tgtEl>
                                        <p:attrNameLst>
                                          <p:attrName>ppt_x</p:attrName>
                                        </p:attrNameLst>
                                      </p:cBhvr>
                                      <p:tavLst>
                                        <p:tav tm="0">
                                          <p:val>
                                            <p:strVal val="ppt_x"/>
                                          </p:val>
                                        </p:tav>
                                        <p:tav tm="100000">
                                          <p:val>
                                            <p:strVal val="ppt_x"/>
                                          </p:val>
                                        </p:tav>
                                      </p:tavLst>
                                    </p:anim>
                                    <p:anim calcmode="lin" valueType="num">
                                      <p:cBhvr additive="base">
                                        <p:cTn id="80" dur="3000"/>
                                        <p:tgtEl>
                                          <p:spTgt spid="10"/>
                                        </p:tgtEl>
                                        <p:attrNameLst>
                                          <p:attrName>ppt_y</p:attrName>
                                        </p:attrNameLst>
                                      </p:cBhvr>
                                      <p:tavLst>
                                        <p:tav tm="0">
                                          <p:val>
                                            <p:strVal val="ppt_y"/>
                                          </p:val>
                                        </p:tav>
                                        <p:tav tm="100000">
                                          <p:val>
                                            <p:strVal val="0-ppt_h/2"/>
                                          </p:val>
                                        </p:tav>
                                      </p:tavLst>
                                    </p:anim>
                                    <p:set>
                                      <p:cBhvr>
                                        <p:cTn id="81" dur="1" fill="hold">
                                          <p:stCondLst>
                                            <p:cond delay="2999"/>
                                          </p:stCondLst>
                                        </p:cTn>
                                        <p:tgtEl>
                                          <p:spTgt spid="10"/>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0-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ppt_x"/>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8"/>
                                        </p:tgtEl>
                                        <p:attrNameLst>
                                          <p:attrName>ppt_x</p:attrName>
                                        </p:attrNameLst>
                                      </p:cBhvr>
                                      <p:tavLst>
                                        <p:tav tm="0">
                                          <p:val>
                                            <p:strVal val="ppt_x"/>
                                          </p:val>
                                        </p:tav>
                                        <p:tav tm="100000">
                                          <p:val>
                                            <p:strVal val="ppt_x"/>
                                          </p:val>
                                        </p:tav>
                                      </p:tavLst>
                                    </p:anim>
                                    <p:anim calcmode="lin" valueType="num">
                                      <p:cBhvr additive="base">
                                        <p:cTn id="96" dur="3000"/>
                                        <p:tgtEl>
                                          <p:spTgt spid="8"/>
                                        </p:tgtEl>
                                        <p:attrNameLst>
                                          <p:attrName>ppt_y</p:attrName>
                                        </p:attrNameLst>
                                      </p:cBhvr>
                                      <p:tavLst>
                                        <p:tav tm="0">
                                          <p:val>
                                            <p:strVal val="ppt_y"/>
                                          </p:val>
                                        </p:tav>
                                        <p:tav tm="100000">
                                          <p:val>
                                            <p:strVal val="1+ppt_h/2"/>
                                          </p:val>
                                        </p:tav>
                                      </p:tavLst>
                                    </p:anim>
                                    <p:set>
                                      <p:cBhvr>
                                        <p:cTn id="97" dur="1" fill="hold">
                                          <p:stCondLst>
                                            <p:cond delay="2999"/>
                                          </p:stCondLst>
                                        </p:cTn>
                                        <p:tgtEl>
                                          <p:spTgt spid="8"/>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ppt_x"/>
                                          </p:val>
                                        </p:tav>
                                      </p:tavLst>
                                    </p:anim>
                                    <p:anim calcmode="lin" valueType="num">
                                      <p:cBhvr additive="base">
                                        <p:cTn id="100" dur="3000"/>
                                        <p:tgtEl>
                                          <p:spTgt spid="11"/>
                                        </p:tgtEl>
                                        <p:attrNameLst>
                                          <p:attrName>ppt_y</p:attrName>
                                        </p:attrNameLst>
                                      </p:cBhvr>
                                      <p:tavLst>
                                        <p:tav tm="0">
                                          <p:val>
                                            <p:strVal val="ppt_y"/>
                                          </p:val>
                                        </p:tav>
                                        <p:tav tm="100000">
                                          <p:val>
                                            <p:strVal val="1+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ppt_x"/>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14"/>
                                        </p:tgtEl>
                                        <p:attrNameLst>
                                          <p:attrName>ppt_x</p:attrName>
                                        </p:attrNameLst>
                                      </p:cBhvr>
                                      <p:tavLst>
                                        <p:tav tm="0">
                                          <p:val>
                                            <p:strVal val="ppt_x"/>
                                          </p:val>
                                        </p:tav>
                                        <p:tav tm="100000">
                                          <p:val>
                                            <p:strVal val="ppt_x"/>
                                          </p:val>
                                        </p:tav>
                                      </p:tavLst>
                                    </p:anim>
                                    <p:anim calcmode="lin" valueType="num">
                                      <p:cBhvr additive="base">
                                        <p:cTn id="108" dur="3000"/>
                                        <p:tgtEl>
                                          <p:spTgt spid="14"/>
                                        </p:tgtEl>
                                        <p:attrNameLst>
                                          <p:attrName>ppt_y</p:attrName>
                                        </p:attrNameLst>
                                      </p:cBhvr>
                                      <p:tavLst>
                                        <p:tav tm="0">
                                          <p:val>
                                            <p:strVal val="ppt_y"/>
                                          </p:val>
                                        </p:tav>
                                        <p:tav tm="100000">
                                          <p:val>
                                            <p:strVal val="1+ppt_h/2"/>
                                          </p:val>
                                        </p:tav>
                                      </p:tavLst>
                                    </p:anim>
                                    <p:set>
                                      <p:cBhvr>
                                        <p:cTn id="109" dur="1" fill="hold">
                                          <p:stCondLst>
                                            <p:cond delay="2999"/>
                                          </p:stCondLst>
                                        </p:cTn>
                                        <p:tgtEl>
                                          <p:spTgt spid="14"/>
                                        </p:tgtEl>
                                        <p:attrNameLst>
                                          <p:attrName>style.visibility</p:attrName>
                                        </p:attrNameLst>
                                      </p:cBhvr>
                                      <p:to>
                                        <p:strVal val="hidden"/>
                                      </p:to>
                                    </p:set>
                                  </p:childTnLst>
                                </p:cTn>
                              </p:par>
                              <p:par>
                                <p:cTn id="110" presetID="2" presetClass="exit" presetSubtype="4"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ppt_x"/>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16" presetClass="entr" presetSubtype="42" fill="hold"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barn(outHorizontal)">
                                      <p:cBhvr>
                                        <p:cTn id="116" dur="3000"/>
                                        <p:tgtEl>
                                          <p:spTgt spid="18"/>
                                        </p:tgtEl>
                                      </p:cBhvr>
                                    </p:animEffect>
                                  </p:childTnLst>
                                </p:cTn>
                              </p:par>
                              <p:par>
                                <p:cTn id="117" presetID="50" presetClass="entr" presetSubtype="0" decel="100000" fill="hold"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p:cTn id="119" dur="5000" fill="hold"/>
                                        <p:tgtEl>
                                          <p:spTgt spid="18"/>
                                        </p:tgtEl>
                                        <p:attrNameLst>
                                          <p:attrName>ppt_w</p:attrName>
                                        </p:attrNameLst>
                                      </p:cBhvr>
                                      <p:tavLst>
                                        <p:tav tm="0">
                                          <p:val>
                                            <p:strVal val="#ppt_w+.3"/>
                                          </p:val>
                                        </p:tav>
                                        <p:tav tm="100000">
                                          <p:val>
                                            <p:strVal val="#ppt_w"/>
                                          </p:val>
                                        </p:tav>
                                      </p:tavLst>
                                    </p:anim>
                                    <p:anim calcmode="lin" valueType="num">
                                      <p:cBhvr>
                                        <p:cTn id="120" dur="5000" fill="hold"/>
                                        <p:tgtEl>
                                          <p:spTgt spid="18"/>
                                        </p:tgtEl>
                                        <p:attrNameLst>
                                          <p:attrName>ppt_h</p:attrName>
                                        </p:attrNameLst>
                                      </p:cBhvr>
                                      <p:tavLst>
                                        <p:tav tm="0">
                                          <p:val>
                                            <p:strVal val="#ppt_h"/>
                                          </p:val>
                                        </p:tav>
                                        <p:tav tm="100000">
                                          <p:val>
                                            <p:strVal val="#ppt_h"/>
                                          </p:val>
                                        </p:tav>
                                      </p:tavLst>
                                    </p:anim>
                                    <p:animEffect transition="in" filter="fade">
                                      <p:cBhvr>
                                        <p:cTn id="121" dur="5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Jose Luis\Desktop\Monteverde-Cloud-Forest.jpg"/>
          <p:cNvPicPr>
            <a:picLocks noChangeAspect="1" noChangeArrowheads="1"/>
          </p:cNvPicPr>
          <p:nvPr/>
        </p:nvPicPr>
        <p:blipFill>
          <a:blip r:embed="rId2"/>
          <a:srcRect/>
          <a:stretch>
            <a:fillRect/>
          </a:stretch>
        </p:blipFill>
        <p:spPr bwMode="auto">
          <a:xfrm>
            <a:off x="-214345" y="-285776"/>
            <a:ext cx="9525035" cy="7143776"/>
          </a:xfrm>
          <a:prstGeom prst="rect">
            <a:avLst/>
          </a:prstGeom>
          <a:noFill/>
        </p:spPr>
      </p:pic>
      <p:sp>
        <p:nvSpPr>
          <p:cNvPr id="5" name="4 Triángulo isósceles"/>
          <p:cNvSpPr/>
          <p:nvPr/>
        </p:nvSpPr>
        <p:spPr>
          <a:xfrm>
            <a:off x="0" y="3928533"/>
            <a:ext cx="9144000" cy="2929467"/>
          </a:xfrm>
          <a:prstGeom prst="triangle">
            <a:avLst/>
          </a:prstGeom>
          <a:solidFill>
            <a:srgbClr val="92D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a:spLocks noChangeArrowheads="1"/>
          </p:cNvSpPr>
          <p:nvPr/>
        </p:nvSpPr>
        <p:spPr bwMode="auto">
          <a:xfrm flipV="1">
            <a:off x="0" y="0"/>
            <a:ext cx="9144000" cy="2929467"/>
          </a:xfrm>
          <a:prstGeom prst="triangle">
            <a:avLst>
              <a:gd name="adj" fmla="val 49306"/>
            </a:avLst>
          </a:prstGeom>
          <a:solidFill>
            <a:srgbClr val="92D050">
              <a:alpha val="79999"/>
            </a:srgbClr>
          </a:solidFill>
          <a:ln w="25400" algn="ctr">
            <a:noFill/>
            <a:miter lim="800000"/>
            <a:headEnd/>
            <a:tailEnd/>
          </a:ln>
        </p:spPr>
        <p:txBody>
          <a:bodyPr rot="10800000" anchor="ctr"/>
          <a:lstStyle/>
          <a:p>
            <a:pPr algn="ctr" fontAlgn="auto">
              <a:spcBef>
                <a:spcPts val="0"/>
              </a:spcBef>
              <a:spcAft>
                <a:spcPts val="0"/>
              </a:spcAft>
              <a:defRPr/>
            </a:pPr>
            <a:endParaRPr lang="es-ES">
              <a:solidFill>
                <a:schemeClr val="lt1"/>
              </a:solidFill>
              <a:latin typeface="+mn-lt"/>
              <a:cs typeface="+mn-cs"/>
            </a:endParaRPr>
          </a:p>
        </p:txBody>
      </p:sp>
      <p:sp>
        <p:nvSpPr>
          <p:cNvPr id="7" name="6 Triángulo isósceles"/>
          <p:cNvSpPr>
            <a:spLocks noChangeArrowheads="1"/>
          </p:cNvSpPr>
          <p:nvPr/>
        </p:nvSpPr>
        <p:spPr bwMode="auto">
          <a:xfrm rot="16200000" flipV="1">
            <a:off x="-1464468" y="1464469"/>
            <a:ext cx="6858000" cy="3929063"/>
          </a:xfrm>
          <a:prstGeom prst="triangle">
            <a:avLst>
              <a:gd name="adj" fmla="val 50000"/>
            </a:avLst>
          </a:prstGeom>
          <a:solidFill>
            <a:srgbClr val="92D050">
              <a:alpha val="79999"/>
            </a:srgbClr>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Triángulo isósceles"/>
          <p:cNvSpPr>
            <a:spLocks noChangeArrowheads="1"/>
          </p:cNvSpPr>
          <p:nvPr/>
        </p:nvSpPr>
        <p:spPr bwMode="auto">
          <a:xfrm rot="-5400000">
            <a:off x="3714750" y="1428750"/>
            <a:ext cx="6858000" cy="4000500"/>
          </a:xfrm>
          <a:prstGeom prst="triangle">
            <a:avLst>
              <a:gd name="adj" fmla="val 50000"/>
            </a:avLst>
          </a:prstGeom>
          <a:solidFill>
            <a:srgbClr val="92D050">
              <a:alpha val="79999"/>
            </a:srgbClr>
          </a:solidFill>
          <a:ln w="25400" algn="ctr">
            <a:noFill/>
            <a:miter lim="800000"/>
            <a:headEnd/>
            <a:tailEnd/>
          </a:ln>
        </p:spPr>
        <p:txBody>
          <a:bodyPr vert="eaVert" anchor="ctr"/>
          <a:lstStyle/>
          <a:p>
            <a:pPr algn="ctr" fontAlgn="auto">
              <a:spcBef>
                <a:spcPts val="0"/>
              </a:spcBef>
              <a:spcAft>
                <a:spcPts val="0"/>
              </a:spcAft>
              <a:defRPr/>
            </a:pPr>
            <a:endParaRPr lang="es-ES" dirty="0">
              <a:solidFill>
                <a:srgbClr val="92D050"/>
              </a:solidFill>
              <a:latin typeface="+mn-lt"/>
              <a:cs typeface="+mn-cs"/>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 fill="hold"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
                                          </p:val>
                                        </p:tav>
                                      </p:tavLst>
                                    </p:anim>
                                    <p:anim calcmode="lin" valueType="num">
                                      <p:cBhvr>
                                        <p:cTn id="16" dur="5000"/>
                                        <p:tgtEl>
                                          <p:spTgt spid="6"/>
                                        </p:tgtEl>
                                        <p:attrNameLst>
                                          <p:attrName>ppt_y</p:attrName>
                                        </p:attrNameLst>
                                      </p:cBhvr>
                                      <p:tavLst>
                                        <p:tav tm="0">
                                          <p:val>
                                            <p:strVal val="ppt_y"/>
                                          </p:val>
                                        </p:tav>
                                        <p:tav tm="100000">
                                          <p:val>
                                            <p:strVal val="ppt_y-ppt_h/2"/>
                                          </p:val>
                                        </p:tav>
                                      </p:tavLst>
                                    </p:anim>
                                    <p:anim calcmode="lin" valueType="num">
                                      <p:cBhvr>
                                        <p:cTn id="17" dur="5000"/>
                                        <p:tgtEl>
                                          <p:spTgt spid="6"/>
                                        </p:tgtEl>
                                        <p:attrNameLst>
                                          <p:attrName>ppt_w</p:attrName>
                                        </p:attrNameLst>
                                      </p:cBhvr>
                                      <p:tavLst>
                                        <p:tav tm="0">
                                          <p:val>
                                            <p:strVal val="ppt_w"/>
                                          </p:val>
                                        </p:tav>
                                        <p:tav tm="100000">
                                          <p:val>
                                            <p:strVal val="ppt_w"/>
                                          </p:val>
                                        </p:tav>
                                      </p:tavLst>
                                    </p:anim>
                                    <p:anim calcmode="lin" valueType="num">
                                      <p:cBhvr>
                                        <p:cTn id="18" dur="5000"/>
                                        <p:tgtEl>
                                          <p:spTgt spid="6"/>
                                        </p:tgtEl>
                                        <p:attrNameLst>
                                          <p:attrName>ppt_h</p:attrName>
                                        </p:attrNameLst>
                                      </p:cBhvr>
                                      <p:tavLst>
                                        <p:tav tm="0">
                                          <p:val>
                                            <p:strVal val="ppt_h"/>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5000"/>
                                        <p:tgtEl>
                                          <p:spTgt spid="8"/>
                                        </p:tgtEl>
                                        <p:attrNameLst>
                                          <p:attrName>ppt_x</p:attrName>
                                        </p:attrNameLst>
                                      </p:cBhvr>
                                      <p:tavLst>
                                        <p:tav tm="0">
                                          <p:val>
                                            <p:strVal val="ppt_x"/>
                                          </p:val>
                                        </p:tav>
                                        <p:tav tm="100000">
                                          <p:val>
                                            <p:strVal val="ppt_x+ppt_w/2"/>
                                          </p:val>
                                        </p:tav>
                                      </p:tavLst>
                                    </p:anim>
                                    <p:anim calcmode="lin" valueType="num">
                                      <p:cBhvr>
                                        <p:cTn id="34" dur="5000"/>
                                        <p:tgtEl>
                                          <p:spTgt spid="8"/>
                                        </p:tgtEl>
                                        <p:attrNameLst>
                                          <p:attrName>ppt_y</p:attrName>
                                        </p:attrNameLst>
                                      </p:cBhvr>
                                      <p:tavLst>
                                        <p:tav tm="0">
                                          <p:val>
                                            <p:strVal val="ppt_y"/>
                                          </p:val>
                                        </p:tav>
                                        <p:tav tm="100000">
                                          <p:val>
                                            <p:strVal val="ppt_y"/>
                                          </p:val>
                                        </p:tav>
                                      </p:tavLst>
                                    </p:anim>
                                    <p:anim calcmode="lin" valueType="num">
                                      <p:cBhvr>
                                        <p:cTn id="35" dur="5000"/>
                                        <p:tgtEl>
                                          <p:spTgt spid="8"/>
                                        </p:tgtEl>
                                        <p:attrNameLst>
                                          <p:attrName>ppt_w</p:attrName>
                                        </p:attrNameLst>
                                      </p:cBhvr>
                                      <p:tavLst>
                                        <p:tav tm="0">
                                          <p:val>
                                            <p:strVal val="ppt_w"/>
                                          </p:val>
                                        </p:tav>
                                        <p:tav tm="100000">
                                          <p:val>
                                            <p:fltVal val="0"/>
                                          </p:val>
                                        </p:tav>
                                      </p:tavLst>
                                    </p:anim>
                                    <p:anim calcmode="lin" valueType="num">
                                      <p:cBhvr>
                                        <p:cTn id="36" dur="5000"/>
                                        <p:tgtEl>
                                          <p:spTgt spid="8"/>
                                        </p:tgtEl>
                                        <p:attrNameLst>
                                          <p:attrName>ppt_h</p:attrName>
                                        </p:attrNameLst>
                                      </p:cBhvr>
                                      <p:tavLst>
                                        <p:tav tm="0">
                                          <p:val>
                                            <p:strVal val="ppt_h"/>
                                          </p:val>
                                        </p:tav>
                                        <p:tav tm="100000">
                                          <p:val>
                                            <p:strVal val="ppt_h"/>
                                          </p:val>
                                        </p:tav>
                                      </p:tavLst>
                                    </p:anim>
                                    <p:set>
                                      <p:cBhvr>
                                        <p:cTn id="37" dur="1" fill="hold">
                                          <p:stCondLst>
                                            <p:cond delay="4999"/>
                                          </p:stCondLst>
                                        </p:cTn>
                                        <p:tgtEl>
                                          <p:spTgt spid="8"/>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5000"/>
                                        <p:tgtEl>
                                          <p:spTgt spid="8"/>
                                        </p:tgtEl>
                                      </p:cBhvr>
                                    </p:animEffect>
                                    <p:set>
                                      <p:cBhvr>
                                        <p:cTn id="40" dur="1" fill="hold">
                                          <p:stCondLst>
                                            <p:cond delay="4999"/>
                                          </p:stCondLst>
                                        </p:cTn>
                                        <p:tgtEl>
                                          <p:spTgt spid="8"/>
                                        </p:tgtEl>
                                        <p:attrNameLst>
                                          <p:attrName>style.visibility</p:attrName>
                                        </p:attrNameLst>
                                      </p:cBhvr>
                                      <p:to>
                                        <p:strVal val="hidden"/>
                                      </p:to>
                                    </p:set>
                                  </p:childTnLst>
                                </p:cTn>
                              </p:par>
                              <p:par>
                                <p:cTn id="41" presetID="53" presetClass="entr" presetSubtype="0"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0" fill="hold"/>
                                        <p:tgtEl>
                                          <p:spTgt spid="10"/>
                                        </p:tgtEl>
                                        <p:attrNameLst>
                                          <p:attrName>ppt_w</p:attrName>
                                        </p:attrNameLst>
                                      </p:cBhvr>
                                      <p:tavLst>
                                        <p:tav tm="0">
                                          <p:val>
                                            <p:fltVal val="0"/>
                                          </p:val>
                                        </p:tav>
                                        <p:tav tm="100000">
                                          <p:val>
                                            <p:strVal val="#ppt_w"/>
                                          </p:val>
                                        </p:tav>
                                      </p:tavLst>
                                    </p:anim>
                                    <p:anim calcmode="lin" valueType="num">
                                      <p:cBhvr>
                                        <p:cTn id="44" dur="5000" fill="hold"/>
                                        <p:tgtEl>
                                          <p:spTgt spid="10"/>
                                        </p:tgtEl>
                                        <p:attrNameLst>
                                          <p:attrName>ppt_h</p:attrName>
                                        </p:attrNameLst>
                                      </p:cBhvr>
                                      <p:tavLst>
                                        <p:tav tm="0">
                                          <p:val>
                                            <p:fltVal val="0"/>
                                          </p:val>
                                        </p:tav>
                                        <p:tav tm="100000">
                                          <p:val>
                                            <p:strVal val="#ppt_h"/>
                                          </p:val>
                                        </p:tav>
                                      </p:tavLst>
                                    </p:anim>
                                    <p:animEffect transition="in" filter="fade">
                                      <p:cBhvr>
                                        <p:cTn id="45"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GINA - GRACIAS"/>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1" name="Picture 2" descr="http://3.bp.blogspot.com/-r6HM6KE57Dc/TzMsOjLvfaI/AAAAAAAACT8/u7-wAM1dZcc/s1600/0k0289_gif-sicodelicos-02.gif"/>
          <p:cNvPicPr>
            <a:picLocks noChangeAspect="1" noChangeArrowheads="1" noCrop="1"/>
          </p:cNvPicPr>
          <p:nvPr/>
        </p:nvPicPr>
        <p:blipFill>
          <a:blip r:embed="rId3" cstate="print">
            <a:duotone>
              <a:schemeClr val="accent2">
                <a:shade val="45000"/>
                <a:satMod val="135000"/>
              </a:schemeClr>
              <a:prstClr val="white"/>
            </a:duotone>
            <a:lum bright="60000"/>
          </a:blip>
          <a:srcRect/>
          <a:stretch>
            <a:fillRect/>
          </a:stretch>
        </p:blipFill>
        <p:spPr bwMode="auto">
          <a:xfrm>
            <a:off x="-1" y="0"/>
            <a:ext cx="9144001" cy="6858000"/>
          </a:xfrm>
          <a:prstGeom prst="rect">
            <a:avLst/>
          </a:prstGeom>
          <a:noFill/>
        </p:spPr>
      </p:pic>
      <p:sp>
        <p:nvSpPr>
          <p:cNvPr id="6" name="5 Rectángulo"/>
          <p:cNvSpPr/>
          <p:nvPr/>
        </p:nvSpPr>
        <p:spPr>
          <a:xfrm>
            <a:off x="1571604" y="2214554"/>
            <a:ext cx="5663140" cy="2554527"/>
          </a:xfrm>
          <a:prstGeom prst="rect">
            <a:avLst/>
          </a:prstGeom>
        </p:spPr>
        <p:txBody>
          <a:bodyPr wrap="square" lIns="91422" tIns="45711" rIns="91422" bIns="45711">
            <a:spAutoFit/>
          </a:bodyPr>
          <a:lstStyle/>
          <a:p>
            <a:pPr lvl="1" algn="ctr">
              <a:defRPr/>
            </a:pPr>
            <a:r>
              <a:rPr lang="es-ES" sz="40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000" b="1" i="1" kern="1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UN BUEN </a:t>
            </a:r>
            <a:r>
              <a:rPr lang="es-ES" sz="4000" b="1" i="1" kern="1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13" fill="hold">
                            <p:stCondLst>
                              <p:cond delay="5000"/>
                            </p:stCondLst>
                            <p:childTnLst>
                              <p:par>
                                <p:cTn id="14" presetID="17" presetClass="entr" presetSubtype="1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3000" fill="hold"/>
                                        <p:tgtEl>
                                          <p:spTgt spid="10"/>
                                        </p:tgtEl>
                                        <p:attrNameLst>
                                          <p:attrName>ppt_w</p:attrName>
                                        </p:attrNameLst>
                                      </p:cBhvr>
                                      <p:tavLst>
                                        <p:tav tm="0">
                                          <p:val>
                                            <p:fltVal val="0"/>
                                          </p:val>
                                        </p:tav>
                                        <p:tav tm="100000">
                                          <p:val>
                                            <p:strVal val="#ppt_w"/>
                                          </p:val>
                                        </p:tav>
                                      </p:tavLst>
                                    </p:anim>
                                    <p:anim calcmode="lin" valueType="num">
                                      <p:cBhvr>
                                        <p:cTn id="17" dur="3000" fill="hold"/>
                                        <p:tgtEl>
                                          <p:spTgt spid="10"/>
                                        </p:tgtEl>
                                        <p:attrNameLst>
                                          <p:attrName>ppt_h</p:attrName>
                                        </p:attrNameLst>
                                      </p:cBhvr>
                                      <p:tavLst>
                                        <p:tav tm="0">
                                          <p:val>
                                            <p:strVal val="#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plus(out)">
                                      <p:cBhvr>
                                        <p:cTn id="20" dur="3000"/>
                                        <p:tgtEl>
                                          <p:spTgt spid="10"/>
                                        </p:tgtEl>
                                      </p:cBhvr>
                                    </p:animEffect>
                                  </p:childTnLst>
                                </p:cTn>
                              </p:par>
                            </p:childTnLst>
                          </p:cTn>
                        </p:par>
                        <p:par>
                          <p:cTn id="21" fill="hold">
                            <p:stCondLst>
                              <p:cond delay="8000"/>
                            </p:stCondLst>
                            <p:childTnLst>
                              <p:par>
                                <p:cTn id="22" presetID="4" presetClass="exit" presetSubtype="32" fill="hold" nodeType="afterEffect">
                                  <p:stCondLst>
                                    <p:cond delay="0"/>
                                  </p:stCondLst>
                                  <p:childTnLst>
                                    <p:animEffect transition="out" filter="box(out)">
                                      <p:cBhvr>
                                        <p:cTn id="23" dur="5000"/>
                                        <p:tgtEl>
                                          <p:spTgt spid="11"/>
                                        </p:tgtEl>
                                      </p:cBhvr>
                                    </p:animEffect>
                                    <p:set>
                                      <p:cBhvr>
                                        <p:cTn id="24"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Historia del tesoro en la isla de Co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Historia del tesoro en la isla de Coco</Template>
  <TotalTime>20</TotalTime>
  <Words>642</Words>
  <Application>Microsoft Office PowerPoint</Application>
  <PresentationFormat>Presentación en pantalla (4:3)</PresentationFormat>
  <Paragraphs>30</Paragraphs>
  <Slides>52</Slides>
  <Notes>1</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La Historia del tesoro en la isla de Coco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2015-07-23T13:02:49Z</dcterms:created>
  <dcterms:modified xsi:type="dcterms:W3CDTF">2015-07-23T13:23:31Z</dcterms:modified>
</cp:coreProperties>
</file>