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76"/>
  </p:notesMasterIdLst>
  <p:sldIdLst>
    <p:sldId id="258" r:id="rId3"/>
    <p:sldId id="382" r:id="rId4"/>
    <p:sldId id="381" r:id="rId5"/>
    <p:sldId id="358" r:id="rId6"/>
    <p:sldId id="274" r:id="rId7"/>
    <p:sldId id="276" r:id="rId8"/>
    <p:sldId id="275" r:id="rId9"/>
    <p:sldId id="272" r:id="rId10"/>
    <p:sldId id="270" r:id="rId11"/>
    <p:sldId id="267" r:id="rId12"/>
    <p:sldId id="265" r:id="rId13"/>
    <p:sldId id="378" r:id="rId14"/>
    <p:sldId id="264" r:id="rId15"/>
    <p:sldId id="376" r:id="rId16"/>
    <p:sldId id="262" r:id="rId17"/>
    <p:sldId id="300" r:id="rId18"/>
    <p:sldId id="299" r:id="rId19"/>
    <p:sldId id="305" r:id="rId20"/>
    <p:sldId id="291" r:id="rId21"/>
    <p:sldId id="335" r:id="rId22"/>
    <p:sldId id="290" r:id="rId23"/>
    <p:sldId id="287" r:id="rId24"/>
    <p:sldId id="285" r:id="rId25"/>
    <p:sldId id="336" r:id="rId26"/>
    <p:sldId id="282" r:id="rId27"/>
    <p:sldId id="333" r:id="rId28"/>
    <p:sldId id="279" r:id="rId29"/>
    <p:sldId id="301" r:id="rId30"/>
    <p:sldId id="315" r:id="rId31"/>
    <p:sldId id="314" r:id="rId32"/>
    <p:sldId id="359" r:id="rId33"/>
    <p:sldId id="309" r:id="rId34"/>
    <p:sldId id="308" r:id="rId35"/>
    <p:sldId id="311" r:id="rId36"/>
    <p:sldId id="310" r:id="rId37"/>
    <p:sldId id="319" r:id="rId38"/>
    <p:sldId id="307" r:id="rId39"/>
    <p:sldId id="340" r:id="rId40"/>
    <p:sldId id="304" r:id="rId41"/>
    <p:sldId id="323" r:id="rId42"/>
    <p:sldId id="321" r:id="rId43"/>
    <p:sldId id="288" r:id="rId44"/>
    <p:sldId id="294" r:id="rId45"/>
    <p:sldId id="266" r:id="rId46"/>
    <p:sldId id="298" r:id="rId47"/>
    <p:sldId id="332" r:id="rId48"/>
    <p:sldId id="331" r:id="rId49"/>
    <p:sldId id="354" r:id="rId50"/>
    <p:sldId id="281" r:id="rId51"/>
    <p:sldId id="352" r:id="rId52"/>
    <p:sldId id="330" r:id="rId53"/>
    <p:sldId id="328" r:id="rId54"/>
    <p:sldId id="355" r:id="rId55"/>
    <p:sldId id="327" r:id="rId56"/>
    <p:sldId id="379" r:id="rId57"/>
    <p:sldId id="356" r:id="rId58"/>
    <p:sldId id="284" r:id="rId59"/>
    <p:sldId id="295" r:id="rId60"/>
    <p:sldId id="318" r:id="rId61"/>
    <p:sldId id="256" r:id="rId62"/>
    <p:sldId id="283" r:id="rId63"/>
    <p:sldId id="289" r:id="rId64"/>
    <p:sldId id="343" r:id="rId65"/>
    <p:sldId id="346" r:id="rId66"/>
    <p:sldId id="350" r:id="rId67"/>
    <p:sldId id="351" r:id="rId68"/>
    <p:sldId id="349" r:id="rId69"/>
    <p:sldId id="348" r:id="rId70"/>
    <p:sldId id="347" r:id="rId71"/>
    <p:sldId id="345" r:id="rId72"/>
    <p:sldId id="344" r:id="rId73"/>
    <p:sldId id="353" r:id="rId74"/>
    <p:sldId id="383" r:id="rId7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m1+EJmJgXusufflqt2UDA" hashData="2aIuRneN0v1UIlYIIl2MGvM9+I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B7421"/>
    <a:srgbClr val="D0B03C"/>
    <a:srgbClr val="E2CB1E"/>
    <a:srgbClr val="0000FF"/>
    <a:srgbClr val="00CC00"/>
    <a:srgbClr val="9933FF"/>
    <a:srgbClr val="5C2C0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012" autoAdjust="0"/>
    <p:restoredTop sz="97967" autoAdjust="0"/>
  </p:normalViewPr>
  <p:slideViewPr>
    <p:cSldViewPr>
      <p:cViewPr>
        <p:scale>
          <a:sx n="60" d="100"/>
          <a:sy n="60" d="100"/>
        </p:scale>
        <p:origin x="-774" y="-288"/>
      </p:cViewPr>
      <p:guideLst>
        <p:guide orient="horz" pos="2160"/>
        <p:guide pos="2880"/>
      </p:guideLst>
    </p:cSldViewPr>
  </p:slideViewPr>
  <p:outlineViewPr>
    <p:cViewPr>
      <p:scale>
        <a:sx n="33" d="100"/>
        <a:sy n="33" d="100"/>
      </p:scale>
      <p:origin x="0" y="408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36656C1-08ED-450C-AA5E-3F3117094356}" type="datetimeFigureOut">
              <a:rPr lang="es-ES" smtClean="0"/>
              <a:pPr/>
              <a:t>26/05/2012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7D602B-712C-49BA-9337-988851F3388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17D602B-712C-49BA-9337-988851F3388A}" type="slidenum">
              <a:rPr lang="es-ES" smtClean="0"/>
              <a:pPr/>
              <a:t>39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9798FEF-0DFF-47D6-941B-0EE465F8ED71}" type="datetimeFigureOut">
              <a:rPr lang="es-ES" smtClean="0"/>
              <a:pPr/>
              <a:t>26/05/2012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6B0BAB-F4B6-4AB5-ABD7-19CF3637B21C}"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9798FEF-0DFF-47D6-941B-0EE465F8ED71}" type="datetimeFigureOut">
              <a:rPr lang="es-ES" smtClean="0"/>
              <a:pPr/>
              <a:t>26/05/2012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6B0BAB-F4B6-4AB5-ABD7-19CF3637B21C}"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9798FEF-0DFF-47D6-941B-0EE465F8ED71}" type="datetimeFigureOut">
              <a:rPr lang="es-ES" smtClean="0"/>
              <a:pPr/>
              <a:t>26/05/2012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6B0BAB-F4B6-4AB5-ABD7-19CF3637B21C}"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9798FEF-0DFF-47D6-941B-0EE465F8ED71}" type="datetimeFigureOut">
              <a:rPr lang="es-ES" smtClean="0"/>
              <a:pPr/>
              <a:t>26/05/2012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46B0BAB-F4B6-4AB5-ABD7-19CF3637B21C}"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9798FEF-0DFF-47D6-941B-0EE465F8ED71}" type="datetimeFigureOut">
              <a:rPr lang="es-ES" smtClean="0"/>
              <a:pPr/>
              <a:t>26/05/2012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46B0BAB-F4B6-4AB5-ABD7-19CF3637B21C}"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9798FEF-0DFF-47D6-941B-0EE465F8ED71}" type="datetimeFigureOut">
              <a:rPr lang="es-ES" smtClean="0"/>
              <a:pPr/>
              <a:t>26/05/2012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46B0BAB-F4B6-4AB5-ABD7-19CF3637B21C}"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9798FEF-0DFF-47D6-941B-0EE465F8ED71}" type="datetimeFigureOut">
              <a:rPr lang="es-ES" smtClean="0"/>
              <a:pPr/>
              <a:t>26/05/2012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46B0BAB-F4B6-4AB5-ABD7-19CF3637B21C}"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9798FEF-0DFF-47D6-941B-0EE465F8ED71}" type="datetimeFigureOut">
              <a:rPr lang="es-ES" smtClean="0"/>
              <a:pPr/>
              <a:t>26/05/2012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46B0BAB-F4B6-4AB5-ABD7-19CF3637B21C}"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9798FEF-0DFF-47D6-941B-0EE465F8ED71}" type="datetimeFigureOut">
              <a:rPr lang="es-ES" smtClean="0"/>
              <a:pPr/>
              <a:t>26/05/2012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46B0BAB-F4B6-4AB5-ABD7-19CF3637B21C}"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9798FEF-0DFF-47D6-941B-0EE465F8ED71}" type="datetimeFigureOut">
              <a:rPr lang="es-ES" smtClean="0"/>
              <a:pPr/>
              <a:t>26/05/2012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6B0BAB-F4B6-4AB5-ABD7-19CF3637B21C}"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9798FEF-0DFF-47D6-941B-0EE465F8ED71}" type="datetimeFigureOut">
              <a:rPr lang="es-ES" smtClean="0"/>
              <a:pPr/>
              <a:t>26/05/2012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6B0BAB-F4B6-4AB5-ABD7-19CF3637B21C}"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732B3E6-9839-457E-BE25-C4FFD4F0694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798FEF-0DFF-47D6-941B-0EE465F8ED71}" type="datetimeFigureOut">
              <a:rPr lang="es-ES" smtClean="0"/>
              <a:pPr/>
              <a:t>26/05/2012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6B0BAB-F4B6-4AB5-ABD7-19CF3637B21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60DBEB5-0F21-4025-957E-506AF9AC3E5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3.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4.wav"/><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audio" Target="../media/audio5.wav"/><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xml"/><Relationship Id="rId5" Type="http://schemas.openxmlformats.org/officeDocument/2006/relationships/image" Target="../media/image69.jpeg"/><Relationship Id="rId4" Type="http://schemas.openxmlformats.org/officeDocument/2006/relationships/image" Target="../media/image68.jpeg"/></Relationships>
</file>

<file path=ppt/slides/_rels/slide5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1.xml"/><Relationship Id="rId4" Type="http://schemas.openxmlformats.org/officeDocument/2006/relationships/image" Target="../media/image68.jpeg"/></Relationships>
</file>

<file path=ppt/slides/_rels/slide5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http://www.milespowerpoints.com/" TargetMode="External"/><Relationship Id="rId7" Type="http://schemas.openxmlformats.org/officeDocument/2006/relationships/hyperlink" Target="http://www.frasesfrases.es/" TargetMode="External"/><Relationship Id="rId2" Type="http://schemas.openxmlformats.org/officeDocument/2006/relationships/image" Target="../media/image85.jpeg"/><Relationship Id="rId1" Type="http://schemas.openxmlformats.org/officeDocument/2006/relationships/slideLayout" Target="../slideLayouts/slideLayout2.xml"/><Relationship Id="rId6" Type="http://schemas.openxmlformats.org/officeDocument/2006/relationships/image" Target="../media/image87.jpeg"/><Relationship Id="rId5" Type="http://schemas.openxmlformats.org/officeDocument/2006/relationships/hyperlink" Target="http://milespowerpoints.ourtoolbar.com/" TargetMode="External"/><Relationship Id="rId4" Type="http://schemas.openxmlformats.org/officeDocument/2006/relationships/image" Target="../media/image86.png"/></Relationships>
</file>

<file path=ppt/slides/_rels/slide72.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89.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90.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91.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Zgirl_an07RWG.gif"/>
          <p:cNvPicPr>
            <a:picLocks noChangeAspect="1"/>
          </p:cNvPicPr>
          <p:nvPr/>
        </p:nvPicPr>
        <p:blipFill>
          <a:blip r:embed="rId3" cstate="print">
            <a:lum contrast="20000"/>
          </a:blip>
          <a:stretch>
            <a:fillRect/>
          </a:stretch>
        </p:blipFill>
        <p:spPr>
          <a:xfrm flipH="1">
            <a:off x="13787501" y="0"/>
            <a:ext cx="45719" cy="73150"/>
          </a:xfrm>
          <a:prstGeom prst="rect">
            <a:avLst/>
          </a:prstGeom>
        </p:spPr>
      </p:pic>
      <p:sp>
        <p:nvSpPr>
          <p:cNvPr id="5" name="4 CuadroTexto"/>
          <p:cNvSpPr txBox="1"/>
          <p:nvPr/>
        </p:nvSpPr>
        <p:spPr>
          <a:xfrm>
            <a:off x="1071539" y="2285992"/>
            <a:ext cx="785818" cy="2308324"/>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7200" dirty="0" smtClean="0">
                <a:solidFill>
                  <a:srgbClr val="92D050"/>
                </a:solidFill>
                <a:latin typeface="Snap ITC" pitchFamily="82" charset="0"/>
              </a:rPr>
              <a:t>L</a:t>
            </a:r>
          </a:p>
          <a:p>
            <a:r>
              <a:rPr lang="es-ES" sz="7200" dirty="0" smtClean="0">
                <a:solidFill>
                  <a:srgbClr val="FF0000"/>
                </a:solidFill>
                <a:latin typeface="Snap ITC" pitchFamily="82" charset="0"/>
              </a:rPr>
              <a:t>A</a:t>
            </a:r>
            <a:endParaRPr lang="es-ES" sz="9600" dirty="0">
              <a:solidFill>
                <a:srgbClr val="FF0000"/>
              </a:solidFill>
              <a:latin typeface="Snap ITC" pitchFamily="82" charset="0"/>
            </a:endParaRPr>
          </a:p>
        </p:txBody>
      </p:sp>
      <p:sp>
        <p:nvSpPr>
          <p:cNvPr id="6" name="5 CuadroTexto"/>
          <p:cNvSpPr txBox="1"/>
          <p:nvPr/>
        </p:nvSpPr>
        <p:spPr>
          <a:xfrm>
            <a:off x="7072330" y="0"/>
            <a:ext cx="1055097" cy="6740307"/>
          </a:xfrm>
          <a:prstGeom prst="rect">
            <a:avLst/>
          </a:prstGeom>
          <a:noFill/>
        </p:spPr>
        <p:txBody>
          <a:bodyPr wrap="none" rtlCol="0">
            <a:spAutoFit/>
            <a:scene3d>
              <a:camera prst="orthographicFront"/>
              <a:lightRig rig="threePt" dir="t"/>
            </a:scene3d>
            <a:sp3d extrusionH="57150">
              <a:bevelT w="82550" h="38100" prst="coolSlant"/>
            </a:sp3d>
          </a:bodyPr>
          <a:lstStyle/>
          <a:p>
            <a:r>
              <a:rPr lang="es-ES" sz="7200" dirty="0" smtClean="0">
                <a:ln>
                  <a:solidFill>
                    <a:schemeClr val="tx1"/>
                  </a:solidFill>
                </a:ln>
                <a:solidFill>
                  <a:srgbClr val="FFC000"/>
                </a:solidFill>
                <a:latin typeface="Snap ITC" pitchFamily="82" charset="0"/>
              </a:rPr>
              <a:t>H</a:t>
            </a:r>
          </a:p>
          <a:p>
            <a:r>
              <a:rPr lang="es-ES" sz="7200" dirty="0" smtClean="0">
                <a:ln>
                  <a:solidFill>
                    <a:schemeClr val="tx1"/>
                  </a:solidFill>
                </a:ln>
                <a:blipFill>
                  <a:blip r:embed="rId4"/>
                  <a:stretch>
                    <a:fillRect/>
                  </a:stretch>
                </a:blipFill>
                <a:latin typeface="Snap ITC" pitchFamily="82" charset="0"/>
              </a:rPr>
              <a:t>A</a:t>
            </a:r>
          </a:p>
          <a:p>
            <a:r>
              <a:rPr lang="es-ES" sz="7200" dirty="0" smtClean="0">
                <a:ln>
                  <a:solidFill>
                    <a:schemeClr val="tx1"/>
                  </a:solidFill>
                </a:ln>
                <a:solidFill>
                  <a:srgbClr val="9933FF"/>
                </a:solidFill>
                <a:latin typeface="Snap ITC" pitchFamily="82" charset="0"/>
              </a:rPr>
              <a:t>B</a:t>
            </a:r>
          </a:p>
          <a:p>
            <a:r>
              <a:rPr lang="es-ES" sz="7200" dirty="0" smtClean="0">
                <a:ln>
                  <a:solidFill>
                    <a:schemeClr val="tx1"/>
                  </a:solidFill>
                </a:ln>
                <a:solidFill>
                  <a:srgbClr val="00B0F0"/>
                </a:solidFill>
                <a:latin typeface="Snap ITC" pitchFamily="82" charset="0"/>
              </a:rPr>
              <a:t>A</a:t>
            </a:r>
          </a:p>
          <a:p>
            <a:r>
              <a:rPr lang="es-ES" sz="7200" dirty="0" smtClean="0">
                <a:ln>
                  <a:solidFill>
                    <a:schemeClr val="tx1"/>
                  </a:solidFill>
                </a:ln>
                <a:solidFill>
                  <a:srgbClr val="FFFF00"/>
                </a:solidFill>
                <a:latin typeface="Snap ITC" pitchFamily="82" charset="0"/>
              </a:rPr>
              <a:t>N</a:t>
            </a:r>
          </a:p>
          <a:p>
            <a:r>
              <a:rPr lang="es-ES" sz="7200" dirty="0" smtClean="0">
                <a:ln>
                  <a:solidFill>
                    <a:schemeClr val="tx1"/>
                  </a:solidFill>
                </a:ln>
                <a:solidFill>
                  <a:srgbClr val="00CC00"/>
                </a:solidFill>
                <a:latin typeface="Snap ITC" pitchFamily="82" charset="0"/>
              </a:rPr>
              <a:t>A</a:t>
            </a:r>
            <a:endParaRPr lang="es-ES" sz="7200" dirty="0">
              <a:ln>
                <a:solidFill>
                  <a:schemeClr val="tx1"/>
                </a:solidFill>
              </a:ln>
              <a:solidFill>
                <a:srgbClr val="00CC00"/>
              </a:solidFill>
              <a:latin typeface="Snap ITC" pitchFamily="82" charset="0"/>
            </a:endParaRPr>
          </a:p>
        </p:txBody>
      </p:sp>
      <p:pic>
        <p:nvPicPr>
          <p:cNvPr id="7" name="6 Imagen" descr="20110820113259_52868.jpg"/>
          <p:cNvPicPr>
            <a:picLocks noChangeAspect="1"/>
          </p:cNvPicPr>
          <p:nvPr/>
        </p:nvPicPr>
        <p:blipFill>
          <a:blip r:embed="rId5" cstate="print">
            <a:lum contrast="20000"/>
          </a:blip>
          <a:stretch>
            <a:fillRect/>
          </a:stretch>
        </p:blipFill>
        <p:spPr>
          <a:xfrm flipH="1">
            <a:off x="6929453" y="9144040"/>
            <a:ext cx="48377" cy="71414"/>
          </a:xfrm>
          <a:prstGeom prst="rect">
            <a:avLst/>
          </a:prstGeom>
          <a:ln>
            <a:noFill/>
          </a:ln>
        </p:spPr>
      </p:pic>
      <p:pic>
        <p:nvPicPr>
          <p:cNvPr id="8" name="7 Imagen" descr="Zgirl_an07RWG.gif"/>
          <p:cNvPicPr>
            <a:picLocks noChangeAspect="1"/>
          </p:cNvPicPr>
          <p:nvPr/>
        </p:nvPicPr>
        <p:blipFill>
          <a:blip r:embed="rId6" cstate="print">
            <a:lum contrast="20000"/>
          </a:blip>
          <a:stretch>
            <a:fillRect/>
          </a:stretch>
        </p:blipFill>
        <p:spPr>
          <a:xfrm flipH="1">
            <a:off x="10453746" y="5572140"/>
            <a:ext cx="47626" cy="71438"/>
          </a:xfrm>
          <a:prstGeom prst="rect">
            <a:avLst/>
          </a:prstGeom>
          <a:effectLst>
            <a:softEdge rad="63500"/>
          </a:effectLst>
        </p:spPr>
      </p:pic>
      <p:pic>
        <p:nvPicPr>
          <p:cNvPr id="9" name="8 Imagen" descr="Zgirl_an07RWG.gif"/>
          <p:cNvPicPr>
            <a:picLocks noChangeAspect="1"/>
          </p:cNvPicPr>
          <p:nvPr/>
        </p:nvPicPr>
        <p:blipFill>
          <a:blip r:embed="rId7">
            <a:lum contrast="20000"/>
          </a:blip>
          <a:stretch>
            <a:fillRect/>
          </a:stretch>
        </p:blipFill>
        <p:spPr>
          <a:xfrm>
            <a:off x="2143108" y="0"/>
            <a:ext cx="4809218" cy="6858000"/>
          </a:xfrm>
          <a:prstGeom prst="rect">
            <a:avLst/>
          </a:prstGeom>
          <a:ln>
            <a:noFill/>
          </a:ln>
        </p:spPr>
      </p:pic>
    </p:spTree>
  </p:cSld>
  <p:clrMapOvr>
    <a:masterClrMapping/>
  </p:clrMapOvr>
  <p:transition advTm="14000">
    <p:sndAc>
      <p:stSnd>
        <p:snd r:embed="rId2" name="Cuando Sali De Cuba - Luis aguile mp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iterate type="lt">
                                    <p:tmPct val="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iterate type="lt">
                                    <p:tmPct val="0"/>
                                  </p:iterate>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iterate type="lt">
                                    <p:tmPct val="0"/>
                                  </p:iterate>
                                  <p:childTnLst>
                                    <p:set>
                                      <p:cBhvr>
                                        <p:cTn id="14" dur="1" fill="hold">
                                          <p:stCondLst>
                                            <p:cond delay="0"/>
                                          </p:stCondLst>
                                        </p:cTn>
                                        <p:tgtEl>
                                          <p:spTgt spid="6">
                                            <p:txEl>
                                              <p:pRg st="0" end="0"/>
                                            </p:txEl>
                                          </p:spTgt>
                                        </p:tgtEl>
                                        <p:attrNameLst>
                                          <p:attrName>style.visibility</p:attrName>
                                        </p:attrNameLst>
                                      </p:cBhvr>
                                      <p:to>
                                        <p:strVal val="visible"/>
                                      </p:to>
                                    </p:set>
                                    <p:anim calcmode="lin" valueType="num">
                                      <p:cBhvr additive="base">
                                        <p:cTn id="15"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6" dur="2000" fill="hold"/>
                                        <p:tgtEl>
                                          <p:spTgt spid="6">
                                            <p:txEl>
                                              <p:pRg st="0" end="0"/>
                                            </p:txEl>
                                          </p:spTgt>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iterate type="lt">
                                    <p:tmPct val="0"/>
                                  </p:iterate>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2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6">
                                            <p:txEl>
                                              <p:pRg st="1" end="1"/>
                                            </p:txEl>
                                          </p:spTgt>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iterate type="lt">
                                    <p:tmPct val="0"/>
                                  </p:iterate>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20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6">
                                            <p:txEl>
                                              <p:pRg st="2" end="2"/>
                                            </p:txEl>
                                          </p:spTgt>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iterate type="lt">
                                    <p:tmPct val="0"/>
                                  </p:iterate>
                                  <p:childTnLst>
                                    <p:set>
                                      <p:cBhvr>
                                        <p:cTn id="26" dur="1" fill="hold">
                                          <p:stCondLst>
                                            <p:cond delay="0"/>
                                          </p:stCondLst>
                                        </p:cTn>
                                        <p:tgtEl>
                                          <p:spTgt spid="6">
                                            <p:txEl>
                                              <p:pRg st="3" end="3"/>
                                            </p:txEl>
                                          </p:spTgt>
                                        </p:tgtEl>
                                        <p:attrNameLst>
                                          <p:attrName>style.visibility</p:attrName>
                                        </p:attrNameLst>
                                      </p:cBhvr>
                                      <p:to>
                                        <p:strVal val="visible"/>
                                      </p:to>
                                    </p:set>
                                    <p:anim calcmode="lin" valueType="num">
                                      <p:cBhvr additive="base">
                                        <p:cTn id="27" dur="20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6">
                                            <p:txEl>
                                              <p:pRg st="3" end="3"/>
                                            </p:txEl>
                                          </p:spTgt>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iterate type="lt">
                                    <p:tmPct val="0"/>
                                  </p:iterate>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20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6">
                                            <p:txEl>
                                              <p:pRg st="4" end="4"/>
                                            </p:txEl>
                                          </p:spTgt>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iterate type="lt">
                                    <p:tmPct val="0"/>
                                  </p:iterate>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additive="base">
                                        <p:cTn id="35" dur="20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6" dur="20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par>
                          <p:cTn id="37" fill="hold">
                            <p:stCondLst>
                              <p:cond delay="2000"/>
                            </p:stCondLst>
                            <p:childTnLst>
                              <p:par>
                                <p:cTn id="38" presetID="56" presetClass="entr" presetSubtype="0" fill="hold" nodeType="afterEffect">
                                  <p:stCondLst>
                                    <p:cond delay="0"/>
                                  </p:stCondLst>
                                  <p:iterate type="lt">
                                    <p:tmPct val="10000"/>
                                  </p:iterate>
                                  <p:childTnLst>
                                    <p:set>
                                      <p:cBhvr>
                                        <p:cTn id="39" dur="1" fill="hold">
                                          <p:stCondLst>
                                            <p:cond delay="0"/>
                                          </p:stCondLst>
                                        </p:cTn>
                                        <p:tgtEl>
                                          <p:spTgt spid="6">
                                            <p:txEl>
                                              <p:pRg st="0" end="0"/>
                                            </p:txEl>
                                          </p:spTgt>
                                        </p:tgtEl>
                                        <p:attrNameLst>
                                          <p:attrName>style.visibility</p:attrName>
                                        </p:attrNameLst>
                                      </p:cBhvr>
                                      <p:to>
                                        <p:strVal val="visible"/>
                                      </p:to>
                                    </p:set>
                                    <p:anim by="(-#ppt_w*2)" calcmode="lin" valueType="num">
                                      <p:cBhvr rctx="PPT">
                                        <p:cTn id="40" dur="1000" autoRev="1" fill="hold">
                                          <p:stCondLst>
                                            <p:cond delay="0"/>
                                          </p:stCondLst>
                                        </p:cTn>
                                        <p:tgtEl>
                                          <p:spTgt spid="6">
                                            <p:txEl>
                                              <p:pRg st="0" end="0"/>
                                            </p:txEl>
                                          </p:spTgt>
                                        </p:tgtEl>
                                        <p:attrNameLst>
                                          <p:attrName>ppt_w</p:attrName>
                                        </p:attrNameLst>
                                      </p:cBhvr>
                                    </p:anim>
                                    <p:anim by="(#ppt_w*0.50)" calcmode="lin" valueType="num">
                                      <p:cBhvr>
                                        <p:cTn id="41" dur="1000" decel="50000" autoRev="1" fill="hold">
                                          <p:stCondLst>
                                            <p:cond delay="0"/>
                                          </p:stCondLst>
                                        </p:cTn>
                                        <p:tgtEl>
                                          <p:spTgt spid="6">
                                            <p:txEl>
                                              <p:pRg st="0" end="0"/>
                                            </p:txEl>
                                          </p:spTgt>
                                        </p:tgtEl>
                                        <p:attrNameLst>
                                          <p:attrName>ppt_x</p:attrName>
                                        </p:attrNameLst>
                                      </p:cBhvr>
                                    </p:anim>
                                    <p:anim from="(-#ppt_h/2)" to="(#ppt_y)" calcmode="lin" valueType="num">
                                      <p:cBhvr>
                                        <p:cTn id="42" dur="2000" fill="hold">
                                          <p:stCondLst>
                                            <p:cond delay="0"/>
                                          </p:stCondLst>
                                        </p:cTn>
                                        <p:tgtEl>
                                          <p:spTgt spid="6">
                                            <p:txEl>
                                              <p:pRg st="0" end="0"/>
                                            </p:txEl>
                                          </p:spTgt>
                                        </p:tgtEl>
                                        <p:attrNameLst>
                                          <p:attrName>ppt_y</p:attrName>
                                        </p:attrNameLst>
                                      </p:cBhvr>
                                    </p:anim>
                                    <p:animRot by="21600000">
                                      <p:cBhvr>
                                        <p:cTn id="43" dur="2000" fill="hold">
                                          <p:stCondLst>
                                            <p:cond delay="0"/>
                                          </p:stCondLst>
                                        </p:cTn>
                                        <p:tgtEl>
                                          <p:spTgt spid="6">
                                            <p:txEl>
                                              <p:pRg st="0" end="0"/>
                                            </p:txEl>
                                          </p:spTgt>
                                        </p:tgtEl>
                                        <p:attrNameLst>
                                          <p:attrName>r</p:attrName>
                                        </p:attrNameLst>
                                      </p:cBhvr>
                                    </p:animRot>
                                  </p:childTnLst>
                                </p:cTn>
                              </p:par>
                              <p:par>
                                <p:cTn id="44" presetID="56" presetClass="entr" presetSubtype="0" fill="hold" nodeType="withEffect">
                                  <p:stCondLst>
                                    <p:cond delay="0"/>
                                  </p:stCondLst>
                                  <p:iterate type="lt">
                                    <p:tmPct val="10000"/>
                                  </p:iterate>
                                  <p:childTnLst>
                                    <p:set>
                                      <p:cBhvr>
                                        <p:cTn id="45" dur="1" fill="hold">
                                          <p:stCondLst>
                                            <p:cond delay="0"/>
                                          </p:stCondLst>
                                        </p:cTn>
                                        <p:tgtEl>
                                          <p:spTgt spid="6">
                                            <p:txEl>
                                              <p:pRg st="1" end="1"/>
                                            </p:txEl>
                                          </p:spTgt>
                                        </p:tgtEl>
                                        <p:attrNameLst>
                                          <p:attrName>style.visibility</p:attrName>
                                        </p:attrNameLst>
                                      </p:cBhvr>
                                      <p:to>
                                        <p:strVal val="visible"/>
                                      </p:to>
                                    </p:set>
                                    <p:anim by="(-#ppt_w*2)" calcmode="lin" valueType="num">
                                      <p:cBhvr rctx="PPT">
                                        <p:cTn id="46" dur="1000" autoRev="1" fill="hold">
                                          <p:stCondLst>
                                            <p:cond delay="0"/>
                                          </p:stCondLst>
                                        </p:cTn>
                                        <p:tgtEl>
                                          <p:spTgt spid="6">
                                            <p:txEl>
                                              <p:pRg st="1" end="1"/>
                                            </p:txEl>
                                          </p:spTgt>
                                        </p:tgtEl>
                                        <p:attrNameLst>
                                          <p:attrName>ppt_w</p:attrName>
                                        </p:attrNameLst>
                                      </p:cBhvr>
                                    </p:anim>
                                    <p:anim by="(#ppt_w*0.50)" calcmode="lin" valueType="num">
                                      <p:cBhvr>
                                        <p:cTn id="47" dur="1000" decel="50000" autoRev="1" fill="hold">
                                          <p:stCondLst>
                                            <p:cond delay="0"/>
                                          </p:stCondLst>
                                        </p:cTn>
                                        <p:tgtEl>
                                          <p:spTgt spid="6">
                                            <p:txEl>
                                              <p:pRg st="1" end="1"/>
                                            </p:txEl>
                                          </p:spTgt>
                                        </p:tgtEl>
                                        <p:attrNameLst>
                                          <p:attrName>ppt_x</p:attrName>
                                        </p:attrNameLst>
                                      </p:cBhvr>
                                    </p:anim>
                                    <p:anim from="(-#ppt_h/2)" to="(#ppt_y)" calcmode="lin" valueType="num">
                                      <p:cBhvr>
                                        <p:cTn id="48" dur="2000" fill="hold">
                                          <p:stCondLst>
                                            <p:cond delay="0"/>
                                          </p:stCondLst>
                                        </p:cTn>
                                        <p:tgtEl>
                                          <p:spTgt spid="6">
                                            <p:txEl>
                                              <p:pRg st="1" end="1"/>
                                            </p:txEl>
                                          </p:spTgt>
                                        </p:tgtEl>
                                        <p:attrNameLst>
                                          <p:attrName>ppt_y</p:attrName>
                                        </p:attrNameLst>
                                      </p:cBhvr>
                                    </p:anim>
                                    <p:animRot by="21600000">
                                      <p:cBhvr>
                                        <p:cTn id="49" dur="2000" fill="hold">
                                          <p:stCondLst>
                                            <p:cond delay="0"/>
                                          </p:stCondLst>
                                        </p:cTn>
                                        <p:tgtEl>
                                          <p:spTgt spid="6">
                                            <p:txEl>
                                              <p:pRg st="1" end="1"/>
                                            </p:txEl>
                                          </p:spTgt>
                                        </p:tgtEl>
                                        <p:attrNameLst>
                                          <p:attrName>r</p:attrName>
                                        </p:attrNameLst>
                                      </p:cBhvr>
                                    </p:animRot>
                                  </p:childTnLst>
                                </p:cTn>
                              </p:par>
                              <p:par>
                                <p:cTn id="50" presetID="56" presetClass="entr" presetSubtype="0" fill="hold" nodeType="withEffect">
                                  <p:stCondLst>
                                    <p:cond delay="0"/>
                                  </p:stCondLst>
                                  <p:iterate type="lt">
                                    <p:tmPct val="10000"/>
                                  </p:iterate>
                                  <p:childTnLst>
                                    <p:set>
                                      <p:cBhvr>
                                        <p:cTn id="51" dur="1" fill="hold">
                                          <p:stCondLst>
                                            <p:cond delay="0"/>
                                          </p:stCondLst>
                                        </p:cTn>
                                        <p:tgtEl>
                                          <p:spTgt spid="6">
                                            <p:txEl>
                                              <p:pRg st="2" end="2"/>
                                            </p:txEl>
                                          </p:spTgt>
                                        </p:tgtEl>
                                        <p:attrNameLst>
                                          <p:attrName>style.visibility</p:attrName>
                                        </p:attrNameLst>
                                      </p:cBhvr>
                                      <p:to>
                                        <p:strVal val="visible"/>
                                      </p:to>
                                    </p:set>
                                    <p:anim by="(-#ppt_w*2)" calcmode="lin" valueType="num">
                                      <p:cBhvr rctx="PPT">
                                        <p:cTn id="52" dur="1000" autoRev="1" fill="hold">
                                          <p:stCondLst>
                                            <p:cond delay="0"/>
                                          </p:stCondLst>
                                        </p:cTn>
                                        <p:tgtEl>
                                          <p:spTgt spid="6">
                                            <p:txEl>
                                              <p:pRg st="2" end="2"/>
                                            </p:txEl>
                                          </p:spTgt>
                                        </p:tgtEl>
                                        <p:attrNameLst>
                                          <p:attrName>ppt_w</p:attrName>
                                        </p:attrNameLst>
                                      </p:cBhvr>
                                    </p:anim>
                                    <p:anim by="(#ppt_w*0.50)" calcmode="lin" valueType="num">
                                      <p:cBhvr>
                                        <p:cTn id="53" dur="1000" decel="50000" autoRev="1" fill="hold">
                                          <p:stCondLst>
                                            <p:cond delay="0"/>
                                          </p:stCondLst>
                                        </p:cTn>
                                        <p:tgtEl>
                                          <p:spTgt spid="6">
                                            <p:txEl>
                                              <p:pRg st="2" end="2"/>
                                            </p:txEl>
                                          </p:spTgt>
                                        </p:tgtEl>
                                        <p:attrNameLst>
                                          <p:attrName>ppt_x</p:attrName>
                                        </p:attrNameLst>
                                      </p:cBhvr>
                                    </p:anim>
                                    <p:anim from="(-#ppt_h/2)" to="(#ppt_y)" calcmode="lin" valueType="num">
                                      <p:cBhvr>
                                        <p:cTn id="54" dur="2000" fill="hold">
                                          <p:stCondLst>
                                            <p:cond delay="0"/>
                                          </p:stCondLst>
                                        </p:cTn>
                                        <p:tgtEl>
                                          <p:spTgt spid="6">
                                            <p:txEl>
                                              <p:pRg st="2" end="2"/>
                                            </p:txEl>
                                          </p:spTgt>
                                        </p:tgtEl>
                                        <p:attrNameLst>
                                          <p:attrName>ppt_y</p:attrName>
                                        </p:attrNameLst>
                                      </p:cBhvr>
                                    </p:anim>
                                    <p:animRot by="21600000">
                                      <p:cBhvr>
                                        <p:cTn id="55" dur="2000" fill="hold">
                                          <p:stCondLst>
                                            <p:cond delay="0"/>
                                          </p:stCondLst>
                                        </p:cTn>
                                        <p:tgtEl>
                                          <p:spTgt spid="6">
                                            <p:txEl>
                                              <p:pRg st="2" end="2"/>
                                            </p:txEl>
                                          </p:spTgt>
                                        </p:tgtEl>
                                        <p:attrNameLst>
                                          <p:attrName>r</p:attrName>
                                        </p:attrNameLst>
                                      </p:cBhvr>
                                    </p:animRot>
                                  </p:childTnLst>
                                </p:cTn>
                              </p:par>
                              <p:par>
                                <p:cTn id="56" presetID="56" presetClass="entr" presetSubtype="0" fill="hold" nodeType="withEffect">
                                  <p:stCondLst>
                                    <p:cond delay="0"/>
                                  </p:stCondLst>
                                  <p:iterate type="lt">
                                    <p:tmPct val="10000"/>
                                  </p:iterate>
                                  <p:childTnLst>
                                    <p:set>
                                      <p:cBhvr>
                                        <p:cTn id="57" dur="1" fill="hold">
                                          <p:stCondLst>
                                            <p:cond delay="0"/>
                                          </p:stCondLst>
                                        </p:cTn>
                                        <p:tgtEl>
                                          <p:spTgt spid="6">
                                            <p:txEl>
                                              <p:pRg st="3" end="3"/>
                                            </p:txEl>
                                          </p:spTgt>
                                        </p:tgtEl>
                                        <p:attrNameLst>
                                          <p:attrName>style.visibility</p:attrName>
                                        </p:attrNameLst>
                                      </p:cBhvr>
                                      <p:to>
                                        <p:strVal val="visible"/>
                                      </p:to>
                                    </p:set>
                                    <p:anim by="(-#ppt_w*2)" calcmode="lin" valueType="num">
                                      <p:cBhvr rctx="PPT">
                                        <p:cTn id="58" dur="1000" autoRev="1" fill="hold">
                                          <p:stCondLst>
                                            <p:cond delay="0"/>
                                          </p:stCondLst>
                                        </p:cTn>
                                        <p:tgtEl>
                                          <p:spTgt spid="6">
                                            <p:txEl>
                                              <p:pRg st="3" end="3"/>
                                            </p:txEl>
                                          </p:spTgt>
                                        </p:tgtEl>
                                        <p:attrNameLst>
                                          <p:attrName>ppt_w</p:attrName>
                                        </p:attrNameLst>
                                      </p:cBhvr>
                                    </p:anim>
                                    <p:anim by="(#ppt_w*0.50)" calcmode="lin" valueType="num">
                                      <p:cBhvr>
                                        <p:cTn id="59" dur="1000" decel="50000" autoRev="1" fill="hold">
                                          <p:stCondLst>
                                            <p:cond delay="0"/>
                                          </p:stCondLst>
                                        </p:cTn>
                                        <p:tgtEl>
                                          <p:spTgt spid="6">
                                            <p:txEl>
                                              <p:pRg st="3" end="3"/>
                                            </p:txEl>
                                          </p:spTgt>
                                        </p:tgtEl>
                                        <p:attrNameLst>
                                          <p:attrName>ppt_x</p:attrName>
                                        </p:attrNameLst>
                                      </p:cBhvr>
                                    </p:anim>
                                    <p:anim from="(-#ppt_h/2)" to="(#ppt_y)" calcmode="lin" valueType="num">
                                      <p:cBhvr>
                                        <p:cTn id="60" dur="2000" fill="hold">
                                          <p:stCondLst>
                                            <p:cond delay="0"/>
                                          </p:stCondLst>
                                        </p:cTn>
                                        <p:tgtEl>
                                          <p:spTgt spid="6">
                                            <p:txEl>
                                              <p:pRg st="3" end="3"/>
                                            </p:txEl>
                                          </p:spTgt>
                                        </p:tgtEl>
                                        <p:attrNameLst>
                                          <p:attrName>ppt_y</p:attrName>
                                        </p:attrNameLst>
                                      </p:cBhvr>
                                    </p:anim>
                                    <p:animRot by="21600000">
                                      <p:cBhvr>
                                        <p:cTn id="61" dur="2000" fill="hold">
                                          <p:stCondLst>
                                            <p:cond delay="0"/>
                                          </p:stCondLst>
                                        </p:cTn>
                                        <p:tgtEl>
                                          <p:spTgt spid="6">
                                            <p:txEl>
                                              <p:pRg st="3" end="3"/>
                                            </p:txEl>
                                          </p:spTgt>
                                        </p:tgtEl>
                                        <p:attrNameLst>
                                          <p:attrName>r</p:attrName>
                                        </p:attrNameLst>
                                      </p:cBhvr>
                                    </p:animRot>
                                  </p:childTnLst>
                                </p:cTn>
                              </p:par>
                              <p:par>
                                <p:cTn id="62" presetID="56" presetClass="entr" presetSubtype="0" fill="hold" nodeType="withEffect">
                                  <p:stCondLst>
                                    <p:cond delay="0"/>
                                  </p:stCondLst>
                                  <p:iterate type="lt">
                                    <p:tmPct val="10000"/>
                                  </p:iterate>
                                  <p:childTnLst>
                                    <p:set>
                                      <p:cBhvr>
                                        <p:cTn id="63" dur="1" fill="hold">
                                          <p:stCondLst>
                                            <p:cond delay="0"/>
                                          </p:stCondLst>
                                        </p:cTn>
                                        <p:tgtEl>
                                          <p:spTgt spid="6">
                                            <p:txEl>
                                              <p:pRg st="4" end="4"/>
                                            </p:txEl>
                                          </p:spTgt>
                                        </p:tgtEl>
                                        <p:attrNameLst>
                                          <p:attrName>style.visibility</p:attrName>
                                        </p:attrNameLst>
                                      </p:cBhvr>
                                      <p:to>
                                        <p:strVal val="visible"/>
                                      </p:to>
                                    </p:set>
                                    <p:anim by="(-#ppt_w*2)" calcmode="lin" valueType="num">
                                      <p:cBhvr rctx="PPT">
                                        <p:cTn id="64" dur="1000" autoRev="1" fill="hold">
                                          <p:stCondLst>
                                            <p:cond delay="0"/>
                                          </p:stCondLst>
                                        </p:cTn>
                                        <p:tgtEl>
                                          <p:spTgt spid="6">
                                            <p:txEl>
                                              <p:pRg st="4" end="4"/>
                                            </p:txEl>
                                          </p:spTgt>
                                        </p:tgtEl>
                                        <p:attrNameLst>
                                          <p:attrName>ppt_w</p:attrName>
                                        </p:attrNameLst>
                                      </p:cBhvr>
                                    </p:anim>
                                    <p:anim by="(#ppt_w*0.50)" calcmode="lin" valueType="num">
                                      <p:cBhvr>
                                        <p:cTn id="65" dur="1000" decel="50000" autoRev="1" fill="hold">
                                          <p:stCondLst>
                                            <p:cond delay="0"/>
                                          </p:stCondLst>
                                        </p:cTn>
                                        <p:tgtEl>
                                          <p:spTgt spid="6">
                                            <p:txEl>
                                              <p:pRg st="4" end="4"/>
                                            </p:txEl>
                                          </p:spTgt>
                                        </p:tgtEl>
                                        <p:attrNameLst>
                                          <p:attrName>ppt_x</p:attrName>
                                        </p:attrNameLst>
                                      </p:cBhvr>
                                    </p:anim>
                                    <p:anim from="(-#ppt_h/2)" to="(#ppt_y)" calcmode="lin" valueType="num">
                                      <p:cBhvr>
                                        <p:cTn id="66" dur="2000" fill="hold">
                                          <p:stCondLst>
                                            <p:cond delay="0"/>
                                          </p:stCondLst>
                                        </p:cTn>
                                        <p:tgtEl>
                                          <p:spTgt spid="6">
                                            <p:txEl>
                                              <p:pRg st="4" end="4"/>
                                            </p:txEl>
                                          </p:spTgt>
                                        </p:tgtEl>
                                        <p:attrNameLst>
                                          <p:attrName>ppt_y</p:attrName>
                                        </p:attrNameLst>
                                      </p:cBhvr>
                                    </p:anim>
                                    <p:animRot by="21600000">
                                      <p:cBhvr>
                                        <p:cTn id="67" dur="2000" fill="hold">
                                          <p:stCondLst>
                                            <p:cond delay="0"/>
                                          </p:stCondLst>
                                        </p:cTn>
                                        <p:tgtEl>
                                          <p:spTgt spid="6">
                                            <p:txEl>
                                              <p:pRg st="4" end="4"/>
                                            </p:txEl>
                                          </p:spTgt>
                                        </p:tgtEl>
                                        <p:attrNameLst>
                                          <p:attrName>r</p:attrName>
                                        </p:attrNameLst>
                                      </p:cBhvr>
                                    </p:animRot>
                                  </p:childTnLst>
                                </p:cTn>
                              </p:par>
                              <p:par>
                                <p:cTn id="68" presetID="56" presetClass="entr" presetSubtype="0" fill="hold" nodeType="withEffect">
                                  <p:stCondLst>
                                    <p:cond delay="0"/>
                                  </p:stCondLst>
                                  <p:iterate type="lt">
                                    <p:tmPct val="10000"/>
                                  </p:iterate>
                                  <p:childTnLst>
                                    <p:set>
                                      <p:cBhvr>
                                        <p:cTn id="69" dur="1" fill="hold">
                                          <p:stCondLst>
                                            <p:cond delay="0"/>
                                          </p:stCondLst>
                                        </p:cTn>
                                        <p:tgtEl>
                                          <p:spTgt spid="6">
                                            <p:txEl>
                                              <p:pRg st="5" end="5"/>
                                            </p:txEl>
                                          </p:spTgt>
                                        </p:tgtEl>
                                        <p:attrNameLst>
                                          <p:attrName>style.visibility</p:attrName>
                                        </p:attrNameLst>
                                      </p:cBhvr>
                                      <p:to>
                                        <p:strVal val="visible"/>
                                      </p:to>
                                    </p:set>
                                    <p:anim by="(-#ppt_w*2)" calcmode="lin" valueType="num">
                                      <p:cBhvr rctx="PPT">
                                        <p:cTn id="70" dur="1000" autoRev="1" fill="hold">
                                          <p:stCondLst>
                                            <p:cond delay="0"/>
                                          </p:stCondLst>
                                        </p:cTn>
                                        <p:tgtEl>
                                          <p:spTgt spid="6">
                                            <p:txEl>
                                              <p:pRg st="5" end="5"/>
                                            </p:txEl>
                                          </p:spTgt>
                                        </p:tgtEl>
                                        <p:attrNameLst>
                                          <p:attrName>ppt_w</p:attrName>
                                        </p:attrNameLst>
                                      </p:cBhvr>
                                    </p:anim>
                                    <p:anim by="(#ppt_w*0.50)" calcmode="lin" valueType="num">
                                      <p:cBhvr>
                                        <p:cTn id="71" dur="1000" decel="50000" autoRev="1" fill="hold">
                                          <p:stCondLst>
                                            <p:cond delay="0"/>
                                          </p:stCondLst>
                                        </p:cTn>
                                        <p:tgtEl>
                                          <p:spTgt spid="6">
                                            <p:txEl>
                                              <p:pRg st="5" end="5"/>
                                            </p:txEl>
                                          </p:spTgt>
                                        </p:tgtEl>
                                        <p:attrNameLst>
                                          <p:attrName>ppt_x</p:attrName>
                                        </p:attrNameLst>
                                      </p:cBhvr>
                                    </p:anim>
                                    <p:anim from="(-#ppt_h/2)" to="(#ppt_y)" calcmode="lin" valueType="num">
                                      <p:cBhvr>
                                        <p:cTn id="72" dur="2000" fill="hold">
                                          <p:stCondLst>
                                            <p:cond delay="0"/>
                                          </p:stCondLst>
                                        </p:cTn>
                                        <p:tgtEl>
                                          <p:spTgt spid="6">
                                            <p:txEl>
                                              <p:pRg st="5" end="5"/>
                                            </p:txEl>
                                          </p:spTgt>
                                        </p:tgtEl>
                                        <p:attrNameLst>
                                          <p:attrName>ppt_y</p:attrName>
                                        </p:attrNameLst>
                                      </p:cBhvr>
                                    </p:anim>
                                    <p:animRot by="21600000">
                                      <p:cBhvr>
                                        <p:cTn id="73" dur="2000" fill="hold">
                                          <p:stCondLst>
                                            <p:cond delay="0"/>
                                          </p:stCondLst>
                                        </p:cTn>
                                        <p:tgtEl>
                                          <p:spTgt spid="6">
                                            <p:txEl>
                                              <p:pRg st="5" end="5"/>
                                            </p:txEl>
                                          </p:spTgt>
                                        </p:tgtEl>
                                        <p:attrNameLst>
                                          <p:attrName>r</p:attrName>
                                        </p:attrNameLst>
                                      </p:cBhvr>
                                    </p:animRot>
                                  </p:childTnLst>
                                </p:cTn>
                              </p:par>
                              <p:par>
                                <p:cTn id="74" presetID="56" presetClass="entr" presetSubtype="0" fill="hold" nodeType="withEffect">
                                  <p:stCondLst>
                                    <p:cond delay="0"/>
                                  </p:stCondLst>
                                  <p:iterate type="lt">
                                    <p:tmPct val="10000"/>
                                  </p:iterate>
                                  <p:childTnLst>
                                    <p:set>
                                      <p:cBhvr>
                                        <p:cTn id="75" dur="1" fill="hold">
                                          <p:stCondLst>
                                            <p:cond delay="0"/>
                                          </p:stCondLst>
                                        </p:cTn>
                                        <p:tgtEl>
                                          <p:spTgt spid="5">
                                            <p:txEl>
                                              <p:pRg st="0" end="0"/>
                                            </p:txEl>
                                          </p:spTgt>
                                        </p:tgtEl>
                                        <p:attrNameLst>
                                          <p:attrName>style.visibility</p:attrName>
                                        </p:attrNameLst>
                                      </p:cBhvr>
                                      <p:to>
                                        <p:strVal val="visible"/>
                                      </p:to>
                                    </p:set>
                                    <p:anim by="(-#ppt_w*2)" calcmode="lin" valueType="num">
                                      <p:cBhvr rctx="PPT">
                                        <p:cTn id="76" dur="1000" autoRev="1" fill="hold">
                                          <p:stCondLst>
                                            <p:cond delay="0"/>
                                          </p:stCondLst>
                                        </p:cTn>
                                        <p:tgtEl>
                                          <p:spTgt spid="5">
                                            <p:txEl>
                                              <p:pRg st="0" end="0"/>
                                            </p:txEl>
                                          </p:spTgt>
                                        </p:tgtEl>
                                        <p:attrNameLst>
                                          <p:attrName>ppt_w</p:attrName>
                                        </p:attrNameLst>
                                      </p:cBhvr>
                                    </p:anim>
                                    <p:anim by="(#ppt_w*0.50)" calcmode="lin" valueType="num">
                                      <p:cBhvr>
                                        <p:cTn id="77" dur="1000" decel="50000" autoRev="1" fill="hold">
                                          <p:stCondLst>
                                            <p:cond delay="0"/>
                                          </p:stCondLst>
                                        </p:cTn>
                                        <p:tgtEl>
                                          <p:spTgt spid="5">
                                            <p:txEl>
                                              <p:pRg st="0" end="0"/>
                                            </p:txEl>
                                          </p:spTgt>
                                        </p:tgtEl>
                                        <p:attrNameLst>
                                          <p:attrName>ppt_x</p:attrName>
                                        </p:attrNameLst>
                                      </p:cBhvr>
                                    </p:anim>
                                    <p:anim from="(-#ppt_h/2)" to="(#ppt_y)" calcmode="lin" valueType="num">
                                      <p:cBhvr>
                                        <p:cTn id="78" dur="2000" fill="hold">
                                          <p:stCondLst>
                                            <p:cond delay="0"/>
                                          </p:stCondLst>
                                        </p:cTn>
                                        <p:tgtEl>
                                          <p:spTgt spid="5">
                                            <p:txEl>
                                              <p:pRg st="0" end="0"/>
                                            </p:txEl>
                                          </p:spTgt>
                                        </p:tgtEl>
                                        <p:attrNameLst>
                                          <p:attrName>ppt_y</p:attrName>
                                        </p:attrNameLst>
                                      </p:cBhvr>
                                    </p:anim>
                                    <p:animRot by="21600000">
                                      <p:cBhvr>
                                        <p:cTn id="79" dur="2000" fill="hold">
                                          <p:stCondLst>
                                            <p:cond delay="0"/>
                                          </p:stCondLst>
                                        </p:cTn>
                                        <p:tgtEl>
                                          <p:spTgt spid="5">
                                            <p:txEl>
                                              <p:pRg st="0" end="0"/>
                                            </p:txEl>
                                          </p:spTgt>
                                        </p:tgtEl>
                                        <p:attrNameLst>
                                          <p:attrName>r</p:attrName>
                                        </p:attrNameLst>
                                      </p:cBhvr>
                                    </p:animRot>
                                  </p:childTnLst>
                                </p:cTn>
                              </p:par>
                              <p:par>
                                <p:cTn id="80" presetID="56" presetClass="entr" presetSubtype="0" fill="hold" nodeType="withEffect">
                                  <p:stCondLst>
                                    <p:cond delay="0"/>
                                  </p:stCondLst>
                                  <p:iterate type="lt">
                                    <p:tmPct val="10000"/>
                                  </p:iterate>
                                  <p:childTnLst>
                                    <p:set>
                                      <p:cBhvr>
                                        <p:cTn id="81" dur="1" fill="hold">
                                          <p:stCondLst>
                                            <p:cond delay="0"/>
                                          </p:stCondLst>
                                        </p:cTn>
                                        <p:tgtEl>
                                          <p:spTgt spid="5">
                                            <p:txEl>
                                              <p:pRg st="1" end="1"/>
                                            </p:txEl>
                                          </p:spTgt>
                                        </p:tgtEl>
                                        <p:attrNameLst>
                                          <p:attrName>style.visibility</p:attrName>
                                        </p:attrNameLst>
                                      </p:cBhvr>
                                      <p:to>
                                        <p:strVal val="visible"/>
                                      </p:to>
                                    </p:set>
                                    <p:anim by="(-#ppt_w*2)" calcmode="lin" valueType="num">
                                      <p:cBhvr rctx="PPT">
                                        <p:cTn id="82" dur="1000" autoRev="1" fill="hold">
                                          <p:stCondLst>
                                            <p:cond delay="0"/>
                                          </p:stCondLst>
                                        </p:cTn>
                                        <p:tgtEl>
                                          <p:spTgt spid="5">
                                            <p:txEl>
                                              <p:pRg st="1" end="1"/>
                                            </p:txEl>
                                          </p:spTgt>
                                        </p:tgtEl>
                                        <p:attrNameLst>
                                          <p:attrName>ppt_w</p:attrName>
                                        </p:attrNameLst>
                                      </p:cBhvr>
                                    </p:anim>
                                    <p:anim by="(#ppt_w*0.50)" calcmode="lin" valueType="num">
                                      <p:cBhvr>
                                        <p:cTn id="83" dur="1000" decel="50000" autoRev="1" fill="hold">
                                          <p:stCondLst>
                                            <p:cond delay="0"/>
                                          </p:stCondLst>
                                        </p:cTn>
                                        <p:tgtEl>
                                          <p:spTgt spid="5">
                                            <p:txEl>
                                              <p:pRg st="1" end="1"/>
                                            </p:txEl>
                                          </p:spTgt>
                                        </p:tgtEl>
                                        <p:attrNameLst>
                                          <p:attrName>ppt_x</p:attrName>
                                        </p:attrNameLst>
                                      </p:cBhvr>
                                    </p:anim>
                                    <p:anim from="(-#ppt_h/2)" to="(#ppt_y)" calcmode="lin" valueType="num">
                                      <p:cBhvr>
                                        <p:cTn id="84" dur="2000" fill="hold">
                                          <p:stCondLst>
                                            <p:cond delay="0"/>
                                          </p:stCondLst>
                                        </p:cTn>
                                        <p:tgtEl>
                                          <p:spTgt spid="5">
                                            <p:txEl>
                                              <p:pRg st="1" end="1"/>
                                            </p:txEl>
                                          </p:spTgt>
                                        </p:tgtEl>
                                        <p:attrNameLst>
                                          <p:attrName>ppt_y</p:attrName>
                                        </p:attrNameLst>
                                      </p:cBhvr>
                                    </p:anim>
                                    <p:animRot by="21600000">
                                      <p:cBhvr>
                                        <p:cTn id="85" dur="2000" fill="hold">
                                          <p:stCondLst>
                                            <p:cond delay="0"/>
                                          </p:stCondLst>
                                        </p:cTn>
                                        <p:tgtEl>
                                          <p:spTgt spid="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567268942_d7cea23a26_b.jpg"/>
          <p:cNvPicPr>
            <a:picLocks noGrp="1" noChangeAspect="1"/>
          </p:cNvPicPr>
          <p:nvPr>
            <p:ph idx="1"/>
          </p:nvPr>
        </p:nvPicPr>
        <p:blipFill>
          <a:blip r:embed="rId2">
            <a:lum contrast="10000"/>
          </a:blip>
          <a:srcRect l="3125" b="4166"/>
          <a:stretch>
            <a:fillRect/>
          </a:stretch>
        </p:blipFill>
        <p:spPr>
          <a:xfrm>
            <a:off x="0" y="0"/>
            <a:ext cx="9144000" cy="6858000"/>
          </a:xfrm>
          <a:scene3d>
            <a:camera prst="orthographicFront"/>
            <a:lightRig rig="threePt" dir="t"/>
          </a:scene3d>
          <a:sp3d>
            <a:bevelT w="152400" h="50800" prst="softRound"/>
          </a:sp3d>
        </p:spPr>
      </p:pic>
      <p:pic>
        <p:nvPicPr>
          <p:cNvPr id="5" name="3 Marcador de contenido" descr="2567268942_d7cea23a26_b.jpg"/>
          <p:cNvPicPr>
            <a:picLocks noChangeAspect="1"/>
          </p:cNvPicPr>
          <p:nvPr/>
        </p:nvPicPr>
        <p:blipFill>
          <a:blip r:embed="rId2">
            <a:lum contrast="10000"/>
          </a:blip>
          <a:srcRect l="2675" b="3686"/>
          <a:stretch>
            <a:fillRect/>
          </a:stretch>
        </p:blipFill>
        <p:spPr>
          <a:xfrm>
            <a:off x="571472" y="428604"/>
            <a:ext cx="8143932" cy="5786478"/>
          </a:xfrm>
          <a:prstGeom prst="rect">
            <a:avLst/>
          </a:prstGeom>
          <a:scene3d>
            <a:camera prst="orthographicFront"/>
            <a:lightRig rig="threePt" dir="t"/>
          </a:scene3d>
          <a:sp3d>
            <a:bevelT w="152400" h="50800" prst="softRound"/>
          </a:sp3d>
        </p:spPr>
      </p:pic>
      <p:sp>
        <p:nvSpPr>
          <p:cNvPr id="6" name="5 CuadroTexto"/>
          <p:cNvSpPr txBox="1"/>
          <p:nvPr/>
        </p:nvSpPr>
        <p:spPr>
          <a:xfrm>
            <a:off x="357158" y="285728"/>
            <a:ext cx="7953267" cy="3231654"/>
          </a:xfrm>
          <a:prstGeom prst="rect">
            <a:avLst/>
          </a:prstGeom>
          <a:noFill/>
        </p:spPr>
        <p:txBody>
          <a:bodyPr wrap="none" rtlCol="0">
            <a:spAutoFit/>
          </a:bodyPr>
          <a:lstStyle/>
          <a:p>
            <a:pPr algn="ctr"/>
            <a:r>
              <a:rPr lang="es-ES" sz="4800" dirty="0" smtClean="0">
                <a:ln>
                  <a:solidFill>
                    <a:sysClr val="windowText" lastClr="000000"/>
                  </a:solidFill>
                </a:ln>
                <a:effectLst>
                  <a:outerShdw blurRad="38100" dist="38100" dir="2700000" algn="tl">
                    <a:srgbClr val="000000">
                      <a:alpha val="43137"/>
                    </a:srgbClr>
                  </a:outerShdw>
                </a:effectLst>
              </a:rPr>
              <a:t>Balseros cubanos en alta mar</a:t>
            </a:r>
          </a:p>
          <a:p>
            <a:pPr algn="ctr"/>
            <a:r>
              <a:rPr lang="es-ES" sz="4800" dirty="0" smtClean="0">
                <a:ln>
                  <a:solidFill>
                    <a:sysClr val="windowText" lastClr="000000"/>
                  </a:solidFill>
                </a:ln>
                <a:effectLst>
                  <a:outerShdw blurRad="38100" dist="38100" dir="2700000" algn="tl">
                    <a:srgbClr val="000000">
                      <a:alpha val="43137"/>
                    </a:srgbClr>
                  </a:outerShdw>
                </a:effectLst>
              </a:rPr>
              <a:t>Rumbo a Miami</a:t>
            </a:r>
          </a:p>
          <a:p>
            <a:pPr algn="ctr"/>
            <a:endParaRPr lang="es-ES" sz="5400" dirty="0" smtClean="0">
              <a:ln>
                <a:solidFill>
                  <a:sysClr val="windowText" lastClr="000000"/>
                </a:solidFill>
              </a:ln>
              <a:effectLst>
                <a:outerShdw blurRad="38100" dist="38100" dir="2700000" algn="tl">
                  <a:srgbClr val="000000">
                    <a:alpha val="43137"/>
                  </a:srgbClr>
                </a:outerShdw>
              </a:effectLst>
            </a:endParaRPr>
          </a:p>
          <a:p>
            <a:endParaRPr lang="es-ES" sz="5400" dirty="0"/>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balseros-cuba.jpg"/>
          <p:cNvPicPr>
            <a:picLocks noGrp="1" noChangeAspect="1"/>
          </p:cNvPicPr>
          <p:nvPr>
            <p:ph idx="1"/>
          </p:nvPr>
        </p:nvPicPr>
        <p:blipFill>
          <a:blip r:embed="rId2">
            <a:lum contrast="10000"/>
          </a:blip>
          <a:srcRect r="1227" b="17337"/>
          <a:stretch>
            <a:fillRect/>
          </a:stretch>
        </p:blipFill>
        <p:spPr>
          <a:xfrm>
            <a:off x="0" y="500042"/>
            <a:ext cx="9144000" cy="5786454"/>
          </a:xfrm>
        </p:spPr>
      </p:pic>
      <p:sp>
        <p:nvSpPr>
          <p:cNvPr id="7" name="6 CuadroTexto"/>
          <p:cNvSpPr txBox="1"/>
          <p:nvPr/>
        </p:nvSpPr>
        <p:spPr>
          <a:xfrm>
            <a:off x="7715272" y="6000768"/>
            <a:ext cx="954364" cy="369332"/>
          </a:xfrm>
          <a:prstGeom prst="rect">
            <a:avLst/>
          </a:prstGeom>
          <a:noFill/>
        </p:spPr>
        <p:txBody>
          <a:bodyPr wrap="none" rtlCol="0">
            <a:spAutoFit/>
          </a:bodyPr>
          <a:lstStyle/>
          <a:p>
            <a:r>
              <a:rPr lang="es-ES" dirty="0" err="1" smtClean="0"/>
              <a:t>Pac-Jaz</a:t>
            </a:r>
            <a:endParaRPr lang="es-ES" dirty="0"/>
          </a:p>
        </p:txBody>
      </p:sp>
      <p:pic>
        <p:nvPicPr>
          <p:cNvPr id="8" name="5 Marcador de contenido" descr="balseros-cuba.jpg"/>
          <p:cNvPicPr>
            <a:picLocks noChangeAspect="1"/>
          </p:cNvPicPr>
          <p:nvPr/>
        </p:nvPicPr>
        <p:blipFill>
          <a:blip r:embed="rId2">
            <a:lum contrast="10000"/>
          </a:blip>
          <a:srcRect r="1227" b="17337"/>
          <a:stretch>
            <a:fillRect/>
          </a:stretch>
        </p:blipFill>
        <p:spPr>
          <a:xfrm>
            <a:off x="642910" y="928670"/>
            <a:ext cx="7929618" cy="4893241"/>
          </a:xfrm>
          <a:prstGeom prst="rect">
            <a:avLst/>
          </a:prstGeom>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l Malecón con la torre del Capitolio al fondo © Polytropos"/>
          <p:cNvPicPr>
            <a:picLocks noGrp="1"/>
          </p:cNvPicPr>
          <p:nvPr>
            <p:ph idx="1"/>
          </p:nvPr>
        </p:nvPicPr>
        <p:blipFill>
          <a:blip r:embed="rId2" cstate="print"/>
          <a:srcRect/>
          <a:stretch>
            <a:fillRect/>
          </a:stretch>
        </p:blipFill>
        <p:spPr bwMode="auto">
          <a:xfrm flipH="1">
            <a:off x="10287007" y="5072074"/>
            <a:ext cx="45719" cy="45719"/>
          </a:xfrm>
          <a:prstGeom prst="rect">
            <a:avLst/>
          </a:prstGeom>
          <a:noFill/>
          <a:ln w="9525">
            <a:noFill/>
            <a:miter lim="800000"/>
            <a:headEnd/>
            <a:tailEnd/>
          </a:ln>
        </p:spPr>
      </p:pic>
      <p:sp>
        <p:nvSpPr>
          <p:cNvPr id="5" name="4 CuadroTexto"/>
          <p:cNvSpPr txBox="1"/>
          <p:nvPr/>
        </p:nvSpPr>
        <p:spPr>
          <a:xfrm>
            <a:off x="2500298" y="571480"/>
            <a:ext cx="4099199" cy="1077218"/>
          </a:xfrm>
          <a:prstGeom prst="rect">
            <a:avLst/>
          </a:prstGeom>
          <a:noFill/>
        </p:spPr>
        <p:txBody>
          <a:bodyPr wrap="none" rtlCol="0">
            <a:spAutoFit/>
          </a:bodyPr>
          <a:lstStyle/>
          <a:p>
            <a:r>
              <a:rPr lang="es-ES" sz="3200" b="1" dirty="0" smtClean="0">
                <a:solidFill>
                  <a:sysClr val="windowText" lastClr="000000"/>
                </a:solidFill>
                <a:effectLst>
                  <a:outerShdw blurRad="38100" dist="38100" dir="2700000" algn="tl">
                    <a:srgbClr val="000000">
                      <a:alpha val="43137"/>
                    </a:srgbClr>
                  </a:outerShdw>
                </a:effectLst>
              </a:rPr>
              <a:t>El Malecón con la torre </a:t>
            </a:r>
          </a:p>
          <a:p>
            <a:r>
              <a:rPr lang="es-ES" sz="3200" b="1" dirty="0" smtClean="0">
                <a:solidFill>
                  <a:sysClr val="windowText" lastClr="000000"/>
                </a:solidFill>
                <a:effectLst>
                  <a:outerShdw blurRad="38100" dist="38100" dir="2700000" algn="tl">
                    <a:srgbClr val="000000">
                      <a:alpha val="43137"/>
                    </a:srgbClr>
                  </a:outerShdw>
                </a:effectLst>
              </a:rPr>
              <a:t>del Capitolio al fondo </a:t>
            </a:r>
            <a:endParaRPr lang="es-ES" sz="3200" dirty="0">
              <a:solidFill>
                <a:sysClr val="windowText" lastClr="000000"/>
              </a:solidFill>
              <a:effectLst>
                <a:outerShdw blurRad="38100" dist="38100" dir="2700000" algn="tl">
                  <a:srgbClr val="000000">
                    <a:alpha val="43137"/>
                  </a:srgbClr>
                </a:outerShdw>
              </a:effectLst>
            </a:endParaRPr>
          </a:p>
        </p:txBody>
      </p:sp>
      <p:pic>
        <p:nvPicPr>
          <p:cNvPr id="6" name="5 Imagen" descr="La Habana vieja y el Castillo de los Tres Reyes del Morro © Gaspar Serrano"/>
          <p:cNvPicPr/>
          <p:nvPr/>
        </p:nvPicPr>
        <p:blipFill>
          <a:blip r:embed="rId3">
            <a:lum bright="-10000" contrast="20000"/>
          </a:blip>
          <a:srcRect/>
          <a:stretch>
            <a:fillRect/>
          </a:stretch>
        </p:blipFill>
        <p:spPr bwMode="auto">
          <a:xfrm>
            <a:off x="0" y="0"/>
            <a:ext cx="9144000" cy="6858000"/>
          </a:xfrm>
          <a:prstGeom prst="rect">
            <a:avLst/>
          </a:prstGeom>
          <a:noFill/>
          <a:ln w="9525">
            <a:noFill/>
            <a:miter lim="800000"/>
            <a:headEnd/>
            <a:tailEnd/>
          </a:ln>
        </p:spPr>
      </p:pic>
      <p:pic>
        <p:nvPicPr>
          <p:cNvPr id="8" name="7 Imagen" descr="La Habana vieja y el Castillo de los Tres Reyes del Morro © Gaspar Serrano"/>
          <p:cNvPicPr/>
          <p:nvPr/>
        </p:nvPicPr>
        <p:blipFill>
          <a:blip r:embed="rId3">
            <a:lum bright="-10000" contrast="20000"/>
          </a:blip>
          <a:srcRect/>
          <a:stretch>
            <a:fillRect/>
          </a:stretch>
        </p:blipFill>
        <p:spPr bwMode="auto">
          <a:xfrm>
            <a:off x="571472" y="428604"/>
            <a:ext cx="8081986" cy="6010292"/>
          </a:xfrm>
          <a:prstGeom prst="rect">
            <a:avLst/>
          </a:prstGeom>
          <a:noFill/>
          <a:ln w="9525">
            <a:noFill/>
            <a:miter lim="800000"/>
            <a:headEnd/>
            <a:tailEnd/>
          </a:ln>
        </p:spPr>
      </p:pic>
      <p:sp>
        <p:nvSpPr>
          <p:cNvPr id="9" name="8 CuadroTexto"/>
          <p:cNvSpPr txBox="1"/>
          <p:nvPr/>
        </p:nvSpPr>
        <p:spPr>
          <a:xfrm>
            <a:off x="0" y="357166"/>
            <a:ext cx="5857884" cy="2800767"/>
          </a:xfrm>
          <a:prstGeom prst="rect">
            <a:avLst/>
          </a:prstGeom>
          <a:noFill/>
        </p:spPr>
        <p:txBody>
          <a:bodyPr wrap="square" rtlCol="0">
            <a:spAutoFit/>
          </a:bodyPr>
          <a:lstStyle/>
          <a:p>
            <a:pPr algn="ctr"/>
            <a:r>
              <a:rPr lang="es-ES" sz="4800" b="1" dirty="0" smtClean="0">
                <a:ln>
                  <a:solidFill>
                    <a:schemeClr val="tx2">
                      <a:lumMod val="10000"/>
                    </a:schemeClr>
                  </a:solidFill>
                </a:ln>
                <a:blipFill dpi="0" rotWithShape="1">
                  <a:blip r:embed="rId4"/>
                  <a:srcRect/>
                  <a:tile tx="0" ty="0" sx="100000" sy="100000" flip="none" algn="tl"/>
                </a:blipFill>
                <a:effectLst>
                  <a:outerShdw blurRad="38100" dist="38100" dir="2700000" algn="tl">
                    <a:srgbClr val="000000">
                      <a:alpha val="43137"/>
                    </a:srgbClr>
                  </a:outerShdw>
                </a:effectLst>
              </a:rPr>
              <a:t>La Habana vieja y el Castillo de los Tres Reyes del Morro </a:t>
            </a:r>
            <a:endParaRPr lang="es-ES" sz="4800" dirty="0" smtClean="0">
              <a:ln>
                <a:solidFill>
                  <a:schemeClr val="tx2">
                    <a:lumMod val="10000"/>
                  </a:schemeClr>
                </a:solidFill>
              </a:ln>
              <a:blipFill dpi="0" rotWithShape="1">
                <a:blip r:embed="rId4"/>
                <a:srcRect/>
                <a:tile tx="0" ty="0" sx="100000" sy="100000" flip="none" algn="tl"/>
              </a:blipFill>
              <a:effectLst>
                <a:outerShdw blurRad="38100" dist="38100" dir="2700000" algn="tl">
                  <a:srgbClr val="000000">
                    <a:alpha val="43137"/>
                  </a:srgbClr>
                </a:outerShdw>
              </a:effectLst>
            </a:endParaRPr>
          </a:p>
          <a:p>
            <a:pPr algn="ctr"/>
            <a:endParaRPr lang="es-ES" sz="3200" dirty="0">
              <a:ln>
                <a:solidFill>
                  <a:schemeClr val="tx2">
                    <a:lumMod val="10000"/>
                  </a:schemeClr>
                </a:solidFill>
              </a:ln>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out)">
                                      <p:cBhvr>
                                        <p:cTn id="10" dur="5000"/>
                                        <p:tgtEl>
                                          <p:spTgt spid="6"/>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2000" fill="hold"/>
                                        <p:tgtEl>
                                          <p:spTgt spid="9"/>
                                        </p:tgtEl>
                                        <p:attrNameLst>
                                          <p:attrName>ppt_w</p:attrName>
                                        </p:attrNameLst>
                                      </p:cBhvr>
                                      <p:tavLst>
                                        <p:tav tm="0">
                                          <p:val>
                                            <p:strVal val="#ppt_w*0.70"/>
                                          </p:val>
                                        </p:tav>
                                        <p:tav tm="100000">
                                          <p:val>
                                            <p:strVal val="#ppt_w"/>
                                          </p:val>
                                        </p:tav>
                                      </p:tavLst>
                                    </p:anim>
                                    <p:anim calcmode="lin" valueType="num">
                                      <p:cBhvr>
                                        <p:cTn id="15" dur="2000" fill="hold"/>
                                        <p:tgtEl>
                                          <p:spTgt spid="9"/>
                                        </p:tgtEl>
                                        <p:attrNameLst>
                                          <p:attrName>ppt_h</p:attrName>
                                        </p:attrNameLst>
                                      </p:cBhvr>
                                      <p:tavLst>
                                        <p:tav tm="0">
                                          <p:val>
                                            <p:strVal val="#ppt_h"/>
                                          </p:val>
                                        </p:tav>
                                        <p:tav tm="100000">
                                          <p:val>
                                            <p:strVal val="#ppt_h"/>
                                          </p:val>
                                        </p:tav>
                                      </p:tavLst>
                                    </p:anim>
                                    <p:animEffect transition="in" filter="fade">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383374541_dd42c527d6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2383374541_dd42c527d6_b.jpg"/>
          <p:cNvPicPr>
            <a:picLocks noChangeAspect="1"/>
          </p:cNvPicPr>
          <p:nvPr/>
        </p:nvPicPr>
        <p:blipFill>
          <a:blip r:embed="rId2"/>
          <a:stretch>
            <a:fillRect/>
          </a:stretch>
        </p:blipFill>
        <p:spPr>
          <a:xfrm>
            <a:off x="285720" y="214290"/>
            <a:ext cx="8582052" cy="6436539"/>
          </a:xfrm>
          <a:prstGeom prst="rect">
            <a:avLst/>
          </a:prstGeom>
          <a:scene3d>
            <a:camera prst="orthographicFront"/>
            <a:lightRig rig="threePt" dir="t"/>
          </a:scene3d>
          <a:sp3d>
            <a:bevelT w="152400" h="50800" prst="softRound"/>
          </a:sp3d>
        </p:spPr>
      </p:pic>
      <p:sp>
        <p:nvSpPr>
          <p:cNvPr id="6" name="5 CuadroTexto"/>
          <p:cNvSpPr txBox="1"/>
          <p:nvPr/>
        </p:nvSpPr>
        <p:spPr>
          <a:xfrm>
            <a:off x="500034" y="357166"/>
            <a:ext cx="8215369" cy="2862322"/>
          </a:xfrm>
          <a:prstGeom prst="rect">
            <a:avLst/>
          </a:prstGeom>
          <a:noFill/>
        </p:spPr>
        <p:txBody>
          <a:bodyPr wrap="square" rtlCol="0">
            <a:spAutoFit/>
          </a:bodyPr>
          <a:lstStyle/>
          <a:p>
            <a:r>
              <a:rPr lang="es-ES" sz="2000" dirty="0" smtClean="0">
                <a:solidFill>
                  <a:srgbClr val="FFFF00"/>
                </a:solidFill>
                <a:effectLst>
                  <a:outerShdw blurRad="38100" dist="38100" dir="2700000" algn="tl">
                    <a:srgbClr val="000000">
                      <a:alpha val="43137"/>
                    </a:srgbClr>
                  </a:outerShdw>
                </a:effectLst>
              </a:rPr>
              <a:t>La ciudad se formó alrededor de una de las bahías más grandes y seguras de América con una envidiable situación estratégica tanto geográfica como económicamente. Por eso, la bahía cuenta con fortificaciones destinadas en su momento a la protección de la ciudad y que hoy en día son una importante atracción para el turismo, como el Castillo de los Tres Reyes del Morro, que aparece en primer plano en la fotografía, con sus salones utilizados como galería y unos espacios con una animada vida cultural que no cesa.</a:t>
            </a:r>
          </a:p>
          <a:p>
            <a:endParaRPr lang="es-ES" sz="2000" dirty="0" smtClean="0">
              <a:solidFill>
                <a:srgbClr val="FFFF00"/>
              </a:solidFill>
              <a:effectLst>
                <a:outerShdw blurRad="38100" dist="38100" dir="2700000" algn="tl">
                  <a:srgbClr val="000000">
                    <a:alpha val="43137"/>
                  </a:srgbClr>
                </a:outerShdw>
              </a:effectLst>
            </a:endParaRPr>
          </a:p>
          <a:p>
            <a:endParaRPr lang="es-ES" sz="2000" dirty="0">
              <a:solidFill>
                <a:srgbClr val="FFFF00"/>
              </a:solidFill>
            </a:endParaRPr>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354948661_eb1b0e4c17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2354948661_eb1b0e4c17_b.jpg"/>
          <p:cNvPicPr>
            <a:picLocks noChangeAspect="1"/>
          </p:cNvPicPr>
          <p:nvPr/>
        </p:nvPicPr>
        <p:blipFill>
          <a:blip r:embed="rId2"/>
          <a:stretch>
            <a:fillRect/>
          </a:stretch>
        </p:blipFill>
        <p:spPr>
          <a:xfrm>
            <a:off x="285720" y="214290"/>
            <a:ext cx="8572560" cy="6375842"/>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nodeType="withEffect">
                                  <p:stCondLst>
                                    <p:cond delay="0"/>
                                  </p:stCondLst>
                                  <p:childTnLst>
                                    <p:animEffect transition="out" filter="barn(in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383367585_daf3f619b4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2383367585_daf3f619b4_b.jpg"/>
          <p:cNvPicPr>
            <a:picLocks noChangeAspect="1"/>
          </p:cNvPicPr>
          <p:nvPr/>
        </p:nvPicPr>
        <p:blipFill>
          <a:blip r:embed="rId2"/>
          <a:stretch>
            <a:fillRect/>
          </a:stretch>
        </p:blipFill>
        <p:spPr>
          <a:xfrm>
            <a:off x="214282" y="214290"/>
            <a:ext cx="8653490" cy="6418704"/>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0"/>
                                  </p:stCondLst>
                                  <p:childTnLst>
                                    <p:animEffect transition="out" filter="barn(in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21622705_f628f623bd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2521622705_f628f623bd_b.jpg"/>
          <p:cNvPicPr>
            <a:picLocks noChangeAspect="1"/>
          </p:cNvPicPr>
          <p:nvPr/>
        </p:nvPicPr>
        <p:blipFill>
          <a:blip r:embed="rId2"/>
          <a:stretch>
            <a:fillRect/>
          </a:stretch>
        </p:blipFill>
        <p:spPr>
          <a:xfrm>
            <a:off x="285720" y="214290"/>
            <a:ext cx="8582052" cy="6436539"/>
          </a:xfrm>
          <a:prstGeom prst="rect">
            <a:avLst/>
          </a:prstGeom>
          <a:scene3d>
            <a:camera prst="orthographicFront"/>
            <a:lightRig rig="threePt" dir="t"/>
          </a:scene3d>
          <a:sp3d>
            <a:bevelT w="152400" h="50800" prst="softRound"/>
          </a:sp3d>
        </p:spPr>
      </p:pic>
      <p:sp>
        <p:nvSpPr>
          <p:cNvPr id="6" name="5 CuadroTexto"/>
          <p:cNvSpPr txBox="1"/>
          <p:nvPr/>
        </p:nvSpPr>
        <p:spPr>
          <a:xfrm>
            <a:off x="1142976" y="500042"/>
            <a:ext cx="6277681" cy="1107996"/>
          </a:xfrm>
          <a:prstGeom prst="rect">
            <a:avLst/>
          </a:prstGeom>
          <a:noFill/>
        </p:spPr>
        <p:txBody>
          <a:bodyPr wrap="none" rtlCol="0">
            <a:spAutoFit/>
            <a:scene3d>
              <a:camera prst="orthographicFront"/>
              <a:lightRig rig="threePt" dir="t"/>
            </a:scene3d>
            <a:sp3d extrusionH="57150">
              <a:bevelT h="25400" prst="softRound"/>
            </a:sp3d>
          </a:bodyPr>
          <a:lstStyle/>
          <a:p>
            <a:r>
              <a:rPr lang="es-ES" sz="6600" b="1" dirty="0" smtClean="0">
                <a:ln>
                  <a:solidFill>
                    <a:srgbClr val="D0B03C"/>
                  </a:solidFill>
                </a:ln>
                <a:blipFill>
                  <a:blip r:embed="rId3"/>
                  <a:tile tx="0" ty="0" sx="100000" sy="100000" flip="none" algn="tl"/>
                </a:blipFill>
              </a:rPr>
              <a:t>La Habana vieja </a:t>
            </a:r>
            <a:endParaRPr lang="es-ES" sz="6600" dirty="0">
              <a:ln>
                <a:solidFill>
                  <a:srgbClr val="D0B03C"/>
                </a:solidFill>
              </a:ln>
              <a:blipFill>
                <a:blip r:embed="rId3"/>
                <a:tile tx="0" ty="0" sx="100000" sy="100000" flip="none" algn="tl"/>
              </a:blip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700066659_607f51ee03_z.jpg"/>
          <p:cNvPicPr>
            <a:picLocks noChangeAspect="1"/>
          </p:cNvPicPr>
          <p:nvPr/>
        </p:nvPicPr>
        <p:blipFill>
          <a:blip r:embed="rId2"/>
          <a:stretch>
            <a:fillRect/>
          </a:stretch>
        </p:blipFill>
        <p:spPr>
          <a:xfrm>
            <a:off x="-1" y="0"/>
            <a:ext cx="9101199" cy="6858000"/>
          </a:xfrm>
          <a:prstGeom prst="rect">
            <a:avLst/>
          </a:prstGeom>
          <a:scene3d>
            <a:camera prst="orthographicFront"/>
            <a:lightRig rig="threePt" dir="t"/>
          </a:scene3d>
          <a:sp3d>
            <a:bevelT w="152400" h="50800" prst="softRound"/>
          </a:sp3d>
        </p:spPr>
      </p:pic>
      <p:pic>
        <p:nvPicPr>
          <p:cNvPr id="5" name="4 Imagen" descr="3700066659_607f51ee03_z.jpg"/>
          <p:cNvPicPr>
            <a:picLocks noChangeAspect="1"/>
          </p:cNvPicPr>
          <p:nvPr/>
        </p:nvPicPr>
        <p:blipFill>
          <a:blip r:embed="rId2"/>
          <a:stretch>
            <a:fillRect/>
          </a:stretch>
        </p:blipFill>
        <p:spPr>
          <a:xfrm>
            <a:off x="28376" y="0"/>
            <a:ext cx="9115624" cy="6858000"/>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52208985_c986dddbd1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4052208985_c986dddbd1_b.jpg"/>
          <p:cNvPicPr>
            <a:picLocks noChangeAspect="1"/>
          </p:cNvPicPr>
          <p:nvPr/>
        </p:nvPicPr>
        <p:blipFill>
          <a:blip r:embed="rId2"/>
          <a:stretch>
            <a:fillRect/>
          </a:stretch>
        </p:blipFill>
        <p:spPr>
          <a:xfrm>
            <a:off x="285720" y="214290"/>
            <a:ext cx="8572560" cy="6367482"/>
          </a:xfrm>
          <a:prstGeom prst="rect">
            <a:avLst/>
          </a:prstGeom>
          <a:scene3d>
            <a:camera prst="orthographicFront"/>
            <a:lightRig rig="threePt" dir="t"/>
          </a:scene3d>
          <a:sp3d>
            <a:bevelT w="152400" h="50800" prst="softRound"/>
          </a:sp3d>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0"/>
                                  </p:stCondLst>
                                  <p:childTnLst>
                                    <p:animEffect transition="out" filter="barn(in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56317180_84f27e2735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4056317180_84f27e2735_b.jpg"/>
          <p:cNvPicPr>
            <a:picLocks noChangeAspect="1"/>
          </p:cNvPicPr>
          <p:nvPr/>
        </p:nvPicPr>
        <p:blipFill>
          <a:blip r:embed="rId2"/>
          <a:stretch>
            <a:fillRect/>
          </a:stretch>
        </p:blipFill>
        <p:spPr>
          <a:xfrm>
            <a:off x="500002" y="285728"/>
            <a:ext cx="8215402" cy="6296044"/>
          </a:xfrm>
          <a:prstGeom prst="rect">
            <a:avLst/>
          </a:prstGeom>
          <a:scene3d>
            <a:camera prst="orthographicFront"/>
            <a:lightRig rig="threePt" dir="t"/>
          </a:scene3d>
          <a:sp3d>
            <a:bevelT w="152400" h="50800" prst="softRound"/>
          </a:sp3d>
        </p:spPr>
      </p:pic>
      <p:sp>
        <p:nvSpPr>
          <p:cNvPr id="6" name="5 CuadroTexto"/>
          <p:cNvSpPr txBox="1"/>
          <p:nvPr/>
        </p:nvSpPr>
        <p:spPr>
          <a:xfrm>
            <a:off x="5000628" y="4572008"/>
            <a:ext cx="530915" cy="646331"/>
          </a:xfrm>
          <a:prstGeom prst="rect">
            <a:avLst/>
          </a:prstGeom>
          <a:noFill/>
        </p:spPr>
        <p:txBody>
          <a:bodyPr wrap="none" rtlCol="0">
            <a:spAutoFit/>
          </a:bodyPr>
          <a:lstStyle/>
          <a:p>
            <a:r>
              <a:rPr lang="es-ES" sz="3600" dirty="0" smtClean="0">
                <a:solidFill>
                  <a:schemeClr val="bg1"/>
                </a:solidFill>
              </a:rPr>
              <a:t>   </a:t>
            </a:r>
            <a:endParaRPr lang="es-ES" sz="3600" dirty="0">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nodeType="withEffect">
                                  <p:stCondLst>
                                    <p:cond delay="0"/>
                                  </p:stCondLst>
                                  <p:childTnLst>
                                    <p:animEffect transition="out" filter="barn(in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strVal val="#ppt_w*0.70"/>
                                          </p:val>
                                        </p:tav>
                                        <p:tav tm="100000">
                                          <p:val>
                                            <p:strVal val="#ppt_w"/>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havana.jpg"/>
          <p:cNvPicPr>
            <a:picLocks noGrp="1" noChangeAspect="1"/>
          </p:cNvPicPr>
          <p:nvPr>
            <p:ph idx="1"/>
          </p:nvPr>
        </p:nvPicPr>
        <p:blipFill>
          <a:blip r:embed="rId2"/>
          <a:stretch>
            <a:fillRect/>
          </a:stretch>
        </p:blipFill>
        <p:spPr>
          <a:xfrm>
            <a:off x="0" y="-1"/>
            <a:ext cx="9144000" cy="6915173"/>
          </a:xfrm>
        </p:spPr>
      </p:pic>
      <p:pic>
        <p:nvPicPr>
          <p:cNvPr id="7" name="4 Marcador de contenido" descr="havana.jpg"/>
          <p:cNvPicPr>
            <a:picLocks noChangeAspect="1"/>
          </p:cNvPicPr>
          <p:nvPr/>
        </p:nvPicPr>
        <p:blipFill>
          <a:blip r:embed="rId2"/>
          <a:stretch>
            <a:fillRect/>
          </a:stretch>
        </p:blipFill>
        <p:spPr>
          <a:xfrm>
            <a:off x="785786" y="428604"/>
            <a:ext cx="7796234" cy="5895922"/>
          </a:xfrm>
          <a:prstGeom prst="rect">
            <a:avLst/>
          </a:prstGeom>
        </p:spPr>
      </p:pic>
      <p:sp>
        <p:nvSpPr>
          <p:cNvPr id="8" name="7 CuadroTexto"/>
          <p:cNvSpPr txBox="1"/>
          <p:nvPr/>
        </p:nvSpPr>
        <p:spPr>
          <a:xfrm>
            <a:off x="0" y="428604"/>
            <a:ext cx="9144000" cy="3416320"/>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rPr>
              <a:t>El Malecón</a:t>
            </a:r>
            <a:r>
              <a:rPr lang="es-ES" sz="2400" dirty="0" smtClean="0">
                <a:effectLst>
                  <a:outerShdw blurRad="38100" dist="38100" dir="2700000" algn="tl">
                    <a:srgbClr val="000000">
                      <a:alpha val="43137"/>
                    </a:srgbClr>
                  </a:outerShdw>
                </a:effectLst>
              </a:rPr>
              <a:t> conecta la Vieja Habana Colonial con el Vedado  con sus seis carriles siendo una parada obligatoria que todo el mundo debe disfrutar, tan así  que  cuando la marea esta agitada, traspasa el muro de contención con olas de hasta 6 </a:t>
            </a:r>
            <a:r>
              <a:rPr lang="es-ES" sz="2400" dirty="0" err="1" smtClean="0">
                <a:effectLst>
                  <a:outerShdw blurRad="38100" dist="38100" dir="2700000" algn="tl">
                    <a:srgbClr val="000000">
                      <a:alpha val="43137"/>
                    </a:srgbClr>
                  </a:outerShdw>
                </a:effectLst>
              </a:rPr>
              <a:t>mts</a:t>
            </a:r>
            <a:r>
              <a:rPr lang="es-ES" sz="2400" dirty="0" smtClean="0">
                <a:effectLst>
                  <a:outerShdw blurRad="38100" dist="38100" dir="2700000" algn="tl">
                    <a:srgbClr val="000000">
                      <a:alpha val="43137"/>
                    </a:srgbClr>
                  </a:outerShdw>
                </a:effectLst>
              </a:rPr>
              <a:t> de altura invadiendo 400 </a:t>
            </a:r>
            <a:r>
              <a:rPr lang="es-ES" sz="2400" dirty="0" err="1" smtClean="0">
                <a:effectLst>
                  <a:outerShdw blurRad="38100" dist="38100" dir="2700000" algn="tl">
                    <a:srgbClr val="000000">
                      <a:alpha val="43137"/>
                    </a:srgbClr>
                  </a:outerShdw>
                </a:effectLst>
              </a:rPr>
              <a:t>mts</a:t>
            </a:r>
            <a:r>
              <a:rPr lang="es-ES" sz="2400" dirty="0" smtClean="0">
                <a:effectLst>
                  <a:outerShdw blurRad="38100" dist="38100" dir="2700000" algn="tl">
                    <a:srgbClr val="000000">
                      <a:alpha val="43137"/>
                    </a:srgbClr>
                  </a:outerShdw>
                </a:effectLst>
              </a:rPr>
              <a:t> mas allá del muro como sucedió recientemente este marzo del 2,010, llegando el agua hasta la cintura, un verdadera espectáculo, cerrando así ciertas zonas de la avenida desviando así el tráfico.</a:t>
            </a:r>
          </a:p>
          <a:p>
            <a:endParaRPr lang="es-ES" sz="2400" dirty="0" smtClean="0">
              <a:effectLst>
                <a:outerShdw blurRad="38100" dist="38100" dir="2700000" algn="tl">
                  <a:srgbClr val="000000">
                    <a:alpha val="43137"/>
                  </a:srgbClr>
                </a:outerShdw>
              </a:effectLst>
            </a:endParaRPr>
          </a:p>
          <a:p>
            <a:endParaRPr lang="es-ES" sz="2400" dirty="0"/>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out)">
                                      <p:cBhvr>
                                        <p:cTn id="10" dur="5000"/>
                                        <p:tgtEl>
                                          <p:spTgt spid="5"/>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strVal val="#ppt_w*0.70"/>
                                          </p:val>
                                        </p:tav>
                                        <p:tav tm="100000">
                                          <p:val>
                                            <p:strVal val="#ppt_w"/>
                                          </p:val>
                                        </p:tav>
                                      </p:tavLst>
                                    </p:anim>
                                    <p:anim calcmode="lin" valueType="num">
                                      <p:cBhvr>
                                        <p:cTn id="15" dur="2000" fill="hold"/>
                                        <p:tgtEl>
                                          <p:spTgt spid="8"/>
                                        </p:tgtEl>
                                        <p:attrNameLst>
                                          <p:attrName>ppt_h</p:attrName>
                                        </p:attrNameLst>
                                      </p:cBhvr>
                                      <p:tavLst>
                                        <p:tav tm="0">
                                          <p:val>
                                            <p:strVal val="#ppt_h"/>
                                          </p:val>
                                        </p:tav>
                                        <p:tav tm="100000">
                                          <p:val>
                                            <p:strVal val="#ppt_h"/>
                                          </p:val>
                                        </p:tav>
                                      </p:tavLst>
                                    </p:anim>
                                    <p:animEffect transition="in" filter="fade">
                                      <p:cBhvr>
                                        <p:cTn id="1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4080458415_3644c14d9c_o.jpg"/>
          <p:cNvPicPr>
            <a:picLocks noChangeAspect="1"/>
          </p:cNvPicPr>
          <p:nvPr/>
        </p:nvPicPr>
        <p:blipFill>
          <a:blip r:embed="rId2"/>
          <a:stretch>
            <a:fillRect/>
          </a:stretch>
        </p:blipFill>
        <p:spPr>
          <a:xfrm>
            <a:off x="0" y="68580"/>
            <a:ext cx="9144000" cy="6789420"/>
          </a:xfrm>
          <a:prstGeom prst="rect">
            <a:avLst/>
          </a:prstGeom>
        </p:spPr>
      </p:pic>
      <p:pic>
        <p:nvPicPr>
          <p:cNvPr id="5" name="4 Imagen" descr="4080458415_3644c14d9c_o.jpg"/>
          <p:cNvPicPr>
            <a:picLocks noChangeAspect="1"/>
          </p:cNvPicPr>
          <p:nvPr/>
        </p:nvPicPr>
        <p:blipFill>
          <a:blip r:embed="rId2"/>
          <a:stretch>
            <a:fillRect/>
          </a:stretch>
        </p:blipFill>
        <p:spPr>
          <a:xfrm>
            <a:off x="357158" y="214290"/>
            <a:ext cx="8501122" cy="635798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4 Cuba - Havana - Malecon in bad weather and Castillo De Los Tres Santos Reyes Magnos Del Morro[1].jpg"/>
          <p:cNvPicPr>
            <a:picLocks noGrp="1" noChangeAspect="1"/>
          </p:cNvPicPr>
          <p:nvPr>
            <p:ph idx="1"/>
          </p:nvPr>
        </p:nvPicPr>
        <p:blipFill>
          <a:blip r:embed="rId2"/>
          <a:stretch>
            <a:fillRect/>
          </a:stretch>
        </p:blipFill>
        <p:spPr>
          <a:xfrm>
            <a:off x="0" y="0"/>
            <a:ext cx="9144000" cy="6858000"/>
          </a:xfrm>
        </p:spPr>
      </p:pic>
      <p:pic>
        <p:nvPicPr>
          <p:cNvPr id="5" name="3 Marcador de contenido" descr="94 Cuba - Havana - Malecon in bad weather and Castillo De Los Tres Santos Reyes Magnos Del Morro[1].jpg"/>
          <p:cNvPicPr>
            <a:picLocks noChangeAspect="1"/>
          </p:cNvPicPr>
          <p:nvPr/>
        </p:nvPicPr>
        <p:blipFill>
          <a:blip r:embed="rId2"/>
          <a:stretch>
            <a:fillRect/>
          </a:stretch>
        </p:blipFill>
        <p:spPr>
          <a:xfrm>
            <a:off x="285720" y="285728"/>
            <a:ext cx="8501122" cy="6286544"/>
          </a:xfrm>
          <a:prstGeom prst="rect">
            <a:avLst/>
          </a:prstGeom>
        </p:spPr>
      </p:pic>
      <p:sp>
        <p:nvSpPr>
          <p:cNvPr id="6" name="5 CuadroTexto"/>
          <p:cNvSpPr txBox="1"/>
          <p:nvPr/>
        </p:nvSpPr>
        <p:spPr>
          <a:xfrm>
            <a:off x="642910" y="5072074"/>
            <a:ext cx="8047781" cy="1569660"/>
          </a:xfrm>
          <a:prstGeom prst="rect">
            <a:avLst/>
          </a:prstGeom>
          <a:noFill/>
        </p:spPr>
        <p:txBody>
          <a:bodyPr wrap="none" rtlCol="0">
            <a:spAutoFit/>
          </a:bodyPr>
          <a:lstStyle/>
          <a:p>
            <a:r>
              <a:rPr lang="es-ES" sz="3200" dirty="0" smtClean="0">
                <a:effectLst>
                  <a:outerShdw blurRad="38100" dist="38100" dir="2700000" algn="tl">
                    <a:srgbClr val="000000">
                      <a:alpha val="43137"/>
                    </a:srgbClr>
                  </a:outerShdw>
                </a:effectLst>
              </a:rPr>
              <a:t>El Malecón de La Habana es uno de los paseos </a:t>
            </a:r>
          </a:p>
          <a:p>
            <a:r>
              <a:rPr lang="es-ES" sz="3200" dirty="0" smtClean="0">
                <a:effectLst>
                  <a:outerShdw blurRad="38100" dist="38100" dir="2700000" algn="tl">
                    <a:srgbClr val="000000">
                      <a:alpha val="43137"/>
                    </a:srgbClr>
                  </a:outerShdw>
                </a:effectLst>
              </a:rPr>
              <a:t>      marítimos mas famosos del planeta. </a:t>
            </a:r>
          </a:p>
          <a:p>
            <a:endParaRPr lang="es-ES" sz="3200" dirty="0"/>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842814245_158b4a049b_b.jpg"/>
          <p:cNvPicPr>
            <a:picLocks noChangeAspect="1"/>
          </p:cNvPicPr>
          <p:nvPr/>
        </p:nvPicPr>
        <p:blipFill>
          <a:blip r:embed="rId3"/>
          <a:stretch>
            <a:fillRect/>
          </a:stretch>
        </p:blipFill>
        <p:spPr>
          <a:xfrm>
            <a:off x="0" y="0"/>
            <a:ext cx="9144000" cy="6858000"/>
          </a:xfrm>
          <a:prstGeom prst="rect">
            <a:avLst/>
          </a:prstGeom>
        </p:spPr>
      </p:pic>
      <p:pic>
        <p:nvPicPr>
          <p:cNvPr id="5" name="4 Imagen" descr="4842814245_158b4a049b_b.jpg"/>
          <p:cNvPicPr>
            <a:picLocks noChangeAspect="1"/>
          </p:cNvPicPr>
          <p:nvPr/>
        </p:nvPicPr>
        <p:blipFill>
          <a:blip r:embed="rId3"/>
          <a:srcRect b="3680"/>
          <a:stretch>
            <a:fillRect/>
          </a:stretch>
        </p:blipFill>
        <p:spPr>
          <a:xfrm>
            <a:off x="428596" y="285728"/>
            <a:ext cx="8358246" cy="6215106"/>
          </a:xfrm>
          <a:prstGeom prst="rect">
            <a:avLst/>
          </a:prstGeom>
        </p:spPr>
      </p:pic>
    </p:spTree>
  </p:cSld>
  <p:clrMapOvr>
    <a:masterClrMapping/>
  </p:clrMapOvr>
  <p:transition advTm="14000">
    <p:sndAc>
      <p:stSnd>
        <p:snd r:embed="rId2" name="La Negra Tiene Tumbao-Celia Cru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28825225_feb95a0866_b.jpg"/>
          <p:cNvPicPr>
            <a:picLocks noChangeAspect="1"/>
          </p:cNvPicPr>
          <p:nvPr/>
        </p:nvPicPr>
        <p:blipFill>
          <a:blip r:embed="rId2">
            <a:lum bright="-10000"/>
          </a:blip>
          <a:stretch>
            <a:fillRect/>
          </a:stretch>
        </p:blipFill>
        <p:spPr>
          <a:xfrm>
            <a:off x="0" y="0"/>
            <a:ext cx="9144000" cy="6858000"/>
          </a:xfrm>
          <a:prstGeom prst="rect">
            <a:avLst/>
          </a:prstGeom>
        </p:spPr>
      </p:pic>
      <p:pic>
        <p:nvPicPr>
          <p:cNvPr id="5" name="4 Imagen" descr="5628825225_feb95a0866_b.jpg"/>
          <p:cNvPicPr>
            <a:picLocks noChangeAspect="1"/>
          </p:cNvPicPr>
          <p:nvPr/>
        </p:nvPicPr>
        <p:blipFill>
          <a:blip r:embed="rId2">
            <a:lum bright="-10000"/>
          </a:blip>
          <a:stretch>
            <a:fillRect/>
          </a:stretch>
        </p:blipFill>
        <p:spPr>
          <a:xfrm>
            <a:off x="428596" y="285728"/>
            <a:ext cx="8429684" cy="6222225"/>
          </a:xfrm>
          <a:prstGeom prst="rect">
            <a:avLst/>
          </a:prstGeom>
        </p:spPr>
      </p:pic>
      <p:sp>
        <p:nvSpPr>
          <p:cNvPr id="6" name="5 CuadroTexto"/>
          <p:cNvSpPr txBox="1"/>
          <p:nvPr/>
        </p:nvSpPr>
        <p:spPr>
          <a:xfrm>
            <a:off x="642910" y="285728"/>
            <a:ext cx="7643866" cy="1938992"/>
          </a:xfrm>
          <a:prstGeom prst="rect">
            <a:avLst/>
          </a:prstGeom>
          <a:noFill/>
        </p:spPr>
        <p:txBody>
          <a:bodyPr wrap="square" rtlCol="0">
            <a:spAutoFit/>
          </a:bodyPr>
          <a:lstStyle/>
          <a:p>
            <a:pPr algn="ctr"/>
            <a:r>
              <a:rPr lang="es-ES" sz="6000" b="1" dirty="0" smtClean="0">
                <a:ln>
                  <a:solidFill>
                    <a:sysClr val="windowText" lastClr="000000"/>
                  </a:solidFill>
                </a:ln>
                <a:effectLst>
                  <a:outerShdw blurRad="38100" dist="38100" dir="2700000" algn="tl">
                    <a:srgbClr val="000000">
                      <a:alpha val="43137"/>
                    </a:srgbClr>
                  </a:outerShdw>
                </a:effectLst>
              </a:rPr>
              <a:t>Una  calle  del   centro popular </a:t>
            </a:r>
            <a:endParaRPr lang="es-ES" sz="6000" dirty="0">
              <a:ln>
                <a:solidFill>
                  <a:sysClr val="windowText" lastClr="000000"/>
                </a:solidFill>
              </a:ln>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72385390_6b1b831f5a_b.jpg"/>
          <p:cNvPicPr>
            <a:picLocks noChangeAspect="1"/>
          </p:cNvPicPr>
          <p:nvPr/>
        </p:nvPicPr>
        <p:blipFill>
          <a:blip r:embed="rId2"/>
          <a:stretch>
            <a:fillRect/>
          </a:stretch>
        </p:blipFill>
        <p:spPr>
          <a:xfrm>
            <a:off x="0" y="0"/>
            <a:ext cx="9144000" cy="6858000"/>
          </a:xfrm>
          <a:prstGeom prst="rect">
            <a:avLst/>
          </a:prstGeom>
        </p:spPr>
      </p:pic>
      <p:pic>
        <p:nvPicPr>
          <p:cNvPr id="5" name="4 Imagen" descr="5772385390_6b1b831f5a_b.jpg"/>
          <p:cNvPicPr>
            <a:picLocks noChangeAspect="1"/>
          </p:cNvPicPr>
          <p:nvPr/>
        </p:nvPicPr>
        <p:blipFill>
          <a:blip r:embed="rId2"/>
          <a:srcRect b="5952"/>
          <a:stretch>
            <a:fillRect/>
          </a:stretch>
        </p:blipFill>
        <p:spPr>
          <a:xfrm>
            <a:off x="298979" y="285728"/>
            <a:ext cx="8845021" cy="6286544"/>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mmm.jpg"/>
          <p:cNvPicPr>
            <a:picLocks noChangeAspect="1"/>
          </p:cNvPicPr>
          <p:nvPr/>
        </p:nvPicPr>
        <p:blipFill>
          <a:blip r:embed="rId2"/>
          <a:stretch>
            <a:fillRect/>
          </a:stretch>
        </p:blipFill>
        <p:spPr>
          <a:xfrm>
            <a:off x="2969" y="0"/>
            <a:ext cx="9138062" cy="6858000"/>
          </a:xfrm>
          <a:prstGeom prst="rect">
            <a:avLst/>
          </a:prstGeom>
        </p:spPr>
      </p:pic>
      <p:pic>
        <p:nvPicPr>
          <p:cNvPr id="5" name="4 Imagen" descr="Imagen1mmm.jpg"/>
          <p:cNvPicPr>
            <a:picLocks noChangeAspect="1"/>
          </p:cNvPicPr>
          <p:nvPr/>
        </p:nvPicPr>
        <p:blipFill>
          <a:blip r:embed="rId2"/>
          <a:srcRect l="2555" t="1135" r="2073" b="3555"/>
          <a:stretch>
            <a:fillRect/>
          </a:stretch>
        </p:blipFill>
        <p:spPr>
          <a:xfrm>
            <a:off x="571472" y="428604"/>
            <a:ext cx="8001056" cy="6000792"/>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lue_Monday_Habana_Gerry_Pacher.jpg"/>
          <p:cNvPicPr>
            <a:picLocks noChangeAspect="1"/>
          </p:cNvPicPr>
          <p:nvPr/>
        </p:nvPicPr>
        <p:blipFill>
          <a:blip r:embed="rId2"/>
          <a:stretch>
            <a:fillRect/>
          </a:stretch>
        </p:blipFill>
        <p:spPr>
          <a:xfrm>
            <a:off x="0" y="0"/>
            <a:ext cx="9144000" cy="6858000"/>
          </a:xfrm>
          <a:prstGeom prst="rect">
            <a:avLst/>
          </a:prstGeom>
        </p:spPr>
      </p:pic>
      <p:pic>
        <p:nvPicPr>
          <p:cNvPr id="5" name="4 Imagen" descr="Blue_Monday_Habana_Gerry_Pacher.jpg"/>
          <p:cNvPicPr>
            <a:picLocks noChangeAspect="1"/>
          </p:cNvPicPr>
          <p:nvPr/>
        </p:nvPicPr>
        <p:blipFill>
          <a:blip r:embed="rId2"/>
          <a:stretch>
            <a:fillRect/>
          </a:stretch>
        </p:blipFill>
        <p:spPr>
          <a:xfrm>
            <a:off x="357158" y="357166"/>
            <a:ext cx="8572560" cy="6222225"/>
          </a:xfrm>
          <a:prstGeom prst="rect">
            <a:avLst/>
          </a:prstGeom>
        </p:spPr>
      </p:pic>
      <p:sp>
        <p:nvSpPr>
          <p:cNvPr id="6" name="5 CuadroTexto"/>
          <p:cNvSpPr txBox="1"/>
          <p:nvPr/>
        </p:nvSpPr>
        <p:spPr>
          <a:xfrm>
            <a:off x="4839616" y="4643446"/>
            <a:ext cx="184731" cy="861774"/>
          </a:xfrm>
          <a:prstGeom prst="rect">
            <a:avLst/>
          </a:prstGeom>
          <a:noFill/>
        </p:spPr>
        <p:txBody>
          <a:bodyPr wrap="none" rtlCol="0">
            <a:spAutoFit/>
          </a:bodyPr>
          <a:lstStyle/>
          <a:p>
            <a:pPr algn="ctr"/>
            <a:r>
              <a:rPr lang="es-ES" dirty="0" smtClean="0"/>
              <a:t/>
            </a:r>
            <a:br>
              <a:rPr lang="es-ES" dirty="0" smtClean="0"/>
            </a:br>
            <a:endParaRPr lang="es-ES" sz="3200" dirty="0">
              <a:solidFill>
                <a:srgbClr val="FFFF00"/>
              </a:solid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strVal val="#ppt_w*0.70"/>
                                          </p:val>
                                        </p:tav>
                                        <p:tav tm="100000">
                                          <p:val>
                                            <p:strVal val="#ppt_w"/>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pitolio.jpg"/>
          <p:cNvPicPr>
            <a:picLocks noChangeAspect="1"/>
          </p:cNvPicPr>
          <p:nvPr/>
        </p:nvPicPr>
        <p:blipFill>
          <a:blip r:embed="rId2"/>
          <a:srcRect l="3530" t="3125" r="4705" b="4166"/>
          <a:stretch>
            <a:fillRect/>
          </a:stretch>
        </p:blipFill>
        <p:spPr>
          <a:xfrm>
            <a:off x="0" y="0"/>
            <a:ext cx="9144000" cy="6858000"/>
          </a:xfrm>
          <a:prstGeom prst="rect">
            <a:avLst/>
          </a:prstGeom>
        </p:spPr>
      </p:pic>
      <p:pic>
        <p:nvPicPr>
          <p:cNvPr id="5" name="4 Imagen" descr="capitolio.jpg"/>
          <p:cNvPicPr>
            <a:picLocks noChangeAspect="1"/>
          </p:cNvPicPr>
          <p:nvPr/>
        </p:nvPicPr>
        <p:blipFill>
          <a:blip r:embed="rId2"/>
          <a:srcRect l="3530" t="3125" r="4705" b="4166"/>
          <a:stretch>
            <a:fillRect/>
          </a:stretch>
        </p:blipFill>
        <p:spPr>
          <a:xfrm>
            <a:off x="285720" y="214290"/>
            <a:ext cx="8439176" cy="6329382"/>
          </a:xfrm>
          <a:prstGeom prst="rect">
            <a:avLst/>
          </a:prstGeom>
        </p:spPr>
      </p:pic>
      <p:sp>
        <p:nvSpPr>
          <p:cNvPr id="6" name="5 CuadroTexto"/>
          <p:cNvSpPr txBox="1"/>
          <p:nvPr/>
        </p:nvSpPr>
        <p:spPr>
          <a:xfrm>
            <a:off x="4857752" y="357166"/>
            <a:ext cx="4374916" cy="1107996"/>
          </a:xfrm>
          <a:prstGeom prst="rect">
            <a:avLst/>
          </a:prstGeom>
          <a:noFill/>
        </p:spPr>
        <p:txBody>
          <a:bodyPr wrap="none" rtlCol="0">
            <a:spAutoFit/>
            <a:scene3d>
              <a:camera prst="orthographicFront"/>
              <a:lightRig rig="threePt" dir="t"/>
            </a:scene3d>
            <a:sp3d extrusionH="57150">
              <a:bevelT h="25400" prst="softRound"/>
            </a:sp3d>
          </a:bodyPr>
          <a:lstStyle/>
          <a:p>
            <a:r>
              <a:rPr lang="es-ES" sz="6600" b="1" dirty="0" smtClean="0">
                <a:ln>
                  <a:solidFill>
                    <a:srgbClr val="0070C0"/>
                  </a:solidFill>
                </a:ln>
              </a:rPr>
              <a:t>El Capitolio </a:t>
            </a:r>
            <a:endParaRPr lang="es-ES" sz="6600" dirty="0">
              <a:ln>
                <a:solidFill>
                  <a:srgbClr val="0070C0"/>
                </a:solidFill>
              </a:ln>
              <a:effectLst>
                <a:outerShdw blurRad="38100" dist="38100" dir="2700000" algn="tl">
                  <a:srgbClr val="000000">
                    <a:alpha val="43137"/>
                  </a:srgbClr>
                </a:outerShdw>
              </a:effectLst>
            </a:endParaRPr>
          </a:p>
        </p:txBody>
      </p:sp>
      <p:sp>
        <p:nvSpPr>
          <p:cNvPr id="7" name="6 CuadroTexto"/>
          <p:cNvSpPr txBox="1"/>
          <p:nvPr/>
        </p:nvSpPr>
        <p:spPr>
          <a:xfrm>
            <a:off x="0" y="3786190"/>
            <a:ext cx="9144000" cy="3785652"/>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rPr>
              <a:t>El Capitolio Nacional, construido en 1929 e inspirado en el clásico capitolio romano, fue la sede de las dos cámaras del Congreso de la República de Cuba y después del triunfo de la Revolución se transformó en el Ministerio de Ciencia, Tecnología y Medio Ambiente y sede de la Academia de Ciencias. Es uno de los centros turísticos más visitados, icono arquitectónico de La Habana y el edificio más imponente de la ciudad. Situado en el centro de La Habana, es el origen kilométrico de la red de carreteras de Cuba.</a:t>
            </a:r>
          </a:p>
          <a:p>
            <a:pPr algn="ctr"/>
            <a:endParaRPr lang="es-ES" sz="2400" dirty="0" smtClean="0">
              <a:effectLst>
                <a:outerShdw blurRad="38100" dist="38100" dir="2700000" algn="tl">
                  <a:srgbClr val="000000">
                    <a:alpha val="43137"/>
                  </a:srgbClr>
                </a:outerShdw>
              </a:effectLst>
            </a:endParaRPr>
          </a:p>
          <a:p>
            <a:pPr algn="ctr"/>
            <a:endParaRPr lang="es-ES" sz="2400" dirty="0"/>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strVal val="#ppt_w*0.70"/>
                                          </p:val>
                                        </p:tav>
                                        <p:tav tm="100000">
                                          <p:val>
                                            <p:strVal val="#ppt_w"/>
                                          </p:val>
                                        </p:tav>
                                      </p:tavLst>
                                    </p:anim>
                                    <p:anim calcmode="lin" valueType="num">
                                      <p:cBhvr>
                                        <p:cTn id="15" dur="2000" fill="hold"/>
                                        <p:tgtEl>
                                          <p:spTgt spid="7"/>
                                        </p:tgtEl>
                                        <p:attrNameLst>
                                          <p:attrName>ppt_h</p:attrName>
                                        </p:attrNameLst>
                                      </p:cBhvr>
                                      <p:tavLst>
                                        <p:tav tm="0">
                                          <p:val>
                                            <p:strVal val="#ppt_h"/>
                                          </p:val>
                                        </p:tav>
                                        <p:tav tm="100000">
                                          <p:val>
                                            <p:strVal val="#ppt_h"/>
                                          </p:val>
                                        </p:tav>
                                      </p:tavLst>
                                    </p:anim>
                                    <p:animEffect transition="in" filter="fade">
                                      <p:cBhvr>
                                        <p:cTn id="16" dur="2000"/>
                                        <p:tgtEl>
                                          <p:spTgt spid="7"/>
                                        </p:tgtEl>
                                      </p:cBhvr>
                                    </p:animEffect>
                                  </p:childTnLst>
                                </p:cTn>
                              </p:par>
                              <p:par>
                                <p:cTn id="17" presetID="55"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strVal val="#ppt_w*0.70"/>
                                          </p:val>
                                        </p:tav>
                                        <p:tav tm="100000">
                                          <p:val>
                                            <p:strVal val="#ppt_w"/>
                                          </p:val>
                                        </p:tav>
                                      </p:tavLst>
                                    </p:anim>
                                    <p:anim calcmode="lin" valueType="num">
                                      <p:cBhvr>
                                        <p:cTn id="20" dur="2000" fill="hold"/>
                                        <p:tgtEl>
                                          <p:spTgt spid="6"/>
                                        </p:tgtEl>
                                        <p:attrNameLst>
                                          <p:attrName>ppt_h</p:attrName>
                                        </p:attrNameLst>
                                      </p:cBhvr>
                                      <p:tavLst>
                                        <p:tav tm="0">
                                          <p:val>
                                            <p:strVal val="#ppt_h"/>
                                          </p:val>
                                        </p:tav>
                                        <p:tav tm="100000">
                                          <p:val>
                                            <p:strVal val="#ppt_h"/>
                                          </p:val>
                                        </p:tav>
                                      </p:tavLst>
                                    </p:anim>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lores_calles_Gerry_Pacher.jpg"/>
          <p:cNvPicPr>
            <a:picLocks noChangeAspect="1"/>
          </p:cNvPicPr>
          <p:nvPr/>
        </p:nvPicPr>
        <p:blipFill>
          <a:blip r:embed="rId2"/>
          <a:stretch>
            <a:fillRect/>
          </a:stretch>
        </p:blipFill>
        <p:spPr>
          <a:xfrm>
            <a:off x="-1" y="0"/>
            <a:ext cx="9204867" cy="6858000"/>
          </a:xfrm>
          <a:prstGeom prst="rect">
            <a:avLst/>
          </a:prstGeom>
        </p:spPr>
      </p:pic>
      <p:pic>
        <p:nvPicPr>
          <p:cNvPr id="5" name="4 Imagen" descr="Colores_calles_Gerry_Pacher.jpg"/>
          <p:cNvPicPr>
            <a:picLocks noChangeAspect="1"/>
          </p:cNvPicPr>
          <p:nvPr/>
        </p:nvPicPr>
        <p:blipFill>
          <a:blip r:embed="rId2"/>
          <a:stretch>
            <a:fillRect/>
          </a:stretch>
        </p:blipFill>
        <p:spPr>
          <a:xfrm>
            <a:off x="500034" y="357166"/>
            <a:ext cx="8214290" cy="6119980"/>
          </a:xfrm>
          <a:prstGeom prst="rect">
            <a:avLst/>
          </a:prstGeom>
        </p:spPr>
      </p:pic>
      <p:sp>
        <p:nvSpPr>
          <p:cNvPr id="6" name="5 CuadroTexto"/>
          <p:cNvSpPr txBox="1"/>
          <p:nvPr/>
        </p:nvSpPr>
        <p:spPr>
          <a:xfrm>
            <a:off x="571472" y="5103674"/>
            <a:ext cx="8286776" cy="1754326"/>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s-ES" sz="5400" b="1" dirty="0" smtClean="0">
                <a:ln>
                  <a:solidFill>
                    <a:srgbClr val="FFC000"/>
                  </a:solidFill>
                </a:ln>
                <a:solidFill>
                  <a:srgbClr val="00B0F0"/>
                </a:solidFill>
                <a:effectLst>
                  <a:outerShdw blurRad="38100" dist="38100" dir="2700000" algn="tl">
                    <a:srgbClr val="000000">
                      <a:alpha val="43137"/>
                    </a:srgbClr>
                  </a:outerShdw>
                </a:effectLst>
              </a:rPr>
              <a:t>Colores en las calles de La Habana vieja </a:t>
            </a:r>
            <a:endParaRPr lang="es-ES" sz="5400" dirty="0">
              <a:ln>
                <a:solidFill>
                  <a:srgbClr val="FFC000"/>
                </a:solidFill>
              </a:ln>
              <a:solidFill>
                <a:srgbClr val="00B0F0"/>
              </a:solid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strVal val="#ppt_w*0.70"/>
                                          </p:val>
                                        </p:tav>
                                        <p:tav tm="100000">
                                          <p:val>
                                            <p:strVal val="#ppt_w"/>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ba-cocotaxi.jpg"/>
          <p:cNvPicPr>
            <a:picLocks noChangeAspect="1"/>
          </p:cNvPicPr>
          <p:nvPr/>
        </p:nvPicPr>
        <p:blipFill>
          <a:blip r:embed="rId2"/>
          <a:stretch>
            <a:fillRect/>
          </a:stretch>
        </p:blipFill>
        <p:spPr>
          <a:xfrm>
            <a:off x="-1" y="0"/>
            <a:ext cx="9108309" cy="6858000"/>
          </a:xfrm>
          <a:prstGeom prst="rect">
            <a:avLst/>
          </a:prstGeom>
        </p:spPr>
      </p:pic>
      <p:pic>
        <p:nvPicPr>
          <p:cNvPr id="5" name="4 Imagen" descr="cuba-cocotaxi.jpg"/>
          <p:cNvPicPr>
            <a:picLocks noChangeAspect="1"/>
          </p:cNvPicPr>
          <p:nvPr/>
        </p:nvPicPr>
        <p:blipFill>
          <a:blip r:embed="rId2"/>
          <a:stretch>
            <a:fillRect/>
          </a:stretch>
        </p:blipFill>
        <p:spPr>
          <a:xfrm>
            <a:off x="285720" y="357166"/>
            <a:ext cx="8501122" cy="6219733"/>
          </a:xfrm>
          <a:prstGeom prst="rect">
            <a:avLst/>
          </a:prstGeom>
        </p:spPr>
      </p:pic>
      <p:sp>
        <p:nvSpPr>
          <p:cNvPr id="6" name="5 CuadroTexto"/>
          <p:cNvSpPr txBox="1"/>
          <p:nvPr/>
        </p:nvSpPr>
        <p:spPr>
          <a:xfrm>
            <a:off x="642910" y="4857760"/>
            <a:ext cx="184730" cy="1077218"/>
          </a:xfrm>
          <a:prstGeom prst="rect">
            <a:avLst/>
          </a:prstGeom>
          <a:noFill/>
        </p:spPr>
        <p:txBody>
          <a:bodyPr wrap="none" rtlCol="0">
            <a:spAutoFit/>
          </a:bodyPr>
          <a:lstStyle/>
          <a:p>
            <a:pPr algn="ctr"/>
            <a:r>
              <a:rPr lang="es-ES" sz="3200" dirty="0" smtClean="0"/>
              <a:t/>
            </a:r>
            <a:br>
              <a:rPr lang="es-ES" sz="3200" dirty="0" smtClean="0"/>
            </a:br>
            <a:endParaRPr lang="es-ES" sz="3200" dirty="0">
              <a:solidFill>
                <a:srgbClr val="FFFF00"/>
              </a:solid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strVal val="#ppt_w*0.70"/>
                                          </p:val>
                                        </p:tav>
                                        <p:tav tm="100000">
                                          <p:val>
                                            <p:strVal val="#ppt_w"/>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pitolio-Habana-Cuba-protesta.jpg"/>
          <p:cNvPicPr>
            <a:picLocks noChangeAspect="1"/>
          </p:cNvPicPr>
          <p:nvPr/>
        </p:nvPicPr>
        <p:blipFill>
          <a:blip r:embed="rId2"/>
          <a:stretch>
            <a:fillRect/>
          </a:stretch>
        </p:blipFill>
        <p:spPr>
          <a:xfrm>
            <a:off x="0" y="0"/>
            <a:ext cx="9144000" cy="6858000"/>
          </a:xfrm>
          <a:prstGeom prst="rect">
            <a:avLst/>
          </a:prstGeom>
        </p:spPr>
      </p:pic>
      <p:pic>
        <p:nvPicPr>
          <p:cNvPr id="5" name="4 Imagen" descr="Capitolio-Habana-Cuba-protesta.jpg"/>
          <p:cNvPicPr>
            <a:picLocks noChangeAspect="1"/>
          </p:cNvPicPr>
          <p:nvPr/>
        </p:nvPicPr>
        <p:blipFill>
          <a:blip r:embed="rId2"/>
          <a:stretch>
            <a:fillRect/>
          </a:stretch>
        </p:blipFill>
        <p:spPr>
          <a:xfrm>
            <a:off x="357158" y="285728"/>
            <a:ext cx="8367738" cy="6275804"/>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_Malecon_Habana_Gerry_Pacher.jpg"/>
          <p:cNvPicPr>
            <a:picLocks noChangeAspect="1"/>
          </p:cNvPicPr>
          <p:nvPr/>
        </p:nvPicPr>
        <p:blipFill>
          <a:blip r:embed="rId2"/>
          <a:stretch>
            <a:fillRect/>
          </a:stretch>
        </p:blipFill>
        <p:spPr>
          <a:xfrm>
            <a:off x="0" y="0"/>
            <a:ext cx="9144000" cy="6858000"/>
          </a:xfrm>
          <a:prstGeom prst="rect">
            <a:avLst/>
          </a:prstGeom>
        </p:spPr>
      </p:pic>
      <p:pic>
        <p:nvPicPr>
          <p:cNvPr id="6" name="5 Imagen" descr="El_Malecon_Habana_Gerry_Pacher.jpg"/>
          <p:cNvPicPr>
            <a:picLocks noChangeAspect="1"/>
          </p:cNvPicPr>
          <p:nvPr/>
        </p:nvPicPr>
        <p:blipFill>
          <a:blip r:embed="rId2"/>
          <a:stretch>
            <a:fillRect/>
          </a:stretch>
        </p:blipFill>
        <p:spPr>
          <a:xfrm>
            <a:off x="357158" y="285728"/>
            <a:ext cx="8439176" cy="6329382"/>
          </a:xfrm>
          <a:prstGeom prst="rect">
            <a:avLst/>
          </a:prstGeom>
        </p:spPr>
      </p:pic>
      <p:sp>
        <p:nvSpPr>
          <p:cNvPr id="7" name="6 CuadroTexto"/>
          <p:cNvSpPr txBox="1"/>
          <p:nvPr/>
        </p:nvSpPr>
        <p:spPr>
          <a:xfrm>
            <a:off x="2857488" y="928670"/>
            <a:ext cx="184731" cy="369332"/>
          </a:xfrm>
          <a:prstGeom prst="rect">
            <a:avLst/>
          </a:prstGeom>
          <a:noFill/>
        </p:spPr>
        <p:txBody>
          <a:bodyPr wrap="none" rtlCol="0">
            <a:spAutoFit/>
          </a:bodyPr>
          <a:lstStyle/>
          <a:p>
            <a:endParaRPr lang="es-ES" dirty="0"/>
          </a:p>
        </p:txBody>
      </p:sp>
      <p:sp>
        <p:nvSpPr>
          <p:cNvPr id="9" name="8 CuadroTexto"/>
          <p:cNvSpPr txBox="1"/>
          <p:nvPr/>
        </p:nvSpPr>
        <p:spPr>
          <a:xfrm>
            <a:off x="1500166" y="857232"/>
            <a:ext cx="7176966" cy="1200329"/>
          </a:xfrm>
          <a:prstGeom prst="rect">
            <a:avLst/>
          </a:prstGeom>
          <a:noFill/>
        </p:spPr>
        <p:txBody>
          <a:bodyPr wrap="none" rtlCol="0">
            <a:spAutoFit/>
            <a:scene3d>
              <a:camera prst="orthographicFront"/>
              <a:lightRig rig="threePt" dir="t"/>
            </a:scene3d>
            <a:sp3d extrusionH="57150">
              <a:bevelT h="25400" prst="softRound"/>
            </a:sp3d>
          </a:bodyPr>
          <a:lstStyle/>
          <a:p>
            <a:pPr algn="ctr"/>
            <a:r>
              <a:rPr lang="es-ES" sz="7200" b="1" dirty="0" smtClean="0">
                <a:ln>
                  <a:solidFill>
                    <a:srgbClr val="E2CB1E"/>
                  </a:solidFill>
                </a:ln>
                <a:blipFill>
                  <a:blip r:embed="rId3"/>
                  <a:tile tx="0" ty="0" sx="100000" sy="100000" flip="none" algn="tl"/>
                </a:blipFill>
              </a:rPr>
              <a:t>Vista del Malecón </a:t>
            </a:r>
            <a:endParaRPr lang="es-ES" sz="7200" dirty="0">
              <a:ln>
                <a:solidFill>
                  <a:srgbClr val="E2CB1E"/>
                </a:solidFill>
              </a:ln>
              <a:blipFill>
                <a:blip r:embed="rId3"/>
                <a:tile tx="0" ty="0" sx="100000" sy="100000" flip="none" algn="tl"/>
              </a:blip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2000" fill="hold"/>
                                        <p:tgtEl>
                                          <p:spTgt spid="9"/>
                                        </p:tgtEl>
                                        <p:attrNameLst>
                                          <p:attrName>ppt_w</p:attrName>
                                        </p:attrNameLst>
                                      </p:cBhvr>
                                      <p:tavLst>
                                        <p:tav tm="0">
                                          <p:val>
                                            <p:strVal val="#ppt_w*0.70"/>
                                          </p:val>
                                        </p:tav>
                                        <p:tav tm="100000">
                                          <p:val>
                                            <p:strVal val="#ppt_w"/>
                                          </p:val>
                                        </p:tav>
                                      </p:tavLst>
                                    </p:anim>
                                    <p:anim calcmode="lin" valueType="num">
                                      <p:cBhvr>
                                        <p:cTn id="14" dur="2000" fill="hold"/>
                                        <p:tgtEl>
                                          <p:spTgt spid="9"/>
                                        </p:tgtEl>
                                        <p:attrNameLst>
                                          <p:attrName>ppt_h</p:attrName>
                                        </p:attrNameLst>
                                      </p:cBhvr>
                                      <p:tavLst>
                                        <p:tav tm="0">
                                          <p:val>
                                            <p:strVal val="#ppt_h"/>
                                          </p:val>
                                        </p:tav>
                                        <p:tav tm="100000">
                                          <p:val>
                                            <p:strVal val="#ppt_h"/>
                                          </p:val>
                                        </p:tav>
                                      </p:tavLst>
                                    </p:anim>
                                    <p:animEffect transition="in" filter="fade">
                                      <p:cBhvr>
                                        <p:cTn id="1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2C04"/>
          </a:solidFill>
        </p:spPr>
        <p:txBody>
          <a:bodyPr/>
          <a:lstStyle/>
          <a:p>
            <a:endParaRPr lang="es-ES" dirty="0"/>
          </a:p>
        </p:txBody>
      </p:sp>
      <p:pic>
        <p:nvPicPr>
          <p:cNvPr id="4" name="3 Imagen" descr="Habana_noche_Christophe_Faugere.jpg"/>
          <p:cNvPicPr>
            <a:picLocks noChangeAspect="1"/>
          </p:cNvPicPr>
          <p:nvPr/>
        </p:nvPicPr>
        <p:blipFill>
          <a:blip r:embed="rId2"/>
          <a:stretch>
            <a:fillRect/>
          </a:stretch>
        </p:blipFill>
        <p:spPr>
          <a:xfrm>
            <a:off x="0" y="0"/>
            <a:ext cx="9144000" cy="6858000"/>
          </a:xfrm>
          <a:prstGeom prst="rect">
            <a:avLst/>
          </a:prstGeom>
        </p:spPr>
      </p:pic>
      <p:pic>
        <p:nvPicPr>
          <p:cNvPr id="5" name="4 Imagen" descr="Habana_noche_Christophe_Faugere.jpg"/>
          <p:cNvPicPr>
            <a:picLocks noChangeAspect="1"/>
          </p:cNvPicPr>
          <p:nvPr/>
        </p:nvPicPr>
        <p:blipFill>
          <a:blip r:embed="rId2"/>
          <a:srcRect b="4974"/>
          <a:stretch>
            <a:fillRect/>
          </a:stretch>
        </p:blipFill>
        <p:spPr>
          <a:xfrm>
            <a:off x="285720" y="285729"/>
            <a:ext cx="8572560" cy="6357981"/>
          </a:xfrm>
          <a:prstGeom prst="rect">
            <a:avLst/>
          </a:prstGeom>
        </p:spPr>
      </p:pic>
      <p:sp>
        <p:nvSpPr>
          <p:cNvPr id="6" name="5 CuadroTexto"/>
          <p:cNvSpPr txBox="1"/>
          <p:nvPr/>
        </p:nvSpPr>
        <p:spPr>
          <a:xfrm>
            <a:off x="1000100" y="642918"/>
            <a:ext cx="6937092" cy="1015663"/>
          </a:xfrm>
          <a:prstGeom prst="rect">
            <a:avLst/>
          </a:prstGeom>
          <a:noFill/>
        </p:spPr>
        <p:txBody>
          <a:bodyPr wrap="none" rtlCol="0">
            <a:spAutoFit/>
            <a:scene3d>
              <a:camera prst="orthographicFront"/>
              <a:lightRig rig="threePt" dir="t"/>
            </a:scene3d>
            <a:sp3d extrusionH="57150">
              <a:bevelT h="25400" prst="softRound"/>
            </a:sp3d>
          </a:bodyPr>
          <a:lstStyle/>
          <a:p>
            <a:pPr algn="ctr"/>
            <a:r>
              <a:rPr lang="es-ES" sz="6000" b="1" dirty="0" smtClean="0">
                <a:blipFill>
                  <a:blip r:embed="rId3"/>
                  <a:tile tx="0" ty="0" sx="100000" sy="100000" flip="none" algn="tl"/>
                </a:blipFill>
              </a:rPr>
              <a:t>Noche en La Habana </a:t>
            </a:r>
            <a:endParaRPr lang="es-ES" sz="6000" dirty="0">
              <a:blipFill>
                <a:blip r:embed="rId3"/>
                <a:tile tx="0" ty="0" sx="100000" sy="100000" flip="none" algn="tl"/>
              </a:blip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strVal val="#ppt_w*0.70"/>
                                          </p:val>
                                        </p:tav>
                                        <p:tav tm="100000">
                                          <p:val>
                                            <p:strVal val="#ppt_w"/>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7.jpg"/>
          <p:cNvPicPr>
            <a:picLocks noChangeAspect="1"/>
          </p:cNvPicPr>
          <p:nvPr/>
        </p:nvPicPr>
        <p:blipFill>
          <a:blip r:embed="rId2"/>
          <a:stretch>
            <a:fillRect/>
          </a:stretch>
        </p:blipFill>
        <p:spPr>
          <a:xfrm>
            <a:off x="428596" y="357166"/>
            <a:ext cx="8299475" cy="6224606"/>
          </a:xfrm>
          <a:prstGeom prst="rect">
            <a:avLst/>
          </a:prstGeom>
        </p:spPr>
      </p:pic>
      <p:sp>
        <p:nvSpPr>
          <p:cNvPr id="6" name="5 CuadroTexto"/>
          <p:cNvSpPr txBox="1"/>
          <p:nvPr/>
        </p:nvSpPr>
        <p:spPr>
          <a:xfrm>
            <a:off x="0" y="5214950"/>
            <a:ext cx="8786842" cy="1938992"/>
          </a:xfrm>
          <a:prstGeom prst="rect">
            <a:avLst/>
          </a:prstGeom>
          <a:noFill/>
        </p:spPr>
        <p:txBody>
          <a:bodyPr wrap="square" rtlCol="0">
            <a:spAutoFit/>
          </a:bodyPr>
          <a:lstStyle/>
          <a:p>
            <a:pPr algn="ctr"/>
            <a:r>
              <a:rPr lang="es-ES" sz="2400" dirty="0" smtClean="0">
                <a:solidFill>
                  <a:srgbClr val="FFFF00"/>
                </a:solidFill>
                <a:effectLst>
                  <a:outerShdw blurRad="38100" dist="38100" dir="2700000" algn="tl">
                    <a:srgbClr val="000000">
                      <a:alpha val="43137"/>
                    </a:srgbClr>
                  </a:outerShdw>
                </a:effectLst>
              </a:rPr>
              <a:t>A pesar de las dificultades económicas, no desperdician esfuerzos para mantener estos autos, una de sus únicas propiedades, y muchos cubanos son expertos y apasionados de la restauración de sus automóviles, obligados por la necesidad y la escasez de repuestos originales</a:t>
            </a:r>
          </a:p>
          <a:p>
            <a:pPr algn="ctr"/>
            <a:endParaRPr lang="es-ES" sz="2400" dirty="0">
              <a:solidFill>
                <a:srgbClr val="FFFF00"/>
              </a:solidFill>
              <a:effectLst>
                <a:outerShdw blurRad="38100" dist="38100" dir="2700000" algn="tl">
                  <a:srgbClr val="000000">
                    <a:alpha val="43137"/>
                  </a:srgbClr>
                </a:outerShdw>
              </a:effectLst>
            </a:endParaRPr>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1500166" y="0"/>
            <a:ext cx="6143668" cy="6858000"/>
          </a:xfrm>
          <a:prstGeom prst="rect">
            <a:avLst/>
          </a:prstGeom>
        </p:spPr>
      </p:pic>
      <p:pic>
        <p:nvPicPr>
          <p:cNvPr id="5" name="4 Imagen" descr="Imagen1´´.jpg"/>
          <p:cNvPicPr>
            <a:picLocks noChangeAspect="1"/>
          </p:cNvPicPr>
          <p:nvPr/>
        </p:nvPicPr>
        <p:blipFill>
          <a:blip r:embed="rId2"/>
          <a:stretch>
            <a:fillRect/>
          </a:stretch>
        </p:blipFill>
        <p:spPr>
          <a:xfrm>
            <a:off x="2000232" y="285728"/>
            <a:ext cx="5446865" cy="6215106"/>
          </a:xfrm>
          <a:prstGeom prst="rect">
            <a:avLst/>
          </a:prstGeom>
          <a:ln>
            <a:noFill/>
          </a:ln>
        </p:spPr>
      </p:pic>
      <p:sp>
        <p:nvSpPr>
          <p:cNvPr id="6" name="5 Rectángulo"/>
          <p:cNvSpPr/>
          <p:nvPr/>
        </p:nvSpPr>
        <p:spPr>
          <a:xfrm>
            <a:off x="0" y="0"/>
            <a:ext cx="1643042" cy="6858000"/>
          </a:xfrm>
          <a:prstGeom prst="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Bisel"/>
          <p:cNvSpPr/>
          <p:nvPr/>
        </p:nvSpPr>
        <p:spPr>
          <a:xfrm>
            <a:off x="0" y="0"/>
            <a:ext cx="1500166" cy="6858000"/>
          </a:xfrm>
          <a:prstGeom prst="bevel">
            <a:avLst/>
          </a:prstGeom>
          <a:solidFill>
            <a:srgbClr val="D0B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Bisel"/>
          <p:cNvSpPr/>
          <p:nvPr/>
        </p:nvSpPr>
        <p:spPr>
          <a:xfrm>
            <a:off x="7643834" y="0"/>
            <a:ext cx="1500166" cy="6858000"/>
          </a:xfrm>
          <a:prstGeom prst="bevel">
            <a:avLst/>
          </a:prstGeom>
          <a:solidFill>
            <a:srgbClr val="D0B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5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3.jpg"/>
          <p:cNvPicPr>
            <a:picLocks noChangeAspect="1"/>
          </p:cNvPicPr>
          <p:nvPr/>
        </p:nvPicPr>
        <p:blipFill>
          <a:blip r:embed="rId2"/>
          <a:stretch>
            <a:fillRect/>
          </a:stretch>
        </p:blipFill>
        <p:spPr>
          <a:xfrm>
            <a:off x="214282" y="421461"/>
            <a:ext cx="8582052" cy="6007935"/>
          </a:xfrm>
          <a:prstGeom prst="rect">
            <a:avLst/>
          </a:prstGeom>
        </p:spPr>
      </p:pic>
      <p:sp>
        <p:nvSpPr>
          <p:cNvPr id="6" name="5 CuadroTexto"/>
          <p:cNvSpPr txBox="1"/>
          <p:nvPr/>
        </p:nvSpPr>
        <p:spPr>
          <a:xfrm>
            <a:off x="4143372" y="5429264"/>
            <a:ext cx="184731" cy="584775"/>
          </a:xfrm>
          <a:prstGeom prst="rect">
            <a:avLst/>
          </a:prstGeom>
          <a:noFill/>
        </p:spPr>
        <p:txBody>
          <a:bodyPr wrap="none" rtlCol="0">
            <a:spAutoFit/>
          </a:bodyPr>
          <a:lstStyle/>
          <a:p>
            <a:endParaRPr lang="es-ES" sz="3200" dirty="0">
              <a:solidFill>
                <a:srgbClr val="FFFF00"/>
              </a:solidFill>
              <a:effectLst>
                <a:outerShdw blurRad="38100" dist="38100" dir="2700000" algn="tl">
                  <a:srgbClr val="000000">
                    <a:alpha val="43137"/>
                  </a:srgbClr>
                </a:outerShdw>
              </a:effectLst>
            </a:endParaRPr>
          </a:p>
        </p:txBody>
      </p:sp>
      <p:sp>
        <p:nvSpPr>
          <p:cNvPr id="7" name="6 CuadroTexto"/>
          <p:cNvSpPr txBox="1"/>
          <p:nvPr/>
        </p:nvSpPr>
        <p:spPr>
          <a:xfrm>
            <a:off x="500034" y="0"/>
            <a:ext cx="8286807" cy="3416320"/>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rPr>
              <a:t>utilizando en gran medida el ingenio para solventar los problemas mecánicos. La mitad de los vehículos antiguos son de la década de 1950, un 25% aproximadamente son de 1940, y el resto de la década de 1930. En todos estos años de crisis económica, son una de las principales fuentes de ingresos para muchos hogares que han convertido el auto familiar en taxis. Estos autos son llamados en Cuba "almendrones".</a:t>
            </a:r>
          </a:p>
          <a:p>
            <a:endParaRPr lang="es-ES" sz="2400" dirty="0" smtClean="0">
              <a:solidFill>
                <a:srgbClr val="FFFF00"/>
              </a:solidFill>
              <a:effectLst>
                <a:outerShdw blurRad="38100" dist="38100" dir="2700000" algn="tl">
                  <a:srgbClr val="000000">
                    <a:alpha val="43137"/>
                  </a:srgbClr>
                </a:outerShdw>
              </a:effectLst>
            </a:endParaRPr>
          </a:p>
          <a:p>
            <a:endParaRPr lang="es-ES" sz="2400" dirty="0">
              <a:solidFill>
                <a:srgbClr val="FFFF00"/>
              </a:solidFill>
              <a:effectLst>
                <a:outerShdw blurRad="38100" dist="38100" dir="2700000" algn="tl">
                  <a:srgbClr val="000000">
                    <a:alpha val="43137"/>
                  </a:srgbClr>
                </a:outerShdw>
              </a:effectLst>
            </a:endParaRPr>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strVal val="#ppt_w*0.70"/>
                                          </p:val>
                                        </p:tav>
                                        <p:tav tm="100000">
                                          <p:val>
                                            <p:strVal val="#ppt_w"/>
                                          </p:val>
                                        </p:tav>
                                      </p:tavLst>
                                    </p:anim>
                                    <p:anim calcmode="lin" valueType="num">
                                      <p:cBhvr>
                                        <p:cTn id="15" dur="2000" fill="hold"/>
                                        <p:tgtEl>
                                          <p:spTgt spid="7"/>
                                        </p:tgtEl>
                                        <p:attrNameLst>
                                          <p:attrName>ppt_h</p:attrName>
                                        </p:attrNameLst>
                                      </p:cBhvr>
                                      <p:tavLst>
                                        <p:tav tm="0">
                                          <p:val>
                                            <p:strVal val="#ppt_h"/>
                                          </p:val>
                                        </p:tav>
                                        <p:tav tm="100000">
                                          <p:val>
                                            <p:strVal val="#ppt_h"/>
                                          </p:val>
                                        </p:tav>
                                      </p:tavLst>
                                    </p:anim>
                                    <p:animEffect transition="in" filter="fade">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bn.jpg"/>
          <p:cNvPicPr>
            <a:picLocks noChangeAspect="1"/>
          </p:cNvPicPr>
          <p:nvPr/>
        </p:nvPicPr>
        <p:blipFill>
          <a:blip r:embed="rId3"/>
          <a:stretch>
            <a:fillRect/>
          </a:stretch>
        </p:blipFill>
        <p:spPr>
          <a:xfrm>
            <a:off x="0" y="28376"/>
            <a:ext cx="9144000" cy="6801247"/>
          </a:xfrm>
          <a:prstGeom prst="rect">
            <a:avLst/>
          </a:prstGeom>
        </p:spPr>
      </p:pic>
      <p:pic>
        <p:nvPicPr>
          <p:cNvPr id="5" name="4 Imagen" descr="Imagen1bn.jpg"/>
          <p:cNvPicPr>
            <a:picLocks noChangeAspect="1"/>
          </p:cNvPicPr>
          <p:nvPr/>
        </p:nvPicPr>
        <p:blipFill>
          <a:blip r:embed="rId3"/>
          <a:stretch>
            <a:fillRect/>
          </a:stretch>
        </p:blipFill>
        <p:spPr>
          <a:xfrm>
            <a:off x="285720" y="285728"/>
            <a:ext cx="8643998" cy="6277004"/>
          </a:xfrm>
          <a:prstGeom prst="rect">
            <a:avLst/>
          </a:prstGeom>
        </p:spPr>
      </p:pic>
    </p:spTree>
  </p:cSld>
  <p:clrMapOvr>
    <a:masterClrMapping/>
  </p:clrMapOvr>
  <p:transition advTm="14000">
    <p:sndAc>
      <p:stSnd>
        <p:snd r:embed="rId2" name="Que leden CANDE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CCC.jpg"/>
          <p:cNvPicPr>
            <a:picLocks noChangeAspect="1"/>
          </p:cNvPicPr>
          <p:nvPr/>
        </p:nvPicPr>
        <p:blipFill>
          <a:blip r:embed="rId2"/>
          <a:stretch>
            <a:fillRect/>
          </a:stretch>
        </p:blipFill>
        <p:spPr>
          <a:xfrm>
            <a:off x="0" y="0"/>
            <a:ext cx="9144000" cy="6857999"/>
          </a:xfrm>
          <a:prstGeom prst="rect">
            <a:avLst/>
          </a:prstGeom>
        </p:spPr>
      </p:pic>
      <p:pic>
        <p:nvPicPr>
          <p:cNvPr id="5" name="4 Imagen" descr="Imagen1CCC.jpg"/>
          <p:cNvPicPr>
            <a:picLocks noChangeAspect="1"/>
          </p:cNvPicPr>
          <p:nvPr/>
        </p:nvPicPr>
        <p:blipFill>
          <a:blip r:embed="rId2"/>
          <a:stretch>
            <a:fillRect/>
          </a:stretch>
        </p:blipFill>
        <p:spPr>
          <a:xfrm>
            <a:off x="428596" y="357166"/>
            <a:ext cx="8367738" cy="6275803"/>
          </a:xfrm>
          <a:prstGeom prst="rect">
            <a:avLst/>
          </a:prstGeom>
        </p:spPr>
      </p:pic>
      <p:sp>
        <p:nvSpPr>
          <p:cNvPr id="6" name="5 CuadroTexto"/>
          <p:cNvSpPr txBox="1"/>
          <p:nvPr/>
        </p:nvSpPr>
        <p:spPr>
          <a:xfrm>
            <a:off x="714348" y="285728"/>
            <a:ext cx="7366119" cy="1938992"/>
          </a:xfrm>
          <a:prstGeom prst="rect">
            <a:avLst/>
          </a:prstGeom>
          <a:noFill/>
        </p:spPr>
        <p:txBody>
          <a:bodyPr wrap="none" rtlCol="0">
            <a:spAutoFit/>
            <a:scene3d>
              <a:camera prst="orthographicFront"/>
              <a:lightRig rig="threePt" dir="t"/>
            </a:scene3d>
            <a:sp3d extrusionH="57150">
              <a:bevelT h="25400" prst="softRound"/>
            </a:sp3d>
          </a:bodyPr>
          <a:lstStyle/>
          <a:p>
            <a:r>
              <a:rPr lang="es-ES" sz="6000" b="1" dirty="0" smtClean="0">
                <a:ln>
                  <a:solidFill>
                    <a:srgbClr val="E2CB1E"/>
                  </a:solidFill>
                </a:ln>
                <a:blipFill>
                  <a:blip r:embed="rId3"/>
                  <a:tile tx="0" ty="0" sx="100000" sy="100000" flip="none" algn="tl"/>
                </a:blipFill>
                <a:effectLst>
                  <a:outerShdw blurRad="38100" dist="38100" dir="2700000" algn="tl">
                    <a:srgbClr val="000000">
                      <a:alpha val="43137"/>
                    </a:srgbClr>
                  </a:outerShdw>
                </a:effectLst>
              </a:rPr>
              <a:t>Malecón de la Habana</a:t>
            </a:r>
          </a:p>
          <a:p>
            <a:r>
              <a:rPr lang="es-ES" sz="6000" b="1" dirty="0" smtClean="0">
                <a:ln>
                  <a:solidFill>
                    <a:srgbClr val="E2CB1E"/>
                  </a:solidFill>
                </a:ln>
                <a:blipFill>
                  <a:blip r:embed="rId3"/>
                  <a:tile tx="0" ty="0" sx="100000" sy="100000" flip="none" algn="tl"/>
                </a:blipFill>
                <a:effectLst>
                  <a:outerShdw blurRad="38100" dist="38100" dir="2700000" algn="tl">
                    <a:srgbClr val="000000">
                      <a:alpha val="43137"/>
                    </a:srgbClr>
                  </a:outerShdw>
                </a:effectLst>
              </a:rPr>
              <a:t>          al atardecer </a:t>
            </a:r>
            <a:endParaRPr lang="es-ES" sz="6000" dirty="0">
              <a:ln>
                <a:solidFill>
                  <a:srgbClr val="E2CB1E"/>
                </a:solidFill>
              </a:ln>
              <a:blipFill>
                <a:blip r:embed="rId3"/>
                <a:tile tx="0" ty="0" sx="100000" sy="100000" flip="none" algn="tl"/>
              </a:blip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useo de la Revolución © Antonio Torres Ochoa"/>
          <p:cNvPicPr>
            <a:picLocks noGrp="1"/>
          </p:cNvPicPr>
          <p:nvPr>
            <p:ph idx="1"/>
          </p:nvPr>
        </p:nvPicPr>
        <p:blipFill>
          <a:blip r:embed="rId2">
            <a:lum bright="-10000" contrast="10000"/>
          </a:blip>
          <a:srcRect/>
          <a:stretch>
            <a:fillRect/>
          </a:stretch>
        </p:blipFill>
        <p:spPr bwMode="auto">
          <a:xfrm>
            <a:off x="0" y="0"/>
            <a:ext cx="9144000" cy="6858000"/>
          </a:xfrm>
          <a:prstGeom prst="rect">
            <a:avLst/>
          </a:prstGeom>
          <a:noFill/>
          <a:ln w="9525">
            <a:noFill/>
            <a:miter lim="800000"/>
            <a:headEnd/>
            <a:tailEnd/>
          </a:ln>
        </p:spPr>
      </p:pic>
      <p:pic>
        <p:nvPicPr>
          <p:cNvPr id="5" name="3 Marcador de contenido" descr="Museo de la Revolución © Antonio Torres Ochoa"/>
          <p:cNvPicPr>
            <a:picLocks/>
          </p:cNvPicPr>
          <p:nvPr/>
        </p:nvPicPr>
        <p:blipFill>
          <a:blip r:embed="rId2">
            <a:lum bright="-10000" contrast="10000"/>
          </a:blip>
          <a:srcRect/>
          <a:stretch>
            <a:fillRect/>
          </a:stretch>
        </p:blipFill>
        <p:spPr bwMode="auto">
          <a:xfrm>
            <a:off x="285720" y="285728"/>
            <a:ext cx="8429684" cy="6143668"/>
          </a:xfrm>
          <a:prstGeom prst="rect">
            <a:avLst/>
          </a:prstGeom>
          <a:noFill/>
          <a:ln w="9525">
            <a:noFill/>
            <a:miter lim="800000"/>
            <a:headEnd/>
            <a:tailEnd/>
          </a:ln>
        </p:spPr>
      </p:pic>
      <p:sp>
        <p:nvSpPr>
          <p:cNvPr id="6" name="5 CuadroTexto"/>
          <p:cNvSpPr txBox="1"/>
          <p:nvPr/>
        </p:nvSpPr>
        <p:spPr>
          <a:xfrm>
            <a:off x="1285852" y="285728"/>
            <a:ext cx="7172348" cy="1754326"/>
          </a:xfrm>
          <a:prstGeom prst="rect">
            <a:avLst/>
          </a:prstGeom>
          <a:noFill/>
        </p:spPr>
        <p:txBody>
          <a:bodyPr wrap="none" rtlCol="0">
            <a:spAutoFit/>
            <a:scene3d>
              <a:camera prst="orthographicFront"/>
              <a:lightRig rig="threePt" dir="t"/>
            </a:scene3d>
            <a:sp3d extrusionH="57150">
              <a:bevelT h="25400" prst="softRound"/>
            </a:sp3d>
          </a:bodyPr>
          <a:lstStyle/>
          <a:p>
            <a:pPr algn="ctr"/>
            <a:r>
              <a:rPr lang="es-ES" sz="5400" b="1" dirty="0" smtClean="0">
                <a:ln>
                  <a:solidFill>
                    <a:srgbClr val="E2CB1E"/>
                  </a:solidFill>
                </a:ln>
                <a:blipFill>
                  <a:blip r:embed="rId3"/>
                  <a:tile tx="0" ty="0" sx="100000" sy="100000" flip="none" algn="tl"/>
                </a:blipFill>
                <a:effectLst>
                  <a:outerShdw blurRad="38100" dist="38100" dir="2700000" algn="tl">
                    <a:srgbClr val="000000">
                      <a:alpha val="43137"/>
                    </a:srgbClr>
                  </a:outerShdw>
                </a:effectLst>
              </a:rPr>
              <a:t>Escalera principal del</a:t>
            </a:r>
          </a:p>
          <a:p>
            <a:pPr algn="ctr"/>
            <a:r>
              <a:rPr lang="es-ES" sz="5400" b="1" dirty="0" smtClean="0">
                <a:ln>
                  <a:solidFill>
                    <a:srgbClr val="E2CB1E"/>
                  </a:solidFill>
                </a:ln>
                <a:blipFill>
                  <a:blip r:embed="rId3"/>
                  <a:tile tx="0" ty="0" sx="100000" sy="100000" flip="none" algn="tl"/>
                </a:blipFill>
                <a:effectLst>
                  <a:outerShdw blurRad="38100" dist="38100" dir="2700000" algn="tl">
                    <a:srgbClr val="000000">
                      <a:alpha val="43137"/>
                    </a:srgbClr>
                  </a:outerShdw>
                </a:effectLst>
              </a:rPr>
              <a:t> Museo de la Revolución </a:t>
            </a:r>
            <a:endParaRPr lang="es-ES" sz="5400" dirty="0">
              <a:ln>
                <a:solidFill>
                  <a:srgbClr val="E2CB1E"/>
                </a:solidFill>
              </a:ln>
              <a:blipFill>
                <a:blip r:embed="rId3"/>
                <a:tile tx="0" ty="0" sx="100000" sy="100000" flip="none" algn="tl"/>
              </a:blipFill>
              <a:effectLst>
                <a:outerShdw blurRad="38100" dist="38100" dir="2700000" algn="tl">
                  <a:srgbClr val="000000">
                    <a:alpha val="43137"/>
                  </a:srgbClr>
                </a:outerShdw>
              </a:effectLst>
            </a:endParaRPr>
          </a:p>
        </p:txBody>
      </p:sp>
      <p:sp>
        <p:nvSpPr>
          <p:cNvPr id="7" name="6 CuadroTexto"/>
          <p:cNvSpPr txBox="1"/>
          <p:nvPr/>
        </p:nvSpPr>
        <p:spPr>
          <a:xfrm>
            <a:off x="357158" y="4611231"/>
            <a:ext cx="8501121" cy="2246769"/>
          </a:xfrm>
          <a:prstGeom prst="rect">
            <a:avLst/>
          </a:prstGeom>
          <a:noFill/>
        </p:spPr>
        <p:txBody>
          <a:bodyPr wrap="square" rtlCol="0">
            <a:spAutoFit/>
          </a:bodyPr>
          <a:lstStyle/>
          <a:p>
            <a:pPr algn="ctr"/>
            <a:r>
              <a:rPr lang="es-ES" sz="2000" dirty="0" smtClean="0">
                <a:solidFill>
                  <a:srgbClr val="FFFF00"/>
                </a:solidFill>
                <a:effectLst>
                  <a:outerShdw blurRad="38100" dist="38100" dir="2700000" algn="tl">
                    <a:srgbClr val="000000">
                      <a:alpha val="43137"/>
                    </a:srgbClr>
                  </a:outerShdw>
                </a:effectLst>
              </a:rPr>
              <a:t>La fotografía muestra la escalera principal del Museo de la Revolución que aun conserva las marcas de las balas disparadas en 1957 por un grupo de universitarios revolucionarios que pretendían asesinar a Batista. El Museo reúne colecciones relativas a la revolución cubana. Mas de 30 salas de exposición guardan 9.000 piezas de distintas etapas de la lucha independentista y abarcan todas las etapas de la historia cubana</a:t>
            </a:r>
          </a:p>
          <a:p>
            <a:endParaRPr lang="es-ES" sz="2000" dirty="0">
              <a:solidFill>
                <a:srgbClr val="FFFF00"/>
              </a:solidFill>
            </a:endParaRPr>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strVal val="#ppt_w*0.70"/>
                                          </p:val>
                                        </p:tav>
                                        <p:tav tm="100000">
                                          <p:val>
                                            <p:strVal val="#ppt_w"/>
                                          </p:val>
                                        </p:tav>
                                      </p:tavLst>
                                    </p:anim>
                                    <p:anim calcmode="lin" valueType="num">
                                      <p:cBhvr>
                                        <p:cTn id="15" dur="2000" fill="hold"/>
                                        <p:tgtEl>
                                          <p:spTgt spid="7"/>
                                        </p:tgtEl>
                                        <p:attrNameLst>
                                          <p:attrName>ppt_h</p:attrName>
                                        </p:attrNameLst>
                                      </p:cBhvr>
                                      <p:tavLst>
                                        <p:tav tm="0">
                                          <p:val>
                                            <p:strVal val="#ppt_h"/>
                                          </p:val>
                                        </p:tav>
                                        <p:tav tm="100000">
                                          <p:val>
                                            <p:strVal val="#ppt_h"/>
                                          </p:val>
                                        </p:tav>
                                      </p:tavLst>
                                    </p:anim>
                                    <p:animEffect transition="in" filter="fade">
                                      <p:cBhvr>
                                        <p:cTn id="16" dur="2000"/>
                                        <p:tgtEl>
                                          <p:spTgt spid="7"/>
                                        </p:tgtEl>
                                      </p:cBhvr>
                                    </p:animEffect>
                                  </p:childTnLst>
                                </p:cTn>
                              </p:par>
                              <p:par>
                                <p:cTn id="17" presetID="55"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strVal val="#ppt_w*0.70"/>
                                          </p:val>
                                        </p:tav>
                                        <p:tav tm="100000">
                                          <p:val>
                                            <p:strVal val="#ppt_w"/>
                                          </p:val>
                                        </p:tav>
                                      </p:tavLst>
                                    </p:anim>
                                    <p:anim calcmode="lin" valueType="num">
                                      <p:cBhvr>
                                        <p:cTn id="20" dur="2000" fill="hold"/>
                                        <p:tgtEl>
                                          <p:spTgt spid="6"/>
                                        </p:tgtEl>
                                        <p:attrNameLst>
                                          <p:attrName>ppt_h</p:attrName>
                                        </p:attrNameLst>
                                      </p:cBhvr>
                                      <p:tavLst>
                                        <p:tav tm="0">
                                          <p:val>
                                            <p:strVal val="#ppt_h"/>
                                          </p:val>
                                        </p:tav>
                                        <p:tav tm="100000">
                                          <p:val>
                                            <p:strVal val="#ppt_h"/>
                                          </p:val>
                                        </p:tav>
                                      </p:tavLst>
                                    </p:anim>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ikki.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1ikki.jpg"/>
          <p:cNvPicPr>
            <a:picLocks noChangeAspect="1"/>
          </p:cNvPicPr>
          <p:nvPr/>
        </p:nvPicPr>
        <p:blipFill>
          <a:blip r:embed="rId2"/>
          <a:srcRect l="2518" t="2238" r="2630" b="2630"/>
          <a:stretch>
            <a:fillRect/>
          </a:stretch>
        </p:blipFill>
        <p:spPr>
          <a:xfrm>
            <a:off x="285720" y="285728"/>
            <a:ext cx="8072494" cy="6072230"/>
          </a:xfrm>
          <a:prstGeom prst="rect">
            <a:avLst/>
          </a:prstGeom>
        </p:spPr>
      </p:pic>
      <p:sp>
        <p:nvSpPr>
          <p:cNvPr id="7" name="6 CuadroTexto"/>
          <p:cNvSpPr txBox="1"/>
          <p:nvPr/>
        </p:nvSpPr>
        <p:spPr>
          <a:xfrm>
            <a:off x="1285852" y="0"/>
            <a:ext cx="5143536" cy="2308324"/>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s-ES" sz="7200" dirty="0" smtClean="0">
                <a:ln>
                  <a:solidFill>
                    <a:schemeClr val="bg1"/>
                  </a:solidFill>
                </a:ln>
                <a:blipFill>
                  <a:blip r:embed="rId3"/>
                  <a:tile tx="0" ty="0" sx="100000" sy="100000" flip="none" algn="tl"/>
                </a:blipFill>
              </a:rPr>
              <a:t>Playas Paradisíacas</a:t>
            </a:r>
            <a:endParaRPr lang="es-ES" sz="7200" dirty="0">
              <a:ln>
                <a:solidFill>
                  <a:schemeClr val="bg1"/>
                </a:solidFill>
              </a:ln>
              <a:blipFill>
                <a:blip r:embed="rId3"/>
                <a:tile tx="0" ty="0" sx="100000" sy="100000" flip="none" algn="tl"/>
              </a:blip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strVal val="#ppt_w*0.70"/>
                                          </p:val>
                                        </p:tav>
                                        <p:tav tm="100000">
                                          <p:val>
                                            <p:strVal val="#ppt_w"/>
                                          </p:val>
                                        </p:tav>
                                      </p:tavLst>
                                    </p:anim>
                                    <p:anim calcmode="lin" valueType="num">
                                      <p:cBhvr>
                                        <p:cTn id="15" dur="2000" fill="hold"/>
                                        <p:tgtEl>
                                          <p:spTgt spid="7"/>
                                        </p:tgtEl>
                                        <p:attrNameLst>
                                          <p:attrName>ppt_h</p:attrName>
                                        </p:attrNameLst>
                                      </p:cBhvr>
                                      <p:tavLst>
                                        <p:tav tm="0">
                                          <p:val>
                                            <p:strVal val="#ppt_h"/>
                                          </p:val>
                                        </p:tav>
                                        <p:tav tm="100000">
                                          <p:val>
                                            <p:strVal val="#ppt_h"/>
                                          </p:val>
                                        </p:tav>
                                      </p:tavLst>
                                    </p:anim>
                                    <p:animEffect transition="in" filter="fade">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k.jpg"/>
          <p:cNvPicPr>
            <a:picLocks noChangeAspect="1"/>
          </p:cNvPicPr>
          <p:nvPr/>
        </p:nvPicPr>
        <p:blipFill>
          <a:blip r:embed="rId2"/>
          <a:stretch>
            <a:fillRect/>
          </a:stretch>
        </p:blipFill>
        <p:spPr>
          <a:xfrm>
            <a:off x="-22145" y="0"/>
            <a:ext cx="9166145" cy="6858000"/>
          </a:xfrm>
          <a:prstGeom prst="rect">
            <a:avLst/>
          </a:prstGeom>
        </p:spPr>
      </p:pic>
      <p:pic>
        <p:nvPicPr>
          <p:cNvPr id="5" name="4 Imagen" descr="Imagen1k.jpg"/>
          <p:cNvPicPr>
            <a:picLocks noChangeAspect="1"/>
          </p:cNvPicPr>
          <p:nvPr/>
        </p:nvPicPr>
        <p:blipFill>
          <a:blip r:embed="rId2"/>
          <a:stretch>
            <a:fillRect/>
          </a:stretch>
        </p:blipFill>
        <p:spPr>
          <a:xfrm>
            <a:off x="428596" y="428604"/>
            <a:ext cx="8143932" cy="5932846"/>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hy.jpg"/>
          <p:cNvPicPr>
            <a:picLocks noChangeAspect="1"/>
          </p:cNvPicPr>
          <p:nvPr/>
        </p:nvPicPr>
        <p:blipFill>
          <a:blip r:embed="rId2">
            <a:lum bright="10000" contrast="10000"/>
          </a:blip>
          <a:stretch>
            <a:fillRect/>
          </a:stretch>
        </p:blipFill>
        <p:spPr>
          <a:xfrm>
            <a:off x="0" y="0"/>
            <a:ext cx="9144000" cy="6858000"/>
          </a:xfrm>
          <a:prstGeom prst="rect">
            <a:avLst/>
          </a:prstGeom>
        </p:spPr>
      </p:pic>
      <p:pic>
        <p:nvPicPr>
          <p:cNvPr id="5" name="4 Imagen" descr="Imagen1hy.jpg"/>
          <p:cNvPicPr>
            <a:picLocks noChangeAspect="1"/>
          </p:cNvPicPr>
          <p:nvPr/>
        </p:nvPicPr>
        <p:blipFill>
          <a:blip r:embed="rId2">
            <a:lum bright="10000" contrast="10000"/>
          </a:blip>
          <a:stretch>
            <a:fillRect/>
          </a:stretch>
        </p:blipFill>
        <p:spPr>
          <a:xfrm>
            <a:off x="357158" y="214290"/>
            <a:ext cx="8510614" cy="6382961"/>
          </a:xfrm>
          <a:prstGeom prst="rect">
            <a:avLst/>
          </a:prstGeom>
        </p:spPr>
      </p:pic>
      <p:pic>
        <p:nvPicPr>
          <p:cNvPr id="6" name="5 Imagen" descr="Imagen1hy.jpg"/>
          <p:cNvPicPr>
            <a:picLocks noChangeAspect="1"/>
          </p:cNvPicPr>
          <p:nvPr/>
        </p:nvPicPr>
        <p:blipFill>
          <a:blip r:embed="rId3" cstate="print">
            <a:lum bright="10000" contrast="10000"/>
          </a:blip>
          <a:stretch>
            <a:fillRect/>
          </a:stretch>
        </p:blipFill>
        <p:spPr>
          <a:xfrm flipH="1" flipV="1">
            <a:off x="-2381266" y="3214687"/>
            <a:ext cx="95251" cy="71438"/>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iii.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iii.jpg"/>
          <p:cNvPicPr>
            <a:picLocks noChangeAspect="1"/>
          </p:cNvPicPr>
          <p:nvPr/>
        </p:nvPicPr>
        <p:blipFill>
          <a:blip r:embed="rId2"/>
          <a:stretch>
            <a:fillRect/>
          </a:stretch>
        </p:blipFill>
        <p:spPr>
          <a:xfrm>
            <a:off x="357158" y="285728"/>
            <a:ext cx="8286808" cy="6572272"/>
          </a:xfrm>
          <a:prstGeom prst="rect">
            <a:avLst/>
          </a:prstGeom>
        </p:spPr>
      </p:pic>
      <p:sp>
        <p:nvSpPr>
          <p:cNvPr id="6" name="5 CuadroTexto"/>
          <p:cNvSpPr txBox="1"/>
          <p:nvPr/>
        </p:nvSpPr>
        <p:spPr>
          <a:xfrm>
            <a:off x="0" y="4714884"/>
            <a:ext cx="9144000" cy="2554545"/>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s-ES" sz="3200" dirty="0" smtClean="0">
                <a:solidFill>
                  <a:srgbClr val="FFFF00"/>
                </a:solidFill>
                <a:effectLst>
                  <a:outerShdw blurRad="38100" dist="38100" dir="2700000" algn="tl">
                    <a:srgbClr val="000000">
                      <a:alpha val="43137"/>
                    </a:srgbClr>
                  </a:outerShdw>
                </a:effectLst>
              </a:rPr>
              <a:t>La sola mención de </a:t>
            </a:r>
            <a:r>
              <a:rPr lang="es-ES" sz="3200" b="1" dirty="0" smtClean="0">
                <a:solidFill>
                  <a:srgbClr val="FFFF00"/>
                </a:solidFill>
                <a:effectLst>
                  <a:outerShdw blurRad="38100" dist="38100" dir="2700000" algn="tl">
                    <a:srgbClr val="000000">
                      <a:alpha val="43137"/>
                    </a:srgbClr>
                  </a:outerShdw>
                </a:effectLst>
              </a:rPr>
              <a:t>Cuba</a:t>
            </a:r>
            <a:r>
              <a:rPr lang="es-ES" sz="3200" dirty="0" smtClean="0">
                <a:solidFill>
                  <a:srgbClr val="FFFF00"/>
                </a:solidFill>
                <a:effectLst>
                  <a:outerShdw blurRad="38100" dist="38100" dir="2700000" algn="tl">
                    <a:srgbClr val="000000">
                      <a:alpha val="43137"/>
                    </a:srgbClr>
                  </a:outerShdw>
                </a:effectLst>
              </a:rPr>
              <a:t> evoca mestizaje, mar, montaña, sangre ardiente, ritmo, ron, tambores y verbo sincero. Es el centro de convenciones y sala de conciertos por excelencia</a:t>
            </a:r>
          </a:p>
          <a:p>
            <a:pPr algn="ctr"/>
            <a:endParaRPr lang="es-ES" sz="3200" dirty="0">
              <a:solidFill>
                <a:srgbClr val="FFFF00"/>
              </a:solidFill>
              <a:effectLst>
                <a:outerShdw blurRad="38100" dist="38100" dir="2700000" algn="tl">
                  <a:srgbClr val="000000">
                    <a:alpha val="43137"/>
                  </a:srgbClr>
                </a:outerShdw>
              </a:effectLst>
            </a:endParaRPr>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umba.jpg"/>
          <p:cNvPicPr>
            <a:picLocks noChangeAspect="1"/>
          </p:cNvPicPr>
          <p:nvPr/>
        </p:nvPicPr>
        <p:blipFill>
          <a:blip r:embed="rId2"/>
          <a:stretch>
            <a:fillRect/>
          </a:stretch>
        </p:blipFill>
        <p:spPr>
          <a:xfrm>
            <a:off x="0" y="11639"/>
            <a:ext cx="9144000" cy="6834721"/>
          </a:xfrm>
          <a:prstGeom prst="rect">
            <a:avLst/>
          </a:prstGeom>
        </p:spPr>
      </p:pic>
      <p:pic>
        <p:nvPicPr>
          <p:cNvPr id="5" name="4 Imagen" descr="rumba.jpg"/>
          <p:cNvPicPr>
            <a:picLocks noChangeAspect="1"/>
          </p:cNvPicPr>
          <p:nvPr/>
        </p:nvPicPr>
        <p:blipFill>
          <a:blip r:embed="rId2"/>
          <a:stretch>
            <a:fillRect/>
          </a:stretch>
        </p:blipFill>
        <p:spPr>
          <a:xfrm>
            <a:off x="357158" y="285728"/>
            <a:ext cx="8510614" cy="6361294"/>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kjkk.jpg"/>
          <p:cNvPicPr>
            <a:picLocks noChangeAspect="1"/>
          </p:cNvPicPr>
          <p:nvPr/>
        </p:nvPicPr>
        <p:blipFill>
          <a:blip r:embed="rId2">
            <a:lum bright="-10000" contrast="10000"/>
          </a:blip>
          <a:stretch>
            <a:fillRect/>
          </a:stretch>
        </p:blipFill>
        <p:spPr>
          <a:xfrm>
            <a:off x="0" y="0"/>
            <a:ext cx="9144000" cy="6858000"/>
          </a:xfrm>
          <a:prstGeom prst="rect">
            <a:avLst/>
          </a:prstGeom>
        </p:spPr>
      </p:pic>
      <p:pic>
        <p:nvPicPr>
          <p:cNvPr id="5" name="4 Imagen" descr="Imagen1kjkk.jpg"/>
          <p:cNvPicPr>
            <a:picLocks noChangeAspect="1"/>
          </p:cNvPicPr>
          <p:nvPr/>
        </p:nvPicPr>
        <p:blipFill>
          <a:blip r:embed="rId2">
            <a:lum bright="-10000" contrast="10000"/>
          </a:blip>
          <a:stretch>
            <a:fillRect/>
          </a:stretch>
        </p:blipFill>
        <p:spPr>
          <a:xfrm>
            <a:off x="357158" y="357166"/>
            <a:ext cx="8501122" cy="6268637"/>
          </a:xfrm>
          <a:prstGeom prst="rect">
            <a:avLst/>
          </a:prstGeom>
        </p:spPr>
      </p:pic>
      <p:pic>
        <p:nvPicPr>
          <p:cNvPr id="6" name="5 Imagen" descr="tropicana-show-havana.jpg"/>
          <p:cNvPicPr>
            <a:picLocks noChangeAspect="1"/>
          </p:cNvPicPr>
          <p:nvPr/>
        </p:nvPicPr>
        <p:blipFill>
          <a:blip r:embed="rId3"/>
          <a:srcRect l="10937" t="7868" r="7031" b="54281"/>
          <a:stretch>
            <a:fillRect/>
          </a:stretch>
        </p:blipFill>
        <p:spPr>
          <a:xfrm>
            <a:off x="1643042" y="0"/>
            <a:ext cx="6072230" cy="1714512"/>
          </a:xfrm>
          <a:prstGeom prst="roundRect">
            <a:avLst/>
          </a:prstGeom>
          <a:effectLst>
            <a:softEdge rad="317500"/>
          </a:effectLst>
        </p:spPr>
      </p:pic>
      <p:sp>
        <p:nvSpPr>
          <p:cNvPr id="7" name="6 CuadroTexto"/>
          <p:cNvSpPr txBox="1"/>
          <p:nvPr/>
        </p:nvSpPr>
        <p:spPr>
          <a:xfrm>
            <a:off x="357158" y="4919008"/>
            <a:ext cx="8286808" cy="1938992"/>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rPr>
              <a:t>El </a:t>
            </a:r>
            <a:r>
              <a:rPr lang="es-ES" sz="2400" b="1" dirty="0" smtClean="0">
                <a:effectLst>
                  <a:outerShdw blurRad="38100" dist="38100" dir="2700000" algn="tl">
                    <a:srgbClr val="000000">
                      <a:alpha val="43137"/>
                    </a:srgbClr>
                  </a:outerShdw>
                </a:effectLst>
              </a:rPr>
              <a:t>Cabaret Tropicana</a:t>
            </a:r>
            <a:r>
              <a:rPr lang="es-ES" sz="2400" dirty="0" smtClean="0">
                <a:effectLst>
                  <a:outerShdw blurRad="38100" dist="38100" dir="2700000" algn="tl">
                    <a:srgbClr val="000000">
                      <a:alpha val="43137"/>
                    </a:srgbClr>
                  </a:outerShdw>
                </a:effectLst>
              </a:rPr>
              <a:t>, es mundialmente conocido como </a:t>
            </a:r>
            <a:r>
              <a:rPr lang="es-ES" sz="2400" b="1" dirty="0" smtClean="0">
                <a:effectLst>
                  <a:outerShdw blurRad="38100" dist="38100" dir="2700000" algn="tl">
                    <a:srgbClr val="000000">
                      <a:alpha val="43137"/>
                    </a:srgbClr>
                  </a:outerShdw>
                </a:effectLst>
              </a:rPr>
              <a:t>"Un paraíso bajo las estrellas"</a:t>
            </a:r>
            <a:r>
              <a:rPr lang="es-ES" sz="2400" dirty="0" smtClean="0">
                <a:effectLst>
                  <a:outerShdw blurRad="38100" dist="38100" dir="2700000" algn="tl">
                    <a:srgbClr val="000000">
                      <a:alpha val="43137"/>
                    </a:srgbClr>
                  </a:outerShdw>
                </a:effectLst>
              </a:rPr>
              <a:t>. Fue construido en 1939 en los antiguos terrenos de </a:t>
            </a:r>
            <a:r>
              <a:rPr lang="es-ES" sz="2400" b="1" dirty="0" smtClean="0">
                <a:effectLst>
                  <a:outerShdw blurRad="38100" dist="38100" dir="2700000" algn="tl">
                    <a:srgbClr val="000000">
                      <a:alpha val="43137"/>
                    </a:srgbClr>
                  </a:outerShdw>
                </a:effectLst>
              </a:rPr>
              <a:t>Villa Mina</a:t>
            </a:r>
            <a:r>
              <a:rPr lang="es-ES" sz="2400" dirty="0" smtClean="0">
                <a:effectLst>
                  <a:outerShdw blurRad="38100" dist="38100" dir="2700000" algn="tl">
                    <a:srgbClr val="000000">
                      <a:alpha val="43137"/>
                    </a:srgbClr>
                  </a:outerShdw>
                </a:effectLst>
              </a:rPr>
              <a:t>, en el barrio habanero de Marianao, fue desde entonces identificado por su gran arco de cristal.</a:t>
            </a:r>
          </a:p>
          <a:p>
            <a:pPr algn="ctr"/>
            <a:endParaRPr lang="es-ES" sz="2400" dirty="0"/>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strVal val="#ppt_w*0.70"/>
                                          </p:val>
                                        </p:tav>
                                        <p:tav tm="100000">
                                          <p:val>
                                            <p:strVal val="#ppt_w"/>
                                          </p:val>
                                        </p:tav>
                                      </p:tavLst>
                                    </p:anim>
                                    <p:anim calcmode="lin" valueType="num">
                                      <p:cBhvr>
                                        <p:cTn id="15" dur="2000" fill="hold"/>
                                        <p:tgtEl>
                                          <p:spTgt spid="7"/>
                                        </p:tgtEl>
                                        <p:attrNameLst>
                                          <p:attrName>ppt_h</p:attrName>
                                        </p:attrNameLst>
                                      </p:cBhvr>
                                      <p:tavLst>
                                        <p:tav tm="0">
                                          <p:val>
                                            <p:strVal val="#ppt_h"/>
                                          </p:val>
                                        </p:tav>
                                        <p:tav tm="100000">
                                          <p:val>
                                            <p:strVal val="#ppt_h"/>
                                          </p:val>
                                        </p:tav>
                                      </p:tavLst>
                                    </p:anim>
                                    <p:animEffect transition="in" filter="fade">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pectáculos-la-habana.jpg"/>
          <p:cNvPicPr>
            <a:picLocks noChangeAspect="1"/>
          </p:cNvPicPr>
          <p:nvPr/>
        </p:nvPicPr>
        <p:blipFill>
          <a:blip r:embed="rId2"/>
          <a:stretch>
            <a:fillRect/>
          </a:stretch>
        </p:blipFill>
        <p:spPr>
          <a:xfrm>
            <a:off x="0" y="0"/>
            <a:ext cx="9139826" cy="6858000"/>
          </a:xfrm>
          <a:prstGeom prst="rect">
            <a:avLst/>
          </a:prstGeom>
        </p:spPr>
      </p:pic>
      <p:pic>
        <p:nvPicPr>
          <p:cNvPr id="5" name="4 Imagen" descr="espectáculos-la-habana.jpg"/>
          <p:cNvPicPr>
            <a:picLocks noChangeAspect="1"/>
          </p:cNvPicPr>
          <p:nvPr/>
        </p:nvPicPr>
        <p:blipFill>
          <a:blip r:embed="rId2"/>
          <a:stretch>
            <a:fillRect/>
          </a:stretch>
        </p:blipFill>
        <p:spPr>
          <a:xfrm>
            <a:off x="571472" y="357166"/>
            <a:ext cx="8149250" cy="6114729"/>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nhh.jpg"/>
          <p:cNvPicPr>
            <a:picLocks noChangeAspect="1"/>
          </p:cNvPicPr>
          <p:nvPr/>
        </p:nvPicPr>
        <p:blipFill>
          <a:blip r:embed="rId3"/>
          <a:stretch>
            <a:fillRect/>
          </a:stretch>
        </p:blipFill>
        <p:spPr>
          <a:xfrm>
            <a:off x="0" y="0"/>
            <a:ext cx="9267568" cy="6858000"/>
          </a:xfrm>
          <a:prstGeom prst="rect">
            <a:avLst/>
          </a:prstGeom>
        </p:spPr>
      </p:pic>
      <p:pic>
        <p:nvPicPr>
          <p:cNvPr id="5" name="4 Imagen" descr="Imagen1nhh.jpg"/>
          <p:cNvPicPr>
            <a:picLocks noChangeAspect="1"/>
          </p:cNvPicPr>
          <p:nvPr/>
        </p:nvPicPr>
        <p:blipFill>
          <a:blip r:embed="rId3"/>
          <a:stretch>
            <a:fillRect/>
          </a:stretch>
        </p:blipFill>
        <p:spPr>
          <a:xfrm>
            <a:off x="500034" y="285728"/>
            <a:ext cx="8369185" cy="6193197"/>
          </a:xfrm>
          <a:prstGeom prst="rect">
            <a:avLst/>
          </a:prstGeom>
        </p:spPr>
      </p:pic>
      <p:sp>
        <p:nvSpPr>
          <p:cNvPr id="7" name="6 CuadroTexto"/>
          <p:cNvSpPr txBox="1"/>
          <p:nvPr/>
        </p:nvSpPr>
        <p:spPr>
          <a:xfrm>
            <a:off x="3957965" y="5500702"/>
            <a:ext cx="365805" cy="584775"/>
          </a:xfrm>
          <a:prstGeom prst="rect">
            <a:avLst/>
          </a:prstGeom>
          <a:noFill/>
        </p:spPr>
        <p:txBody>
          <a:bodyPr wrap="none" rtlCol="0">
            <a:spAutoFit/>
          </a:bodyPr>
          <a:lstStyle/>
          <a:p>
            <a:pPr algn="ctr"/>
            <a:r>
              <a:rPr lang="es-ES" sz="3200" dirty="0" smtClean="0"/>
              <a:t>"</a:t>
            </a:r>
            <a:endParaRPr lang="es-ES" sz="3200" dirty="0">
              <a:solidFill>
                <a:srgbClr val="FFFF00"/>
              </a:solid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ldtimer_Malecon_Polytropos.jpg"/>
          <p:cNvPicPr>
            <a:picLocks noChangeAspect="1"/>
          </p:cNvPicPr>
          <p:nvPr/>
        </p:nvPicPr>
        <p:blipFill>
          <a:blip r:embed="rId2"/>
          <a:stretch>
            <a:fillRect/>
          </a:stretch>
        </p:blipFill>
        <p:spPr>
          <a:xfrm>
            <a:off x="0" y="0"/>
            <a:ext cx="9144000" cy="6858000"/>
          </a:xfrm>
          <a:prstGeom prst="rect">
            <a:avLst/>
          </a:prstGeom>
        </p:spPr>
      </p:pic>
      <p:pic>
        <p:nvPicPr>
          <p:cNvPr id="5" name="4 Imagen" descr="oldtimer_Malecon_Polytropos.jpg"/>
          <p:cNvPicPr>
            <a:picLocks noChangeAspect="1"/>
          </p:cNvPicPr>
          <p:nvPr/>
        </p:nvPicPr>
        <p:blipFill>
          <a:blip r:embed="rId2"/>
          <a:stretch>
            <a:fillRect/>
          </a:stretch>
        </p:blipFill>
        <p:spPr>
          <a:xfrm>
            <a:off x="428596" y="357166"/>
            <a:ext cx="8143900" cy="6120026"/>
          </a:xfrm>
          <a:prstGeom prst="rect">
            <a:avLst/>
          </a:prstGeom>
        </p:spPr>
      </p:pic>
      <p:sp>
        <p:nvSpPr>
          <p:cNvPr id="7" name="6 CuadroTexto"/>
          <p:cNvSpPr txBox="1"/>
          <p:nvPr/>
        </p:nvSpPr>
        <p:spPr>
          <a:xfrm>
            <a:off x="500034" y="285728"/>
            <a:ext cx="6500826" cy="1569660"/>
          </a:xfrm>
          <a:prstGeom prst="rect">
            <a:avLst/>
          </a:prstGeom>
          <a:noFill/>
        </p:spPr>
        <p:txBody>
          <a:bodyPr wrap="square" rtlCol="0">
            <a:spAutoFit/>
          </a:bodyPr>
          <a:lstStyle/>
          <a:p>
            <a:pPr algn="ctr"/>
            <a:r>
              <a:rPr lang="es-ES" sz="2400" dirty="0" smtClean="0">
                <a:solidFill>
                  <a:srgbClr val="FFFF00"/>
                </a:solidFill>
                <a:effectLst>
                  <a:outerShdw blurRad="38100" dist="38100" dir="2700000" algn="tl">
                    <a:srgbClr val="000000">
                      <a:alpha val="43137"/>
                    </a:srgbClr>
                  </a:outerShdw>
                </a:effectLst>
              </a:rPr>
              <a:t>Una de las cosas que mas sorprende a los turistas es la cantidad de coches clásicos que circulan por las calles de La Habana</a:t>
            </a:r>
          </a:p>
          <a:p>
            <a:pPr algn="ctr"/>
            <a:endParaRPr lang="es-ES" sz="2400" dirty="0">
              <a:solidFill>
                <a:srgbClr val="FFFF00"/>
              </a:solidFill>
            </a:endParaRPr>
          </a:p>
        </p:txBody>
      </p:sp>
      <p:sp>
        <p:nvSpPr>
          <p:cNvPr id="8" name="7 CuadroTexto"/>
          <p:cNvSpPr txBox="1"/>
          <p:nvPr/>
        </p:nvSpPr>
        <p:spPr>
          <a:xfrm>
            <a:off x="0" y="4500570"/>
            <a:ext cx="9144000" cy="3046988"/>
          </a:xfrm>
          <a:prstGeom prst="rect">
            <a:avLst/>
          </a:prstGeom>
          <a:noFill/>
        </p:spPr>
        <p:txBody>
          <a:bodyPr wrap="square" rtlCol="0">
            <a:spAutoFit/>
          </a:bodyPr>
          <a:lstStyle/>
          <a:p>
            <a:pPr algn="ctr"/>
            <a:r>
              <a:rPr lang="es-ES" sz="2400" dirty="0" smtClean="0">
                <a:solidFill>
                  <a:srgbClr val="FFFF00"/>
                </a:solidFill>
                <a:effectLst>
                  <a:outerShdw blurRad="38100" dist="38100" dir="2700000" algn="tl">
                    <a:srgbClr val="000000">
                      <a:alpha val="43137"/>
                    </a:srgbClr>
                  </a:outerShdw>
                </a:effectLst>
              </a:rPr>
              <a:t>Este inusual parque automovilístico es el resultado del embargo económico sufrido por la isla, sometido por Estados Unidos cuando Eisenhower impuso una prohibición a las exportaciones de EE.UU a la isla tras la subida de Fidel Castro al poder, que condicionó la renovación de los automóviles haciendo que los cubanos utilicen estos autos antiguos que en otros </a:t>
            </a:r>
            <a:r>
              <a:rPr lang="es-ES" sz="2400" dirty="0" err="1" smtClean="0">
                <a:solidFill>
                  <a:srgbClr val="FFFF00"/>
                </a:solidFill>
                <a:effectLst>
                  <a:outerShdw blurRad="38100" dist="38100" dir="2700000" algn="tl">
                    <a:srgbClr val="000000">
                      <a:alpha val="43137"/>
                    </a:srgbClr>
                  </a:outerShdw>
                </a:effectLst>
              </a:rPr>
              <a:t>paises</a:t>
            </a:r>
            <a:r>
              <a:rPr lang="es-ES" sz="2400" dirty="0" smtClean="0">
                <a:solidFill>
                  <a:srgbClr val="FFFF00"/>
                </a:solidFill>
                <a:effectLst>
                  <a:outerShdw blurRad="38100" dist="38100" dir="2700000" algn="tl">
                    <a:srgbClr val="000000">
                      <a:alpha val="43137"/>
                    </a:srgbClr>
                  </a:outerShdw>
                </a:effectLst>
              </a:rPr>
              <a:t> son objeto de colección.</a:t>
            </a:r>
          </a:p>
          <a:p>
            <a:pPr algn="ctr"/>
            <a:endParaRPr lang="es-ES" sz="2400" dirty="0" smtClean="0">
              <a:solidFill>
                <a:srgbClr val="FFFF00"/>
              </a:solidFill>
              <a:effectLst>
                <a:outerShdw blurRad="38100" dist="38100" dir="2700000" algn="tl">
                  <a:srgbClr val="000000">
                    <a:alpha val="43137"/>
                  </a:srgbClr>
                </a:outerShdw>
              </a:effectLst>
            </a:endParaRPr>
          </a:p>
          <a:p>
            <a:endParaRPr lang="es-ES" sz="2400" dirty="0">
              <a:solidFill>
                <a:srgbClr val="FFFF00"/>
              </a:solidFill>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strVal val="#ppt_w*0.70"/>
                                          </p:val>
                                        </p:tav>
                                        <p:tav tm="100000">
                                          <p:val>
                                            <p:strVal val="#ppt_w"/>
                                          </p:val>
                                        </p:tav>
                                      </p:tavLst>
                                    </p:anim>
                                    <p:anim calcmode="lin" valueType="num">
                                      <p:cBhvr>
                                        <p:cTn id="15" dur="1000" fill="hold"/>
                                        <p:tgtEl>
                                          <p:spTgt spid="7"/>
                                        </p:tgtEl>
                                        <p:attrNameLst>
                                          <p:attrName>ppt_h</p:attrName>
                                        </p:attrNameLst>
                                      </p:cBhvr>
                                      <p:tavLst>
                                        <p:tav tm="0">
                                          <p:val>
                                            <p:strVal val="#ppt_h"/>
                                          </p:val>
                                        </p:tav>
                                        <p:tav tm="100000">
                                          <p:val>
                                            <p:strVal val="#ppt_h"/>
                                          </p:val>
                                        </p:tav>
                                      </p:tavLst>
                                    </p:anim>
                                    <p:animEffect transition="in" filter="fade">
                                      <p:cBhvr>
                                        <p:cTn id="16" dur="1000"/>
                                        <p:tgtEl>
                                          <p:spTgt spid="7"/>
                                        </p:tgtEl>
                                      </p:cBhvr>
                                    </p:animEffect>
                                  </p:childTnLst>
                                </p:cTn>
                              </p:par>
                              <p:par>
                                <p:cTn id="17" presetID="55"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strVal val="#ppt_w*0.70"/>
                                          </p:val>
                                        </p:tav>
                                        <p:tav tm="100000">
                                          <p:val>
                                            <p:strVal val="#ppt_w"/>
                                          </p:val>
                                        </p:tav>
                                      </p:tavLst>
                                    </p:anim>
                                    <p:anim calcmode="lin" valueType="num">
                                      <p:cBhvr>
                                        <p:cTn id="20" dur="2000" fill="hold"/>
                                        <p:tgtEl>
                                          <p:spTgt spid="8"/>
                                        </p:tgtEl>
                                        <p:attrNameLst>
                                          <p:attrName>ppt_h</p:attrName>
                                        </p:attrNameLst>
                                      </p:cBhvr>
                                      <p:tavLst>
                                        <p:tav tm="0">
                                          <p:val>
                                            <p:strVal val="#ppt_h"/>
                                          </p:val>
                                        </p:tav>
                                        <p:tav tm="100000">
                                          <p:val>
                                            <p:strVal val="#ppt_h"/>
                                          </p:val>
                                        </p:tav>
                                      </p:tavLst>
                                    </p:anim>
                                    <p:animEffect transition="in" filter="fade">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ros.jpg"/>
          <p:cNvPicPr>
            <a:picLocks noChangeAspect="1"/>
          </p:cNvPicPr>
          <p:nvPr/>
        </p:nvPicPr>
        <p:blipFill>
          <a:blip r:embed="rId3"/>
          <a:stretch>
            <a:fillRect/>
          </a:stretch>
        </p:blipFill>
        <p:spPr>
          <a:xfrm>
            <a:off x="-1" y="0"/>
            <a:ext cx="9144001" cy="6858000"/>
          </a:xfrm>
          <a:prstGeom prst="rect">
            <a:avLst/>
          </a:prstGeom>
        </p:spPr>
      </p:pic>
      <p:pic>
        <p:nvPicPr>
          <p:cNvPr id="5" name="4 Imagen" descr="puros.jpg"/>
          <p:cNvPicPr>
            <a:picLocks noChangeAspect="1"/>
          </p:cNvPicPr>
          <p:nvPr/>
        </p:nvPicPr>
        <p:blipFill>
          <a:blip r:embed="rId3"/>
          <a:stretch>
            <a:fillRect/>
          </a:stretch>
        </p:blipFill>
        <p:spPr>
          <a:xfrm>
            <a:off x="285720" y="285728"/>
            <a:ext cx="8572560" cy="6286544"/>
          </a:xfrm>
          <a:prstGeom prst="rect">
            <a:avLst/>
          </a:prstGeom>
        </p:spPr>
      </p:pic>
      <p:sp>
        <p:nvSpPr>
          <p:cNvPr id="6" name="5 CuadroTexto"/>
          <p:cNvSpPr txBox="1"/>
          <p:nvPr/>
        </p:nvSpPr>
        <p:spPr>
          <a:xfrm>
            <a:off x="428596" y="0"/>
            <a:ext cx="7572428" cy="584775"/>
          </a:xfrm>
          <a:prstGeom prst="rect">
            <a:avLst/>
          </a:prstGeom>
          <a:noFill/>
        </p:spPr>
        <p:txBody>
          <a:bodyPr wrap="square" rtlCol="0">
            <a:spAutoFit/>
          </a:bodyPr>
          <a:lstStyle/>
          <a:p>
            <a:endParaRPr lang="es-ES" sz="3200" dirty="0">
              <a:solidFill>
                <a:srgbClr val="FFFF00"/>
              </a:solidFill>
              <a:effectLst>
                <a:outerShdw blurRad="38100" dist="38100" dir="2700000" algn="tl">
                  <a:srgbClr val="000000">
                    <a:alpha val="43137"/>
                  </a:srgbClr>
                </a:outerShdw>
              </a:effectLst>
            </a:endParaRPr>
          </a:p>
        </p:txBody>
      </p:sp>
      <p:sp>
        <p:nvSpPr>
          <p:cNvPr id="8" name="7 CuadroTexto"/>
          <p:cNvSpPr txBox="1"/>
          <p:nvPr/>
        </p:nvSpPr>
        <p:spPr>
          <a:xfrm>
            <a:off x="500034" y="285728"/>
            <a:ext cx="8001056" cy="3046988"/>
          </a:xfrm>
          <a:prstGeom prst="rect">
            <a:avLst/>
          </a:prstGeom>
          <a:noFill/>
        </p:spPr>
        <p:txBody>
          <a:bodyPr wrap="square" rtlCol="0">
            <a:spAutoFit/>
          </a:bodyPr>
          <a:lstStyle/>
          <a:p>
            <a:r>
              <a:rPr lang="es-ES" sz="3200" dirty="0" smtClean="0">
                <a:ln>
                  <a:solidFill>
                    <a:sysClr val="windowText" lastClr="000000"/>
                  </a:solidFill>
                </a:ln>
                <a:solidFill>
                  <a:srgbClr val="E2CB1E"/>
                </a:solidFill>
                <a:effectLst>
                  <a:outerShdw blurRad="38100" dist="38100" dir="2700000" algn="tl">
                    <a:srgbClr val="000000">
                      <a:alpha val="43137"/>
                    </a:srgbClr>
                  </a:outerShdw>
                </a:effectLst>
              </a:rPr>
              <a:t>La prevalencia del hábito de fumar en Cuba ha sido considerada alta desde que se dispone de información al respecto. Algunos estudios indicativos realizados antes de 1970 informan cifras superiores al 60% en la población total.</a:t>
            </a:r>
          </a:p>
          <a:p>
            <a:endParaRPr lang="es-ES" sz="3200" dirty="0">
              <a:ln>
                <a:solidFill>
                  <a:sysClr val="windowText" lastClr="000000"/>
                </a:solidFill>
              </a:ln>
              <a:solidFill>
                <a:srgbClr val="E2CB1E"/>
              </a:solidFill>
              <a:effectLst>
                <a:outerShdw blurRad="38100" dist="38100" dir="2700000" algn="tl">
                  <a:srgbClr val="000000">
                    <a:alpha val="43137"/>
                  </a:srgbClr>
                </a:outerShdw>
              </a:effectLst>
            </a:endParaRPr>
          </a:p>
        </p:txBody>
      </p:sp>
    </p:spTree>
  </p:cSld>
  <p:clrMapOvr>
    <a:masterClrMapping/>
  </p:clrMapOvr>
  <p:transition advTm="26000">
    <p:sndAc>
      <p:stSnd>
        <p:snd r:embed="rId2" name="01 burundang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2000" fill="hold"/>
                                        <p:tgtEl>
                                          <p:spTgt spid="8"/>
                                        </p:tgtEl>
                                        <p:attrNameLst>
                                          <p:attrName>ppt_w</p:attrName>
                                        </p:attrNameLst>
                                      </p:cBhvr>
                                      <p:tavLst>
                                        <p:tav tm="0">
                                          <p:val>
                                            <p:strVal val="#ppt_w*0.70"/>
                                          </p:val>
                                        </p:tav>
                                        <p:tav tm="100000">
                                          <p:val>
                                            <p:strVal val="#ppt_w"/>
                                          </p:val>
                                        </p:tav>
                                      </p:tavLst>
                                    </p:anim>
                                    <p:anim calcmode="lin" valueType="num">
                                      <p:cBhvr>
                                        <p:cTn id="14" dur="2000" fill="hold"/>
                                        <p:tgtEl>
                                          <p:spTgt spid="8"/>
                                        </p:tgtEl>
                                        <p:attrNameLst>
                                          <p:attrName>ppt_h</p:attrName>
                                        </p:attrNameLst>
                                      </p:cBhvr>
                                      <p:tavLst>
                                        <p:tav tm="0">
                                          <p:val>
                                            <p:strVal val="#ppt_h"/>
                                          </p:val>
                                        </p:tav>
                                        <p:tav tm="100000">
                                          <p:val>
                                            <p:strVal val="#ppt_h"/>
                                          </p:val>
                                        </p:tav>
                                      </p:tavLst>
                                    </p:anim>
                                    <p:animEffect transition="in" filter="fade">
                                      <p:cBhvr>
                                        <p:cTn id="1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ba-characters-1.jpg"/>
          <p:cNvPicPr>
            <a:picLocks noChangeAspect="1"/>
          </p:cNvPicPr>
          <p:nvPr/>
        </p:nvPicPr>
        <p:blipFill>
          <a:blip r:embed="rId2"/>
          <a:stretch>
            <a:fillRect/>
          </a:stretch>
        </p:blipFill>
        <p:spPr>
          <a:xfrm>
            <a:off x="-1" y="0"/>
            <a:ext cx="9210861" cy="6858000"/>
          </a:xfrm>
          <a:prstGeom prst="rect">
            <a:avLst/>
          </a:prstGeom>
        </p:spPr>
      </p:pic>
      <p:pic>
        <p:nvPicPr>
          <p:cNvPr id="5" name="4 Imagen" descr="cuba-characters-1.jpg"/>
          <p:cNvPicPr>
            <a:picLocks noChangeAspect="1"/>
          </p:cNvPicPr>
          <p:nvPr/>
        </p:nvPicPr>
        <p:blipFill>
          <a:blip r:embed="rId2"/>
          <a:stretch>
            <a:fillRect/>
          </a:stretch>
        </p:blipFill>
        <p:spPr>
          <a:xfrm>
            <a:off x="214282" y="214290"/>
            <a:ext cx="8552055" cy="6367482"/>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668956241_0591eff548_b.jpg"/>
          <p:cNvPicPr>
            <a:picLocks noChangeAspect="1"/>
          </p:cNvPicPr>
          <p:nvPr/>
        </p:nvPicPr>
        <p:blipFill>
          <a:blip r:embed="rId2"/>
          <a:stretch>
            <a:fillRect/>
          </a:stretch>
        </p:blipFill>
        <p:spPr>
          <a:xfrm>
            <a:off x="0" y="0"/>
            <a:ext cx="9144000" cy="6858000"/>
          </a:xfrm>
          <a:prstGeom prst="rect">
            <a:avLst/>
          </a:prstGeom>
        </p:spPr>
      </p:pic>
      <p:pic>
        <p:nvPicPr>
          <p:cNvPr id="5" name="4 Imagen" descr="6668956241_0591eff548_b.jpg"/>
          <p:cNvPicPr>
            <a:picLocks noChangeAspect="1"/>
          </p:cNvPicPr>
          <p:nvPr/>
        </p:nvPicPr>
        <p:blipFill>
          <a:blip r:embed="rId2"/>
          <a:stretch>
            <a:fillRect/>
          </a:stretch>
        </p:blipFill>
        <p:spPr>
          <a:xfrm>
            <a:off x="285720" y="285728"/>
            <a:ext cx="8501122" cy="6215106"/>
          </a:xfrm>
          <a:prstGeom prst="rect">
            <a:avLst/>
          </a:prstGeom>
        </p:spPr>
      </p:pic>
      <p:sp>
        <p:nvSpPr>
          <p:cNvPr id="6" name="5 CuadroTexto"/>
          <p:cNvSpPr txBox="1"/>
          <p:nvPr/>
        </p:nvSpPr>
        <p:spPr>
          <a:xfrm>
            <a:off x="5929322" y="3357562"/>
            <a:ext cx="3428992" cy="800219"/>
          </a:xfrm>
          <a:prstGeom prst="rect">
            <a:avLst/>
          </a:prstGeom>
          <a:noFill/>
        </p:spPr>
        <p:txBody>
          <a:bodyPr wrap="square" rtlCol="0">
            <a:spAutoFit/>
          </a:bodyPr>
          <a:lstStyle/>
          <a:p>
            <a:pPr algn="ctr"/>
            <a:r>
              <a:rPr lang="es-ES" dirty="0" smtClean="0"/>
              <a:t/>
            </a:r>
            <a:br>
              <a:rPr lang="es-ES" dirty="0" smtClean="0"/>
            </a:br>
            <a:endParaRPr lang="es-ES" sz="2800" dirty="0">
              <a:solidFill>
                <a:srgbClr val="FFFF00"/>
              </a:solid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strVal val="#ppt_w*0.70"/>
                                          </p:val>
                                        </p:tav>
                                        <p:tav tm="100000">
                                          <p:val>
                                            <p:strVal val="#ppt_w"/>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4052859650_c5839b4dfc_b.jpg"/>
          <p:cNvPicPr>
            <a:picLocks noChangeAspect="1"/>
          </p:cNvPicPr>
          <p:nvPr/>
        </p:nvPicPr>
        <p:blipFill>
          <a:blip r:embed="rId2"/>
          <a:stretch>
            <a:fillRect/>
          </a:stretch>
        </p:blipFill>
        <p:spPr>
          <a:xfrm>
            <a:off x="785786" y="0"/>
            <a:ext cx="7572428" cy="6858000"/>
          </a:xfrm>
          <a:prstGeom prst="rect">
            <a:avLst/>
          </a:prstGeom>
          <a:scene3d>
            <a:camera prst="orthographicFront"/>
            <a:lightRig rig="threePt" dir="t"/>
          </a:scene3d>
          <a:sp3d>
            <a:bevelT w="152400" h="50800" prst="softRound"/>
          </a:sp3d>
        </p:spPr>
      </p:pic>
      <p:sp>
        <p:nvSpPr>
          <p:cNvPr id="5" name="4 Rectángulo"/>
          <p:cNvSpPr/>
          <p:nvPr/>
        </p:nvSpPr>
        <p:spPr>
          <a:xfrm>
            <a:off x="0" y="0"/>
            <a:ext cx="785786" cy="6858000"/>
          </a:xfrm>
          <a:prstGeom prst="rect">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358214" y="0"/>
            <a:ext cx="785786" cy="6858000"/>
          </a:xfrm>
          <a:prstGeom prst="rect">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4052859650_c5839b4dfc_b.jpg"/>
          <p:cNvPicPr>
            <a:picLocks noChangeAspect="1"/>
          </p:cNvPicPr>
          <p:nvPr/>
        </p:nvPicPr>
        <p:blipFill>
          <a:blip r:embed="rId2"/>
          <a:stretch>
            <a:fillRect/>
          </a:stretch>
        </p:blipFill>
        <p:spPr>
          <a:xfrm>
            <a:off x="1285852" y="0"/>
            <a:ext cx="6636411" cy="6858000"/>
          </a:xfrm>
          <a:prstGeom prst="rect">
            <a:avLst/>
          </a:prstGeom>
          <a:scene3d>
            <a:camera prst="orthographicFront"/>
            <a:lightRig rig="threePt" dir="t"/>
          </a:scene3d>
          <a:sp3d>
            <a:bevelT w="152400" h="50800" prst="softRound"/>
          </a:sp3d>
        </p:spPr>
      </p:pic>
      <p:sp>
        <p:nvSpPr>
          <p:cNvPr id="8" name="7 CuadroTexto"/>
          <p:cNvSpPr txBox="1"/>
          <p:nvPr/>
        </p:nvSpPr>
        <p:spPr>
          <a:xfrm>
            <a:off x="714348" y="285728"/>
            <a:ext cx="3643338" cy="800219"/>
          </a:xfrm>
          <a:prstGeom prst="rect">
            <a:avLst/>
          </a:prstGeom>
          <a:noFill/>
        </p:spPr>
        <p:txBody>
          <a:bodyPr wrap="square" rtlCol="0">
            <a:spAutoFit/>
          </a:bodyPr>
          <a:lstStyle/>
          <a:p>
            <a:pPr algn="ctr"/>
            <a:r>
              <a:rPr lang="es-ES" dirty="0" smtClean="0">
                <a:effectLst>
                  <a:outerShdw blurRad="38100" dist="38100" dir="2700000" algn="tl">
                    <a:srgbClr val="000000">
                      <a:alpha val="43137"/>
                    </a:srgbClr>
                  </a:outerShdw>
                </a:effectLst>
              </a:rPr>
              <a:t/>
            </a:r>
            <a:br>
              <a:rPr lang="es-ES" dirty="0" smtClean="0">
                <a:effectLst>
                  <a:outerShdw blurRad="38100" dist="38100" dir="2700000" algn="tl">
                    <a:srgbClr val="000000">
                      <a:alpha val="43137"/>
                    </a:srgbClr>
                  </a:outerShdw>
                </a:effectLst>
              </a:rPr>
            </a:br>
            <a:endParaRPr lang="es-ES" sz="2800" dirty="0">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2000" fill="hold"/>
                                        <p:tgtEl>
                                          <p:spTgt spid="8"/>
                                        </p:tgtEl>
                                        <p:attrNameLst>
                                          <p:attrName>ppt_w</p:attrName>
                                        </p:attrNameLst>
                                      </p:cBhvr>
                                      <p:tavLst>
                                        <p:tav tm="0">
                                          <p:val>
                                            <p:strVal val="#ppt_w*0.70"/>
                                          </p:val>
                                        </p:tav>
                                        <p:tav tm="100000">
                                          <p:val>
                                            <p:strVal val="#ppt_w"/>
                                          </p:val>
                                        </p:tav>
                                      </p:tavLst>
                                    </p:anim>
                                    <p:anim calcmode="lin" valueType="num">
                                      <p:cBhvr>
                                        <p:cTn id="14" dur="2000" fill="hold"/>
                                        <p:tgtEl>
                                          <p:spTgt spid="8"/>
                                        </p:tgtEl>
                                        <p:attrNameLst>
                                          <p:attrName>ppt_h</p:attrName>
                                        </p:attrNameLst>
                                      </p:cBhvr>
                                      <p:tavLst>
                                        <p:tav tm="0">
                                          <p:val>
                                            <p:strVal val="#ppt_h"/>
                                          </p:val>
                                        </p:tav>
                                        <p:tav tm="100000">
                                          <p:val>
                                            <p:strVal val="#ppt_h"/>
                                          </p:val>
                                        </p:tav>
                                      </p:tavLst>
                                    </p:anim>
                                    <p:animEffect transition="in" filter="fade">
                                      <p:cBhvr>
                                        <p:cTn id="1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94698452_30fb1e7acc_o.jpg"/>
          <p:cNvPicPr>
            <a:picLocks noChangeAspect="1"/>
          </p:cNvPicPr>
          <p:nvPr/>
        </p:nvPicPr>
        <p:blipFill>
          <a:blip r:embed="rId2">
            <a:lum contrast="10000"/>
          </a:blip>
          <a:stretch>
            <a:fillRect/>
          </a:stretch>
        </p:blipFill>
        <p:spPr>
          <a:xfrm>
            <a:off x="0" y="0"/>
            <a:ext cx="9144000" cy="6858000"/>
          </a:xfrm>
          <a:prstGeom prst="rect">
            <a:avLst/>
          </a:prstGeom>
        </p:spPr>
      </p:pic>
      <p:pic>
        <p:nvPicPr>
          <p:cNvPr id="5" name="4 Imagen" descr="5794698452_30fb1e7acc_o.jpg"/>
          <p:cNvPicPr>
            <a:picLocks noChangeAspect="1"/>
          </p:cNvPicPr>
          <p:nvPr/>
        </p:nvPicPr>
        <p:blipFill>
          <a:blip r:embed="rId3" cstate="print"/>
          <a:srcRect/>
          <a:stretch>
            <a:fillRect/>
          </a:stretch>
        </p:blipFill>
        <p:spPr>
          <a:xfrm flipV="1">
            <a:off x="-1643106" y="7715255"/>
            <a:ext cx="45719" cy="47391"/>
          </a:xfrm>
          <a:prstGeom prst="rect">
            <a:avLst/>
          </a:prstGeom>
        </p:spPr>
      </p:pic>
      <p:pic>
        <p:nvPicPr>
          <p:cNvPr id="6" name="5 Imagen" descr="5794698452_30fb1e7acc_o.jpg"/>
          <p:cNvPicPr>
            <a:picLocks noChangeAspect="1"/>
          </p:cNvPicPr>
          <p:nvPr/>
        </p:nvPicPr>
        <p:blipFill>
          <a:blip r:embed="rId2">
            <a:lum contrast="10000"/>
          </a:blip>
          <a:stretch>
            <a:fillRect/>
          </a:stretch>
        </p:blipFill>
        <p:spPr>
          <a:xfrm>
            <a:off x="0" y="0"/>
            <a:ext cx="9144000"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afterEffect">
                                  <p:stCondLst>
                                    <p:cond delay="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9.jpg"/>
          <p:cNvPicPr>
            <a:picLocks noChangeAspect="1"/>
          </p:cNvPicPr>
          <p:nvPr/>
        </p:nvPicPr>
        <p:blipFill>
          <a:blip r:embed="rId2"/>
          <a:stretch>
            <a:fillRect/>
          </a:stretch>
        </p:blipFill>
        <p:spPr>
          <a:xfrm>
            <a:off x="1357290" y="0"/>
            <a:ext cx="6510445" cy="6858000"/>
          </a:xfrm>
          <a:prstGeom prst="rect">
            <a:avLst/>
          </a:prstGeom>
        </p:spPr>
      </p:pic>
      <p:pic>
        <p:nvPicPr>
          <p:cNvPr id="5" name="4 Imagen" descr="Imagen9.jpg"/>
          <p:cNvPicPr>
            <a:picLocks noChangeAspect="1"/>
          </p:cNvPicPr>
          <p:nvPr/>
        </p:nvPicPr>
        <p:blipFill>
          <a:blip r:embed="rId2"/>
          <a:stretch>
            <a:fillRect/>
          </a:stretch>
        </p:blipFill>
        <p:spPr>
          <a:xfrm>
            <a:off x="1571604" y="214290"/>
            <a:ext cx="6046583" cy="642942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0.jpg"/>
          <p:cNvPicPr>
            <a:picLocks noChangeAspect="1"/>
          </p:cNvPicPr>
          <p:nvPr/>
        </p:nvPicPr>
        <p:blipFill>
          <a:blip r:embed="rId2"/>
          <a:stretch>
            <a:fillRect/>
          </a:stretch>
        </p:blipFill>
        <p:spPr>
          <a:xfrm>
            <a:off x="0" y="0"/>
            <a:ext cx="9144000" cy="6788207"/>
          </a:xfrm>
          <a:prstGeom prst="rect">
            <a:avLst/>
          </a:prstGeom>
        </p:spPr>
      </p:pic>
      <p:pic>
        <p:nvPicPr>
          <p:cNvPr id="5" name="4 Imagen" descr="Imagen10.jpg"/>
          <p:cNvPicPr>
            <a:picLocks noChangeAspect="1"/>
          </p:cNvPicPr>
          <p:nvPr/>
        </p:nvPicPr>
        <p:blipFill>
          <a:blip r:embed="rId2"/>
          <a:stretch>
            <a:fillRect/>
          </a:stretch>
        </p:blipFill>
        <p:spPr>
          <a:xfrm>
            <a:off x="357158" y="285728"/>
            <a:ext cx="8474149" cy="6226251"/>
          </a:xfrm>
          <a:prstGeom prst="rect">
            <a:avLst/>
          </a:prstGeom>
        </p:spPr>
      </p:pic>
      <p:sp>
        <p:nvSpPr>
          <p:cNvPr id="6" name="5 CuadroTexto"/>
          <p:cNvSpPr txBox="1"/>
          <p:nvPr/>
        </p:nvSpPr>
        <p:spPr>
          <a:xfrm>
            <a:off x="1928794" y="0"/>
            <a:ext cx="184731" cy="861774"/>
          </a:xfrm>
          <a:prstGeom prst="rect">
            <a:avLst/>
          </a:prstGeom>
          <a:noFill/>
        </p:spPr>
        <p:txBody>
          <a:bodyPr wrap="none" rtlCol="0">
            <a:spAutoFit/>
          </a:bodyPr>
          <a:lstStyle/>
          <a:p>
            <a:pPr algn="ctr"/>
            <a:r>
              <a:rPr lang="es-ES" dirty="0" smtClean="0"/>
              <a:t/>
            </a:r>
            <a:br>
              <a:rPr lang="es-ES" dirty="0" smtClean="0"/>
            </a:br>
            <a:endParaRPr lang="es-ES" sz="3200" dirty="0">
              <a:solidFill>
                <a:srgbClr val="FFFF00"/>
              </a:solid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313271.jpg"/>
          <p:cNvPicPr>
            <a:picLocks noGrp="1" noChangeAspect="1"/>
          </p:cNvPicPr>
          <p:nvPr>
            <p:ph idx="1"/>
          </p:nvPr>
        </p:nvPicPr>
        <p:blipFill>
          <a:blip r:embed="rId2"/>
          <a:stretch>
            <a:fillRect/>
          </a:stretch>
        </p:blipFill>
        <p:spPr>
          <a:xfrm>
            <a:off x="0" y="0"/>
            <a:ext cx="9139862" cy="6858000"/>
          </a:xfrm>
        </p:spPr>
      </p:pic>
      <p:pic>
        <p:nvPicPr>
          <p:cNvPr id="5" name="3 Marcador de contenido" descr="2313271.jpg"/>
          <p:cNvPicPr>
            <a:picLocks noChangeAspect="1"/>
          </p:cNvPicPr>
          <p:nvPr/>
        </p:nvPicPr>
        <p:blipFill>
          <a:blip r:embed="rId2"/>
          <a:stretch>
            <a:fillRect/>
          </a:stretch>
        </p:blipFill>
        <p:spPr>
          <a:xfrm>
            <a:off x="285720" y="357166"/>
            <a:ext cx="8501122" cy="6239675"/>
          </a:xfrm>
          <a:prstGeom prst="rect">
            <a:avLst/>
          </a:prstGeom>
        </p:spPr>
      </p:pic>
      <p:sp>
        <p:nvSpPr>
          <p:cNvPr id="7" name="6 CuadroTexto"/>
          <p:cNvSpPr txBox="1"/>
          <p:nvPr/>
        </p:nvSpPr>
        <p:spPr>
          <a:xfrm>
            <a:off x="642910" y="6286520"/>
            <a:ext cx="852990" cy="369332"/>
          </a:xfrm>
          <a:prstGeom prst="rect">
            <a:avLst/>
          </a:prstGeom>
          <a:noFill/>
        </p:spPr>
        <p:txBody>
          <a:bodyPr wrap="none" rtlCol="0">
            <a:spAutoFit/>
          </a:bodyPr>
          <a:lstStyle/>
          <a:p>
            <a:r>
              <a:rPr lang="es-ES" dirty="0" err="1" smtClean="0"/>
              <a:t>Pac-Jaz</a:t>
            </a:r>
            <a:endParaRPr lang="es-ES" dirty="0"/>
          </a:p>
        </p:txBody>
      </p:sp>
      <p:sp>
        <p:nvSpPr>
          <p:cNvPr id="6" name="5 CuadroTexto"/>
          <p:cNvSpPr txBox="1"/>
          <p:nvPr/>
        </p:nvSpPr>
        <p:spPr>
          <a:xfrm>
            <a:off x="1071538" y="5214950"/>
            <a:ext cx="242374" cy="369332"/>
          </a:xfrm>
          <a:prstGeom prst="rect">
            <a:avLst/>
          </a:prstGeom>
          <a:noFill/>
        </p:spPr>
        <p:txBody>
          <a:bodyPr wrap="none" rtlCol="0">
            <a:spAutoFit/>
          </a:bodyPr>
          <a:lstStyle/>
          <a:p>
            <a:r>
              <a:rPr lang="es-ES" dirty="0" smtClean="0">
                <a:solidFill>
                  <a:srgbClr val="FFFF00"/>
                </a:solidFill>
                <a:effectLst>
                  <a:outerShdw blurRad="38100" dist="38100" dir="2700000" algn="tl">
                    <a:srgbClr val="000000">
                      <a:alpha val="43137"/>
                    </a:srgbClr>
                  </a:outerShdw>
                </a:effectLst>
              </a:rPr>
              <a:t> </a:t>
            </a:r>
            <a:endParaRPr lang="es-ES" dirty="0">
              <a:solidFill>
                <a:srgbClr val="FFFF00"/>
              </a:solid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lum contrast="10000"/>
          </a:blip>
          <a:stretch>
            <a:fillRect/>
          </a:stretch>
        </p:blipFill>
        <p:spPr>
          <a:xfrm>
            <a:off x="1714480" y="0"/>
            <a:ext cx="5724832" cy="6858000"/>
          </a:xfrm>
          <a:prstGeom prst="rect">
            <a:avLst/>
          </a:prstGeom>
        </p:spPr>
      </p:pic>
      <p:pic>
        <p:nvPicPr>
          <p:cNvPr id="5" name="4 Imagen" descr="Imagen1.jpg"/>
          <p:cNvPicPr>
            <a:picLocks noChangeAspect="1"/>
          </p:cNvPicPr>
          <p:nvPr/>
        </p:nvPicPr>
        <p:blipFill>
          <a:blip r:embed="rId2">
            <a:lum contrast="10000"/>
          </a:blip>
          <a:stretch>
            <a:fillRect/>
          </a:stretch>
        </p:blipFill>
        <p:spPr>
          <a:xfrm>
            <a:off x="2000232" y="285728"/>
            <a:ext cx="5143536" cy="6161643"/>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312627.jpg"/>
          <p:cNvPicPr>
            <a:picLocks noGrp="1" noChangeAspect="1"/>
          </p:cNvPicPr>
          <p:nvPr>
            <p:ph idx="1"/>
          </p:nvPr>
        </p:nvPicPr>
        <p:blipFill>
          <a:blip r:embed="rId2"/>
          <a:stretch>
            <a:fillRect/>
          </a:stretch>
        </p:blipFill>
        <p:spPr>
          <a:xfrm>
            <a:off x="642910" y="0"/>
            <a:ext cx="7929618" cy="6858000"/>
          </a:xfrm>
        </p:spPr>
      </p:pic>
      <p:pic>
        <p:nvPicPr>
          <p:cNvPr id="5" name="3 Marcador de contenido" descr="2312627.jpg"/>
          <p:cNvPicPr>
            <a:picLocks noChangeAspect="1"/>
          </p:cNvPicPr>
          <p:nvPr/>
        </p:nvPicPr>
        <p:blipFill>
          <a:blip r:embed="rId2"/>
          <a:stretch>
            <a:fillRect/>
          </a:stretch>
        </p:blipFill>
        <p:spPr>
          <a:xfrm>
            <a:off x="1000100" y="285728"/>
            <a:ext cx="7063586" cy="6153168"/>
          </a:xfrm>
          <a:prstGeom prst="rect">
            <a:avLst/>
          </a:prstGeom>
        </p:spPr>
      </p:pic>
      <p:sp>
        <p:nvSpPr>
          <p:cNvPr id="6" name="5 CuadroTexto"/>
          <p:cNvSpPr txBox="1"/>
          <p:nvPr/>
        </p:nvSpPr>
        <p:spPr>
          <a:xfrm>
            <a:off x="1071538" y="5857892"/>
            <a:ext cx="852990" cy="369332"/>
          </a:xfrm>
          <a:prstGeom prst="rect">
            <a:avLst/>
          </a:prstGeom>
          <a:noFill/>
        </p:spPr>
        <p:txBody>
          <a:bodyPr wrap="none" rtlCol="0">
            <a:spAutoFit/>
          </a:bodyPr>
          <a:lstStyle/>
          <a:p>
            <a:r>
              <a:rPr lang="es-ES" dirty="0" err="1" smtClean="0"/>
              <a:t>Pac-Jaz</a:t>
            </a:r>
            <a:endParaRPr lang="es-ES" dirty="0"/>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UIO.jpg"/>
          <p:cNvPicPr>
            <a:picLocks noChangeAspect="1"/>
          </p:cNvPicPr>
          <p:nvPr/>
        </p:nvPicPr>
        <p:blipFill>
          <a:blip r:embed="rId2"/>
          <a:stretch>
            <a:fillRect/>
          </a:stretch>
        </p:blipFill>
        <p:spPr>
          <a:xfrm>
            <a:off x="0" y="0"/>
            <a:ext cx="9144000" cy="6858000"/>
          </a:xfrm>
          <a:prstGeom prst="rect">
            <a:avLst/>
          </a:prstGeom>
        </p:spPr>
      </p:pic>
      <p:pic>
        <p:nvPicPr>
          <p:cNvPr id="5" name="4 Imagen" descr="ImageUIO.jpg"/>
          <p:cNvPicPr>
            <a:picLocks noChangeAspect="1"/>
          </p:cNvPicPr>
          <p:nvPr/>
        </p:nvPicPr>
        <p:blipFill>
          <a:blip r:embed="rId2"/>
          <a:stretch>
            <a:fillRect/>
          </a:stretch>
        </p:blipFill>
        <p:spPr>
          <a:xfrm>
            <a:off x="285720" y="214290"/>
            <a:ext cx="8572560" cy="6296044"/>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_Habana_De_Sousa.jpg"/>
          <p:cNvPicPr>
            <a:picLocks noChangeAspect="1"/>
          </p:cNvPicPr>
          <p:nvPr/>
        </p:nvPicPr>
        <p:blipFill>
          <a:blip r:embed="rId2"/>
          <a:stretch>
            <a:fillRect/>
          </a:stretch>
        </p:blipFill>
        <p:spPr>
          <a:xfrm>
            <a:off x="-1" y="0"/>
            <a:ext cx="9149035" cy="6858000"/>
          </a:xfrm>
          <a:prstGeom prst="rect">
            <a:avLst/>
          </a:prstGeom>
        </p:spPr>
      </p:pic>
      <p:pic>
        <p:nvPicPr>
          <p:cNvPr id="5" name="4 Imagen" descr="La_Habana_De_Sousa.jpg"/>
          <p:cNvPicPr>
            <a:picLocks noChangeAspect="1"/>
          </p:cNvPicPr>
          <p:nvPr/>
        </p:nvPicPr>
        <p:blipFill>
          <a:blip r:embed="rId2"/>
          <a:stretch>
            <a:fillRect/>
          </a:stretch>
        </p:blipFill>
        <p:spPr>
          <a:xfrm>
            <a:off x="214282" y="314132"/>
            <a:ext cx="8729962" cy="6258140"/>
          </a:xfrm>
          <a:prstGeom prst="rect">
            <a:avLst/>
          </a:prstGeom>
        </p:spPr>
      </p:pic>
      <p:sp>
        <p:nvSpPr>
          <p:cNvPr id="7" name="6 CuadroTexto"/>
          <p:cNvSpPr txBox="1"/>
          <p:nvPr/>
        </p:nvSpPr>
        <p:spPr>
          <a:xfrm>
            <a:off x="0" y="0"/>
            <a:ext cx="9144000" cy="3970318"/>
          </a:xfrm>
          <a:prstGeom prst="rect">
            <a:avLst/>
          </a:prstGeom>
          <a:noFill/>
        </p:spPr>
        <p:txBody>
          <a:bodyPr wrap="square" rtlCol="0">
            <a:spAutoFit/>
          </a:bodyPr>
          <a:lstStyle/>
          <a:p>
            <a:pPr algn="ctr"/>
            <a:r>
              <a:rPr lang="es-ES" sz="2800" dirty="0" smtClean="0">
                <a:solidFill>
                  <a:srgbClr val="FFFF00"/>
                </a:solidFill>
                <a:effectLst>
                  <a:outerShdw blurRad="38100" dist="38100" dir="2700000" algn="tl">
                    <a:srgbClr val="000000">
                      <a:alpha val="43137"/>
                    </a:srgbClr>
                  </a:outerShdw>
                </a:effectLst>
              </a:rPr>
              <a:t>El clima tropical de la isla, suavizado por la influencia continental, atrae a miles de turistas que se hospedan en los numerosos hoteles de la ciudad y llenan sus playas. En verano, la temperatura es extremadamente calurosa y las zonas costeras, refrescadas por la brisa marina, están repletas de gente. Los habaneros se refrescan hasta en las fuentes públicas siendo la mas famosa la fuente de la Cascada en la calle de El Vedado.</a:t>
            </a:r>
          </a:p>
          <a:p>
            <a:endParaRPr lang="es-ES" sz="2800" dirty="0">
              <a:solidFill>
                <a:srgbClr val="FFFF00"/>
              </a:solidFill>
            </a:endParaRPr>
          </a:p>
        </p:txBody>
      </p:sp>
    </p:spTree>
  </p:cSld>
  <p:clrMapOvr>
    <a:masterClrMapping/>
  </p:clrMapOvr>
  <p:transition advTm="3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strVal val="#ppt_w*0.70"/>
                                          </p:val>
                                        </p:tav>
                                        <p:tav tm="100000">
                                          <p:val>
                                            <p:strVal val="#ppt_w"/>
                                          </p:val>
                                        </p:tav>
                                      </p:tavLst>
                                    </p:anim>
                                    <p:anim calcmode="lin" valueType="num">
                                      <p:cBhvr>
                                        <p:cTn id="15" dur="2000" fill="hold"/>
                                        <p:tgtEl>
                                          <p:spTgt spid="7"/>
                                        </p:tgtEl>
                                        <p:attrNameLst>
                                          <p:attrName>ppt_h</p:attrName>
                                        </p:attrNameLst>
                                      </p:cBhvr>
                                      <p:tavLst>
                                        <p:tav tm="0">
                                          <p:val>
                                            <p:strVal val="#ppt_h"/>
                                          </p:val>
                                        </p:tav>
                                        <p:tav tm="100000">
                                          <p:val>
                                            <p:strVal val="#ppt_h"/>
                                          </p:val>
                                        </p:tav>
                                      </p:tavLst>
                                    </p:anim>
                                    <p:animEffect transition="in" filter="fade">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UBA4.jpg"/>
          <p:cNvPicPr>
            <a:picLocks noGrp="1" noChangeAspect="1"/>
          </p:cNvPicPr>
          <p:nvPr>
            <p:ph idx="1"/>
          </p:nvPr>
        </p:nvPicPr>
        <p:blipFill>
          <a:blip r:embed="rId3">
            <a:lum bright="-10000" contrast="10000"/>
          </a:blip>
          <a:stretch>
            <a:fillRect/>
          </a:stretch>
        </p:blipFill>
        <p:spPr>
          <a:xfrm>
            <a:off x="0" y="0"/>
            <a:ext cx="9144000" cy="6858000"/>
          </a:xfrm>
        </p:spPr>
      </p:pic>
      <p:pic>
        <p:nvPicPr>
          <p:cNvPr id="5" name="3 Marcador de contenido" descr="CUBA4.jpg"/>
          <p:cNvPicPr>
            <a:picLocks noChangeAspect="1"/>
          </p:cNvPicPr>
          <p:nvPr/>
        </p:nvPicPr>
        <p:blipFill>
          <a:blip r:embed="rId3">
            <a:lum bright="-10000" contrast="10000"/>
          </a:blip>
          <a:stretch>
            <a:fillRect/>
          </a:stretch>
        </p:blipFill>
        <p:spPr>
          <a:xfrm>
            <a:off x="214282" y="285728"/>
            <a:ext cx="8501122" cy="6347242"/>
          </a:xfrm>
          <a:prstGeom prst="rect">
            <a:avLst/>
          </a:prstGeom>
        </p:spPr>
      </p:pic>
      <p:sp>
        <p:nvSpPr>
          <p:cNvPr id="6" name="5 CuadroTexto"/>
          <p:cNvSpPr txBox="1"/>
          <p:nvPr/>
        </p:nvSpPr>
        <p:spPr>
          <a:xfrm>
            <a:off x="5786446" y="4714885"/>
            <a:ext cx="714380" cy="276999"/>
          </a:xfrm>
          <a:prstGeom prst="rect">
            <a:avLst/>
          </a:prstGeom>
          <a:noFill/>
        </p:spPr>
        <p:txBody>
          <a:bodyPr wrap="square" rtlCol="0">
            <a:spAutoFit/>
          </a:bodyPr>
          <a:lstStyle/>
          <a:p>
            <a:r>
              <a:rPr lang="es-ES" sz="1200" dirty="0" err="1" smtClean="0"/>
              <a:t>Pac-Jaz</a:t>
            </a:r>
            <a:endParaRPr lang="es-ES" sz="1200" dirty="0"/>
          </a:p>
        </p:txBody>
      </p:sp>
    </p:spTree>
  </p:cSld>
  <p:clrMapOvr>
    <a:masterClrMapping/>
  </p:clrMapOvr>
  <p:transition advTm="14000">
    <p:sndAc>
      <p:stSnd>
        <p:snd r:embed="rId2" name="chachacha-musica cubana charanga cubana - popurrí de cha cha cha(2)10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lecon_atardecer_Olivier_Simard.jpg"/>
          <p:cNvPicPr>
            <a:picLocks noChangeAspect="1"/>
          </p:cNvPicPr>
          <p:nvPr/>
        </p:nvPicPr>
        <p:blipFill>
          <a:blip r:embed="rId2"/>
          <a:stretch>
            <a:fillRect/>
          </a:stretch>
        </p:blipFill>
        <p:spPr>
          <a:xfrm>
            <a:off x="0" y="0"/>
            <a:ext cx="9162505" cy="6858000"/>
          </a:xfrm>
          <a:prstGeom prst="rect">
            <a:avLst/>
          </a:prstGeom>
        </p:spPr>
      </p:pic>
      <p:pic>
        <p:nvPicPr>
          <p:cNvPr id="5" name="4 Imagen" descr="Malecon_atardecer_Olivier_Simard.jpg"/>
          <p:cNvPicPr>
            <a:picLocks noChangeAspect="1"/>
          </p:cNvPicPr>
          <p:nvPr/>
        </p:nvPicPr>
        <p:blipFill>
          <a:blip r:embed="rId2"/>
          <a:stretch>
            <a:fillRect/>
          </a:stretch>
        </p:blipFill>
        <p:spPr>
          <a:xfrm>
            <a:off x="285720" y="285728"/>
            <a:ext cx="8507157" cy="6367482"/>
          </a:xfrm>
          <a:prstGeom prst="rect">
            <a:avLst/>
          </a:prstGeom>
        </p:spPr>
      </p:pic>
      <p:sp>
        <p:nvSpPr>
          <p:cNvPr id="6" name="5 CuadroTexto"/>
          <p:cNvSpPr txBox="1"/>
          <p:nvPr/>
        </p:nvSpPr>
        <p:spPr>
          <a:xfrm>
            <a:off x="285720" y="0"/>
            <a:ext cx="8858280" cy="3046988"/>
          </a:xfrm>
          <a:prstGeom prst="rect">
            <a:avLst/>
          </a:prstGeom>
          <a:noFill/>
        </p:spPr>
        <p:txBody>
          <a:bodyPr wrap="square" rtlCol="0">
            <a:spAutoFit/>
          </a:bodyPr>
          <a:lstStyle/>
          <a:p>
            <a:pPr algn="ctr"/>
            <a:r>
              <a:rPr lang="es-ES" sz="2400" dirty="0" smtClean="0">
                <a:solidFill>
                  <a:srgbClr val="FFFF00"/>
                </a:solidFill>
                <a:effectLst>
                  <a:outerShdw blurRad="38100" dist="38100" dir="2700000" algn="tl">
                    <a:srgbClr val="000000">
                      <a:alpha val="43137"/>
                    </a:srgbClr>
                  </a:outerShdw>
                </a:effectLst>
              </a:rPr>
              <a:t>El Malecón habanero comprende una amplia avenida de hasta seis carriles y un larguísimo muro que se extiende sobre toda la costa norte de La Habana a lo largo de ocho kilómetros. Es el lugar más visitado de la capital cubana con importantes monumentos que se alzan a lo largo del malecón y las avenidas mas importantes de la capital desembocan aquí.</a:t>
            </a:r>
          </a:p>
          <a:p>
            <a:pPr algn="ctr"/>
            <a:endParaRPr lang="es-ES" sz="2400" dirty="0" smtClean="0">
              <a:solidFill>
                <a:srgbClr val="FFFF00"/>
              </a:solidFill>
              <a:effectLst>
                <a:outerShdw blurRad="38100" dist="38100" dir="2700000" algn="tl">
                  <a:srgbClr val="000000">
                    <a:alpha val="43137"/>
                  </a:srgbClr>
                </a:outerShdw>
              </a:effectLst>
            </a:endParaRPr>
          </a:p>
          <a:p>
            <a:pPr algn="ctr"/>
            <a:endParaRPr lang="es-ES" sz="2400" dirty="0">
              <a:solidFill>
                <a:srgbClr val="FFFF00"/>
              </a:solidFill>
            </a:endParaRPr>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 Plaza Vieja en La Habana.jpg"/>
          <p:cNvPicPr>
            <a:picLocks noGrp="1" noChangeAspect="1"/>
          </p:cNvPicPr>
          <p:nvPr>
            <p:ph idx="1"/>
          </p:nvPr>
        </p:nvPicPr>
        <p:blipFill>
          <a:blip r:embed="rId2">
            <a:lum contrast="10000"/>
          </a:blip>
          <a:stretch>
            <a:fillRect/>
          </a:stretch>
        </p:blipFill>
        <p:spPr>
          <a:xfrm>
            <a:off x="0" y="0"/>
            <a:ext cx="9164859" cy="6858000"/>
          </a:xfrm>
        </p:spPr>
      </p:pic>
      <p:pic>
        <p:nvPicPr>
          <p:cNvPr id="5" name="3 Marcador de contenido" descr="La Plaza Vieja en La Habana.jpg"/>
          <p:cNvPicPr>
            <a:picLocks noChangeAspect="1"/>
          </p:cNvPicPr>
          <p:nvPr/>
        </p:nvPicPr>
        <p:blipFill>
          <a:blip r:embed="rId2">
            <a:lum contrast="10000"/>
          </a:blip>
          <a:stretch>
            <a:fillRect/>
          </a:stretch>
        </p:blipFill>
        <p:spPr>
          <a:xfrm>
            <a:off x="500034" y="357166"/>
            <a:ext cx="8174283" cy="6116759"/>
          </a:xfrm>
          <a:prstGeom prst="rect">
            <a:avLst/>
          </a:prstGeom>
        </p:spPr>
      </p:pic>
      <p:sp>
        <p:nvSpPr>
          <p:cNvPr id="8" name="7 CuadroTexto"/>
          <p:cNvSpPr txBox="1"/>
          <p:nvPr/>
        </p:nvSpPr>
        <p:spPr>
          <a:xfrm>
            <a:off x="0" y="4071942"/>
            <a:ext cx="9144000" cy="3416320"/>
          </a:xfrm>
          <a:prstGeom prst="rect">
            <a:avLst/>
          </a:prstGeom>
          <a:noFill/>
        </p:spPr>
        <p:txBody>
          <a:bodyPr wrap="square" rtlCol="0">
            <a:spAutoFit/>
          </a:bodyPr>
          <a:lstStyle/>
          <a:p>
            <a:pPr algn="ctr"/>
            <a:r>
              <a:rPr lang="es-ES" sz="2400" dirty="0" smtClean="0">
                <a:solidFill>
                  <a:srgbClr val="FFFF00"/>
                </a:solidFill>
                <a:effectLst>
                  <a:outerShdw blurRad="38100" dist="38100" dir="2700000" algn="tl">
                    <a:srgbClr val="000000">
                      <a:alpha val="43137"/>
                    </a:srgbClr>
                  </a:outerShdw>
                </a:effectLst>
              </a:rPr>
              <a:t>El casco histórico de La Habana, La Habana vieja, es una de las zonas mas turísticas del Caribe y centro de una de las ciudades más reconocibles visualmente por su combinación única de colores, arquitectura, coches antiguos americanos y salvajes playas. La Habana es la ciudad mas grande, capital de la República de Cuba, centro económico y cultural, y su casco histórico ha sido reconocido como Patrimonio de la Humanidad por la Unesco.</a:t>
            </a:r>
          </a:p>
          <a:p>
            <a:pPr algn="ctr"/>
            <a:endParaRPr lang="es-ES" sz="2400" dirty="0" smtClean="0">
              <a:effectLst>
                <a:outerShdw blurRad="38100" dist="38100" dir="2700000" algn="tl">
                  <a:srgbClr val="000000">
                    <a:alpha val="43137"/>
                  </a:srgbClr>
                </a:outerShdw>
              </a:effectLst>
            </a:endParaRPr>
          </a:p>
          <a:p>
            <a:endParaRPr lang="es-ES" sz="2400" dirty="0">
              <a:effectLst>
                <a:outerShdw blurRad="38100" dist="38100" dir="2700000" algn="tl">
                  <a:srgbClr val="000000">
                    <a:alpha val="43137"/>
                  </a:srgbClr>
                </a:outerShdw>
              </a:effectLst>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strVal val="#ppt_w*0.70"/>
                                          </p:val>
                                        </p:tav>
                                        <p:tav tm="100000">
                                          <p:val>
                                            <p:strVal val="#ppt_w"/>
                                          </p:val>
                                        </p:tav>
                                      </p:tavLst>
                                    </p:anim>
                                    <p:anim calcmode="lin" valueType="num">
                                      <p:cBhvr>
                                        <p:cTn id="15" dur="2000" fill="hold"/>
                                        <p:tgtEl>
                                          <p:spTgt spid="8"/>
                                        </p:tgtEl>
                                        <p:attrNameLst>
                                          <p:attrName>ppt_h</p:attrName>
                                        </p:attrNameLst>
                                      </p:cBhvr>
                                      <p:tavLst>
                                        <p:tav tm="0">
                                          <p:val>
                                            <p:strVal val="#ppt_h"/>
                                          </p:val>
                                        </p:tav>
                                        <p:tav tm="100000">
                                          <p:val>
                                            <p:strVal val="#ppt_h"/>
                                          </p:val>
                                        </p:tav>
                                      </p:tavLst>
                                    </p:anim>
                                    <p:animEffect transition="in" filter="fade">
                                      <p:cBhvr>
                                        <p:cTn id="1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 catedral de la habana.jpg"/>
          <p:cNvPicPr>
            <a:picLocks noGrp="1" noChangeAspect="1"/>
          </p:cNvPicPr>
          <p:nvPr>
            <p:ph idx="1"/>
          </p:nvPr>
        </p:nvPicPr>
        <p:blipFill>
          <a:blip r:embed="rId2"/>
          <a:stretch>
            <a:fillRect/>
          </a:stretch>
        </p:blipFill>
        <p:spPr>
          <a:xfrm>
            <a:off x="0" y="0"/>
            <a:ext cx="9144000" cy="6858000"/>
          </a:xfrm>
        </p:spPr>
      </p:pic>
      <p:pic>
        <p:nvPicPr>
          <p:cNvPr id="5" name="3 Marcador de contenido" descr="la catedral de la habana.jpg"/>
          <p:cNvPicPr>
            <a:picLocks noChangeAspect="1"/>
          </p:cNvPicPr>
          <p:nvPr/>
        </p:nvPicPr>
        <p:blipFill>
          <a:blip r:embed="rId2"/>
          <a:stretch>
            <a:fillRect/>
          </a:stretch>
        </p:blipFill>
        <p:spPr>
          <a:xfrm>
            <a:off x="285720" y="285728"/>
            <a:ext cx="8510614" cy="6382961"/>
          </a:xfrm>
          <a:prstGeom prst="rect">
            <a:avLst/>
          </a:prstGeom>
        </p:spPr>
      </p:pic>
      <p:sp>
        <p:nvSpPr>
          <p:cNvPr id="6" name="5 CuadroTexto"/>
          <p:cNvSpPr txBox="1"/>
          <p:nvPr/>
        </p:nvSpPr>
        <p:spPr>
          <a:xfrm>
            <a:off x="785786" y="428604"/>
            <a:ext cx="7582525" cy="1015663"/>
          </a:xfrm>
          <a:prstGeom prst="rect">
            <a:avLst/>
          </a:prstGeom>
          <a:noFill/>
        </p:spPr>
        <p:txBody>
          <a:bodyPr wrap="none" rtlCol="0">
            <a:spAutoFit/>
          </a:bodyPr>
          <a:lstStyle/>
          <a:p>
            <a:r>
              <a:rPr lang="es-ES" sz="6000" dirty="0" smtClean="0">
                <a:ln>
                  <a:solidFill>
                    <a:sysClr val="windowText" lastClr="000000"/>
                  </a:solidFill>
                </a:ln>
                <a:blipFill>
                  <a:blip r:embed="rId3"/>
                  <a:tile tx="0" ty="0" sx="100000" sy="100000" flip="none" algn="tl"/>
                </a:blipFill>
                <a:effectLst>
                  <a:outerShdw blurRad="38100" dist="38100" dir="2700000" algn="tl">
                    <a:srgbClr val="000000">
                      <a:alpha val="43137"/>
                    </a:srgbClr>
                  </a:outerShdw>
                </a:effectLst>
              </a:rPr>
              <a:t>Catedral de La Habana</a:t>
            </a:r>
            <a:endParaRPr lang="es-ES" sz="6000" dirty="0">
              <a:ln>
                <a:solidFill>
                  <a:sysClr val="windowText" lastClr="000000"/>
                </a:solidFill>
              </a:ln>
              <a:blipFill>
                <a:blip r:embed="rId3"/>
                <a:tile tx="0" ty="0" sx="100000" sy="100000" flip="none" algn="tl"/>
              </a:blipFill>
              <a:effectLst>
                <a:outerShdw blurRad="38100" dist="38100" dir="2700000" algn="tl">
                  <a:srgbClr val="000000">
                    <a:alpha val="43137"/>
                  </a:srgbClr>
                </a:outerShdw>
              </a:effectLst>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RNEST-H.jpg"/>
          <p:cNvPicPr>
            <a:picLocks noChangeAspect="1"/>
          </p:cNvPicPr>
          <p:nvPr/>
        </p:nvPicPr>
        <p:blipFill>
          <a:blip r:embed="rId2"/>
          <a:stretch>
            <a:fillRect/>
          </a:stretch>
        </p:blipFill>
        <p:spPr>
          <a:xfrm>
            <a:off x="357158" y="70925"/>
            <a:ext cx="4867657" cy="650132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5" name="4 Imagen" descr="HemingwayErnest.jpg"/>
          <p:cNvPicPr>
            <a:picLocks noChangeAspect="1"/>
          </p:cNvPicPr>
          <p:nvPr/>
        </p:nvPicPr>
        <p:blipFill>
          <a:blip r:embed="rId3" cstate="print"/>
          <a:srcRect/>
          <a:stretch>
            <a:fillRect/>
          </a:stretch>
        </p:blipFill>
        <p:spPr>
          <a:xfrm>
            <a:off x="-642974" y="8544262"/>
            <a:ext cx="120661" cy="4571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6" name="5 Imagen" descr="daiquiri1.jpg"/>
          <p:cNvPicPr>
            <a:picLocks noChangeAspect="1"/>
          </p:cNvPicPr>
          <p:nvPr/>
        </p:nvPicPr>
        <p:blipFill>
          <a:blip r:embed="rId4" cstate="print">
            <a:lum bright="-10000" contrast="20000"/>
          </a:blip>
          <a:stretch>
            <a:fillRect/>
          </a:stretch>
        </p:blipFill>
        <p:spPr>
          <a:xfrm>
            <a:off x="13073122" y="4473424"/>
            <a:ext cx="46459" cy="58538"/>
          </a:xfrm>
          <a:prstGeom prst="rect">
            <a:avLst/>
          </a:prstGeom>
        </p:spPr>
      </p:pic>
      <p:pic>
        <p:nvPicPr>
          <p:cNvPr id="7" name="6 Imagen" descr="ERNEST-H.jpg"/>
          <p:cNvPicPr>
            <a:picLocks noChangeAspect="1"/>
          </p:cNvPicPr>
          <p:nvPr/>
        </p:nvPicPr>
        <p:blipFill>
          <a:blip r:embed="rId2"/>
          <a:stretch>
            <a:fillRect/>
          </a:stretch>
        </p:blipFill>
        <p:spPr>
          <a:xfrm>
            <a:off x="500034" y="214290"/>
            <a:ext cx="4492900" cy="6143668"/>
          </a:xfrm>
          <a:prstGeom prst="roundRect">
            <a:avLst>
              <a:gd name="adj" fmla="val 4167"/>
            </a:avLst>
          </a:prstGeom>
          <a:solidFill>
            <a:srgbClr val="FFFFFF"/>
          </a:solidFill>
          <a:ln w="76200" cap="sq">
            <a:solidFill>
              <a:srgbClr val="8B7421"/>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7 CuadroTexto"/>
          <p:cNvSpPr txBox="1"/>
          <p:nvPr/>
        </p:nvSpPr>
        <p:spPr>
          <a:xfrm>
            <a:off x="5714977" y="0"/>
            <a:ext cx="3429023" cy="6370975"/>
          </a:xfrm>
          <a:prstGeom prst="rect">
            <a:avLst/>
          </a:prstGeom>
          <a:noFill/>
        </p:spPr>
        <p:txBody>
          <a:bodyPr wrap="square" rtlCol="0">
            <a:spAutoFit/>
          </a:bodyPr>
          <a:lstStyle/>
          <a:p>
            <a:r>
              <a:rPr lang="es-ES" sz="2400" dirty="0" smtClean="0">
                <a:solidFill>
                  <a:srgbClr val="E2CB1E"/>
                </a:solidFill>
              </a:rPr>
              <a:t>El Floridita, un bar y restaurante del centro de La Habana que funciona desde 1817 se hizo mundialmente famoso gracias al reconocido escritor </a:t>
            </a:r>
            <a:r>
              <a:rPr lang="es-ES" sz="2400" dirty="0" err="1" smtClean="0">
                <a:solidFill>
                  <a:srgbClr val="E2CB1E"/>
                </a:solidFill>
              </a:rPr>
              <a:t>Ernest</a:t>
            </a:r>
            <a:r>
              <a:rPr lang="es-ES" sz="2400" dirty="0" smtClean="0">
                <a:solidFill>
                  <a:srgbClr val="E2CB1E"/>
                </a:solidFill>
              </a:rPr>
              <a:t> Hemingway, quien lo visitaba con regularidad. Su eslogan es "La cuna del daiquiri" y el escritor ha terminado por convertirse en el principal atractivo turístico para los visitantes que vienen a conocerlo</a:t>
            </a:r>
          </a:p>
          <a:p>
            <a:endParaRPr lang="es-ES" sz="2400" dirty="0"/>
          </a:p>
        </p:txBody>
      </p:sp>
      <p:pic>
        <p:nvPicPr>
          <p:cNvPr id="9" name="8 Imagen" descr="HemingwayErnest.jpg"/>
          <p:cNvPicPr>
            <a:picLocks noChangeAspect="1"/>
          </p:cNvPicPr>
          <p:nvPr/>
        </p:nvPicPr>
        <p:blipFill>
          <a:blip r:embed="rId5"/>
          <a:srcRect/>
          <a:stretch>
            <a:fillRect/>
          </a:stretch>
        </p:blipFill>
        <p:spPr>
          <a:xfrm>
            <a:off x="5715008" y="6000768"/>
            <a:ext cx="3143272" cy="857232"/>
          </a:xfrm>
          <a:prstGeom prst="roundRect">
            <a:avLst>
              <a:gd name="adj" fmla="val 4167"/>
            </a:avLst>
          </a:prstGeom>
          <a:solidFill>
            <a:srgbClr val="FFFFFF"/>
          </a:solidFill>
          <a:ln w="76200" cap="sq">
            <a:solidFill>
              <a:srgbClr val="8B7421"/>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7"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46310490_792671882f_z.jpg"/>
          <p:cNvPicPr>
            <a:picLocks noChangeAspect="1"/>
          </p:cNvPicPr>
          <p:nvPr/>
        </p:nvPicPr>
        <p:blipFill>
          <a:blip r:embed="rId2"/>
          <a:stretch>
            <a:fillRect/>
          </a:stretch>
        </p:blipFill>
        <p:spPr>
          <a:xfrm>
            <a:off x="428596" y="1214422"/>
            <a:ext cx="8396393" cy="5643578"/>
          </a:xfrm>
          <a:prstGeom prst="rect">
            <a:avLst/>
          </a:prstGeom>
          <a:ln>
            <a:solidFill>
              <a:srgbClr val="8B7421"/>
            </a:solidFill>
          </a:ln>
          <a:scene3d>
            <a:camera prst="orthographicFront"/>
            <a:lightRig rig="threePt" dir="t"/>
          </a:scene3d>
          <a:sp3d>
            <a:bevelT w="152400" h="50800" prst="softRound"/>
          </a:sp3d>
        </p:spPr>
      </p:pic>
      <p:pic>
        <p:nvPicPr>
          <p:cNvPr id="5" name="4 Imagen" descr="Havana-Floridita.jpg"/>
          <p:cNvPicPr>
            <a:picLocks noChangeAspect="1"/>
          </p:cNvPicPr>
          <p:nvPr/>
        </p:nvPicPr>
        <p:blipFill>
          <a:blip r:embed="rId3"/>
          <a:srcRect l="5556" b="13319"/>
          <a:stretch>
            <a:fillRect/>
          </a:stretch>
        </p:blipFill>
        <p:spPr>
          <a:xfrm>
            <a:off x="3000364" y="1"/>
            <a:ext cx="3071834" cy="1071545"/>
          </a:xfrm>
          <a:prstGeom prst="rect">
            <a:avLst/>
          </a:prstGeom>
          <a:ln w="38100" cap="sq">
            <a:solidFill>
              <a:srgbClr val="8B7421"/>
            </a:solidFill>
            <a:prstDash val="solid"/>
            <a:miter lim="800000"/>
          </a:ln>
          <a:effectLst>
            <a:outerShdw blurRad="50800" dist="38100" dir="2700000" algn="tl" rotWithShape="0">
              <a:srgbClr val="000000">
                <a:alpha val="43000"/>
              </a:srgbClr>
            </a:outerShdw>
          </a:effectLst>
          <a:scene3d>
            <a:camera prst="orthographicFront"/>
            <a:lightRig rig="threePt" dir="t"/>
          </a:scene3d>
          <a:sp3d>
            <a:bevelT w="165100" prst="coolSlant"/>
          </a:sp3d>
        </p:spPr>
      </p:pic>
      <p:pic>
        <p:nvPicPr>
          <p:cNvPr id="6" name="5 Imagen" descr="daiquiri1.jpg"/>
          <p:cNvPicPr>
            <a:picLocks noChangeAspect="1"/>
          </p:cNvPicPr>
          <p:nvPr/>
        </p:nvPicPr>
        <p:blipFill>
          <a:blip r:embed="rId4" cstate="print"/>
          <a:stretch>
            <a:fillRect/>
          </a:stretch>
        </p:blipFill>
        <p:spPr>
          <a:xfrm flipH="1" flipV="1">
            <a:off x="9739378" y="4286256"/>
            <a:ext cx="47596" cy="59971"/>
          </a:xfrm>
          <a:prstGeom prst="rect">
            <a:avLst/>
          </a:prstGeom>
          <a:effectLst>
            <a:softEdge rad="127000"/>
          </a:effectLst>
        </p:spPr>
      </p:pic>
      <p:pic>
        <p:nvPicPr>
          <p:cNvPr id="7" name="6 Imagen" descr="6346310490_792671882f_z.jpg"/>
          <p:cNvPicPr>
            <a:picLocks noChangeAspect="1"/>
          </p:cNvPicPr>
          <p:nvPr/>
        </p:nvPicPr>
        <p:blipFill>
          <a:blip r:embed="rId2"/>
          <a:stretch>
            <a:fillRect/>
          </a:stretch>
        </p:blipFill>
        <p:spPr>
          <a:xfrm>
            <a:off x="714348" y="1428736"/>
            <a:ext cx="7858180" cy="5214974"/>
          </a:xfrm>
          <a:prstGeom prst="rect">
            <a:avLst/>
          </a:prstGeom>
          <a:scene3d>
            <a:camera prst="orthographicFront"/>
            <a:lightRig rig="threePt" dir="t"/>
          </a:scene3d>
          <a:sp3d>
            <a:bevelT w="152400" h="50800" prst="softRound"/>
          </a:sp3d>
        </p:spPr>
      </p:pic>
      <p:sp>
        <p:nvSpPr>
          <p:cNvPr id="8" name="7 CuadroTexto"/>
          <p:cNvSpPr txBox="1"/>
          <p:nvPr/>
        </p:nvSpPr>
        <p:spPr>
          <a:xfrm>
            <a:off x="357158" y="4643446"/>
            <a:ext cx="8286808" cy="2246769"/>
          </a:xfrm>
          <a:prstGeom prst="rect">
            <a:avLst/>
          </a:prstGeom>
          <a:noFill/>
        </p:spPr>
        <p:txBody>
          <a:bodyPr wrap="square" rtlCol="0">
            <a:spAutoFit/>
          </a:bodyPr>
          <a:lstStyle/>
          <a:p>
            <a:r>
              <a:rPr lang="es-ES" sz="2800" dirty="0" smtClean="0">
                <a:solidFill>
                  <a:srgbClr val="FFFF00"/>
                </a:solidFill>
                <a:effectLst>
                  <a:outerShdw blurRad="38100" dist="38100" dir="2700000" algn="tl">
                    <a:srgbClr val="000000">
                      <a:alpha val="43137"/>
                    </a:srgbClr>
                  </a:outerShdw>
                </a:effectLst>
              </a:rPr>
              <a:t>En el bar está la estatua de Hemingway acodado en un extremo de la barra. En la foto aparecen Spencer Tracy y Hemingway en la barra de El Floridita, en el año 1955.</a:t>
            </a:r>
          </a:p>
          <a:p>
            <a:endParaRPr lang="es-ES" sz="2800" dirty="0" smtClean="0">
              <a:solidFill>
                <a:srgbClr val="FFFF00"/>
              </a:solidFill>
              <a:effectLst>
                <a:outerShdw blurRad="38100" dist="38100" dir="2700000" algn="tl">
                  <a:srgbClr val="000000">
                    <a:alpha val="43137"/>
                  </a:srgbClr>
                </a:outerShdw>
              </a:effectLst>
            </a:endParaRPr>
          </a:p>
          <a:p>
            <a:endParaRPr lang="es-ES" sz="2800" dirty="0">
              <a:solidFill>
                <a:srgbClr val="FFFF00"/>
              </a:solidFill>
              <a:effectLst>
                <a:outerShdw blurRad="38100" dist="38100" dir="2700000" algn="tl">
                  <a:srgbClr val="000000">
                    <a:alpha val="43137"/>
                  </a:srgbClr>
                </a:outerShdw>
              </a:effectLst>
            </a:endParaRPr>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strVal val="#ppt_w*0.70"/>
                                          </p:val>
                                        </p:tav>
                                        <p:tav tm="100000">
                                          <p:val>
                                            <p:strVal val="#ppt_w"/>
                                          </p:val>
                                        </p:tav>
                                      </p:tavLst>
                                    </p:anim>
                                    <p:anim calcmode="lin" valueType="num">
                                      <p:cBhvr>
                                        <p:cTn id="15" dur="2000" fill="hold"/>
                                        <p:tgtEl>
                                          <p:spTgt spid="8"/>
                                        </p:tgtEl>
                                        <p:attrNameLst>
                                          <p:attrName>ppt_h</p:attrName>
                                        </p:attrNameLst>
                                      </p:cBhvr>
                                      <p:tavLst>
                                        <p:tav tm="0">
                                          <p:val>
                                            <p:strVal val="#ppt_h"/>
                                          </p:val>
                                        </p:tav>
                                        <p:tav tm="100000">
                                          <p:val>
                                            <p:strVal val="#ppt_h"/>
                                          </p:val>
                                        </p:tav>
                                      </p:tavLst>
                                    </p:anim>
                                    <p:animEffect transition="in" filter="fade">
                                      <p:cBhvr>
                                        <p:cTn id="1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pencer_Tracy_Hemingway_Floridita_1955.jpg"/>
          <p:cNvPicPr>
            <a:picLocks noChangeAspect="1"/>
          </p:cNvPicPr>
          <p:nvPr/>
        </p:nvPicPr>
        <p:blipFill>
          <a:blip r:embed="rId2"/>
          <a:stretch>
            <a:fillRect/>
          </a:stretch>
        </p:blipFill>
        <p:spPr>
          <a:xfrm>
            <a:off x="-1" y="0"/>
            <a:ext cx="9180723" cy="6858000"/>
          </a:xfrm>
          <a:prstGeom prst="rect">
            <a:avLst/>
          </a:prstGeom>
        </p:spPr>
      </p:pic>
      <p:pic>
        <p:nvPicPr>
          <p:cNvPr id="5" name="4 Imagen" descr="Spencer_Tracy_Hemingway_Floridita_1955.jpg"/>
          <p:cNvPicPr>
            <a:picLocks noChangeAspect="1"/>
          </p:cNvPicPr>
          <p:nvPr/>
        </p:nvPicPr>
        <p:blipFill>
          <a:blip r:embed="rId2"/>
          <a:stretch>
            <a:fillRect/>
          </a:stretch>
        </p:blipFill>
        <p:spPr>
          <a:xfrm>
            <a:off x="428596" y="357166"/>
            <a:ext cx="8358246" cy="6243610"/>
          </a:xfrm>
          <a:prstGeom prst="rect">
            <a:avLst/>
          </a:prstGeom>
        </p:spPr>
      </p:pic>
      <p:sp>
        <p:nvSpPr>
          <p:cNvPr id="6" name="5 CuadroTexto"/>
          <p:cNvSpPr txBox="1"/>
          <p:nvPr/>
        </p:nvSpPr>
        <p:spPr>
          <a:xfrm>
            <a:off x="0" y="4549676"/>
            <a:ext cx="8858280" cy="2308324"/>
          </a:xfrm>
          <a:prstGeom prst="rect">
            <a:avLst/>
          </a:prstGeom>
          <a:noFill/>
        </p:spPr>
        <p:txBody>
          <a:bodyPr wrap="square" rtlCol="0">
            <a:spAutoFit/>
          </a:bodyPr>
          <a:lstStyle/>
          <a:p>
            <a:pPr algn="ctr"/>
            <a:r>
              <a:rPr lang="es-ES" sz="4800" b="1" dirty="0" smtClean="0">
                <a:ln>
                  <a:solidFill>
                    <a:sysClr val="windowText" lastClr="000000"/>
                  </a:solidFill>
                </a:ln>
                <a:blipFill>
                  <a:blip r:embed="rId3"/>
                  <a:stretch>
                    <a:fillRect/>
                  </a:stretch>
                </a:blipFill>
              </a:rPr>
              <a:t>Spencer Tracy y Hemingway </a:t>
            </a:r>
          </a:p>
          <a:p>
            <a:pPr algn="ctr"/>
            <a:r>
              <a:rPr lang="es-ES" sz="4800" b="1" dirty="0" smtClean="0">
                <a:ln>
                  <a:solidFill>
                    <a:sysClr val="windowText" lastClr="000000"/>
                  </a:solidFill>
                </a:ln>
                <a:blipFill>
                  <a:blip r:embed="rId3"/>
                  <a:stretch>
                    <a:fillRect/>
                  </a:stretch>
                </a:blipFill>
              </a:rPr>
              <a:t>en la barra de  “El Floridita” </a:t>
            </a:r>
          </a:p>
          <a:p>
            <a:pPr algn="ctr"/>
            <a:r>
              <a:rPr lang="es-ES" sz="4800" b="1" dirty="0" smtClean="0">
                <a:ln>
                  <a:solidFill>
                    <a:sysClr val="windowText" lastClr="000000"/>
                  </a:solidFill>
                </a:ln>
                <a:blipFill>
                  <a:blip r:embed="rId3"/>
                  <a:stretch>
                    <a:fillRect/>
                  </a:stretch>
                </a:blipFill>
              </a:rPr>
              <a:t>en 1955 </a:t>
            </a:r>
            <a:endParaRPr lang="es-ES" sz="4800" dirty="0">
              <a:ln>
                <a:solidFill>
                  <a:sysClr val="windowText" lastClr="000000"/>
                </a:solidFill>
              </a:ln>
              <a:blipFill>
                <a:blip r:embed="rId3"/>
                <a:stretch>
                  <a:fillRect/>
                </a:stretch>
              </a:blip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strVal val="#ppt_w*0.70"/>
                                          </p:val>
                                        </p:tav>
                                        <p:tav tm="100000">
                                          <p:val>
                                            <p:strVal val="#ppt_w"/>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 (1).jpg"/>
          <p:cNvPicPr>
            <a:picLocks noChangeAspect="1"/>
          </p:cNvPicPr>
          <p:nvPr/>
        </p:nvPicPr>
        <p:blipFill>
          <a:blip r:embed="rId2">
            <a:grayscl/>
            <a:lum bright="10000" contrast="10000"/>
          </a:blip>
          <a:srcRect r="30303"/>
          <a:stretch>
            <a:fillRect/>
          </a:stretch>
        </p:blipFill>
        <p:spPr>
          <a:xfrm>
            <a:off x="0" y="-30640"/>
            <a:ext cx="9144000" cy="6888640"/>
          </a:xfrm>
          <a:prstGeom prst="rect">
            <a:avLst/>
          </a:prstGeom>
        </p:spPr>
      </p:pic>
      <p:pic>
        <p:nvPicPr>
          <p:cNvPr id="5" name="4 Imagen" descr="1 (1).jpg"/>
          <p:cNvPicPr>
            <a:picLocks noChangeAspect="1"/>
          </p:cNvPicPr>
          <p:nvPr/>
        </p:nvPicPr>
        <p:blipFill>
          <a:blip r:embed="rId2">
            <a:grayscl/>
            <a:lum bright="10000"/>
          </a:blip>
          <a:srcRect t="-1175" r="29354"/>
          <a:stretch>
            <a:fillRect/>
          </a:stretch>
        </p:blipFill>
        <p:spPr>
          <a:xfrm>
            <a:off x="357158" y="285728"/>
            <a:ext cx="8286808" cy="6207620"/>
          </a:xfrm>
          <a:prstGeom prst="rect">
            <a:avLst/>
          </a:prstGeom>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ridita bar  cuba.jpg"/>
          <p:cNvPicPr>
            <a:picLocks noChangeAspect="1"/>
          </p:cNvPicPr>
          <p:nvPr/>
        </p:nvPicPr>
        <p:blipFill>
          <a:blip r:embed="rId2"/>
          <a:stretch>
            <a:fillRect/>
          </a:stretch>
        </p:blipFill>
        <p:spPr>
          <a:xfrm>
            <a:off x="0" y="0"/>
            <a:ext cx="9144000" cy="6858000"/>
          </a:xfrm>
          <a:prstGeom prst="rect">
            <a:avLst/>
          </a:prstGeom>
        </p:spPr>
      </p:pic>
      <p:pic>
        <p:nvPicPr>
          <p:cNvPr id="5" name="4 Imagen" descr="floridita bar  cuba.jpg"/>
          <p:cNvPicPr>
            <a:picLocks noChangeAspect="1"/>
          </p:cNvPicPr>
          <p:nvPr/>
        </p:nvPicPr>
        <p:blipFill>
          <a:blip r:embed="rId2"/>
          <a:stretch>
            <a:fillRect/>
          </a:stretch>
        </p:blipFill>
        <p:spPr>
          <a:xfrm>
            <a:off x="285720" y="214290"/>
            <a:ext cx="8572560" cy="642942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pPr algn="l"/>
            <a:endParaRPr lang="es-ES" dirty="0"/>
          </a:p>
        </p:txBody>
      </p:sp>
      <p:pic>
        <p:nvPicPr>
          <p:cNvPr id="4" name="3 Imagen" descr="cuba-bodequitas-hemingway-sign-450x300.jpg"/>
          <p:cNvPicPr>
            <a:picLocks noChangeAspect="1"/>
          </p:cNvPicPr>
          <p:nvPr/>
        </p:nvPicPr>
        <p:blipFill>
          <a:blip r:embed="rId2"/>
          <a:stretch>
            <a:fillRect/>
          </a:stretch>
        </p:blipFill>
        <p:spPr>
          <a:xfrm>
            <a:off x="-1" y="0"/>
            <a:ext cx="9322623" cy="6858000"/>
          </a:xfrm>
          <a:prstGeom prst="rect">
            <a:avLst/>
          </a:prstGeom>
        </p:spPr>
      </p:pic>
      <p:pic>
        <p:nvPicPr>
          <p:cNvPr id="5" name="4 Imagen" descr="cuba-bodequitas-hemingway-sign-450x300.jpg"/>
          <p:cNvPicPr>
            <a:picLocks noChangeAspect="1"/>
          </p:cNvPicPr>
          <p:nvPr/>
        </p:nvPicPr>
        <p:blipFill>
          <a:blip r:embed="rId2"/>
          <a:srcRect l="9961" t="14583" r="1916" b="14583"/>
          <a:stretch>
            <a:fillRect/>
          </a:stretch>
        </p:blipFill>
        <p:spPr>
          <a:xfrm>
            <a:off x="1285852" y="1214422"/>
            <a:ext cx="7643866" cy="4519869"/>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strVal val="4/3*#ppt_w"/>
                                          </p:val>
                                        </p:tav>
                                        <p:tav tm="100000">
                                          <p:val>
                                            <p:strVal val="#ppt_w"/>
                                          </p:val>
                                        </p:tav>
                                      </p:tavLst>
                                    </p:anim>
                                    <p:anim calcmode="lin" valueType="num">
                                      <p:cBhvr>
                                        <p:cTn id="12"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loridita.jpg"/>
          <p:cNvPicPr>
            <a:picLocks noGrp="1" noChangeAspect="1"/>
          </p:cNvPicPr>
          <p:nvPr>
            <p:ph idx="1"/>
          </p:nvPr>
        </p:nvPicPr>
        <p:blipFill>
          <a:blip r:embed="rId2">
            <a:lum contrast="20000"/>
          </a:blip>
          <a:stretch>
            <a:fillRect/>
          </a:stretch>
        </p:blipFill>
        <p:spPr>
          <a:xfrm>
            <a:off x="-41247" y="1000108"/>
            <a:ext cx="9185247" cy="5286388"/>
          </a:xfrm>
        </p:spPr>
      </p:pic>
      <p:pic>
        <p:nvPicPr>
          <p:cNvPr id="5" name="3 Marcador de contenido" descr="floridita.jpg"/>
          <p:cNvPicPr>
            <a:picLocks noChangeAspect="1"/>
          </p:cNvPicPr>
          <p:nvPr/>
        </p:nvPicPr>
        <p:blipFill>
          <a:blip r:embed="rId2">
            <a:lum contrast="20000"/>
          </a:blip>
          <a:stretch>
            <a:fillRect/>
          </a:stretch>
        </p:blipFill>
        <p:spPr>
          <a:xfrm>
            <a:off x="285720" y="1214422"/>
            <a:ext cx="8510614" cy="4898116"/>
          </a:xfrm>
          <a:prstGeom prst="rect">
            <a:avLst/>
          </a:prstGeom>
        </p:spPr>
      </p:pic>
      <p:sp>
        <p:nvSpPr>
          <p:cNvPr id="6" name="5 CuadroTexto"/>
          <p:cNvSpPr txBox="1"/>
          <p:nvPr/>
        </p:nvSpPr>
        <p:spPr>
          <a:xfrm rot="20826105">
            <a:off x="7858148" y="4286256"/>
            <a:ext cx="808426" cy="646331"/>
          </a:xfrm>
          <a:prstGeom prst="rect">
            <a:avLst/>
          </a:prstGeom>
          <a:noFill/>
        </p:spPr>
        <p:txBody>
          <a:bodyPr wrap="none" rtlCol="0">
            <a:spAutoFit/>
          </a:bodyPr>
          <a:lstStyle/>
          <a:p>
            <a:r>
              <a:rPr lang="es-ES" dirty="0" err="1" smtClean="0">
                <a:latin typeface="Balthazar" pitchFamily="2" charset="0"/>
              </a:rPr>
              <a:t>Pac-Jaz</a:t>
            </a:r>
            <a:endParaRPr lang="es-ES" dirty="0" smtClean="0">
              <a:latin typeface="Balthazar" pitchFamily="2" charset="0"/>
            </a:endParaRPr>
          </a:p>
          <a:p>
            <a:endParaRPr lang="es-ES" dirty="0"/>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odeguita3.jpg"/>
          <p:cNvPicPr>
            <a:picLocks noGrp="1" noChangeAspect="1"/>
          </p:cNvPicPr>
          <p:nvPr>
            <p:ph idx="1"/>
          </p:nvPr>
        </p:nvPicPr>
        <p:blipFill>
          <a:blip r:embed="rId2">
            <a:lum contrast="10000"/>
          </a:blip>
          <a:stretch>
            <a:fillRect/>
          </a:stretch>
        </p:blipFill>
        <p:spPr>
          <a:xfrm>
            <a:off x="0" y="0"/>
            <a:ext cx="9144000" cy="6858000"/>
          </a:xfrm>
        </p:spPr>
      </p:pic>
      <p:sp>
        <p:nvSpPr>
          <p:cNvPr id="6" name="5 CuadroTexto"/>
          <p:cNvSpPr txBox="1"/>
          <p:nvPr/>
        </p:nvSpPr>
        <p:spPr>
          <a:xfrm>
            <a:off x="3500430" y="6072206"/>
            <a:ext cx="808426" cy="646331"/>
          </a:xfrm>
          <a:prstGeom prst="rect">
            <a:avLst/>
          </a:prstGeom>
          <a:noFill/>
        </p:spPr>
        <p:txBody>
          <a:bodyPr wrap="none" rtlCol="0">
            <a:spAutoFit/>
          </a:bodyPr>
          <a:lstStyle/>
          <a:p>
            <a:r>
              <a:rPr lang="es-ES" dirty="0" err="1" smtClean="0">
                <a:latin typeface="Balthazar" pitchFamily="2" charset="0"/>
              </a:rPr>
              <a:t>Pac-Jaz</a:t>
            </a:r>
            <a:endParaRPr lang="es-ES" dirty="0" smtClean="0">
              <a:latin typeface="Balthazar" pitchFamily="2" charset="0"/>
            </a:endParaRPr>
          </a:p>
          <a:p>
            <a:endParaRPr lang="es-ES" dirty="0"/>
          </a:p>
        </p:txBody>
      </p:sp>
      <p:pic>
        <p:nvPicPr>
          <p:cNvPr id="7" name="3 Marcador de contenido" descr="bodeguita3.jpg"/>
          <p:cNvPicPr>
            <a:picLocks noChangeAspect="1"/>
          </p:cNvPicPr>
          <p:nvPr/>
        </p:nvPicPr>
        <p:blipFill>
          <a:blip r:embed="rId2">
            <a:lum contrast="10000"/>
          </a:blip>
          <a:stretch>
            <a:fillRect/>
          </a:stretch>
        </p:blipFill>
        <p:spPr>
          <a:xfrm>
            <a:off x="714348" y="500018"/>
            <a:ext cx="7715304" cy="6000816"/>
          </a:xfrm>
          <a:prstGeom prst="rect">
            <a:avLst/>
          </a:prstGeom>
        </p:spPr>
      </p:pic>
      <p:sp>
        <p:nvSpPr>
          <p:cNvPr id="8" name="7 CuadroTexto"/>
          <p:cNvSpPr txBox="1"/>
          <p:nvPr/>
        </p:nvSpPr>
        <p:spPr>
          <a:xfrm>
            <a:off x="1071538" y="1928802"/>
            <a:ext cx="6760184" cy="830997"/>
          </a:xfrm>
          <a:prstGeom prst="rect">
            <a:avLst/>
          </a:prstGeom>
          <a:noFill/>
        </p:spPr>
        <p:txBody>
          <a:bodyPr wrap="none" rtlCol="0">
            <a:spAutoFit/>
          </a:bodyPr>
          <a:lstStyle/>
          <a:p>
            <a:r>
              <a:rPr lang="es-ES" sz="4800" dirty="0" smtClean="0">
                <a:ln>
                  <a:solidFill>
                    <a:sysClr val="windowText" lastClr="000000"/>
                  </a:solidFill>
                </a:ln>
                <a:blipFill dpi="0" rotWithShape="1">
                  <a:blip r:embed="rId3"/>
                  <a:srcRect/>
                  <a:tile tx="0" ty="0" sx="100000" sy="100000" flip="none" algn="tl"/>
                </a:blipFill>
                <a:effectLst>
                  <a:outerShdw blurRad="38100" dist="38100" dir="2700000" algn="tl">
                    <a:srgbClr val="000000">
                      <a:alpha val="43137"/>
                    </a:srgbClr>
                  </a:outerShdw>
                </a:effectLst>
              </a:rPr>
              <a:t>"La Bodeguita del Medio"</a:t>
            </a:r>
            <a:endParaRPr lang="es-ES" sz="4800" dirty="0">
              <a:ln>
                <a:solidFill>
                  <a:sysClr val="windowText" lastClr="000000"/>
                </a:solidFill>
              </a:ln>
              <a:blipFill dpi="0" rotWithShape="1">
                <a:blip r:embed="rId3"/>
                <a:srcRect/>
                <a:tile tx="0" ty="0" sx="100000" sy="100000" flip="none" algn="tl"/>
              </a:blip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odeguita5.jpg"/>
          <p:cNvPicPr>
            <a:picLocks noGrp="1" noChangeAspect="1"/>
          </p:cNvPicPr>
          <p:nvPr>
            <p:ph idx="1"/>
          </p:nvPr>
        </p:nvPicPr>
        <p:blipFill>
          <a:blip r:embed="rId2">
            <a:lum bright="-10000" contrast="10000"/>
          </a:blip>
          <a:stretch>
            <a:fillRect/>
          </a:stretch>
        </p:blipFill>
        <p:spPr>
          <a:xfrm>
            <a:off x="1714480" y="0"/>
            <a:ext cx="6002383" cy="6858000"/>
          </a:xfrm>
        </p:spPr>
      </p:pic>
      <p:pic>
        <p:nvPicPr>
          <p:cNvPr id="5" name="3 Marcador de contenido" descr="bodeguita5.jpg"/>
          <p:cNvPicPr>
            <a:picLocks noChangeAspect="1"/>
          </p:cNvPicPr>
          <p:nvPr/>
        </p:nvPicPr>
        <p:blipFill>
          <a:blip r:embed="rId2">
            <a:lum bright="-10000" contrast="10000"/>
          </a:blip>
          <a:stretch>
            <a:fillRect/>
          </a:stretch>
        </p:blipFill>
        <p:spPr>
          <a:xfrm>
            <a:off x="1928794" y="285728"/>
            <a:ext cx="5357850" cy="6121591"/>
          </a:xfrm>
          <a:prstGeom prst="rect">
            <a:avLst/>
          </a:prstGeom>
        </p:spPr>
      </p:pic>
      <p:sp>
        <p:nvSpPr>
          <p:cNvPr id="6" name="5 CuadroTexto"/>
          <p:cNvSpPr txBox="1"/>
          <p:nvPr/>
        </p:nvSpPr>
        <p:spPr>
          <a:xfrm>
            <a:off x="6643702" y="5286388"/>
            <a:ext cx="184731" cy="369332"/>
          </a:xfrm>
          <a:prstGeom prst="rect">
            <a:avLst/>
          </a:prstGeom>
          <a:noFill/>
        </p:spPr>
        <p:txBody>
          <a:bodyPr wrap="none" rtlCol="0">
            <a:spAutoFit/>
          </a:bodyPr>
          <a:lstStyle/>
          <a:p>
            <a:endParaRPr lang="es-ES" dirty="0"/>
          </a:p>
        </p:txBody>
      </p:sp>
      <p:sp>
        <p:nvSpPr>
          <p:cNvPr id="8" name="7 CuadroTexto"/>
          <p:cNvSpPr txBox="1"/>
          <p:nvPr/>
        </p:nvSpPr>
        <p:spPr>
          <a:xfrm>
            <a:off x="6286512" y="5857892"/>
            <a:ext cx="669799" cy="307777"/>
          </a:xfrm>
          <a:prstGeom prst="rect">
            <a:avLst/>
          </a:prstGeom>
          <a:noFill/>
        </p:spPr>
        <p:txBody>
          <a:bodyPr wrap="none" rtlCol="0">
            <a:spAutoFit/>
          </a:bodyPr>
          <a:lstStyle/>
          <a:p>
            <a:r>
              <a:rPr lang="es-ES" sz="1400" dirty="0" err="1" smtClean="0">
                <a:latin typeface="Balthazar" pitchFamily="2" charset="0"/>
              </a:rPr>
              <a:t>Pac-Jaz</a:t>
            </a:r>
            <a:endParaRPr lang="es-ES" sz="1400" dirty="0">
              <a:latin typeface="Balthazar" pitchFamily="2"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odeguita4.jpg"/>
          <p:cNvPicPr>
            <a:picLocks noGrp="1" noChangeAspect="1"/>
          </p:cNvPicPr>
          <p:nvPr>
            <p:ph idx="1"/>
          </p:nvPr>
        </p:nvPicPr>
        <p:blipFill>
          <a:blip r:embed="rId2">
            <a:lum bright="-10000" contrast="10000"/>
          </a:blip>
          <a:stretch>
            <a:fillRect/>
          </a:stretch>
        </p:blipFill>
        <p:spPr>
          <a:xfrm>
            <a:off x="1285852" y="0"/>
            <a:ext cx="6572296" cy="6858000"/>
          </a:xfrm>
        </p:spPr>
      </p:pic>
      <p:sp>
        <p:nvSpPr>
          <p:cNvPr id="5" name="4 Rectángulo"/>
          <p:cNvSpPr/>
          <p:nvPr/>
        </p:nvSpPr>
        <p:spPr>
          <a:xfrm>
            <a:off x="2071670" y="5715016"/>
            <a:ext cx="808426" cy="369332"/>
          </a:xfrm>
          <a:prstGeom prst="rect">
            <a:avLst/>
          </a:prstGeom>
        </p:spPr>
        <p:txBody>
          <a:bodyPr wrap="none">
            <a:spAutoFit/>
          </a:bodyPr>
          <a:lstStyle/>
          <a:p>
            <a:r>
              <a:rPr lang="es-ES" dirty="0" err="1" smtClean="0">
                <a:latin typeface="Balthazar" pitchFamily="2" charset="0"/>
              </a:rPr>
              <a:t>Pac-Jaz</a:t>
            </a:r>
            <a:endParaRPr lang="es-ES" dirty="0">
              <a:latin typeface="Balthazar" pitchFamily="2" charset="0"/>
            </a:endParaRPr>
          </a:p>
        </p:txBody>
      </p:sp>
      <p:pic>
        <p:nvPicPr>
          <p:cNvPr id="7" name="3 Marcador de contenido" descr="bodeguita4.jpg"/>
          <p:cNvPicPr>
            <a:picLocks noChangeAspect="1"/>
          </p:cNvPicPr>
          <p:nvPr/>
        </p:nvPicPr>
        <p:blipFill>
          <a:blip r:embed="rId2">
            <a:lum bright="-10000" contrast="10000"/>
          </a:blip>
          <a:stretch>
            <a:fillRect/>
          </a:stretch>
        </p:blipFill>
        <p:spPr>
          <a:xfrm>
            <a:off x="1571604" y="500042"/>
            <a:ext cx="5691442" cy="5938854"/>
          </a:xfrm>
          <a:prstGeom prst="rect">
            <a:avLst/>
          </a:prstGeom>
        </p:spPr>
      </p:pic>
      <p:sp>
        <p:nvSpPr>
          <p:cNvPr id="6" name="5 CuadroTexto"/>
          <p:cNvSpPr txBox="1"/>
          <p:nvPr/>
        </p:nvSpPr>
        <p:spPr>
          <a:xfrm>
            <a:off x="1071538" y="4786322"/>
            <a:ext cx="285656" cy="369332"/>
          </a:xfrm>
          <a:prstGeom prst="rect">
            <a:avLst/>
          </a:prstGeom>
          <a:noFill/>
        </p:spPr>
        <p:txBody>
          <a:bodyPr wrap="none" rtlCol="0">
            <a:spAutoFit/>
          </a:bodyPr>
          <a:lstStyle/>
          <a:p>
            <a:pPr algn="ctr"/>
            <a:r>
              <a:rPr lang="es-ES" dirty="0" smtClean="0">
                <a:effectLst>
                  <a:outerShdw blurRad="38100" dist="38100" dir="2700000" algn="tl">
                    <a:srgbClr val="000000">
                      <a:alpha val="43137"/>
                    </a:srgbClr>
                  </a:outerShdw>
                </a:effectLst>
              </a:rPr>
              <a:t>"</a:t>
            </a:r>
            <a:endParaRPr lang="es-ES" sz="3200" dirty="0"/>
          </a:p>
        </p:txBody>
      </p:sp>
      <p:sp>
        <p:nvSpPr>
          <p:cNvPr id="8" name="7 CuadroTexto"/>
          <p:cNvSpPr txBox="1"/>
          <p:nvPr/>
        </p:nvSpPr>
        <p:spPr>
          <a:xfrm>
            <a:off x="1714480" y="3857628"/>
            <a:ext cx="6143667" cy="2677656"/>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rPr>
              <a:t>La vida en la Habana Vieja es muy activa, en ella se celebran infinidad de actividades y dispone de todo tipo de restaurantes desde los llamados "paladares" que son lugares familiares donde se sirven comidas criollas hasta restaurantes de fama internacional, como</a:t>
            </a:r>
          </a:p>
          <a:p>
            <a:r>
              <a:rPr lang="es-ES" sz="2400" dirty="0" smtClean="0">
                <a:effectLst>
                  <a:outerShdw blurRad="38100" dist="38100" dir="2700000" algn="tl">
                    <a:srgbClr val="000000">
                      <a:alpha val="43137"/>
                    </a:srgbClr>
                  </a:outerShdw>
                </a:effectLst>
              </a:rPr>
              <a:t>            "La Bodeguita del Medio"</a:t>
            </a:r>
            <a:endParaRPr lang="es-ES" sz="2400" dirty="0"/>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strVal val="#ppt_w*0.70"/>
                                          </p:val>
                                        </p:tav>
                                        <p:tav tm="100000">
                                          <p:val>
                                            <p:strVal val="#ppt_w"/>
                                          </p:val>
                                        </p:tav>
                                      </p:tavLst>
                                    </p:anim>
                                    <p:anim calcmode="lin" valueType="num">
                                      <p:cBhvr>
                                        <p:cTn id="15" dur="2000" fill="hold"/>
                                        <p:tgtEl>
                                          <p:spTgt spid="8"/>
                                        </p:tgtEl>
                                        <p:attrNameLst>
                                          <p:attrName>ppt_h</p:attrName>
                                        </p:attrNameLst>
                                      </p:cBhvr>
                                      <p:tavLst>
                                        <p:tav tm="0">
                                          <p:val>
                                            <p:strVal val="#ppt_h"/>
                                          </p:val>
                                        </p:tav>
                                        <p:tav tm="100000">
                                          <p:val>
                                            <p:strVal val="#ppt_h"/>
                                          </p:val>
                                        </p:tav>
                                      </p:tavLst>
                                    </p:anim>
                                    <p:animEffect transition="in" filter="fade">
                                      <p:cBhvr>
                                        <p:cTn id="1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odeguita6.jpg"/>
          <p:cNvPicPr>
            <a:picLocks noGrp="1" noChangeAspect="1"/>
          </p:cNvPicPr>
          <p:nvPr>
            <p:ph idx="1"/>
          </p:nvPr>
        </p:nvPicPr>
        <p:blipFill>
          <a:blip r:embed="rId2">
            <a:lum bright="-10000" contrast="10000"/>
          </a:blip>
          <a:stretch>
            <a:fillRect/>
          </a:stretch>
        </p:blipFill>
        <p:spPr>
          <a:xfrm>
            <a:off x="1928794" y="0"/>
            <a:ext cx="5572146" cy="6858000"/>
          </a:xfrm>
        </p:spPr>
      </p:pic>
      <p:pic>
        <p:nvPicPr>
          <p:cNvPr id="5" name="3 Marcador de contenido" descr="bodeguita6.jpg"/>
          <p:cNvPicPr>
            <a:picLocks noChangeAspect="1"/>
          </p:cNvPicPr>
          <p:nvPr/>
        </p:nvPicPr>
        <p:blipFill>
          <a:blip r:embed="rId2">
            <a:lum bright="-10000" contrast="10000"/>
          </a:blip>
          <a:stretch>
            <a:fillRect/>
          </a:stretch>
        </p:blipFill>
        <p:spPr>
          <a:xfrm>
            <a:off x="2000232" y="214290"/>
            <a:ext cx="5173599" cy="6367482"/>
          </a:xfrm>
          <a:prstGeom prst="rect">
            <a:avLst/>
          </a:prstGeom>
        </p:spPr>
      </p:pic>
      <p:sp>
        <p:nvSpPr>
          <p:cNvPr id="6" name="5 CuadroTexto"/>
          <p:cNvSpPr txBox="1"/>
          <p:nvPr/>
        </p:nvSpPr>
        <p:spPr>
          <a:xfrm>
            <a:off x="2071670" y="6286520"/>
            <a:ext cx="602088" cy="276999"/>
          </a:xfrm>
          <a:prstGeom prst="rect">
            <a:avLst/>
          </a:prstGeom>
          <a:noFill/>
        </p:spPr>
        <p:txBody>
          <a:bodyPr wrap="none" rtlCol="0">
            <a:spAutoFit/>
          </a:bodyPr>
          <a:lstStyle/>
          <a:p>
            <a:r>
              <a:rPr lang="es-ES" sz="1200" dirty="0" err="1" smtClean="0">
                <a:latin typeface="Balthazar" pitchFamily="2" charset="0"/>
              </a:rPr>
              <a:t>Pac-Jaz</a:t>
            </a:r>
            <a:endParaRPr lang="es-ES" sz="1200" dirty="0">
              <a:latin typeface="Balthazar" pitchFamily="2"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odeguitaenmedio2.jpg"/>
          <p:cNvPicPr>
            <a:picLocks noGrp="1" noChangeAspect="1"/>
          </p:cNvPicPr>
          <p:nvPr>
            <p:ph idx="1"/>
          </p:nvPr>
        </p:nvPicPr>
        <p:blipFill>
          <a:blip r:embed="rId2">
            <a:lum contrast="10000"/>
          </a:blip>
          <a:stretch>
            <a:fillRect/>
          </a:stretch>
        </p:blipFill>
        <p:spPr>
          <a:xfrm>
            <a:off x="1428728" y="0"/>
            <a:ext cx="6286544" cy="6858000"/>
          </a:xfrm>
        </p:spPr>
      </p:pic>
      <p:pic>
        <p:nvPicPr>
          <p:cNvPr id="5" name="3 Marcador de contenido" descr="bodeguitaenmedio2.jpg"/>
          <p:cNvPicPr>
            <a:picLocks noChangeAspect="1"/>
          </p:cNvPicPr>
          <p:nvPr/>
        </p:nvPicPr>
        <p:blipFill>
          <a:blip r:embed="rId2">
            <a:lum contrast="10000"/>
          </a:blip>
          <a:stretch>
            <a:fillRect/>
          </a:stretch>
        </p:blipFill>
        <p:spPr>
          <a:xfrm>
            <a:off x="1785918" y="357166"/>
            <a:ext cx="5574958" cy="608173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odeguitahabana.jpg"/>
          <p:cNvPicPr>
            <a:picLocks noGrp="1" noChangeAspect="1"/>
          </p:cNvPicPr>
          <p:nvPr>
            <p:ph idx="1"/>
          </p:nvPr>
        </p:nvPicPr>
        <p:blipFill>
          <a:blip r:embed="rId2">
            <a:lum bright="10000"/>
          </a:blip>
          <a:stretch>
            <a:fillRect/>
          </a:stretch>
        </p:blipFill>
        <p:spPr>
          <a:xfrm>
            <a:off x="0" y="0"/>
            <a:ext cx="9144000" cy="6858000"/>
          </a:xfrm>
        </p:spPr>
      </p:pic>
      <p:sp>
        <p:nvSpPr>
          <p:cNvPr id="7" name="6 CuadroTexto"/>
          <p:cNvSpPr txBox="1"/>
          <p:nvPr/>
        </p:nvSpPr>
        <p:spPr>
          <a:xfrm>
            <a:off x="571472" y="5000636"/>
            <a:ext cx="808426" cy="646331"/>
          </a:xfrm>
          <a:prstGeom prst="rect">
            <a:avLst/>
          </a:prstGeom>
          <a:noFill/>
        </p:spPr>
        <p:txBody>
          <a:bodyPr wrap="none" rtlCol="0">
            <a:spAutoFit/>
          </a:bodyPr>
          <a:lstStyle/>
          <a:p>
            <a:r>
              <a:rPr lang="es-ES" dirty="0" err="1" smtClean="0">
                <a:latin typeface="Balthazar" pitchFamily="2" charset="0"/>
              </a:rPr>
              <a:t>Pac-Jaz</a:t>
            </a:r>
            <a:endParaRPr lang="es-ES" dirty="0" smtClean="0">
              <a:latin typeface="Balthazar" pitchFamily="2" charset="0"/>
            </a:endParaRPr>
          </a:p>
          <a:p>
            <a:endParaRPr lang="es-ES" dirty="0"/>
          </a:p>
        </p:txBody>
      </p:sp>
      <p:pic>
        <p:nvPicPr>
          <p:cNvPr id="8" name="3 Marcador de contenido" descr="bodeguitahabana.jpg"/>
          <p:cNvPicPr>
            <a:picLocks noChangeAspect="1"/>
          </p:cNvPicPr>
          <p:nvPr/>
        </p:nvPicPr>
        <p:blipFill>
          <a:blip r:embed="rId2">
            <a:lum bright="10000"/>
          </a:blip>
          <a:stretch>
            <a:fillRect/>
          </a:stretch>
        </p:blipFill>
        <p:spPr>
          <a:xfrm>
            <a:off x="357158" y="428604"/>
            <a:ext cx="8215370" cy="6161528"/>
          </a:xfrm>
          <a:prstGeom prst="rect">
            <a:avLst/>
          </a:prstGeom>
        </p:spPr>
      </p:pic>
      <p:sp>
        <p:nvSpPr>
          <p:cNvPr id="6" name="5 CuadroTexto"/>
          <p:cNvSpPr txBox="1"/>
          <p:nvPr/>
        </p:nvSpPr>
        <p:spPr>
          <a:xfrm>
            <a:off x="0" y="4500570"/>
            <a:ext cx="8572527" cy="2677656"/>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rPr>
              <a:t>uno de los grandes lugares turísticos de la ciudad, por donde han pasado desde escritores a políticos. Muchos de ellos han dejado su huella en el local y en sus paredes puedes encontrar firmas tan insólitas como la de </a:t>
            </a:r>
            <a:r>
              <a:rPr lang="es-ES" sz="2400" dirty="0" err="1" smtClean="0">
                <a:effectLst>
                  <a:outerShdw blurRad="38100" dist="38100" dir="2700000" algn="tl">
                    <a:srgbClr val="000000">
                      <a:alpha val="43137"/>
                    </a:srgbClr>
                  </a:outerShdw>
                </a:effectLst>
              </a:rPr>
              <a:t>Errol</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Flynn</a:t>
            </a:r>
            <a:r>
              <a:rPr lang="es-ES" sz="2400" dirty="0" smtClean="0">
                <a:effectLst>
                  <a:outerShdw blurRad="38100" dist="38100" dir="2700000" algn="tl">
                    <a:srgbClr val="000000">
                      <a:alpha val="43137"/>
                    </a:srgbClr>
                  </a:outerShdw>
                </a:effectLst>
              </a:rPr>
              <a:t> o Salvador Allende. Aquí puedes disfrutar de la gastronomía típica cubana, sus puros habanos y su música.</a:t>
            </a:r>
          </a:p>
          <a:p>
            <a:pPr algn="ctr"/>
            <a:endParaRPr lang="es-ES" sz="2400" dirty="0"/>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0.7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uba-la_habana_01.jpg"/>
          <p:cNvPicPr>
            <a:picLocks noGrp="1" noChangeAspect="1"/>
          </p:cNvPicPr>
          <p:nvPr>
            <p:ph idx="1"/>
          </p:nvPr>
        </p:nvPicPr>
        <p:blipFill>
          <a:blip r:embed="rId2">
            <a:lum contrast="10000"/>
          </a:blip>
          <a:stretch>
            <a:fillRect/>
          </a:stretch>
        </p:blipFill>
        <p:spPr>
          <a:xfrm>
            <a:off x="0" y="642918"/>
            <a:ext cx="9144000" cy="5500726"/>
          </a:xfrm>
          <a:scene3d>
            <a:camera prst="orthographicFront"/>
            <a:lightRig rig="threePt" dir="t"/>
          </a:scene3d>
          <a:sp3d>
            <a:bevelT w="165100" prst="coolSlant"/>
          </a:sp3d>
        </p:spPr>
      </p:pic>
      <p:pic>
        <p:nvPicPr>
          <p:cNvPr id="5" name="3 Marcador de contenido" descr="cuba-la_habana_01.jpg"/>
          <p:cNvPicPr>
            <a:picLocks noChangeAspect="1"/>
          </p:cNvPicPr>
          <p:nvPr/>
        </p:nvPicPr>
        <p:blipFill>
          <a:blip r:embed="rId2">
            <a:lum contrast="10000"/>
          </a:blip>
          <a:stretch>
            <a:fillRect/>
          </a:stretch>
        </p:blipFill>
        <p:spPr>
          <a:xfrm>
            <a:off x="214282" y="857232"/>
            <a:ext cx="8572560" cy="5000660"/>
          </a:xfrm>
          <a:prstGeom prst="rect">
            <a:avLst/>
          </a:prstGeom>
        </p:spPr>
      </p:pic>
      <p:sp>
        <p:nvSpPr>
          <p:cNvPr id="6" name="5 CuadroTexto"/>
          <p:cNvSpPr txBox="1"/>
          <p:nvPr/>
        </p:nvSpPr>
        <p:spPr>
          <a:xfrm>
            <a:off x="7143768" y="3143248"/>
            <a:ext cx="669799" cy="307777"/>
          </a:xfrm>
          <a:prstGeom prst="rect">
            <a:avLst/>
          </a:prstGeom>
          <a:noFill/>
        </p:spPr>
        <p:txBody>
          <a:bodyPr wrap="none" rtlCol="0">
            <a:spAutoFit/>
          </a:bodyPr>
          <a:lstStyle/>
          <a:p>
            <a:r>
              <a:rPr lang="es-ES" sz="1400" dirty="0" err="1" smtClean="0">
                <a:latin typeface="Balthazar" pitchFamily="2" charset="0"/>
              </a:rPr>
              <a:t>Pac-Jaz</a:t>
            </a:r>
            <a:endParaRPr lang="es-ES" sz="1400" dirty="0">
              <a:latin typeface="Balthazar" pitchFamily="2" charset="0"/>
            </a:endParaRPr>
          </a:p>
        </p:txBody>
      </p:sp>
      <p:sp>
        <p:nvSpPr>
          <p:cNvPr id="7" name="6 CuadroTexto"/>
          <p:cNvSpPr txBox="1"/>
          <p:nvPr/>
        </p:nvSpPr>
        <p:spPr>
          <a:xfrm>
            <a:off x="928662" y="1000108"/>
            <a:ext cx="6858048" cy="2062103"/>
          </a:xfrm>
          <a:prstGeom prst="rect">
            <a:avLst/>
          </a:prstGeom>
          <a:noFill/>
        </p:spPr>
        <p:txBody>
          <a:bodyPr wrap="square" rtlCol="0">
            <a:spAutoFit/>
          </a:bodyPr>
          <a:lstStyle/>
          <a:p>
            <a:pPr algn="ctr"/>
            <a:r>
              <a:rPr lang="es-ES" sz="3200" dirty="0" smtClean="0">
                <a:effectLst>
                  <a:outerShdw blurRad="38100" dist="38100" dir="2700000" algn="tl">
                    <a:srgbClr val="000000">
                      <a:alpha val="43137"/>
                    </a:srgbClr>
                  </a:outerShdw>
                </a:effectLst>
              </a:rPr>
              <a:t>La Habana llama la atención por su combinación única de colores, arquitectura, coches antiguos americanos y salvajes playas</a:t>
            </a:r>
            <a:endParaRPr lang="es-ES" sz="3200" dirty="0"/>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childTnLst>
                          </p:cTn>
                        </p:par>
                        <p:par>
                          <p:cTn id="11" fill="hold">
                            <p:stCondLst>
                              <p:cond delay="5000"/>
                            </p:stCondLst>
                            <p:childTnLst>
                              <p:par>
                                <p:cTn id="12" presetID="5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strVal val="#ppt_w*0.70"/>
                                          </p:val>
                                        </p:tav>
                                        <p:tav tm="100000">
                                          <p:val>
                                            <p:strVal val="#ppt_w"/>
                                          </p:val>
                                        </p:tav>
                                      </p:tavLst>
                                    </p:anim>
                                    <p:anim calcmode="lin" valueType="num">
                                      <p:cBhvr>
                                        <p:cTn id="15" dur="2000" fill="hold"/>
                                        <p:tgtEl>
                                          <p:spTgt spid="7"/>
                                        </p:tgtEl>
                                        <p:attrNameLst>
                                          <p:attrName>ppt_h</p:attrName>
                                        </p:attrNameLst>
                                      </p:cBhvr>
                                      <p:tavLst>
                                        <p:tav tm="0">
                                          <p:val>
                                            <p:strVal val="#ppt_h"/>
                                          </p:val>
                                        </p:tav>
                                        <p:tav tm="100000">
                                          <p:val>
                                            <p:strVal val="#ppt_h"/>
                                          </p:val>
                                        </p:tav>
                                      </p:tavLst>
                                    </p:anim>
                                    <p:animEffect transition="in" filter="fade">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layacayolevisacuba.jpg"/>
          <p:cNvPicPr>
            <a:picLocks noGrp="1" noChangeAspect="1"/>
          </p:cNvPicPr>
          <p:nvPr>
            <p:ph idx="1"/>
          </p:nvPr>
        </p:nvPicPr>
        <p:blipFill>
          <a:blip r:embed="rId2">
            <a:lum bright="-10000" contrast="20000"/>
          </a:blip>
          <a:stretch>
            <a:fillRect/>
          </a:stretch>
        </p:blipFill>
        <p:spPr>
          <a:xfrm>
            <a:off x="0" y="0"/>
            <a:ext cx="9143999" cy="6858000"/>
          </a:xfrm>
        </p:spPr>
      </p:pic>
      <p:pic>
        <p:nvPicPr>
          <p:cNvPr id="5" name="Picture 21" descr="milespowerpoints_r2_c4">
            <a:hlinkClick r:id="rId3"/>
          </p:cNvPr>
          <p:cNvPicPr>
            <a:picLocks noChangeAspect="1" noChangeArrowheads="1"/>
          </p:cNvPicPr>
          <p:nvPr/>
        </p:nvPicPr>
        <p:blipFill>
          <a:blip r:embed="rId4"/>
          <a:srcRect/>
          <a:stretch>
            <a:fillRect/>
          </a:stretch>
        </p:blipFill>
        <p:spPr bwMode="auto">
          <a:xfrm flipV="1">
            <a:off x="-5528466" y="-714403"/>
            <a:ext cx="409461" cy="71437"/>
          </a:xfrm>
          <a:prstGeom prst="roundRect">
            <a:avLst/>
          </a:prstGeom>
          <a:noFill/>
          <a:ln w="9525">
            <a:noFill/>
            <a:miter lim="800000"/>
            <a:headEnd/>
            <a:tailEnd/>
          </a:ln>
          <a:scene3d>
            <a:camera prst="orthographicFront"/>
            <a:lightRig rig="threePt" dir="t"/>
          </a:scene3d>
          <a:sp3d>
            <a:bevelT w="165100" prst="coolSlant"/>
          </a:sp3d>
        </p:spPr>
      </p:pic>
      <p:pic>
        <p:nvPicPr>
          <p:cNvPr id="6" name="Picture 14" descr="too">
            <a:hlinkClick r:id="rId5"/>
          </p:cNvPr>
          <p:cNvPicPr>
            <a:picLocks noChangeAspect="1" noChangeArrowheads="1"/>
          </p:cNvPicPr>
          <p:nvPr/>
        </p:nvPicPr>
        <p:blipFill>
          <a:blip r:embed="rId6"/>
          <a:srcRect/>
          <a:stretch>
            <a:fillRect/>
          </a:stretch>
        </p:blipFill>
        <p:spPr bwMode="auto">
          <a:xfrm flipH="1" flipV="1">
            <a:off x="-6214603" y="325437"/>
            <a:ext cx="642408" cy="45719"/>
          </a:xfrm>
          <a:prstGeom prst="roundRect">
            <a:avLst/>
          </a:prstGeom>
          <a:noFill/>
          <a:scene3d>
            <a:camera prst="orthographicFront"/>
            <a:lightRig rig="threePt" dir="t"/>
          </a:scene3d>
          <a:sp3d>
            <a:bevelT w="165100" prst="coolSlant"/>
          </a:sp3d>
        </p:spPr>
      </p:pic>
      <p:sp>
        <p:nvSpPr>
          <p:cNvPr id="7" name="Rectangle 23"/>
          <p:cNvSpPr>
            <a:spLocks noChangeArrowheads="1"/>
          </p:cNvSpPr>
          <p:nvPr/>
        </p:nvSpPr>
        <p:spPr bwMode="auto">
          <a:xfrm>
            <a:off x="2879725" y="2916238"/>
            <a:ext cx="4537075" cy="3995737"/>
          </a:xfrm>
          <a:prstGeom prst="rect">
            <a:avLst/>
          </a:prstGeom>
          <a:noFill/>
          <a:ln w="9525">
            <a:noFill/>
            <a:miter lim="800000"/>
            <a:headEnd/>
            <a:tailEnd/>
          </a:ln>
          <a:effectLst/>
        </p:spPr>
        <p:txBody>
          <a:bodyPr wrap="none" anchor="ctr"/>
          <a:lstStyle/>
          <a:p>
            <a:pPr algn="ctr"/>
            <a:endParaRPr lang="es-ES"/>
          </a:p>
        </p:txBody>
      </p:sp>
      <p:sp>
        <p:nvSpPr>
          <p:cNvPr id="8" name="Text Box 24">
            <a:hlinkClick r:id="rId7"/>
          </p:cNvPr>
          <p:cNvSpPr txBox="1">
            <a:spLocks noChangeArrowheads="1"/>
          </p:cNvSpPr>
          <p:nvPr/>
        </p:nvSpPr>
        <p:spPr bwMode="auto">
          <a:xfrm>
            <a:off x="6643702" y="5286388"/>
            <a:ext cx="1657350" cy="523220"/>
          </a:xfrm>
          <a:prstGeom prst="rect">
            <a:avLst/>
          </a:prstGeom>
          <a:noFill/>
          <a:ln w="9525">
            <a:noFill/>
            <a:miter lim="800000"/>
            <a:headEnd/>
            <a:tailEnd/>
          </a:ln>
          <a:effectLst/>
        </p:spPr>
        <p:txBody>
          <a:bodyPr>
            <a:spAutoFit/>
          </a:bodyPr>
          <a:lstStyle/>
          <a:p>
            <a:pPr>
              <a:spcBef>
                <a:spcPct val="50000"/>
              </a:spcBef>
            </a:pPr>
            <a:endParaRPr lang="es-ES" sz="2800" u="sng" dirty="0">
              <a:solidFill>
                <a:srgbClr val="0000FF"/>
              </a:solidFill>
            </a:endParaRPr>
          </a:p>
        </p:txBody>
      </p:sp>
      <p:sp>
        <p:nvSpPr>
          <p:cNvPr id="9" name="Text Box 25"/>
          <p:cNvSpPr txBox="1">
            <a:spLocks noChangeArrowheads="1"/>
          </p:cNvSpPr>
          <p:nvPr/>
        </p:nvSpPr>
        <p:spPr bwMode="auto">
          <a:xfrm>
            <a:off x="6643702" y="3714752"/>
            <a:ext cx="1368425" cy="523220"/>
          </a:xfrm>
          <a:prstGeom prst="rect">
            <a:avLst/>
          </a:prstGeom>
          <a:noFill/>
          <a:ln w="9525">
            <a:noFill/>
            <a:miter lim="800000"/>
            <a:headEnd/>
            <a:tailEnd/>
          </a:ln>
          <a:effectLst/>
        </p:spPr>
        <p:txBody>
          <a:bodyPr>
            <a:spAutoFit/>
          </a:bodyPr>
          <a:lstStyle/>
          <a:p>
            <a:pPr>
              <a:spcBef>
                <a:spcPct val="50000"/>
              </a:spcBef>
            </a:pPr>
            <a:endParaRPr lang="es-ES" sz="2800" dirty="0"/>
          </a:p>
        </p:txBody>
      </p:sp>
      <p:sp>
        <p:nvSpPr>
          <p:cNvPr id="10" name="Text Box 26"/>
          <p:cNvSpPr txBox="1">
            <a:spLocks noChangeArrowheads="1"/>
          </p:cNvSpPr>
          <p:nvPr/>
        </p:nvSpPr>
        <p:spPr bwMode="auto">
          <a:xfrm>
            <a:off x="6572264" y="6072206"/>
            <a:ext cx="1584325" cy="523220"/>
          </a:xfrm>
          <a:prstGeom prst="rect">
            <a:avLst/>
          </a:prstGeom>
          <a:noFill/>
          <a:ln w="9525">
            <a:noFill/>
            <a:miter lim="800000"/>
            <a:headEnd/>
            <a:tailEnd/>
          </a:ln>
          <a:effectLst/>
        </p:spPr>
        <p:txBody>
          <a:bodyPr>
            <a:spAutoFit/>
          </a:bodyPr>
          <a:lstStyle/>
          <a:p>
            <a:pPr>
              <a:spcBef>
                <a:spcPct val="50000"/>
              </a:spcBef>
            </a:pPr>
            <a:endParaRPr lang="es-ES" sz="2800" dirty="0">
              <a:solidFill>
                <a:schemeClr val="tx1"/>
              </a:solidFill>
            </a:endParaRPr>
          </a:p>
        </p:txBody>
      </p:sp>
      <p:sp>
        <p:nvSpPr>
          <p:cNvPr id="11" name="Text Box 29"/>
          <p:cNvSpPr txBox="1">
            <a:spLocks noChangeArrowheads="1"/>
          </p:cNvSpPr>
          <p:nvPr/>
        </p:nvSpPr>
        <p:spPr bwMode="auto">
          <a:xfrm>
            <a:off x="2000232" y="6072206"/>
            <a:ext cx="184731" cy="584775"/>
          </a:xfrm>
          <a:prstGeom prst="rect">
            <a:avLst/>
          </a:prstGeom>
          <a:noFill/>
          <a:ln w="9525">
            <a:noFill/>
            <a:miter lim="800000"/>
            <a:headEnd/>
            <a:tailEnd/>
          </a:ln>
          <a:effectLst/>
        </p:spPr>
        <p:txBody>
          <a:bodyPr wrap="none">
            <a:spAutoFit/>
          </a:bodyPr>
          <a:lstStyle/>
          <a:p>
            <a:endParaRPr lang="es-ES" sz="3200" b="1" u="none" dirty="0"/>
          </a:p>
        </p:txBody>
      </p:sp>
    </p:spTree>
  </p:cSld>
  <p:clrMapOvr>
    <a:masterClrMapping/>
  </p:clrMapOvr>
  <p:transition spd="slow" advTm="25000">
    <p:comb/>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Chevy_Azul_y_Pareja_Bailando.jpg"/>
          <p:cNvPicPr>
            <a:picLocks noGrp="1" noChangeAspect="1"/>
          </p:cNvPicPr>
          <p:nvPr>
            <p:ph idx="1"/>
          </p:nvPr>
        </p:nvPicPr>
        <p:blipFill>
          <a:blip r:embed="rId2">
            <a:lum bright="10000" contrast="10000"/>
          </a:blip>
          <a:stretch>
            <a:fillRect/>
          </a:stretch>
        </p:blipFill>
        <p:spPr>
          <a:xfrm>
            <a:off x="0" y="0"/>
            <a:ext cx="9137720" cy="6858000"/>
          </a:xfrm>
        </p:spPr>
      </p:pic>
      <p:sp>
        <p:nvSpPr>
          <p:cNvPr id="6" name="5 CuadroTexto"/>
          <p:cNvSpPr txBox="1"/>
          <p:nvPr/>
        </p:nvSpPr>
        <p:spPr>
          <a:xfrm>
            <a:off x="1714480" y="4714884"/>
            <a:ext cx="669799" cy="307777"/>
          </a:xfrm>
          <a:prstGeom prst="rect">
            <a:avLst/>
          </a:prstGeom>
          <a:noFill/>
        </p:spPr>
        <p:txBody>
          <a:bodyPr wrap="none" rtlCol="0">
            <a:spAutoFit/>
          </a:bodyPr>
          <a:lstStyle/>
          <a:p>
            <a:r>
              <a:rPr lang="es-ES" sz="1400" dirty="0" err="1" smtClean="0">
                <a:latin typeface="Balthazar" pitchFamily="2" charset="0"/>
              </a:rPr>
              <a:t>Pac-Jaz</a:t>
            </a:r>
            <a:endParaRPr lang="es-ES" sz="1400" dirty="0">
              <a:latin typeface="Balthazar" pitchFamily="2" charset="0"/>
            </a:endParaRPr>
          </a:p>
        </p:txBody>
      </p:sp>
      <p:pic>
        <p:nvPicPr>
          <p:cNvPr id="8" name="4 Marcador de contenido" descr="Chevy_Azul_y_Pareja_Bailando.jpg"/>
          <p:cNvPicPr>
            <a:picLocks noChangeAspect="1"/>
          </p:cNvPicPr>
          <p:nvPr/>
        </p:nvPicPr>
        <p:blipFill>
          <a:blip r:embed="rId2">
            <a:lum bright="10000" contrast="10000"/>
          </a:blip>
          <a:stretch>
            <a:fillRect/>
          </a:stretch>
        </p:blipFill>
        <p:spPr>
          <a:xfrm>
            <a:off x="357158" y="285728"/>
            <a:ext cx="8358246" cy="6254999"/>
          </a:xfrm>
          <a:prstGeom prst="rect">
            <a:avLst/>
          </a:prstGeom>
        </p:spPr>
      </p:pic>
      <p:sp>
        <p:nvSpPr>
          <p:cNvPr id="7" name="6 CuadroTexto"/>
          <p:cNvSpPr txBox="1"/>
          <p:nvPr/>
        </p:nvSpPr>
        <p:spPr>
          <a:xfrm>
            <a:off x="5786446" y="6143644"/>
            <a:ext cx="2620846" cy="400110"/>
          </a:xfrm>
          <a:prstGeom prst="rect">
            <a:avLst/>
          </a:prstGeom>
          <a:noFill/>
        </p:spPr>
        <p:txBody>
          <a:bodyPr wrap="none" rtlCol="0">
            <a:spAutoFit/>
          </a:bodyPr>
          <a:lstStyle/>
          <a:p>
            <a:r>
              <a:rPr lang="es-ES" sz="2000" dirty="0" smtClean="0">
                <a:solidFill>
                  <a:srgbClr val="D0B03C"/>
                </a:solidFill>
                <a:latin typeface="Balthazar" pitchFamily="2" charset="0"/>
              </a:rPr>
              <a:t>Francisco del Olmo-Jazmín</a:t>
            </a:r>
            <a:endParaRPr lang="es-ES" sz="2000" dirty="0">
              <a:solidFill>
                <a:srgbClr val="D0B03C"/>
              </a:solidFill>
              <a:latin typeface="Balthazar" pitchFamily="2" charset="0"/>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5000"/>
                                        <p:tgtEl>
                                          <p:spTgt spid="5"/>
                                        </p:tgtEl>
                                      </p:cBhvr>
                                    </p:animEffec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by="(-#ppt_w*2)" calcmode="lin" valueType="num">
                                      <p:cBhvr rctx="PPT">
                                        <p:cTn id="13" dur="500" autoRev="1" fill="hold">
                                          <p:stCondLst>
                                            <p:cond delay="0"/>
                                          </p:stCondLst>
                                        </p:cTn>
                                        <p:tgtEl>
                                          <p:spTgt spid="7"/>
                                        </p:tgtEl>
                                        <p:attrNameLst>
                                          <p:attrName>ppt_w</p:attrName>
                                        </p:attrNameLst>
                                      </p:cBhvr>
                                    </p:anim>
                                    <p:anim by="(#ppt_w*0.50)" calcmode="lin" valueType="num">
                                      <p:cBhvr>
                                        <p:cTn id="14" dur="500" decel="50000" autoRev="1" fill="hold">
                                          <p:stCondLst>
                                            <p:cond delay="0"/>
                                          </p:stCondLst>
                                        </p:cTn>
                                        <p:tgtEl>
                                          <p:spTgt spid="7"/>
                                        </p:tgtEl>
                                        <p:attrNameLst>
                                          <p:attrName>ppt_x</p:attrName>
                                        </p:attrNameLst>
                                      </p:cBhvr>
                                    </p:anim>
                                    <p:anim from="(-#ppt_h/2)" to="(#ppt_y)" calcmode="lin" valueType="num">
                                      <p:cBhvr>
                                        <p:cTn id="15" dur="1000" fill="hold">
                                          <p:stCondLst>
                                            <p:cond delay="0"/>
                                          </p:stCondLst>
                                        </p:cTn>
                                        <p:tgtEl>
                                          <p:spTgt spid="7"/>
                                        </p:tgtEl>
                                        <p:attrNameLst>
                                          <p:attrName>ppt_y</p:attrName>
                                        </p:attrNameLst>
                                      </p:cBhvr>
                                    </p:anim>
                                    <p:animRot by="21600000">
                                      <p:cBhvr>
                                        <p:cTn id="16"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HABANA-CUB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HABANA-CUBA</Template>
  <TotalTime>0</TotalTime>
  <Words>1149</Words>
  <Application>Microsoft Office PowerPoint</Application>
  <PresentationFormat>Presentación en pantalla (4:3)</PresentationFormat>
  <Paragraphs>102</Paragraphs>
  <Slides>73</Slides>
  <Notes>1</Notes>
  <HiddenSlides>0</HiddenSlides>
  <MMClips>0</MMClips>
  <ScaleCrop>false</ScaleCrop>
  <HeadingPairs>
    <vt:vector size="4" baseType="variant">
      <vt:variant>
        <vt:lpstr>Tema</vt:lpstr>
      </vt:variant>
      <vt:variant>
        <vt:i4>2</vt:i4>
      </vt:variant>
      <vt:variant>
        <vt:lpstr>Títulos de diapositiva</vt:lpstr>
      </vt:variant>
      <vt:variant>
        <vt:i4>73</vt:i4>
      </vt:variant>
    </vt:vector>
  </HeadingPairs>
  <TitlesOfParts>
    <vt:vector size="75" baseType="lpstr">
      <vt:lpstr>LA HABANA-CUBA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2012-05-26T21:56:58Z</dcterms:created>
  <dcterms:modified xsi:type="dcterms:W3CDTF">2012-05-26T21:57:51Z</dcterms:modified>
</cp:coreProperties>
</file>