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316" r:id="rId3"/>
    <p:sldId id="457" r:id="rId4"/>
    <p:sldId id="462" r:id="rId5"/>
    <p:sldId id="508" r:id="rId6"/>
    <p:sldId id="510" r:id="rId7"/>
    <p:sldId id="472" r:id="rId8"/>
    <p:sldId id="467" r:id="rId9"/>
    <p:sldId id="509" r:id="rId10"/>
    <p:sldId id="461" r:id="rId11"/>
    <p:sldId id="476" r:id="rId12"/>
    <p:sldId id="459" r:id="rId13"/>
    <p:sldId id="460" r:id="rId14"/>
    <p:sldId id="494" r:id="rId15"/>
    <p:sldId id="499" r:id="rId16"/>
    <p:sldId id="506" r:id="rId17"/>
    <p:sldId id="477" r:id="rId18"/>
    <p:sldId id="504" r:id="rId19"/>
    <p:sldId id="505" r:id="rId20"/>
    <p:sldId id="495" r:id="rId21"/>
    <p:sldId id="473" r:id="rId22"/>
    <p:sldId id="507" r:id="rId23"/>
    <p:sldId id="474" r:id="rId24"/>
    <p:sldId id="498" r:id="rId25"/>
    <p:sldId id="500" r:id="rId26"/>
    <p:sldId id="501" r:id="rId27"/>
    <p:sldId id="502" r:id="rId28"/>
    <p:sldId id="503" r:id="rId29"/>
    <p:sldId id="496" r:id="rId30"/>
    <p:sldId id="481" r:id="rId31"/>
    <p:sldId id="483" r:id="rId32"/>
    <p:sldId id="485" r:id="rId33"/>
    <p:sldId id="482" r:id="rId34"/>
    <p:sldId id="478" r:id="rId35"/>
    <p:sldId id="487" r:id="rId36"/>
    <p:sldId id="488" r:id="rId37"/>
    <p:sldId id="468" r:id="rId38"/>
    <p:sldId id="489" r:id="rId39"/>
    <p:sldId id="484" r:id="rId40"/>
    <p:sldId id="458" r:id="rId41"/>
    <p:sldId id="480" r:id="rId42"/>
    <p:sldId id="490" r:id="rId43"/>
    <p:sldId id="491" r:id="rId44"/>
    <p:sldId id="471" r:id="rId45"/>
    <p:sldId id="492" r:id="rId46"/>
    <p:sldId id="493" r:id="rId47"/>
    <p:sldId id="463" r:id="rId48"/>
    <p:sldId id="486" r:id="rId49"/>
    <p:sldId id="470" r:id="rId50"/>
    <p:sldId id="465" r:id="rId51"/>
    <p:sldId id="453" r:id="rId52"/>
    <p:sldId id="464" r:id="rId53"/>
    <p:sldId id="466" r:id="rId54"/>
    <p:sldId id="497" r:id="rId55"/>
    <p:sldId id="317" r:id="rId56"/>
    <p:sldId id="511" r:id="rId57"/>
  </p:sldIdLst>
  <p:sldSz cx="110172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mYRj+o/eQsBfr51oeIdUw==" hashData="t5TWjTH8PvNQ4luIPrawORuP+v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40" d="100"/>
          <a:sy n="40" d="100"/>
        </p:scale>
        <p:origin x="-1632" y="-834"/>
      </p:cViewPr>
      <p:guideLst>
        <p:guide orient="horz" pos="2160"/>
        <p:guide pos="3471"/>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05/05/2020</a:t>
            </a:fld>
            <a:endParaRPr lang="es-ES"/>
          </a:p>
        </p:txBody>
      </p:sp>
      <p:sp>
        <p:nvSpPr>
          <p:cNvPr id="4" name="3 Marcador de imagen de diapositiva"/>
          <p:cNvSpPr>
            <a:spLocks noGrp="1" noRot="1" noChangeAspect="1"/>
          </p:cNvSpPr>
          <p:nvPr>
            <p:ph type="sldImg" idx="2"/>
          </p:nvPr>
        </p:nvSpPr>
        <p:spPr>
          <a:xfrm>
            <a:off x="674688" y="685800"/>
            <a:ext cx="55086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74688" y="685800"/>
            <a:ext cx="55086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74688" y="685800"/>
            <a:ext cx="55086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8</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74688" y="685800"/>
            <a:ext cx="55086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74688" y="685800"/>
            <a:ext cx="55086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19</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74688" y="685800"/>
            <a:ext cx="55086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28</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74688" y="685800"/>
            <a:ext cx="55086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74688" y="685800"/>
            <a:ext cx="55086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53</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6296" y="2130435"/>
            <a:ext cx="936466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52588" y="3886200"/>
            <a:ext cx="7712076"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05/05/2020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05/05/2020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70289" y="4406910"/>
            <a:ext cx="936466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70289" y="2906713"/>
            <a:ext cx="936466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05/05/2020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0863" y="1600206"/>
            <a:ext cx="486595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00436" y="1600206"/>
            <a:ext cx="486595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05/05/2020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0866" y="1535113"/>
            <a:ext cx="486786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0866" y="2174875"/>
            <a:ext cx="486786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96616" y="1535113"/>
            <a:ext cx="486977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96616" y="2174875"/>
            <a:ext cx="486977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05/05/2020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05/05/2020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05/05/2020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0867" y="273050"/>
            <a:ext cx="3624599"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07439" y="273060"/>
            <a:ext cx="615894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0867" y="1435103"/>
            <a:ext cx="362459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05/05/2020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59461" y="4800600"/>
            <a:ext cx="661035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59461" y="612775"/>
            <a:ext cx="661035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59461" y="5367338"/>
            <a:ext cx="661035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05/05/2020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05/05/2020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987508" y="274648"/>
            <a:ext cx="2478882"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0867" y="274648"/>
            <a:ext cx="725302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05/05/2020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6295" y="2130428"/>
            <a:ext cx="936466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52589" y="3886200"/>
            <a:ext cx="771207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77922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50863" y="274638"/>
            <a:ext cx="9915526"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0863" y="1600206"/>
            <a:ext cx="9915526"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50865" y="6356360"/>
            <a:ext cx="257069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05/05/2020</a:t>
            </a:fld>
            <a:endParaRPr lang="es-ES"/>
          </a:p>
        </p:txBody>
      </p:sp>
      <p:sp>
        <p:nvSpPr>
          <p:cNvPr id="5" name="4 Marcador de pie de página"/>
          <p:cNvSpPr>
            <a:spLocks noGrp="1"/>
          </p:cNvSpPr>
          <p:nvPr>
            <p:ph type="ftr" sz="quarter" idx="3"/>
          </p:nvPr>
        </p:nvSpPr>
        <p:spPr>
          <a:xfrm>
            <a:off x="3764229" y="6356360"/>
            <a:ext cx="348879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895697" y="6356360"/>
            <a:ext cx="2570692"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0862" y="6245225"/>
            <a:ext cx="257069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0.gif"/></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4.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2.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4.jpeg"/><Relationship Id="rId4" Type="http://schemas.openxmlformats.org/officeDocument/2006/relationships/image" Target="../media/image2.gif"/></Relationships>
</file>

<file path=ppt/slides/_rels/slide55.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9109"/>
            <a:ext cx="11017250" cy="7098659"/>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7069" y="3387071"/>
            <a:ext cx="6858000" cy="8386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546319" y="3387071"/>
            <a:ext cx="6858000" cy="8386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10172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1017250" cy="74688"/>
          </a:xfrm>
          <a:prstGeom prst="rect">
            <a:avLst/>
          </a:prstGeom>
          <a:noFill/>
          <a:ln w="9525">
            <a:noFill/>
            <a:miter lim="800000"/>
            <a:headEnd/>
            <a:tailEnd/>
          </a:ln>
        </p:spPr>
      </p:pic>
      <p:sp>
        <p:nvSpPr>
          <p:cNvPr id="155665" name="Rectangle 17"/>
          <p:cNvSpPr>
            <a:spLocks noChangeArrowheads="1"/>
          </p:cNvSpPr>
          <p:nvPr/>
        </p:nvSpPr>
        <p:spPr bwMode="auto">
          <a:xfrm>
            <a:off x="430334" y="585790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30331" y="5715019"/>
            <a:ext cx="842312" cy="766986"/>
          </a:xfrm>
          <a:prstGeom prst="rect">
            <a:avLst/>
          </a:prstGeom>
          <a:noFill/>
          <a:ln w="38100">
            <a:solidFill>
              <a:srgbClr val="1CDEF8"/>
            </a:solidFill>
            <a:miter lim="800000"/>
            <a:headEnd/>
            <a:tailEnd/>
          </a:ln>
        </p:spPr>
      </p:pic>
      <p:sp>
        <p:nvSpPr>
          <p:cNvPr id="19" name="18 Rectángulo"/>
          <p:cNvSpPr/>
          <p:nvPr/>
        </p:nvSpPr>
        <p:spPr>
          <a:xfrm>
            <a:off x="2386057" y="4572026"/>
            <a:ext cx="324375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48726" y="928670"/>
            <a:ext cx="7926748"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Graciosa</a:t>
            </a:r>
          </a:p>
          <a:p>
            <a:pPr algn="ctr"/>
            <a:r>
              <a:rPr lang="es-ES" sz="1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(Canarias)</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27866" y="5611366"/>
            <a:ext cx="2420367" cy="934064"/>
          </a:xfrm>
          <a:prstGeom prst="rect">
            <a:avLst/>
          </a:prstGeom>
          <a:noFill/>
        </p:spPr>
      </p:pic>
      <p:sp>
        <p:nvSpPr>
          <p:cNvPr id="13" name="12 Rectángulo"/>
          <p:cNvSpPr/>
          <p:nvPr/>
        </p:nvSpPr>
        <p:spPr>
          <a:xfrm>
            <a:off x="-5508624" y="-642966"/>
            <a:ext cx="5508626"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4000" advTm="11000">
        <p14:vortex dir="r"/>
        <p:sndAc>
          <p:stSnd>
            <p:snd r:embed="rId2" name="LossabandennosIslascanarias-1.wav"/>
          </p:stSnd>
        </p:sndAc>
      </p:transition>
    </mc:Choice>
    <mc:Fallback xmlns="">
      <p:transition spd="slow" advTm="11000">
        <p:fade/>
        <p:sndAc>
          <p:stSnd>
            <p:snd r:embed="rId7" name="LossabandennosIslascanarias-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8" presetClass="exit" presetSubtype="32" fill="hold" nodeType="withEffect">
                                  <p:stCondLst>
                                    <p:cond delay="4750"/>
                                  </p:stCondLst>
                                  <p:childTnLst>
                                    <p:animEffect transition="out" filter="diamond(out)">
                                      <p:cBhvr>
                                        <p:cTn id="17" dur="1750"/>
                                        <p:tgtEl>
                                          <p:spTgt spid="14"/>
                                        </p:tgtEl>
                                      </p:cBhvr>
                                    </p:animEffect>
                                    <p:set>
                                      <p:cBhvr>
                                        <p:cTn id="18" dur="1" fill="hold">
                                          <p:stCondLst>
                                            <p:cond delay="174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9108"/>
            <a:ext cx="11017249" cy="709865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Consejos para visitar Lanzarote - El blog de viajealcentrodelatierra"/>
          <p:cNvPicPr>
            <a:picLocks noChangeAspect="1" noChangeArrowheads="1"/>
          </p:cNvPicPr>
          <p:nvPr/>
        </p:nvPicPr>
        <p:blipFill rotWithShape="1">
          <a:blip r:embed="rId3">
            <a:extLst>
              <a:ext uri="{28A0092B-C50C-407E-A947-70E740481C1C}">
                <a14:useLocalDpi xmlns:a14="http://schemas.microsoft.com/office/drawing/2010/main" val="0"/>
              </a:ext>
            </a:extLst>
          </a:blip>
          <a:srcRect l="10462" r="5886"/>
          <a:stretch/>
        </p:blipFill>
        <p:spPr bwMode="auto">
          <a:xfrm>
            <a:off x="1299411" y="307830"/>
            <a:ext cx="8373978" cy="6444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0970061"/>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upload.wikimedia.org/wikipedia/commons/thumb/6/6e/Playa_de_las_Conchas_y_Monta%C3%B1a_Blanca_desde_Monta%C3%B1a_Bermeja.jpg/1024px-Playa_de_las_Conchas_y_Monta%C3%B1a_Blanca_desde_Monta%C3%B1a_Bermej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75" y="0"/>
            <a:ext cx="1105943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4425503"/>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05640" y="1882854"/>
            <a:ext cx="7643055"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00"/>
                </a:solidFill>
                <a:latin typeface="Arial Narrow" pitchFamily="34" charset="0"/>
                <a:cs typeface="Microsoft Sans Serif" pitchFamily="34" charset="0"/>
              </a:rPr>
              <a:t>La Graciosa es una isla que pertenece a la provincia de Las Palmas (Canarias, España). Forma parte del archipiélago </a:t>
            </a:r>
            <a:r>
              <a:rPr lang="es-ES" altLang="es-ES" b="1" i="1" dirty="0" err="1">
                <a:solidFill>
                  <a:srgbClr val="FF0000"/>
                </a:solidFill>
                <a:latin typeface="Arial Narrow" pitchFamily="34" charset="0"/>
                <a:cs typeface="Microsoft Sans Serif" pitchFamily="34" charset="0"/>
              </a:rPr>
              <a:t>Chinijo</a:t>
            </a:r>
            <a:r>
              <a:rPr lang="es-ES" altLang="es-ES" b="1" i="1" dirty="0">
                <a:solidFill>
                  <a:srgbClr val="FF0000"/>
                </a:solidFill>
                <a:latin typeface="Arial Narrow" pitchFamily="34" charset="0"/>
                <a:cs typeface="Microsoft Sans Serif" pitchFamily="34" charset="0"/>
              </a:rPr>
              <a:t> junto con los islotes de Montaña Clara, Roque del Este, Roque del Oeste y </a:t>
            </a:r>
            <a:r>
              <a:rPr lang="es-ES" altLang="es-ES" b="1" i="1" dirty="0" err="1">
                <a:solidFill>
                  <a:srgbClr val="FF0000"/>
                </a:solidFill>
                <a:latin typeface="Arial Narrow" pitchFamily="34" charset="0"/>
                <a:cs typeface="Microsoft Sans Serif" pitchFamily="34" charset="0"/>
              </a:rPr>
              <a:t>Alegranza</a:t>
            </a:r>
            <a:r>
              <a:rPr lang="es-ES" altLang="es-ES" b="1" i="1" dirty="0">
                <a:solidFill>
                  <a:srgbClr val="FF0000"/>
                </a:solidFill>
                <a:latin typeface="Arial Narrow" pitchFamily="34" charset="0"/>
                <a:cs typeface="Microsoft Sans Serif" pitchFamily="34" charset="0"/>
              </a:rPr>
              <a:t>, y todos ellos forman parte del municipio de </a:t>
            </a:r>
            <a:r>
              <a:rPr lang="es-ES" altLang="es-ES" b="1" i="1" dirty="0" err="1">
                <a:solidFill>
                  <a:srgbClr val="FF0000"/>
                </a:solidFill>
                <a:latin typeface="Arial Narrow" pitchFamily="34" charset="0"/>
                <a:cs typeface="Microsoft Sans Serif" pitchFamily="34" charset="0"/>
              </a:rPr>
              <a:t>Teguise</a:t>
            </a:r>
            <a:r>
              <a:rPr lang="es-ES" altLang="es-ES" b="1" i="1" dirty="0">
                <a:solidFill>
                  <a:srgbClr val="FF0000"/>
                </a:solidFill>
                <a:latin typeface="Arial Narrow" pitchFamily="34" charset="0"/>
                <a:cs typeface="Microsoft Sans Serif" pitchFamily="34" charset="0"/>
              </a:rPr>
              <a:t> en Lanzarote. La economía insular está basada principalmente en el turismo.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9754" y="5306266"/>
            <a:ext cx="1735886" cy="1366752"/>
          </a:xfrm>
          <a:prstGeom prst="rect">
            <a:avLst/>
          </a:prstGeom>
          <a:noFill/>
        </p:spPr>
      </p:pic>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31890" y="11850"/>
            <a:ext cx="1129998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907872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4"/>
                                        </p:tgtEl>
                                      </p:cBhvr>
                                    </p:animEffect>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La Graciosa es ¡grandi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246" y="-207304"/>
            <a:ext cx="11269265" cy="7065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064374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El Lanzarote de César Manrique"/>
          <p:cNvPicPr>
            <a:picLocks noChangeAspect="1" noChangeArrowheads="1"/>
          </p:cNvPicPr>
          <p:nvPr/>
        </p:nvPicPr>
        <p:blipFill rotWithShape="1">
          <a:blip r:embed="rId2">
            <a:extLst>
              <a:ext uri="{28A0092B-C50C-407E-A947-70E740481C1C}">
                <a14:useLocalDpi xmlns:a14="http://schemas.microsoft.com/office/drawing/2010/main" val="0"/>
              </a:ext>
            </a:extLst>
          </a:blip>
          <a:srcRect t="37615"/>
          <a:stretch/>
        </p:blipFill>
        <p:spPr bwMode="auto">
          <a:xfrm>
            <a:off x="0" y="-15119"/>
            <a:ext cx="11017250" cy="687311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2041" y="1412776"/>
            <a:ext cx="2736304" cy="646331"/>
          </a:xfrm>
          <a:prstGeom prst="rect">
            <a:avLst/>
          </a:prstGeom>
          <a:solidFill>
            <a:srgbClr val="00FFFF"/>
          </a:solidFill>
        </p:spPr>
        <p:txBody>
          <a:bodyPr wrap="square">
            <a:spAutoFit/>
          </a:bodyPr>
          <a:lstStyle/>
          <a:p>
            <a:r>
              <a:rPr lang="es-ES" dirty="0"/>
              <a:t>Isla de la Graciosa desde el Mirador del Río, Lanzarote. </a:t>
            </a:r>
          </a:p>
        </p:txBody>
      </p:sp>
    </p:spTree>
    <p:extLst>
      <p:ext uri="{BB962C8B-B14F-4D97-AF65-F5344CB8AC3E}">
        <p14:creationId xmlns:p14="http://schemas.microsoft.com/office/powerpoint/2010/main" val="1604509263"/>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La isla de la Graciosa desde el Mirador del Río, “impresionan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8" y="-1431189"/>
            <a:ext cx="11009361" cy="8257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9977098"/>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28305" y="692696"/>
            <a:ext cx="7643055" cy="569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Arial Narrow" pitchFamily="34" charset="0"/>
                <a:cs typeface="Microsoft Sans Serif" pitchFamily="34" charset="0"/>
              </a:rPr>
              <a:t>La Graciosa está al noroeste de Lanzarote, isla de la que depende administrativamente y de la que la separa un brazo de mar conocido como El Río. También se halla relativamente cerca de la costa continental africana. La Graciosa posee unos 29 km² en los que se hallan los dos únicos pueblos de la isla: Caleta del Sebo (capital insular) y Pedro Barba. Es la menos poblada de las ocho islas habitadas y su población es de 737 habitantes (en 2019</a:t>
            </a:r>
            <a:r>
              <a:rPr lang="es-ES" altLang="es-ES" sz="2800" b="1" i="1" dirty="0" smtClean="0">
                <a:solidFill>
                  <a:srgbClr val="FF0000"/>
                </a:solidFill>
                <a:latin typeface="Arial Narrow" pitchFamily="34" charset="0"/>
                <a:cs typeface="Microsoft Sans Serif" pitchFamily="34" charset="0"/>
              </a:rPr>
              <a:t>).​ </a:t>
            </a:r>
            <a:r>
              <a:rPr lang="es-ES" altLang="es-ES" sz="2800" b="1" i="1" dirty="0">
                <a:solidFill>
                  <a:srgbClr val="FF0000"/>
                </a:solidFill>
                <a:latin typeface="Arial Narrow" pitchFamily="34" charset="0"/>
                <a:cs typeface="Microsoft Sans Serif" pitchFamily="34" charset="0"/>
              </a:rPr>
              <a:t>Salvo los cascos urbanos de los dos núcleos habitados, el resto de la isla pertenece al Patrimonio Nacional, estando su gestión adscrita al Organismo Autónomo Parques Nacionales.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9754" y="5306266"/>
            <a:ext cx="1735886" cy="1366752"/>
          </a:xfrm>
          <a:prstGeom prst="rect">
            <a:avLst/>
          </a:prstGeom>
          <a:noFill/>
        </p:spPr>
      </p:pic>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257966" y="0"/>
            <a:ext cx="11299982" cy="7244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17302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4"/>
                                        </p:tgtEl>
                                      </p:cBhvr>
                                    </p:animEffect>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upload.wikimedia.org/wikipedia/commons/thumb/b/bb/Islote_de_Lobos.JPG/800px-Islote_de_Lob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017250" cy="7560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957833"/>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omo-ir-de-lanzarote-a-la-graciosa-barcos-muchos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2" y="0"/>
            <a:ext cx="11018362" cy="8243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022061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upload.wikimedia.org/wikipedia/commons/thumb/f/f1/Caleta_de_Cebo-interior.JPG/800px-Caleta_de_Cebo-interi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017250" cy="7560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44579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upload.wikimedia.org/wikipedia/commons/thumb/8/84/Pedro_Barba_-_Panor%C3%A1mica_Lejana.JPG/800px-Pedro_Barba_-_Panor%C3%A1mica_Leja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92" y="0"/>
            <a:ext cx="11029341" cy="7568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586706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05640" y="1882854"/>
            <a:ext cx="7643055"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00"/>
                </a:solidFill>
                <a:latin typeface="Arial Narrow" pitchFamily="34" charset="0"/>
                <a:cs typeface="Microsoft Sans Serif" pitchFamily="34" charset="0"/>
              </a:rPr>
              <a:t>Desde el puerto de </a:t>
            </a:r>
            <a:r>
              <a:rPr lang="es-ES" altLang="es-ES" b="1" i="1" dirty="0" err="1">
                <a:solidFill>
                  <a:srgbClr val="FF0000"/>
                </a:solidFill>
                <a:latin typeface="Arial Narrow" pitchFamily="34" charset="0"/>
                <a:cs typeface="Microsoft Sans Serif" pitchFamily="34" charset="0"/>
              </a:rPr>
              <a:t>Órzola</a:t>
            </a:r>
            <a:r>
              <a:rPr lang="es-ES" altLang="es-ES" b="1" i="1" dirty="0">
                <a:solidFill>
                  <a:srgbClr val="FF0000"/>
                </a:solidFill>
                <a:latin typeface="Arial Narrow" pitchFamily="34" charset="0"/>
                <a:cs typeface="Microsoft Sans Serif" pitchFamily="34" charset="0"/>
              </a:rPr>
              <a:t>, un pequeño pueblo de pescadores en el extremo norte de Lanzarote, parten los barcos que llegan hasta La Graciosa. Aunque hay un pequeño helipuerto, la única manera «accesible» en la que los turistas pueden llegar a ella es en </a:t>
            </a:r>
            <a:r>
              <a:rPr lang="es-ES" altLang="es-ES" b="1" i="1" dirty="0" err="1">
                <a:solidFill>
                  <a:srgbClr val="FF0000"/>
                </a:solidFill>
                <a:latin typeface="Arial Narrow" pitchFamily="34" charset="0"/>
                <a:cs typeface="Microsoft Sans Serif" pitchFamily="34" charset="0"/>
              </a:rPr>
              <a:t>ferry</a:t>
            </a:r>
            <a:r>
              <a:rPr lang="es-ES" altLang="es-ES" b="1" i="1" dirty="0">
                <a:solidFill>
                  <a:srgbClr val="FF0000"/>
                </a:solidFill>
                <a:latin typeface="Arial Narrow" pitchFamily="34" charset="0"/>
                <a:cs typeface="Microsoft Sans Serif" pitchFamily="34" charset="0"/>
              </a:rPr>
              <a:t>. El trayecto se alarga una media hora.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9754" y="5306266"/>
            <a:ext cx="1735886" cy="1366752"/>
          </a:xfrm>
          <a:prstGeom prst="rect">
            <a:avLst/>
          </a:prstGeom>
          <a:noFill/>
        </p:spPr>
      </p:pic>
      <p:pic>
        <p:nvPicPr>
          <p:cNvPr id="6"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10" y="-13847"/>
            <a:ext cx="11015640" cy="6965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24359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1" presetClass="exit" presetSubtype="1" fill="hold" nodeType="withEffect">
                                  <p:stCondLst>
                                    <p:cond delay="2250"/>
                                  </p:stCondLst>
                                  <p:childTnLst>
                                    <p:animEffect transition="out" filter="wheel(1)">
                                      <p:cBhvr>
                                        <p:cTn id="11" dur="2500"/>
                                        <p:tgtEl>
                                          <p:spTgt spid="6"/>
                                        </p:tgtEl>
                                      </p:cBhvr>
                                    </p:animEffect>
                                    <p:set>
                                      <p:cBhvr>
                                        <p:cTn id="12" dur="1" fill="hold">
                                          <p:stCondLst>
                                            <p:cond delay="2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a Graciosa camina hacia la sostenibil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10140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026130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ruzamos 'el Río' y desembarcamos en La Graciosa para arrancar el 20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334"/>
            <a:ext cx="11213432" cy="7143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963873"/>
      </p:ext>
    </p:extLst>
  </p:cSld>
  <p:clrMapOvr>
    <a:masterClrMapping/>
  </p:clrMapOvr>
  <mc:AlternateContent xmlns:mc="http://schemas.openxmlformats.org/markup-compatibility/2006" xmlns:p14="http://schemas.microsoft.com/office/powerpoint/2010/main">
    <mc:Choice Requires="p14">
      <p:transition spd="slow" p14:dur="4000" advTm="8000">
        <p14:vortex dir="r"/>
        <p:sndAc>
          <p:stSnd>
            <p:snd r:embed="rId2" name="PacodeluciaEntredosaguas.wav"/>
          </p:stSnd>
        </p:sndAc>
      </p:transition>
    </mc:Choice>
    <mc:Fallback xmlns="">
      <p:transition spd="slow" advTm="8000">
        <p:fade/>
        <p:sndAc>
          <p:stSnd>
            <p:snd r:embed="rId4" name="PacodeluciaEntredosaguas.wav"/>
          </p:stSnd>
        </p:sndAc>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omo-ir-de-lanzarote-a-la-graciosa-bici-muchos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136"/>
            <a:ext cx="11017250" cy="7331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0024016"/>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Apartamentos La Graciosa | Tenerife, Adeje | CanariasViaj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 y="-28292"/>
            <a:ext cx="11034821" cy="6886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5587599"/>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El Veril: fotografía de El Veril, Caleta de Sebo - Tripadvis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4" y="-28473"/>
            <a:ext cx="11280861" cy="6886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605987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05640" y="1882854"/>
            <a:ext cx="7643055"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000" b="1" i="1" dirty="0">
                <a:solidFill>
                  <a:srgbClr val="FF0000"/>
                </a:solidFill>
                <a:latin typeface="Arial Narrow" pitchFamily="34" charset="0"/>
                <a:cs typeface="Microsoft Sans Serif" pitchFamily="34" charset="0"/>
              </a:rPr>
              <a:t>Vista a la playita y el puerto de Caleta del Sebo, único pueblo de la isla de La Graciosa (excepto las pocas casas de Pedro Barba). El majestuoso Risco de </a:t>
            </a:r>
            <a:r>
              <a:rPr lang="es-ES" altLang="es-ES" sz="4000" b="1" i="1" dirty="0" err="1">
                <a:solidFill>
                  <a:srgbClr val="FF0000"/>
                </a:solidFill>
                <a:latin typeface="Arial Narrow" pitchFamily="34" charset="0"/>
                <a:cs typeface="Microsoft Sans Serif" pitchFamily="34" charset="0"/>
              </a:rPr>
              <a:t>Famara</a:t>
            </a:r>
            <a:r>
              <a:rPr lang="es-ES" altLang="es-ES" sz="4000" b="1" i="1" dirty="0">
                <a:solidFill>
                  <a:srgbClr val="FF0000"/>
                </a:solidFill>
                <a:latin typeface="Arial Narrow" pitchFamily="34" charset="0"/>
                <a:cs typeface="Microsoft Sans Serif" pitchFamily="34" charset="0"/>
              </a:rPr>
              <a:t> de Lanzarote al fondo.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9754" y="5306266"/>
            <a:ext cx="1735886" cy="1366752"/>
          </a:xfrm>
          <a:prstGeom prst="rect">
            <a:avLst/>
          </a:prstGeom>
          <a:noFill/>
        </p:spPr>
      </p:pic>
      <p:pic>
        <p:nvPicPr>
          <p:cNvPr id="6"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10" y="-13847"/>
            <a:ext cx="11015640" cy="6965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83782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1" presetClass="exit" presetSubtype="1" fill="hold" nodeType="withEffect">
                                  <p:stCondLst>
                                    <p:cond delay="2250"/>
                                  </p:stCondLst>
                                  <p:childTnLst>
                                    <p:animEffect transition="out" filter="wheel(1)">
                                      <p:cBhvr>
                                        <p:cTn id="11" dur="2500"/>
                                        <p:tgtEl>
                                          <p:spTgt spid="6"/>
                                        </p:tgtEl>
                                      </p:cBhvr>
                                    </p:animEffect>
                                    <p:set>
                                      <p:cBhvr>
                                        <p:cTn id="12" dur="1" fill="hold">
                                          <p:stCondLst>
                                            <p:cond delay="2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Los negocios de La Graciosa piden más vigilancia - Lancelot Digi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195"/>
            <a:ext cx="11017250" cy="7341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333327"/>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APARTAMENTOS LA PARDELA II, Caleta de Sebo – Precios actualizados 20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9744"/>
            <a:ext cx="11017251" cy="6887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7195147"/>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sla de La Graciosa, descubre la octava y preciosa Isla Can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19" y="-531874"/>
            <a:ext cx="11297622" cy="7529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9486399"/>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nformación General De Las Calles De La Graciosa, Islas Canari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172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9108509"/>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 día en La Graciosa, la octava isla canaria | Sitios de Españ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95" y="-315416"/>
            <a:ext cx="11186183" cy="7461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0263677"/>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otos: Calles de Caleta de Sebo, La Graciosa (Canarias) - El Dí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189"/>
            <a:ext cx="11068798" cy="7077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513963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olegio Infantil Primaria Tiscamanita: Hoy visitamos la isla de l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4" y="0"/>
            <a:ext cx="11019633" cy="6941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663061"/>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oja de Rutas - Blog de viajes: La Graci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8" y="-29744"/>
            <a:ext cx="11013281" cy="6887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548217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28305" y="1340768"/>
            <a:ext cx="7643055"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00"/>
                </a:solidFill>
                <a:latin typeface="Arial Narrow" pitchFamily="34" charset="0"/>
                <a:cs typeface="Microsoft Sans Serif" pitchFamily="34" charset="0"/>
              </a:rPr>
              <a:t>Practicar surf y </a:t>
            </a:r>
            <a:r>
              <a:rPr lang="es-ES" altLang="es-ES" b="1" i="1" dirty="0" err="1">
                <a:solidFill>
                  <a:srgbClr val="FF0000"/>
                </a:solidFill>
                <a:latin typeface="Arial Narrow" pitchFamily="34" charset="0"/>
                <a:cs typeface="Microsoft Sans Serif" pitchFamily="34" charset="0"/>
              </a:rPr>
              <a:t>kitesurf</a:t>
            </a:r>
            <a:r>
              <a:rPr lang="es-ES" altLang="es-ES" b="1" i="1" dirty="0">
                <a:solidFill>
                  <a:srgbClr val="FF0000"/>
                </a:solidFill>
                <a:latin typeface="Arial Narrow" pitchFamily="34" charset="0"/>
                <a:cs typeface="Microsoft Sans Serif" pitchFamily="34" charset="0"/>
              </a:rPr>
              <a:t> lejos del bullicio de masas. Las olas de las costas de La Graciosa son un paraíso para los </a:t>
            </a:r>
            <a:r>
              <a:rPr lang="es-ES" altLang="es-ES" b="1" i="1" dirty="0" err="1">
                <a:solidFill>
                  <a:srgbClr val="FF0000"/>
                </a:solidFill>
                <a:latin typeface="Arial Narrow" pitchFamily="34" charset="0"/>
                <a:cs typeface="Microsoft Sans Serif" pitchFamily="34" charset="0"/>
              </a:rPr>
              <a:t>surferos</a:t>
            </a:r>
            <a:r>
              <a:rPr lang="es-ES" altLang="es-ES" b="1" i="1" dirty="0">
                <a:solidFill>
                  <a:srgbClr val="FF0000"/>
                </a:solidFill>
                <a:latin typeface="Arial Narrow" pitchFamily="34" charset="0"/>
                <a:cs typeface="Microsoft Sans Serif" pitchFamily="34" charset="0"/>
              </a:rPr>
              <a:t>. Bajo del Corral y Playa Francesa son los mejores lugares. La isla también es perfecta para practicar </a:t>
            </a:r>
            <a:r>
              <a:rPr lang="es-ES" altLang="es-ES" b="1" i="1" dirty="0" err="1">
                <a:solidFill>
                  <a:srgbClr val="FF0000"/>
                </a:solidFill>
                <a:latin typeface="Arial Narrow" pitchFamily="34" charset="0"/>
                <a:cs typeface="Microsoft Sans Serif" pitchFamily="34" charset="0"/>
              </a:rPr>
              <a:t>kitesurf</a:t>
            </a:r>
            <a:r>
              <a:rPr lang="es-ES" altLang="es-ES" b="1" i="1" dirty="0">
                <a:solidFill>
                  <a:srgbClr val="FF0000"/>
                </a:solidFill>
                <a:latin typeface="Arial Narrow" pitchFamily="34" charset="0"/>
                <a:cs typeface="Microsoft Sans Serif" pitchFamily="34" charset="0"/>
              </a:rPr>
              <a:t> gracias a los vientos constantes, sobre todo en verano, cuando casi no llueve y la brisa marina es fresquita. Las olas de las costas de La Graciosa son un paraíso para los </a:t>
            </a:r>
            <a:r>
              <a:rPr lang="es-ES" altLang="es-ES" b="1" i="1" dirty="0" err="1" smtClean="0">
                <a:solidFill>
                  <a:srgbClr val="FF0000"/>
                </a:solidFill>
                <a:latin typeface="Arial Narrow" pitchFamily="34" charset="0"/>
                <a:cs typeface="Microsoft Sans Serif" pitchFamily="34" charset="0"/>
              </a:rPr>
              <a:t>surferos</a:t>
            </a:r>
            <a:r>
              <a:rPr lang="es-ES" altLang="es-ES" b="1" i="1" dirty="0" smtClean="0">
                <a:solidFill>
                  <a:srgbClr val="FF0000"/>
                </a:solidFill>
                <a:latin typeface="Arial Narrow" pitchFamily="34" charset="0"/>
                <a:cs typeface="Microsoft Sans Serif" pitchFamily="34" charset="0"/>
              </a:rPr>
              <a:t>.</a:t>
            </a:r>
            <a:endParaRPr lang="es-ES" altLang="es-ES" b="1" i="1" dirty="0">
              <a:solidFill>
                <a:srgbClr val="FF0000"/>
              </a:solidFill>
              <a:latin typeface="Arial Narrow"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9754" y="5306266"/>
            <a:ext cx="1735886" cy="1366752"/>
          </a:xfrm>
          <a:prstGeom prst="rect">
            <a:avLst/>
          </a:prstGeom>
          <a:noFill/>
        </p:spPr>
      </p:pic>
      <p:pic>
        <p:nvPicPr>
          <p:cNvPr id="6" name="Picture 2" descr="Resultado de imagen de GIF DE PANTONES"/>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10172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130200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3" presetClass="exit" presetSubtype="10" fill="hold" nodeType="withEffect">
                                  <p:stCondLst>
                                    <p:cond delay="2500"/>
                                  </p:stCondLst>
                                  <p:childTnLst>
                                    <p:animEffect transition="out" filter="blinds(horizontal)">
                                      <p:cBhvr>
                                        <p:cTn id="11" dur="2250"/>
                                        <p:tgtEl>
                                          <p:spTgt spid="6"/>
                                        </p:tgtEl>
                                      </p:cBhvr>
                                    </p:animEffect>
                                    <p:set>
                                      <p:cBhvr>
                                        <p:cTn id="12" dur="1" fill="hold">
                                          <p:stCondLst>
                                            <p:cond delay="224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Kitesurf y puesta del sol — Foto de 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39" y="0"/>
            <a:ext cx="11042789" cy="6970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79047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Spot Kitesurf Tailandia | Buscoki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54" y="-169575"/>
            <a:ext cx="11043380" cy="6996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894793"/>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ose Luis\Desktop\descarga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017251" cy="7022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84168"/>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 Clase Privada de KiteFoil - Escuela Kitesurf Mallorca - Nuevo ..."/>
          <p:cNvSpPr>
            <a:spLocks noChangeAspect="1" noChangeArrowheads="1"/>
          </p:cNvSpPr>
          <p:nvPr/>
        </p:nvSpPr>
        <p:spPr bwMode="auto">
          <a:xfrm>
            <a:off x="155575" y="-136525"/>
            <a:ext cx="296863"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 Clase Privada de KiteFoil - Escuela Kitesurf Mallorca - Nuevo ..."/>
          <p:cNvSpPr>
            <a:spLocks noChangeAspect="1" noChangeArrowheads="1"/>
          </p:cNvSpPr>
          <p:nvPr/>
        </p:nvSpPr>
        <p:spPr bwMode="auto">
          <a:xfrm>
            <a:off x="307975" y="15875"/>
            <a:ext cx="296863"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 Clase Privada de KiteFoil - Escuela Kitesurf Mallorca - Nuevo ..."/>
          <p:cNvSpPr>
            <a:spLocks noChangeAspect="1" noChangeArrowheads="1"/>
          </p:cNvSpPr>
          <p:nvPr/>
        </p:nvSpPr>
        <p:spPr bwMode="auto">
          <a:xfrm>
            <a:off x="460375" y="168275"/>
            <a:ext cx="296863"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3560" name="Picture 8" descr="Spot Kitesurf Tailandia | Buscoki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36526"/>
            <a:ext cx="11017250" cy="6984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483121"/>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omo-ir-de-lanzarote-a-la-graciosa-buceo-muchos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99"/>
            <a:ext cx="11086945" cy="7034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836923"/>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05640" y="1882854"/>
            <a:ext cx="7643055"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9600" b="1" i="1" dirty="0" smtClean="0">
                <a:solidFill>
                  <a:srgbClr val="FF0000"/>
                </a:solidFill>
                <a:latin typeface="Ravie" pitchFamily="82" charset="0"/>
                <a:cs typeface="Microsoft Sans Serif" pitchFamily="34" charset="0"/>
              </a:rPr>
              <a:t>SUS PLAYAS</a:t>
            </a:r>
            <a:endParaRPr lang="es-ES" altLang="es-ES" sz="9600" b="1" i="1" dirty="0">
              <a:solidFill>
                <a:srgbClr val="FF0000"/>
              </a:solidFill>
              <a:latin typeface="Ravie" pitchFamily="82"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9754" y="5306266"/>
            <a:ext cx="1735886" cy="1366752"/>
          </a:xfrm>
          <a:prstGeom prst="rect">
            <a:avLst/>
          </a:prstGeom>
          <a:noFill/>
        </p:spPr>
      </p:pic>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931" y="0"/>
            <a:ext cx="1129998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2672828"/>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4"/>
                                        </p:tgtEl>
                                      </p:cBhvr>
                                    </p:animEffect>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9109"/>
            <a:ext cx="11017250" cy="7098659"/>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Mapa de la graciosa lanzarote PLAYAS"/>
          <p:cNvSpPr>
            <a:spLocks noChangeAspect="1" noChangeArrowheads="1"/>
          </p:cNvSpPr>
          <p:nvPr/>
        </p:nvSpPr>
        <p:spPr bwMode="auto">
          <a:xfrm>
            <a:off x="155575" y="-136525"/>
            <a:ext cx="296863"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86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7854" r="19179" b="7186"/>
          <a:stretch/>
        </p:blipFill>
        <p:spPr bwMode="auto">
          <a:xfrm>
            <a:off x="1116137" y="764704"/>
            <a:ext cx="8512571" cy="5229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8133617"/>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Playa y puerto en Caleta del Sebo - La Graciosa, Islas Can… | Flick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047"/>
            <a:ext cx="10996864" cy="687148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8066" y="620688"/>
            <a:ext cx="3312368" cy="646331"/>
          </a:xfrm>
          <a:prstGeom prst="rect">
            <a:avLst/>
          </a:prstGeom>
          <a:solidFill>
            <a:srgbClr val="00FFFF"/>
          </a:solidFill>
        </p:spPr>
        <p:txBody>
          <a:bodyPr wrap="square">
            <a:spAutoFit/>
          </a:bodyPr>
          <a:lstStyle/>
          <a:p>
            <a:r>
              <a:rPr lang="es-ES" dirty="0"/>
              <a:t>Playa y puerto en Caleta del Sebo - La Graciosa, Islas Canarias</a:t>
            </a:r>
          </a:p>
        </p:txBody>
      </p:sp>
    </p:spTree>
    <p:extLst>
      <p:ext uri="{BB962C8B-B14F-4D97-AF65-F5344CB8AC3E}">
        <p14:creationId xmlns:p14="http://schemas.microsoft.com/office/powerpoint/2010/main" val="68161818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lanzarote.com/img/playas/lacocina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269265" cy="750658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6057" y="5934670"/>
            <a:ext cx="5508625" cy="923330"/>
          </a:xfrm>
          <a:prstGeom prst="rect">
            <a:avLst/>
          </a:prstGeom>
          <a:solidFill>
            <a:srgbClr val="00FFFF"/>
          </a:solidFill>
        </p:spPr>
        <p:txBody>
          <a:bodyPr>
            <a:spAutoFit/>
          </a:bodyPr>
          <a:lstStyle/>
          <a:p>
            <a:r>
              <a:rPr lang="es-ES" dirty="0"/>
              <a:t>La playa de La Cocina, como la </a:t>
            </a:r>
            <a:r>
              <a:rPr lang="es-ES" dirty="0" smtClean="0"/>
              <a:t>Mayor </a:t>
            </a:r>
            <a:r>
              <a:rPr lang="es-ES" dirty="0"/>
              <a:t>de las playas de La Graciosa, se encuentra en un paraje virgen y aislado, que hay que salvar a pie.</a:t>
            </a:r>
          </a:p>
        </p:txBody>
      </p:sp>
    </p:spTree>
    <p:extLst>
      <p:ext uri="{BB962C8B-B14F-4D97-AF65-F5344CB8AC3E}">
        <p14:creationId xmlns:p14="http://schemas.microsoft.com/office/powerpoint/2010/main" val="3356711169"/>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Viajar a Lanzarote y La Graciosa fuera de temporada : Barbiegir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17250" cy="6886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57744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upload.wikimedia.org/wikipedia/commons/thumb/6/6b/Playa_de_la_Monta%C3%B1a_Amarilla.JPG/800px-Playa_de_la_Monta%C3%B1a_Amaril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1125249" cy="7634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1143624"/>
      </p:ext>
    </p:extLst>
  </p:cSld>
  <p:clrMapOvr>
    <a:masterClrMapping/>
  </p:clrMapOvr>
  <mc:AlternateContent xmlns:mc="http://schemas.openxmlformats.org/markup-compatibility/2006" xmlns:p14="http://schemas.microsoft.com/office/powerpoint/2010/main">
    <mc:Choice Requires="p14">
      <p:transition spd="slow" p14:dur="4000" advTm="8000">
        <p14:vortex dir="r"/>
        <p:sndAc>
          <p:stSnd>
            <p:snd r:embed="rId2" name="LossabandennosIslascanarias-2.wav"/>
          </p:stSnd>
        </p:sndAc>
      </p:transition>
    </mc:Choice>
    <mc:Fallback xmlns="">
      <p:transition spd="slow" advTm="8000">
        <p:fade/>
        <p:sndAc>
          <p:stSnd>
            <p:snd r:embed="rId4" name="LossabandennosIslascanarias-2.wav"/>
          </p:stSnd>
        </p:sndAc>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lanzarote.com/img/playas/caletarriba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017251" cy="688660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2041" y="548680"/>
            <a:ext cx="5508625" cy="923330"/>
          </a:xfrm>
          <a:prstGeom prst="rect">
            <a:avLst/>
          </a:prstGeom>
          <a:solidFill>
            <a:srgbClr val="00FFFF"/>
          </a:solidFill>
        </p:spPr>
        <p:txBody>
          <a:bodyPr>
            <a:spAutoFit/>
          </a:bodyPr>
          <a:lstStyle/>
          <a:p>
            <a:r>
              <a:rPr lang="es-ES" dirty="0"/>
              <a:t>PLAYA DE CALETA DE ARRIBA</a:t>
            </a:r>
          </a:p>
          <a:p>
            <a:r>
              <a:rPr lang="es-ES" dirty="0"/>
              <a:t>Situada en un paraje virgen y aislado, al que se llega a pie, Caleta de Arriba </a:t>
            </a:r>
            <a:r>
              <a:rPr lang="es-ES" dirty="0" smtClean="0"/>
              <a:t>está </a:t>
            </a:r>
            <a:r>
              <a:rPr lang="es-ES" dirty="0"/>
              <a:t>en la isla de La Graciosa.</a:t>
            </a:r>
          </a:p>
        </p:txBody>
      </p:sp>
    </p:spTree>
    <p:extLst>
      <p:ext uri="{BB962C8B-B14F-4D97-AF65-F5344CB8AC3E}">
        <p14:creationId xmlns:p14="http://schemas.microsoft.com/office/powerpoint/2010/main" val="2250267307"/>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lanzarote.com/img/playas/francesa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017250" cy="733871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40073" y="476672"/>
            <a:ext cx="5508625" cy="923330"/>
          </a:xfrm>
          <a:prstGeom prst="rect">
            <a:avLst/>
          </a:prstGeom>
          <a:solidFill>
            <a:srgbClr val="00FFFF"/>
          </a:solidFill>
        </p:spPr>
        <p:txBody>
          <a:bodyPr>
            <a:spAutoFit/>
          </a:bodyPr>
          <a:lstStyle/>
          <a:p>
            <a:r>
              <a:rPr lang="es-ES" dirty="0"/>
              <a:t>PLAYA DE FRANCESA</a:t>
            </a:r>
          </a:p>
          <a:p>
            <a:r>
              <a:rPr lang="es-ES" dirty="0"/>
              <a:t>La playa de la Francesa, en La Graciosa, </a:t>
            </a:r>
            <a:r>
              <a:rPr lang="es-ES" dirty="0" err="1"/>
              <a:t>est</a:t>
            </a:r>
            <a:r>
              <a:rPr lang="es-ES" dirty="0"/>
              <a:t>� en un paraje virgen y aislado, al que se llega a pie.</a:t>
            </a:r>
          </a:p>
        </p:txBody>
      </p:sp>
    </p:spTree>
    <p:extLst>
      <p:ext uri="{BB962C8B-B14F-4D97-AF65-F5344CB8AC3E}">
        <p14:creationId xmlns:p14="http://schemas.microsoft.com/office/powerpoint/2010/main" val="2980860352"/>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lanzarote.com/img/playas/lasconchas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96863" cy="732513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2041" y="5013176"/>
            <a:ext cx="5508625" cy="1200329"/>
          </a:xfrm>
          <a:prstGeom prst="rect">
            <a:avLst/>
          </a:prstGeom>
          <a:solidFill>
            <a:srgbClr val="00FFFF"/>
          </a:solidFill>
        </p:spPr>
        <p:txBody>
          <a:bodyPr>
            <a:spAutoFit/>
          </a:bodyPr>
          <a:lstStyle/>
          <a:p>
            <a:r>
              <a:rPr lang="es-ES" dirty="0"/>
              <a:t>PLAYA DE LAS CONCHAS</a:t>
            </a:r>
          </a:p>
          <a:p>
            <a:r>
              <a:rPr lang="es-ES" dirty="0"/>
              <a:t>La playa de Las Conchas, en La Graciosa, mide 610 m. de largo y tiene 80 m. de ancho medio. Playa y vistas espectaculares.</a:t>
            </a:r>
          </a:p>
        </p:txBody>
      </p:sp>
    </p:spTree>
    <p:extLst>
      <p:ext uri="{BB962C8B-B14F-4D97-AF65-F5344CB8AC3E}">
        <p14:creationId xmlns:p14="http://schemas.microsoft.com/office/powerpoint/2010/main" val="1022012781"/>
      </p:ext>
    </p:extLst>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FERRY LANZAROTE - LA GRACIOSA | HORARIOS, RUTAS Y PRE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39926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3142183"/>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lanzarote.com/img/playas/elsalado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 y="-23266"/>
            <a:ext cx="11016367" cy="688126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2041" y="445168"/>
            <a:ext cx="5508625" cy="923330"/>
          </a:xfrm>
          <a:prstGeom prst="rect">
            <a:avLst/>
          </a:prstGeom>
          <a:solidFill>
            <a:srgbClr val="00FFFF"/>
          </a:solidFill>
        </p:spPr>
        <p:txBody>
          <a:bodyPr>
            <a:spAutoFit/>
          </a:bodyPr>
          <a:lstStyle/>
          <a:p>
            <a:r>
              <a:rPr lang="es-ES" dirty="0"/>
              <a:t>La playa del Salao, en la isla de La Graciosa, mide casi dos km. de largo y guarda un ancho medio, entre marea alta y marea baja, de 20 m.</a:t>
            </a:r>
          </a:p>
        </p:txBody>
      </p:sp>
    </p:spTree>
    <p:extLst>
      <p:ext uri="{BB962C8B-B14F-4D97-AF65-F5344CB8AC3E}">
        <p14:creationId xmlns:p14="http://schemas.microsoft.com/office/powerpoint/2010/main" val="2404281250"/>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http://www.lanzarote.com/img/playas/caletarriba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73672"/>
            <a:ext cx="11017251" cy="733871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40073" y="-48126"/>
            <a:ext cx="5508625" cy="923330"/>
          </a:xfrm>
          <a:prstGeom prst="rect">
            <a:avLst/>
          </a:prstGeom>
          <a:solidFill>
            <a:srgbClr val="00FFFF"/>
          </a:solidFill>
        </p:spPr>
        <p:txBody>
          <a:bodyPr>
            <a:spAutoFit/>
          </a:bodyPr>
          <a:lstStyle/>
          <a:p>
            <a:r>
              <a:rPr lang="es-ES" dirty="0"/>
              <a:t>PLAYA DE CALETA DE ARRIBA</a:t>
            </a:r>
          </a:p>
          <a:p>
            <a:r>
              <a:rPr lang="es-ES" dirty="0"/>
              <a:t>Situada en un paraje virgen y aislado, al que se llega a pie, Caleta de Arriba </a:t>
            </a:r>
            <a:r>
              <a:rPr lang="es-ES" dirty="0" smtClean="0"/>
              <a:t>esta </a:t>
            </a:r>
            <a:r>
              <a:rPr lang="es-ES" dirty="0"/>
              <a:t>en la isla de La Graciosa</a:t>
            </a:r>
          </a:p>
        </p:txBody>
      </p:sp>
    </p:spTree>
    <p:extLst>
      <p:ext uri="{BB962C8B-B14F-4D97-AF65-F5344CB8AC3E}">
        <p14:creationId xmlns:p14="http://schemas.microsoft.com/office/powerpoint/2010/main" val="4123673982"/>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erry de ida y vuelta entre Lanzarote y la isla de La Gracios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23718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5230192"/>
      </p:ext>
    </p:extLst>
  </p:cSld>
  <p:clrMapOvr>
    <a:masterClrMapping/>
  </p:clrMapOvr>
  <mc:AlternateContent xmlns:mc="http://schemas.openxmlformats.org/markup-compatibility/2006" xmlns:p14="http://schemas.microsoft.com/office/powerpoint/2010/main">
    <mc:Choice Requires="p14">
      <p:transition spd="slow" p14:dur="4000" advTm="8000">
        <p14:vortex dir="r"/>
        <p:sndAc>
          <p:stSnd>
            <p:snd r:embed="rId2" name="LossabandennosIslascanarias-1.wav"/>
          </p:stSnd>
        </p:sndAc>
      </p:transition>
    </mc:Choice>
    <mc:Fallback xmlns="">
      <p:transition spd="slow" advTm="8000">
        <p:fade/>
        <p:sndAc>
          <p:stSnd>
            <p:snd r:embed="rId4" name="LossabandennosIslascanarias-1.wav"/>
          </p:stSnd>
        </p:sndAc>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descar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8" y="0"/>
            <a:ext cx="1104600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3256205"/>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172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158104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Disfrutando de la playa en La Graci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720"/>
            <a:ext cx="11017250" cy="6891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0095846"/>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descar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007"/>
            <a:ext cx="11015395" cy="6838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061453"/>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aleta de Sebo, en La Graci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01" y="-1"/>
            <a:ext cx="11052351" cy="7107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7544162"/>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sla de La Graciosa | Web Oficial de Turismo Lanzarote"/>
          <p:cNvSpPr>
            <a:spLocks noChangeAspect="1" noChangeArrowheads="1"/>
          </p:cNvSpPr>
          <p:nvPr/>
        </p:nvSpPr>
        <p:spPr bwMode="auto">
          <a:xfrm>
            <a:off x="155575" y="-136525"/>
            <a:ext cx="296863"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Isla de La Graciosa | Web Oficial de Turismo Lanzarote"/>
          <p:cNvSpPr>
            <a:spLocks noChangeAspect="1" noChangeArrowheads="1"/>
          </p:cNvSpPr>
          <p:nvPr/>
        </p:nvSpPr>
        <p:spPr bwMode="auto">
          <a:xfrm>
            <a:off x="307975" y="15875"/>
            <a:ext cx="296863"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46" name="Picture 6" descr="Caleta de Sebo, la octava isla canaria reclama su sitio | SER L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6" y="-405626"/>
            <a:ext cx="11115623" cy="7414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762661"/>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68264" y="1556792"/>
            <a:ext cx="764305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400" b="1" i="1" dirty="0" smtClean="0">
                <a:solidFill>
                  <a:srgbClr val="FF0000"/>
                </a:solidFill>
                <a:latin typeface="Arial Narrow" pitchFamily="34" charset="0"/>
                <a:cs typeface="Microsoft Sans Serif" pitchFamily="34" charset="0"/>
              </a:rPr>
              <a:t>¿Ahora </a:t>
            </a:r>
            <a:r>
              <a:rPr lang="es-ES" altLang="es-ES" sz="4400" b="1" i="1" dirty="0">
                <a:solidFill>
                  <a:srgbClr val="FF0000"/>
                </a:solidFill>
                <a:latin typeface="Arial Narrow" pitchFamily="34" charset="0"/>
                <a:cs typeface="Microsoft Sans Serif" pitchFamily="34" charset="0"/>
              </a:rPr>
              <a:t>que ya sabes cómo ir de Lanzarote a La Graciosa, y lo bonita que es esta isla para ir a pasar el día, ¿cuándo empiezas a organizar tus vacaciones en esta parte de las islas Canarias? </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9754" y="5306266"/>
            <a:ext cx="1735886" cy="1366752"/>
          </a:xfrm>
          <a:prstGeom prst="rect">
            <a:avLst/>
          </a:prstGeom>
          <a:noFill/>
        </p:spPr>
      </p:pic>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19368" y="0"/>
            <a:ext cx="1129998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7473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4"/>
                                        </p:tgtEl>
                                      </p:cBhvr>
                                    </p:animEffect>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10599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bwMode="auto">
          <a:xfrm>
            <a:off x="21327" y="49543"/>
            <a:ext cx="11017251"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7068" y="3387080"/>
            <a:ext cx="6858000" cy="8386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546319" y="3387080"/>
            <a:ext cx="6858000" cy="8386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10172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10172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84936" y="5464910"/>
            <a:ext cx="72599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56603" y="1067209"/>
            <a:ext cx="4302074"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823419" y="1067210"/>
            <a:ext cx="4214843"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05 de mayo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09:46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27866" y="5210969"/>
            <a:ext cx="2420367"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01725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101725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7072" y="0"/>
            <a:ext cx="587586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10172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77156" y="4724402"/>
            <a:ext cx="3213365"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93972" y="4191000"/>
            <a:ext cx="2846123"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5952" y="4876800"/>
            <a:ext cx="1468967"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4267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4267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4267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42673"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GRACIOS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GRACIOSA</Template>
  <TotalTime>1</TotalTime>
  <Words>674</Words>
  <Application>Microsoft Office PowerPoint</Application>
  <PresentationFormat>Personalizado</PresentationFormat>
  <Paragraphs>39</Paragraphs>
  <Slides>55</Slides>
  <Notes>7</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LA GRACIOSA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2020-05-05T07:46:25Z</dcterms:created>
  <dcterms:modified xsi:type="dcterms:W3CDTF">2020-05-05T07:47:46Z</dcterms:modified>
</cp:coreProperties>
</file>