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9" r:id="rId3"/>
    <p:sldId id="257" r:id="rId4"/>
    <p:sldId id="260" r:id="rId5"/>
    <p:sldId id="259" r:id="rId6"/>
    <p:sldId id="258" r:id="rId7"/>
    <p:sldId id="261" r:id="rId8"/>
    <p:sldId id="263" r:id="rId9"/>
    <p:sldId id="265" r:id="rId10"/>
    <p:sldId id="264" r:id="rId11"/>
    <p:sldId id="262" r:id="rId12"/>
    <p:sldId id="266" r:id="rId13"/>
    <p:sldId id="267" r:id="rId14"/>
    <p:sldId id="270" r:id="rId15"/>
    <p:sldId id="271" r:id="rId16"/>
    <p:sldId id="272" r:id="rId17"/>
    <p:sldId id="274" r:id="rId18"/>
    <p:sldId id="273" r:id="rId19"/>
    <p:sldId id="275" r:id="rId20"/>
    <p:sldId id="279" r:id="rId21"/>
    <p:sldId id="278" r:id="rId22"/>
    <p:sldId id="277" r:id="rId23"/>
    <p:sldId id="269" r:id="rId24"/>
    <p:sldId id="280" r:id="rId25"/>
    <p:sldId id="286" r:id="rId26"/>
    <p:sldId id="284" r:id="rId27"/>
    <p:sldId id="288" r:id="rId28"/>
    <p:sldId id="282" r:id="rId29"/>
    <p:sldId id="291" r:id="rId30"/>
    <p:sldId id="292"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Cd3w8fubvy0CmPCKvIwtA==" hashData="vQi1KUHXNB0uN2F25dnUY96/MC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B2E224-408C-4D7C-836F-43AFC9E90C2C}" type="datetimeFigureOut">
              <a:rPr lang="es-ES" smtClean="0"/>
              <a:pPr/>
              <a:t>23/07/2014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9D27185-7BB8-4926-89E8-2B72550E1CD1}"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8FA3805-28A2-4C0C-880A-DA5C61509BB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63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B2E224-408C-4D7C-836F-43AFC9E90C2C}" type="datetimeFigureOut">
              <a:rPr lang="es-ES" smtClean="0"/>
              <a:pPr/>
              <a:t>23/07/2014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D27185-7BB8-4926-89E8-2B72550E1CD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192A855-47C0-4371-A61A-C3226A6ABD0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3" cstate="print">
            <a:duotone>
              <a:prstClr val="black"/>
              <a:schemeClr val="accent5">
                <a:tint val="45000"/>
                <a:satMod val="400000"/>
              </a:schemeClr>
            </a:duotone>
            <a:lum bright="57000" contrast="-68000"/>
          </a:blip>
          <a:srcRect/>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51520" y="5805264"/>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7812360" y="5373216"/>
            <a:ext cx="1000125" cy="1052512"/>
          </a:xfrm>
          <a:prstGeom prst="rect">
            <a:avLst/>
          </a:prstGeom>
          <a:noFill/>
          <a:ln w="38100">
            <a:solidFill>
              <a:srgbClr val="1CDEF8"/>
            </a:solidFill>
            <a:miter lim="800000"/>
            <a:headEnd/>
            <a:tailEnd/>
          </a:ln>
        </p:spPr>
      </p:pic>
      <p:sp>
        <p:nvSpPr>
          <p:cNvPr id="15" name="14 Rectángulo"/>
          <p:cNvSpPr/>
          <p:nvPr/>
        </p:nvSpPr>
        <p:spPr>
          <a:xfrm>
            <a:off x="4932040" y="5877272"/>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115616" y="1268760"/>
            <a:ext cx="7128792" cy="4093428"/>
          </a:xfrm>
          <a:prstGeom prst="rect">
            <a:avLst/>
          </a:prstGeom>
        </p:spPr>
        <p:txBody>
          <a:bodyPr wrap="square">
            <a:spAutoFit/>
          </a:bodyPr>
          <a:lstStyle/>
          <a:p>
            <a:pPr algn="ctr">
              <a:defRPr/>
            </a:pPr>
            <a:r>
              <a:rPr lang="es-ES" sz="8000" b="1" kern="10" dirty="0" smtClean="0">
                <a:ln w="9525">
                  <a:solidFill>
                    <a:srgbClr val="1CDEF8"/>
                  </a:solidFill>
                  <a:round/>
                  <a:headEnd/>
                  <a:tailEnd/>
                </a:ln>
                <a:blipFill dpi="0" rotWithShape="1">
                  <a:blip r:embed="rId7"/>
                  <a:srcRect/>
                  <a:stretch>
                    <a:fillRect/>
                  </a:stretch>
                </a:blipFill>
                <a:effectLst>
                  <a:glow rad="228600">
                    <a:schemeClr val="accent6">
                      <a:satMod val="175000"/>
                      <a:alpha val="40000"/>
                    </a:schemeClr>
                  </a:glow>
                  <a:outerShdw dist="35921" dir="2700000" algn="ctr" rotWithShape="0">
                    <a:schemeClr val="folHlink">
                      <a:alpha val="80000"/>
                    </a:schemeClr>
                  </a:outerShdw>
                </a:effectLst>
                <a:latin typeface="Snap ITC"/>
              </a:rPr>
              <a:t>LA CUEVA CANTADA DE FINGAL</a:t>
            </a:r>
            <a:endParaRPr lang="es-ES" sz="8000" dirty="0" smtClean="0">
              <a:effectLst>
                <a:glow rad="228600">
                  <a:schemeClr val="accent6">
                    <a:satMod val="175000"/>
                    <a:alpha val="40000"/>
                  </a:schemeClr>
                </a:glow>
                <a:outerShdw dist="35921" dir="2700000" algn="ctr" rotWithShape="0">
                  <a:schemeClr val="folHlink">
                    <a:alpha val="80000"/>
                  </a:schemeClr>
                </a:outerShdw>
              </a:effectLst>
            </a:endParaRPr>
          </a:p>
          <a:p>
            <a:pPr algn="ctr">
              <a:defRPr/>
            </a:pPr>
            <a:endParaRPr lang="es-ES" sz="20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2" name="11 Rectángulo"/>
          <p:cNvSpPr/>
          <p:nvPr/>
        </p:nvSpPr>
        <p:spPr>
          <a:xfrm>
            <a:off x="1259632" y="5877272"/>
            <a:ext cx="2016224" cy="584775"/>
          </a:xfrm>
          <a:prstGeom prst="rect">
            <a:avLst/>
          </a:prstGeom>
        </p:spPr>
        <p:txBody>
          <a:bodyPr wrap="square">
            <a:spAutoFit/>
          </a:bodyPr>
          <a:lstStyle/>
          <a:p>
            <a:r>
              <a:rPr lang="en-US" sz="1600" b="1" dirty="0" smtClean="0"/>
              <a:t>On wings of a song</a:t>
            </a:r>
          </a:p>
          <a:p>
            <a:r>
              <a:rPr lang="en-US" sz="1600" b="1" dirty="0" smtClean="0"/>
              <a:t>Felix Mendelssohn</a:t>
            </a:r>
            <a:endParaRPr lang="es-ES" sz="1600" b="1" dirty="0"/>
          </a:p>
        </p:txBody>
      </p:sp>
    </p:spTree>
  </p:cSld>
  <p:clrMapOvr>
    <a:masterClrMapping/>
  </p:clrMapOvr>
  <p:transition spd="slow" advTm="12000">
    <p:blinds dir="vert"/>
    <p:sndAc>
      <p:stSnd loop="1">
        <p:snd r:embed="rId2" name="10 - on wings of a song - felix mendelssohn barthol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p:cTn id="11" dur="30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30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13" dur="30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30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30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1259632" y="1268760"/>
            <a:ext cx="6408712" cy="4401205"/>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Esta cueva marina famosa se encuentra en una pequeña isla de Staffa, que se encuentra en la costa de Escocia en el Reino Unido. La isla es a sólo un kilómetro a lo largo y la mitad de un kilómetro de ancho. Las lluvias sin fin y las olas hicieron en este pequeño pedazo de tierra todo el sistema de cuevas. La cueva mayor de ellas fue nombrada en honor del gigante Fingal – un héroe de la poesía épica de Irlanda.</a:t>
            </a:r>
            <a:endParaRPr lang="es-ES" sz="2800" i="1" dirty="0">
              <a:effectLst>
                <a:glow rad="228600">
                  <a:schemeClr val="accent6">
                    <a:satMod val="175000"/>
                    <a:alpha val="40000"/>
                  </a:schemeClr>
                </a:glow>
              </a:effectLst>
            </a:endParaRPr>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IGPIC51.jpg"/>
          <p:cNvPicPr>
            <a:picLocks noChangeAspect="1" noChangeArrowheads="1"/>
          </p:cNvPicPr>
          <p:nvPr/>
        </p:nvPicPr>
        <p:blipFill>
          <a:blip r:embed="rId2" cstate="print"/>
          <a:srcRect/>
          <a:stretch>
            <a:fillRect/>
          </a:stretch>
        </p:blipFill>
        <p:spPr bwMode="auto">
          <a:xfrm>
            <a:off x="-1" y="0"/>
            <a:ext cx="9277885"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6353700387_7624f508f6_b.jpg"/>
          <p:cNvPicPr>
            <a:picLocks noChangeAspect="1" noChangeArrowheads="1"/>
          </p:cNvPicPr>
          <p:nvPr/>
        </p:nvPicPr>
        <p:blipFill>
          <a:blip r:embed="rId2" cstate="print"/>
          <a:srcRect/>
          <a:stretch>
            <a:fillRect/>
          </a:stretch>
        </p:blipFill>
        <p:spPr bwMode="auto">
          <a:xfrm flipH="1">
            <a:off x="4427984" y="0"/>
            <a:ext cx="4716016" cy="6858000"/>
          </a:xfrm>
          <a:prstGeom prst="rect">
            <a:avLst/>
          </a:prstGeom>
          <a:noFill/>
        </p:spPr>
      </p:pic>
      <p:pic>
        <p:nvPicPr>
          <p:cNvPr id="3" name="Picture 2" descr="C:\Documents and Settings\Dell\Escritorio\6353700387_7624f508f6_b.jpg"/>
          <p:cNvPicPr>
            <a:picLocks noChangeAspect="1" noChangeArrowheads="1"/>
          </p:cNvPicPr>
          <p:nvPr/>
        </p:nvPicPr>
        <p:blipFill>
          <a:blip r:embed="rId2" cstate="print"/>
          <a:srcRect/>
          <a:stretch>
            <a:fillRect/>
          </a:stretch>
        </p:blipFill>
        <p:spPr bwMode="auto">
          <a:xfrm>
            <a:off x="0" y="0"/>
            <a:ext cx="449999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1259632" y="1628800"/>
            <a:ext cx="6408712" cy="3970318"/>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La isla de Staffa – la isla más pequeña que forma parte de las islas Híbridas  Interiores. Su superficie es sólo 33 hectáreas, y el punto más alto sobre el nivel del mar se eleva en 42 metros. La isla ganó fama en 1722 cuando fue visitado por el famoso naturalista inglés Joseph Bancs (1743 – 1820), que describió la cueva de Fingal.</a:t>
            </a:r>
            <a:endParaRPr lang="es-ES" sz="2800" i="1" dirty="0">
              <a:effectLst>
                <a:glow rad="228600">
                  <a:schemeClr val="accent6">
                    <a:satMod val="175000"/>
                    <a:alpha val="40000"/>
                  </a:schemeClr>
                </a:glow>
              </a:effectLst>
            </a:endParaRPr>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Documents and Settings\Dell\Escritorio\5854264111_bda8f64ab3_b.jpg"/>
          <p:cNvPicPr>
            <a:picLocks noChangeAspect="1" noChangeArrowheads="1"/>
          </p:cNvPicPr>
          <p:nvPr/>
        </p:nvPicPr>
        <p:blipFill>
          <a:blip r:embed="rId2" cstate="print"/>
          <a:srcRect/>
          <a:stretch>
            <a:fillRect/>
          </a:stretch>
        </p:blipFill>
        <p:spPr bwMode="auto">
          <a:xfrm>
            <a:off x="-1" y="0"/>
            <a:ext cx="923438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971600" y="1556792"/>
            <a:ext cx="7056784" cy="3539430"/>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Una de las características más vivas de la isla de Staffa, que inmediatamente salta a los ojos, son las columnas de basalto natural, en forma extremadamente regular. La mayoría de las columnas tienen una forma hexaedro, pero hay unas triangular y octaédrico. Esta forma inusual ganaron a través del largo proceso de cristalización de la lava volcánica.</a:t>
            </a:r>
            <a:endParaRPr lang="es-ES" sz="2800" i="1" dirty="0">
              <a:effectLst>
                <a:glow rad="228600">
                  <a:schemeClr val="accent6">
                    <a:satMod val="175000"/>
                    <a:alpha val="40000"/>
                  </a:schemeClr>
                </a:glow>
              </a:effectLst>
            </a:endParaRPr>
          </a:p>
        </p:txBody>
      </p:sp>
    </p:spTree>
  </p:cSld>
  <p:clrMapOvr>
    <a:masterClrMapping/>
  </p:clrMapOvr>
  <p:transition spd="slow" advTm="1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5089932078_d92d952f72_b.jpg"/>
          <p:cNvPicPr>
            <a:picLocks noChangeAspect="1" noChangeArrowheads="1"/>
          </p:cNvPicPr>
          <p:nvPr/>
        </p:nvPicPr>
        <p:blipFill>
          <a:blip r:embed="rId2" cstate="print"/>
          <a:srcRect/>
          <a:stretch>
            <a:fillRect/>
          </a:stretch>
        </p:blipFill>
        <p:spPr bwMode="auto">
          <a:xfrm>
            <a:off x="0" y="0"/>
            <a:ext cx="923438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3" name="2 Rectángulo"/>
          <p:cNvSpPr/>
          <p:nvPr/>
        </p:nvSpPr>
        <p:spPr>
          <a:xfrm>
            <a:off x="1403648" y="1484784"/>
            <a:ext cx="6552728" cy="4401205"/>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El salón principal de la cueva de Fingal tiene una longitud de 75 m, 20 m a la anchura y a la altura – 14 metros. En la lengua gaélica, esta cueva fue llamada Uamh-Binn (La cueva de melodías). Su nombre en honor de la poesía épica de Fingal (Finn McCool) la cueva recibió del poeta escocés James Macferson. Según las leyendas irlandesas el gigante Fingal construyó el dique que unía Escocia con Irlanda.</a:t>
            </a:r>
            <a:endParaRPr lang="es-ES" sz="2800" i="1" dirty="0">
              <a:effectLst>
                <a:glow rad="228600">
                  <a:schemeClr val="accent6">
                    <a:satMod val="175000"/>
                    <a:alpha val="40000"/>
                  </a:schemeClr>
                </a:glow>
              </a:effectLst>
            </a:endParaRPr>
          </a:p>
        </p:txBody>
      </p:sp>
    </p:spTree>
  </p:cSld>
  <p:clrMapOvr>
    <a:masterClrMapping/>
  </p:clrMapOvr>
  <p:transition spd="slow" advTm="2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5876071489_09df9832df_b.jpg"/>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4530866918_b3e61bb712_b.jpg"/>
          <p:cNvPicPr>
            <a:picLocks noChangeAspect="1" noChangeArrowheads="1"/>
          </p:cNvPicPr>
          <p:nvPr/>
        </p:nvPicPr>
        <p:blipFill>
          <a:blip r:embed="rId2" cstate="print"/>
          <a:srcRect/>
          <a:stretch>
            <a:fillRect/>
          </a:stretch>
        </p:blipFill>
        <p:spPr bwMode="auto">
          <a:xfrm>
            <a:off x="0" y="0"/>
            <a:ext cx="927524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467544" y="1124744"/>
            <a:ext cx="3096344" cy="4832092"/>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En la cueva de Fingal lleva una senda estrecha, rodeada por una columnata de basalto magnífica. La entrada de la cueva es tan estrecha que llegar allí en un barco es imposible.</a:t>
            </a:r>
            <a:endParaRPr lang="es-ES" sz="2800" i="1" dirty="0">
              <a:effectLst>
                <a:glow rad="228600">
                  <a:schemeClr val="accent6">
                    <a:satMod val="175000"/>
                    <a:alpha val="40000"/>
                  </a:schemeClr>
                </a:glow>
              </a:effectLst>
            </a:endParaRPr>
          </a:p>
        </p:txBody>
      </p:sp>
      <p:pic>
        <p:nvPicPr>
          <p:cNvPr id="3" name="Picture 2" descr="C:\Documents and Settings\Dell\Escritorio\1095484472_845e064b8b_b.jpg"/>
          <p:cNvPicPr>
            <a:picLocks noChangeAspect="1" noChangeArrowheads="1"/>
          </p:cNvPicPr>
          <p:nvPr/>
        </p:nvPicPr>
        <p:blipFill>
          <a:blip r:embed="rId3" cstate="print"/>
          <a:srcRect/>
          <a:stretch>
            <a:fillRect/>
          </a:stretch>
        </p:blipFill>
        <p:spPr bwMode="auto">
          <a:xfrm>
            <a:off x="3563888" y="0"/>
            <a:ext cx="5580112" cy="6858000"/>
          </a:xfrm>
          <a:prstGeom prst="rect">
            <a:avLst/>
          </a:prstGeom>
          <a:noFill/>
        </p:spPr>
      </p:pic>
    </p:spTree>
  </p:cSld>
  <p:clrMapOvr>
    <a:masterClrMapping/>
  </p:clrMapOvr>
  <p:transition spd="slow" advTm="1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4318680612_63d4c08784_b.jpg"/>
          <p:cNvPicPr>
            <a:picLocks noChangeAspect="1" noChangeArrowheads="1"/>
          </p:cNvPicPr>
          <p:nvPr/>
        </p:nvPicPr>
        <p:blipFill>
          <a:blip r:embed="rId2" cstate="print"/>
          <a:srcRect/>
          <a:stretch>
            <a:fillRect/>
          </a:stretch>
        </p:blipFill>
        <p:spPr bwMode="auto">
          <a:xfrm>
            <a:off x="-1" y="0"/>
            <a:ext cx="9283755"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5148064" y="1916832"/>
            <a:ext cx="3491880" cy="3539430"/>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La sala enorme de la cueva frecuentemente repite los sonidos del oleaje, y toda la cueva es, literalmente, canta, justificando su antiguo nombre – Uamh-Binn – “La cueva cantada”.</a:t>
            </a:r>
            <a:endParaRPr lang="es-ES" sz="2800" i="1" dirty="0">
              <a:effectLst>
                <a:glow rad="228600">
                  <a:schemeClr val="accent6">
                    <a:satMod val="175000"/>
                    <a:alpha val="40000"/>
                  </a:schemeClr>
                </a:glow>
              </a:effectLst>
            </a:endParaRPr>
          </a:p>
        </p:txBody>
      </p:sp>
      <p:pic>
        <p:nvPicPr>
          <p:cNvPr id="3" name="Picture 2" descr="C:\Documents and Settings\Dell\Escritorio\3713265551_2db4093bd9_b.jpg"/>
          <p:cNvPicPr>
            <a:picLocks noChangeAspect="1" noChangeArrowheads="1"/>
          </p:cNvPicPr>
          <p:nvPr/>
        </p:nvPicPr>
        <p:blipFill>
          <a:blip r:embed="rId3" cstate="print"/>
          <a:srcRect/>
          <a:stretch>
            <a:fillRect/>
          </a:stretch>
        </p:blipFill>
        <p:spPr bwMode="auto">
          <a:xfrm>
            <a:off x="0" y="0"/>
            <a:ext cx="4601688" cy="6858000"/>
          </a:xfrm>
          <a:prstGeom prst="rect">
            <a:avLst/>
          </a:prstGeom>
          <a:noFill/>
        </p:spPr>
      </p:pic>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3930207012_a7f3f0ddd8_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1403648" y="1772816"/>
            <a:ext cx="6462464" cy="3539430"/>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Una vez después del año 1722 el naturalista Joseph Bancs describió la cueva de Fingal, aquí habían estado la reina Victoria, Sir Walter Scott, William </a:t>
            </a:r>
            <a:r>
              <a:rPr lang="es-ES" sz="2800" i="1" dirty="0" err="1" smtClean="0">
                <a:effectLst>
                  <a:glow rad="228600">
                    <a:schemeClr val="accent6">
                      <a:satMod val="175000"/>
                      <a:alpha val="40000"/>
                    </a:schemeClr>
                  </a:glow>
                </a:effectLst>
              </a:rPr>
              <a:t>Wordsworth</a:t>
            </a:r>
            <a:r>
              <a:rPr lang="es-ES" sz="2800" i="1" dirty="0" smtClean="0">
                <a:effectLst>
                  <a:glow rad="228600">
                    <a:schemeClr val="accent6">
                      <a:satMod val="175000"/>
                      <a:alpha val="40000"/>
                    </a:schemeClr>
                  </a:glow>
                </a:effectLst>
              </a:rPr>
              <a:t>, John </a:t>
            </a:r>
            <a:r>
              <a:rPr lang="es-ES" sz="2800" i="1" dirty="0" err="1" smtClean="0">
                <a:effectLst>
                  <a:glow rad="228600">
                    <a:schemeClr val="accent6">
                      <a:satMod val="175000"/>
                      <a:alpha val="40000"/>
                    </a:schemeClr>
                  </a:glow>
                </a:effectLst>
              </a:rPr>
              <a:t>Keats</a:t>
            </a:r>
            <a:r>
              <a:rPr lang="es-ES" sz="2800" i="1" dirty="0" smtClean="0">
                <a:effectLst>
                  <a:glow rad="228600">
                    <a:schemeClr val="accent6">
                      <a:satMod val="175000"/>
                      <a:alpha val="40000"/>
                    </a:schemeClr>
                  </a:glow>
                </a:effectLst>
              </a:rPr>
              <a:t>, Alfred </a:t>
            </a:r>
            <a:r>
              <a:rPr lang="es-ES" sz="2800" i="1" dirty="0" err="1" smtClean="0">
                <a:effectLst>
                  <a:glow rad="228600">
                    <a:schemeClr val="accent6">
                      <a:satMod val="175000"/>
                      <a:alpha val="40000"/>
                    </a:schemeClr>
                  </a:glow>
                </a:effectLst>
              </a:rPr>
              <a:t>Tennyson</a:t>
            </a:r>
            <a:r>
              <a:rPr lang="es-ES" sz="2800" i="1" dirty="0" smtClean="0">
                <a:effectLst>
                  <a:glow rad="228600">
                    <a:schemeClr val="accent6">
                      <a:satMod val="175000"/>
                      <a:alpha val="40000"/>
                    </a:schemeClr>
                  </a:glow>
                </a:effectLst>
              </a:rPr>
              <a:t>, y el mismo Jules </a:t>
            </a:r>
            <a:r>
              <a:rPr lang="es-ES" sz="2800" i="1" dirty="0" err="1" smtClean="0">
                <a:effectLst>
                  <a:glow rad="228600">
                    <a:schemeClr val="accent6">
                      <a:satMod val="175000"/>
                      <a:alpha val="40000"/>
                    </a:schemeClr>
                  </a:glow>
                </a:effectLst>
              </a:rPr>
              <a:t>Verne</a:t>
            </a:r>
            <a:r>
              <a:rPr lang="es-ES" sz="2800" i="1" dirty="0" smtClean="0">
                <a:effectLst>
                  <a:glow rad="228600">
                    <a:schemeClr val="accent6">
                      <a:satMod val="175000"/>
                      <a:alpha val="40000"/>
                    </a:schemeClr>
                  </a:glow>
                </a:effectLst>
              </a:rPr>
              <a:t>. En 1832 el artista Joseph Turner escribió el paisaje, donde capturó la famosa cueva.</a:t>
            </a:r>
            <a:endParaRPr lang="es-ES" sz="2800" i="1" dirty="0">
              <a:effectLst>
                <a:glow rad="228600">
                  <a:schemeClr val="accent6">
                    <a:satMod val="175000"/>
                    <a:alpha val="40000"/>
                  </a:schemeClr>
                </a:glow>
              </a:effectLst>
            </a:endParaRPr>
          </a:p>
        </p:txBody>
      </p:sp>
    </p:spTree>
  </p:cSld>
  <p:clrMapOvr>
    <a:masterClrMapping/>
  </p:clrMapOvr>
  <p:transition spd="slow" advTm="1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3848174318_de9cd8793b_b.jpg"/>
          <p:cNvPicPr>
            <a:picLocks noChangeAspect="1" noChangeArrowheads="1"/>
          </p:cNvPicPr>
          <p:nvPr/>
        </p:nvPicPr>
        <p:blipFill>
          <a:blip r:embed="rId2" cstate="print"/>
          <a:srcRect/>
          <a:stretch>
            <a:fillRect/>
          </a:stretch>
        </p:blipFill>
        <p:spPr bwMode="auto">
          <a:xfrm>
            <a:off x="0" y="0"/>
            <a:ext cx="9125227"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1619672" y="1916832"/>
            <a:ext cx="6030416" cy="3539430"/>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Cuando el compositor Félix Mendelssohn (el autor de la famosa Marcha Nupcial) en 1829 visitó la cueva, quedó tan impresionado por el juego sorprendente de los ecos en los pasillos de la cueva, que le inspiró para crear la obertura llamada ” Las Híbridas o la Cueva Fingal”.</a:t>
            </a:r>
            <a:endParaRPr lang="es-ES" sz="2800" i="1" dirty="0">
              <a:effectLst>
                <a:glow rad="228600">
                  <a:schemeClr val="accent6">
                    <a:satMod val="175000"/>
                    <a:alpha val="40000"/>
                  </a:schemeClr>
                </a:glow>
              </a:effectLst>
            </a:endParaRPr>
          </a:p>
        </p:txBody>
      </p:sp>
    </p:spTree>
  </p:cSld>
  <p:clrMapOvr>
    <a:masterClrMapping/>
  </p:clrMapOvr>
  <p:transition spd="slow" advTm="1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3121378846_0af860e5b1_b.jpg"/>
          <p:cNvPicPr>
            <a:picLocks noChangeAspect="1" noChangeArrowheads="1"/>
          </p:cNvPicPr>
          <p:nvPr/>
        </p:nvPicPr>
        <p:blipFill>
          <a:blip r:embed="rId2" cstate="print"/>
          <a:srcRect/>
          <a:stretch>
            <a:fillRect/>
          </a:stretch>
        </p:blipFill>
        <p:spPr bwMode="auto">
          <a:xfrm>
            <a:off x="0" y="0"/>
            <a:ext cx="9324475"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2846635694_9f39e4344c_b.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539552" y="764704"/>
            <a:ext cx="8352928" cy="5693866"/>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Fingal (el nombre se traduce como “un peregrino blanco”) – uno de los héroes favoritos de la poesía épica céltica. Según una de las leyendas, él, preparando a luchar contra el gigante de Benandonner, construyó un enorme puente-dique, y se acostó a descansar antes de la batalla. Mientras dormía, un gigante en busca de su oponente llegó a sí mismo al puente de su casa. Pero su esposa de Fingal, Unaj, engañó el gigante. Señaló a Fingal durmiente, cubierto con una manta, y dijo que era su hijo recién nacido, y que el mismo Fingal no estuvo en casa. Al ver el enorme “niño de pecho”, el gigante sintió el terror de tal manera que se escapó, destruyendo el dique.</a:t>
            </a:r>
            <a:endParaRPr lang="es-ES" sz="2800" i="1" dirty="0">
              <a:effectLst>
                <a:glow rad="228600">
                  <a:schemeClr val="accent6">
                    <a:satMod val="175000"/>
                    <a:alpha val="40000"/>
                  </a:schemeClr>
                </a:glow>
              </a:effectLst>
            </a:endParaRPr>
          </a:p>
        </p:txBody>
      </p:sp>
    </p:spTree>
  </p:cSld>
  <p:clrMapOvr>
    <a:masterClrMapping/>
  </p:clrMapOvr>
  <p:transition spd="slow" advTm="4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Documents and Settings\Dell\Escritorio\4430874453_8605d66a7f_b.jpg"/>
          <p:cNvPicPr>
            <a:picLocks noChangeAspect="1" noChangeArrowheads="1"/>
          </p:cNvPicPr>
          <p:nvPr/>
        </p:nvPicPr>
        <p:blipFill>
          <a:blip r:embed="rId2" cstate="print"/>
          <a:srcRect/>
          <a:stretch>
            <a:fillRect/>
          </a:stretch>
        </p:blipFill>
        <p:spPr bwMode="auto">
          <a:xfrm>
            <a:off x="0" y="0"/>
            <a:ext cx="9124378"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467544" y="548680"/>
            <a:ext cx="3384376" cy="5693866"/>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Hay varias versiones de esta leyenda, pero cada vez ella termina de la fuga cobarde del enemigo de Fingal y la destrucción del dique. Las magníficas columnas de basalto, según la leyenda – son los restos de pilotes clavando en el fondo del mar de Irlanda por Fingal.</a:t>
            </a:r>
            <a:endParaRPr lang="es-ES" sz="2800" i="1" dirty="0">
              <a:effectLst>
                <a:glow rad="228600">
                  <a:schemeClr val="accent6">
                    <a:satMod val="175000"/>
                    <a:alpha val="40000"/>
                  </a:schemeClr>
                </a:glow>
              </a:effectLst>
            </a:endParaRPr>
          </a:p>
        </p:txBody>
      </p:sp>
      <p:pic>
        <p:nvPicPr>
          <p:cNvPr id="3" name="Picture 2" descr="C:\Documents and Settings\Dell\Escritorio\220261798_db756ec250_b.jpg"/>
          <p:cNvPicPr>
            <a:picLocks noChangeAspect="1" noChangeArrowheads="1"/>
          </p:cNvPicPr>
          <p:nvPr/>
        </p:nvPicPr>
        <p:blipFill>
          <a:blip r:embed="rId3" cstate="print"/>
          <a:srcRect/>
          <a:stretch>
            <a:fillRect/>
          </a:stretch>
        </p:blipFill>
        <p:spPr bwMode="auto">
          <a:xfrm>
            <a:off x="4572000" y="0"/>
            <a:ext cx="4572000" cy="6904103"/>
          </a:xfrm>
          <a:prstGeom prst="rect">
            <a:avLst/>
          </a:prstGeom>
          <a:noFill/>
        </p:spPr>
      </p:pic>
    </p:spTree>
  </p:cSld>
  <p:clrMapOvr>
    <a:masterClrMapping/>
  </p:clrMapOvr>
  <p:transition spd="slow"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59728729_037008411f_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2" name="1 Rectángulo"/>
          <p:cNvSpPr/>
          <p:nvPr/>
        </p:nvSpPr>
        <p:spPr>
          <a:xfrm>
            <a:off x="1115616" y="1412776"/>
            <a:ext cx="6606480" cy="3970318"/>
          </a:xfrm>
          <a:prstGeom prst="rect">
            <a:avLst/>
          </a:prstGeom>
        </p:spPr>
        <p:txBody>
          <a:bodyPr wrap="square">
            <a:spAutoFit/>
          </a:bodyPr>
          <a:lstStyle/>
          <a:p>
            <a:pPr algn="ctr"/>
            <a:r>
              <a:rPr lang="es-ES" sz="2800" i="1" dirty="0" smtClean="0">
                <a:effectLst>
                  <a:glow rad="228600">
                    <a:schemeClr val="accent6">
                      <a:satMod val="175000"/>
                      <a:alpha val="40000"/>
                    </a:schemeClr>
                  </a:glow>
                </a:effectLst>
              </a:rPr>
              <a:t>La cueva de Fingal – este no es el único lugar donde se encuentran estos impresionantes columnas de basalto. Alrededor de 40.000 de ellas relacionadas con cada una de las columnas crean de la Ruta de los Gigantes (que era también una parte del dique, construido por Fingal) en el litoral del condado de Antrim, situado en el noreste de Irlanda.</a:t>
            </a:r>
            <a:endParaRPr lang="es-ES" sz="2800" i="1" dirty="0">
              <a:effectLst>
                <a:glow rad="228600">
                  <a:schemeClr val="accent6">
                    <a:satMod val="175000"/>
                    <a:alpha val="40000"/>
                  </a:schemeClr>
                </a:glow>
              </a:effectLst>
            </a:endParaRPr>
          </a:p>
        </p:txBody>
      </p:sp>
    </p:spTree>
  </p:cSld>
  <p:clrMapOvr>
    <a:masterClrMapping/>
  </p:clrMapOvr>
  <p:transition spd="slow" advTm="2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BIGPIC52.jpg"/>
          <p:cNvPicPr>
            <a:picLocks noChangeAspect="1" noChangeArrowheads="1"/>
          </p:cNvPicPr>
          <p:nvPr/>
        </p:nvPicPr>
        <p:blipFill>
          <a:blip r:embed="rId2" cstate="print"/>
          <a:srcRect/>
          <a:stretch>
            <a:fillRect/>
          </a:stretch>
        </p:blipFill>
        <p:spPr bwMode="auto">
          <a:xfrm>
            <a:off x="0" y="0"/>
            <a:ext cx="914732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2614340982_159b15eb41_b.jpg"/>
          <p:cNvPicPr>
            <a:picLocks noChangeAspect="1" noChangeArrowheads="1"/>
          </p:cNvPicPr>
          <p:nvPr/>
        </p:nvPicPr>
        <p:blipFill>
          <a:blip r:embed="rId2" cstate="print"/>
          <a:srcRect/>
          <a:stretch>
            <a:fillRect/>
          </a:stretch>
        </p:blipFill>
        <p:spPr bwMode="auto">
          <a:xfrm>
            <a:off x="-5365104" y="-315416"/>
            <a:ext cx="22178464" cy="7920880"/>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autoRev="1" fill="hold" nodeType="afterEffect">
                                  <p:stCondLst>
                                    <p:cond delay="0"/>
                                  </p:stCondLst>
                                  <p:childTnLst>
                                    <p:animMotion origin="layout" path="M -0.71267 0.00208 L 0.25 -5.77367E-7 " pathEditMode="relative" rAng="0" ptsTypes="AA">
                                      <p:cBhvr>
                                        <p:cTn id="6" dur="5000" fill="hold"/>
                                        <p:tgtEl>
                                          <p:spTgt spid="18434"/>
                                        </p:tgtEl>
                                        <p:attrNameLst>
                                          <p:attrName>ppt_x</p:attrName>
                                          <p:attrName>ppt_y</p:attrName>
                                        </p:attrNameLst>
                                      </p:cBhvr>
                                      <p:rCtr x="481"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9"/>
          <p:cNvPicPr>
            <a:picLocks noChangeAspect="1" noChangeArrowheads="1" noCrop="1"/>
          </p:cNvPicPr>
          <p:nvPr/>
        </p:nvPicPr>
        <p:blipFill>
          <a:blip r:embed="rId2" cstate="print">
            <a:duotone>
              <a:prstClr val="black"/>
              <a:schemeClr val="accent5">
                <a:tint val="45000"/>
                <a:satMod val="400000"/>
              </a:schemeClr>
            </a:duotone>
            <a:lum bright="57000" contrast="-68000"/>
          </a:blip>
          <a:srcRect/>
          <a:stretch>
            <a:fillRect/>
          </a:stretch>
        </p:blipFill>
        <p:spPr bwMode="auto">
          <a:xfrm>
            <a:off x="0" y="0"/>
            <a:ext cx="9144000" cy="6948488"/>
          </a:xfrm>
          <a:prstGeom prst="rect">
            <a:avLst/>
          </a:prstGeom>
          <a:noFill/>
        </p:spPr>
      </p:pic>
      <p:sp>
        <p:nvSpPr>
          <p:cNvPr id="6" name="5 Rectángulo"/>
          <p:cNvSpPr/>
          <p:nvPr/>
        </p:nvSpPr>
        <p:spPr>
          <a:xfrm>
            <a:off x="899592" y="548680"/>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effectLst>
                  <a:glow rad="228600">
                    <a:schemeClr val="accent6">
                      <a:satMod val="175000"/>
                      <a:alpha val="40000"/>
                    </a:schemeClr>
                  </a:glow>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effectLst>
                  <a:glow rad="228600">
                    <a:schemeClr val="accent6">
                      <a:satMod val="175000"/>
                      <a:alpha val="40000"/>
                    </a:schemeClr>
                  </a:glow>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2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3" dur="2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6">
                                            <p:txEl>
                                              <p:pRg st="0" end="0"/>
                                            </p:txEl>
                                          </p:spTgt>
                                        </p:tgtEl>
                                      </p:cBhvr>
                                    </p:animEffect>
                                  </p:childTnLst>
                                </p:cTn>
                              </p:par>
                            </p:childTnLst>
                          </p:cTn>
                        </p:par>
                        <p:par>
                          <p:cTn id="16" fill="hold">
                            <p:stCondLst>
                              <p:cond delay="68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p:cTn id="19" dur="20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20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21" dur="20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20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0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CUEVA CANTADA DE FING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CUEVA CANTADA DE FINGAL</Template>
  <TotalTime>3</TotalTime>
  <Words>830</Words>
  <Application>Microsoft Office PowerPoint</Application>
  <PresentationFormat>Presentación en pantalla (4:3)</PresentationFormat>
  <Paragraphs>46</Paragraphs>
  <Slides>29</Slides>
  <Notes>0</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LA CUEVA CANTADA DE FINGAL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2014-07-23T15:01:04Z</dcterms:created>
  <dcterms:modified xsi:type="dcterms:W3CDTF">2014-07-23T15:04:23Z</dcterms:modified>
</cp:coreProperties>
</file>