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4" r:id="rId3"/>
    <p:sldId id="296" r:id="rId4"/>
    <p:sldId id="256" r:id="rId5"/>
    <p:sldId id="311" r:id="rId6"/>
    <p:sldId id="315" r:id="rId7"/>
    <p:sldId id="313" r:id="rId8"/>
    <p:sldId id="260" r:id="rId9"/>
    <p:sldId id="281" r:id="rId10"/>
    <p:sldId id="299" r:id="rId11"/>
    <p:sldId id="282" r:id="rId12"/>
    <p:sldId id="309" r:id="rId13"/>
    <p:sldId id="310" r:id="rId14"/>
    <p:sldId id="308" r:id="rId15"/>
    <p:sldId id="286" r:id="rId16"/>
    <p:sldId id="287" r:id="rId17"/>
    <p:sldId id="265" r:id="rId18"/>
    <p:sldId id="302" r:id="rId19"/>
    <p:sldId id="277" r:id="rId20"/>
    <p:sldId id="294" r:id="rId21"/>
    <p:sldId id="303" r:id="rId22"/>
    <p:sldId id="289" r:id="rId23"/>
    <p:sldId id="288" r:id="rId24"/>
    <p:sldId id="259" r:id="rId25"/>
    <p:sldId id="283" r:id="rId26"/>
    <p:sldId id="268" r:id="rId27"/>
    <p:sldId id="284" r:id="rId28"/>
    <p:sldId id="298" r:id="rId29"/>
    <p:sldId id="258" r:id="rId30"/>
    <p:sldId id="262" r:id="rId31"/>
    <p:sldId id="279" r:id="rId32"/>
    <p:sldId id="264" r:id="rId33"/>
    <p:sldId id="261" r:id="rId34"/>
    <p:sldId id="278" r:id="rId35"/>
    <p:sldId id="266" r:id="rId36"/>
    <p:sldId id="263" r:id="rId37"/>
    <p:sldId id="291" r:id="rId38"/>
    <p:sldId id="270" r:id="rId39"/>
    <p:sldId id="275" r:id="rId40"/>
    <p:sldId id="269" r:id="rId41"/>
    <p:sldId id="271" r:id="rId42"/>
    <p:sldId id="273" r:id="rId43"/>
    <p:sldId id="276" r:id="rId44"/>
    <p:sldId id="280" r:id="rId45"/>
    <p:sldId id="274" r:id="rId46"/>
    <p:sldId id="293" r:id="rId47"/>
    <p:sldId id="272" r:id="rId48"/>
    <p:sldId id="267" r:id="rId49"/>
    <p:sldId id="257" r:id="rId50"/>
    <p:sldId id="285" r:id="rId51"/>
    <p:sldId id="312" r:id="rId52"/>
    <p:sldId id="305" r:id="rId53"/>
    <p:sldId id="316" r:id="rId5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jYfNQsAfuQxAm7iSmRFCw" hashData="EhvpXYFfVMU5owvNsv5j2J8qEP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4648" autoAdjust="0"/>
  </p:normalViewPr>
  <p:slideViewPr>
    <p:cSldViewPr>
      <p:cViewPr>
        <p:scale>
          <a:sx n="70" d="100"/>
          <a:sy n="70" d="100"/>
        </p:scale>
        <p:origin x="-1368" y="-4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138879-1F54-41B0-A3EA-04CB79A978BF}" type="datetimeFigureOut">
              <a:rPr lang="es-ES" smtClean="0"/>
              <a:pPr/>
              <a:t>13/02/2016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209C6-80BD-4E9C-93DF-0F8C4AA0F844}" type="slidenum">
              <a:rPr lang="es-ES" smtClean="0"/>
              <a:pPr/>
              <a:t>‹Nº›</a:t>
            </a:fld>
            <a:endParaRPr lang="es-ES"/>
          </a:p>
        </p:txBody>
      </p:sp>
    </p:spTree>
  </p:cSld>
  <p:clrMapOvr>
    <a:masterClrMapping/>
  </p:clrMapOvr>
  <p:transition spd="slow" advTm="6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138879-1F54-41B0-A3EA-04CB79A978BF}" type="datetimeFigureOut">
              <a:rPr lang="es-ES" smtClean="0"/>
              <a:pPr/>
              <a:t>13/02/2016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C209C6-80BD-4E9C-93DF-0F8C4AA0F84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6.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7.jpeg"/></Relationships>
</file>

<file path=ppt/slides/_rels/slide52.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47106" name="Picture 2" descr="http://www.mundogospel.ch/sites/default/files/media/234220-cruz01.jpg"/>
          <p:cNvPicPr>
            <a:picLocks noChangeAspect="1" noChangeArrowheads="1"/>
          </p:cNvPicPr>
          <p:nvPr/>
        </p:nvPicPr>
        <p:blipFill>
          <a:blip r:embed="rId3"/>
          <a:srcRect b="4951"/>
          <a:stretch>
            <a:fillRect/>
          </a:stretch>
        </p:blipFill>
        <p:spPr bwMode="auto">
          <a:xfrm>
            <a:off x="0" y="0"/>
            <a:ext cx="9144000"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6">
                <a:shade val="45000"/>
                <a:satMod val="135000"/>
              </a:schemeClr>
              <a:prstClr val="white"/>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6"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43042" y="1357298"/>
            <a:ext cx="5929354" cy="3286148"/>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COLINA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LAS  CRUCES</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785786" y="6000768"/>
            <a:ext cx="2228880" cy="461665"/>
          </a:xfrm>
          <a:prstGeom prst="rect">
            <a:avLst/>
          </a:prstGeom>
        </p:spPr>
        <p:txBody>
          <a:bodyPr wrap="none">
            <a:spAutoFit/>
          </a:bodyPr>
          <a:lstStyle/>
          <a:p>
            <a:pPr algn="ctr">
              <a:defRPr/>
            </a:pPr>
            <a:r>
              <a:rPr lang="es-ES"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1000">
    <p:zoom/>
    <p:sndAc>
      <p:stSnd>
        <p:snd r:embed="rId2" name="WONDERLAN BY NIGH.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s://media-cdn.tripadvisor.com/media/photo-s/08/d7/63/0e/over-100-000-crosses.jpg"/>
          <p:cNvPicPr>
            <a:picLocks noChangeAspect="1" noChangeArrowheads="1"/>
          </p:cNvPicPr>
          <p:nvPr/>
        </p:nvPicPr>
        <p:blipFill>
          <a:blip r:embed="rId2"/>
          <a:srcRect/>
          <a:stretch>
            <a:fillRect/>
          </a:stretch>
        </p:blipFill>
        <p:spPr bwMode="auto">
          <a:xfrm>
            <a:off x="-1" y="0"/>
            <a:ext cx="9132927"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6084" name="Picture 4" descr="http://elguerrerojaguar.webcindario.com/Imgs%20para%20la%20pagina/Pergamino%201.jpg"/>
          <p:cNvPicPr>
            <a:picLocks noChangeAspect="1" noChangeArrowheads="1"/>
          </p:cNvPicPr>
          <p:nvPr/>
        </p:nvPicPr>
        <p:blipFill>
          <a:blip r:embed="rId2">
            <a:duotone>
              <a:prstClr val="black"/>
              <a:schemeClr val="accent6">
                <a:tint val="45000"/>
                <a:satMod val="400000"/>
              </a:schemeClr>
            </a:duotone>
            <a:lum bright="-20000"/>
          </a:blip>
          <a:srcRect/>
          <a:stretch>
            <a:fillRect/>
          </a:stretch>
        </p:blipFill>
        <p:spPr bwMode="auto">
          <a:xfrm>
            <a:off x="5072066" y="0"/>
            <a:ext cx="4071934" cy="6858000"/>
          </a:xfrm>
          <a:prstGeom prst="rect">
            <a:avLst/>
          </a:prstGeom>
          <a:noFill/>
        </p:spPr>
      </p:pic>
      <p:sp>
        <p:nvSpPr>
          <p:cNvPr id="4" name="3 Rectángulo"/>
          <p:cNvSpPr/>
          <p:nvPr/>
        </p:nvSpPr>
        <p:spPr>
          <a:xfrm>
            <a:off x="5786446" y="2643182"/>
            <a:ext cx="2571768" cy="3539430"/>
          </a:xfrm>
          <a:prstGeom prst="rect">
            <a:avLst/>
          </a:prstGeom>
        </p:spPr>
        <p:txBody>
          <a:bodyPr wrap="square">
            <a:spAutoFit/>
          </a:bodyPr>
          <a:lstStyle/>
          <a:p>
            <a:pPr algn="ctr" fontAlgn="base"/>
            <a:r>
              <a:rPr lang="es-ES" sz="2800" b="1" cap="all" dirty="0">
                <a:solidFill>
                  <a:srgbClr val="FFFF00"/>
                </a:solidFill>
                <a:effectLst>
                  <a:glow rad="228600">
                    <a:schemeClr val="accent2">
                      <a:satMod val="175000"/>
                      <a:alpha val="40000"/>
                    </a:schemeClr>
                  </a:glow>
                </a:effectLst>
                <a:latin typeface="MV Boli" pitchFamily="2" charset="0"/>
                <a:cs typeface="MV Boli" pitchFamily="2" charset="0"/>
              </a:rPr>
              <a:t>LA COLINA DE LAS CRUCES QUE DESAFIÓ A LA TIRANÍA DEL ATEÍSMO OBLIGATORIO</a:t>
            </a:r>
          </a:p>
        </p:txBody>
      </p:sp>
      <p:pic>
        <p:nvPicPr>
          <p:cNvPr id="3" name="Picture 2" descr="leyendas"/>
          <p:cNvPicPr>
            <a:picLocks noChangeAspect="1" noChangeArrowheads="1"/>
          </p:cNvPicPr>
          <p:nvPr/>
        </p:nvPicPr>
        <p:blipFill>
          <a:blip r:embed="rId3"/>
          <a:srcRect/>
          <a:stretch>
            <a:fillRect/>
          </a:stretch>
        </p:blipFill>
        <p:spPr bwMode="auto">
          <a:xfrm>
            <a:off x="0" y="0"/>
            <a:ext cx="5143501" cy="6858000"/>
          </a:xfrm>
          <a:prstGeom prst="rect">
            <a:avLst/>
          </a:prstGeom>
          <a:noFill/>
        </p:spPr>
      </p:pic>
    </p:spTree>
  </p:cSld>
  <p:clrMapOvr>
    <a:masterClrMapping/>
  </p:clrMapOvr>
  <p:transition spd="slow" advTm="9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hatwouldjackdo.net/images/aaa33.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7"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pic>
        <p:nvPicPr>
          <p:cNvPr id="64516" name="Picture 4" descr="Šiauliai ubicada en Lituania"/>
          <p:cNvPicPr>
            <a:picLocks noChangeAspect="1" noChangeArrowheads="1"/>
          </p:cNvPicPr>
          <p:nvPr/>
        </p:nvPicPr>
        <p:blipFill>
          <a:blip r:embed="rId3"/>
          <a:srcRect/>
          <a:stretch>
            <a:fillRect/>
          </a:stretch>
        </p:blipFill>
        <p:spPr bwMode="auto">
          <a:xfrm>
            <a:off x="1000100" y="714356"/>
            <a:ext cx="7134089" cy="5357850"/>
          </a:xfrm>
          <a:prstGeom prst="rect">
            <a:avLst/>
          </a:prstGeom>
          <a:noFill/>
          <a:effectLst>
            <a:glow rad="139700">
              <a:schemeClr val="accent4">
                <a:satMod val="175000"/>
                <a:alpha val="40000"/>
              </a:schemeClr>
            </a:glow>
            <a:softEdge rad="317500"/>
          </a:effectLst>
        </p:spPr>
      </p:pic>
      <p:pic>
        <p:nvPicPr>
          <p:cNvPr id="64517" name="Picture 5" descr="Šiauliai"/>
          <p:cNvPicPr>
            <a:picLocks noChangeAspect="1" noChangeArrowheads="1"/>
          </p:cNvPicPr>
          <p:nvPr/>
        </p:nvPicPr>
        <p:blipFill>
          <a:blip r:embed="rId4"/>
          <a:srcRect/>
          <a:stretch>
            <a:fillRect/>
          </a:stretch>
        </p:blipFill>
        <p:spPr bwMode="auto">
          <a:xfrm>
            <a:off x="3929058" y="2000240"/>
            <a:ext cx="228602" cy="285752"/>
          </a:xfrm>
          <a:prstGeom prst="rect">
            <a:avLst/>
          </a:prstGeom>
          <a:noFill/>
        </p:spPr>
      </p:pic>
      <p:sp>
        <p:nvSpPr>
          <p:cNvPr id="64518" name="Rectangle 6"/>
          <p:cNvSpPr>
            <a:spLocks noChangeArrowheads="1"/>
          </p:cNvSpPr>
          <p:nvPr/>
        </p:nvSpPr>
        <p:spPr bwMode="auto">
          <a:xfrm>
            <a:off x="834056625" y="375785063"/>
            <a:ext cx="0" cy="0"/>
          </a:xfrm>
          <a:prstGeom prst="rect">
            <a:avLst/>
          </a:prstGeom>
          <a:solidFill>
            <a:srgbClr val="F9F9F9"/>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smtClean="0">
                <a:ln>
                  <a:noFill/>
                </a:ln>
                <a:solidFill>
                  <a:srgbClr val="000000"/>
                </a:solidFill>
                <a:effectLst/>
                <a:latin typeface="Arial" charset="0"/>
                <a:cs typeface="Arial" charset="0"/>
              </a:rPr>
              <a:t>Šiauliai</a:t>
            </a:r>
            <a:endParaRPr kumimoji="0" lang="es-ES" sz="1800" b="0" i="0" u="none" strike="noStrike" cap="none" normalizeH="0" baseline="0" smtClean="0">
              <a:ln>
                <a:noFill/>
              </a:ln>
              <a:solidFill>
                <a:schemeClr val="tx1"/>
              </a:solidFill>
              <a:effectLst/>
              <a:latin typeface="Arial" charset="0"/>
              <a:cs typeface="Arial" charset="0"/>
            </a:endParaRPr>
          </a:p>
        </p:txBody>
      </p:sp>
      <p:sp>
        <p:nvSpPr>
          <p:cNvPr id="6" name="5 Rectángulo"/>
          <p:cNvSpPr/>
          <p:nvPr/>
        </p:nvSpPr>
        <p:spPr>
          <a:xfrm>
            <a:off x="4214810" y="2000240"/>
            <a:ext cx="869149" cy="369332"/>
          </a:xfrm>
          <a:prstGeom prst="rect">
            <a:avLst/>
          </a:prstGeom>
        </p:spPr>
        <p:txBody>
          <a:bodyPr wrap="none">
            <a:spAutoFit/>
          </a:bodyPr>
          <a:lstStyle/>
          <a:p>
            <a:r>
              <a:rPr lang="es-ES" b="1" dirty="0" smtClean="0"/>
              <a:t>Šiauliai</a:t>
            </a:r>
            <a:endParaRPr lang="es-ES" dirty="0"/>
          </a:p>
        </p:txBody>
      </p:sp>
    </p:spTree>
  </p:cSld>
  <p:clrMapOvr>
    <a:masterClrMapping/>
  </p:clrMapOvr>
  <p:transition spd="slow" advTm="6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pic>
        <p:nvPicPr>
          <p:cNvPr id="63490" name="Picture 2" descr="Coat of arms of Šiauliai"/>
          <p:cNvPicPr>
            <a:picLocks noChangeAspect="1" noChangeArrowheads="1"/>
          </p:cNvPicPr>
          <p:nvPr/>
        </p:nvPicPr>
        <p:blipFill>
          <a:blip r:embed="rId3"/>
          <a:srcRect/>
          <a:stretch>
            <a:fillRect/>
          </a:stretch>
        </p:blipFill>
        <p:spPr bwMode="auto">
          <a:xfrm>
            <a:off x="428596" y="214290"/>
            <a:ext cx="3357586" cy="6308455"/>
          </a:xfrm>
          <a:prstGeom prst="rect">
            <a:avLst/>
          </a:prstGeom>
          <a:noFill/>
        </p:spPr>
      </p:pic>
      <p:sp>
        <p:nvSpPr>
          <p:cNvPr id="3" name="2 Rectángulo"/>
          <p:cNvSpPr/>
          <p:nvPr/>
        </p:nvSpPr>
        <p:spPr>
          <a:xfrm>
            <a:off x="4929190" y="714356"/>
            <a:ext cx="3786214" cy="5632311"/>
          </a:xfrm>
          <a:prstGeom prst="rect">
            <a:avLst/>
          </a:prstGeom>
        </p:spPr>
        <p:txBody>
          <a:bodyPr wrap="square">
            <a:spAutoFit/>
          </a:bodyPr>
          <a:lstStyle/>
          <a:p>
            <a:r>
              <a:rPr lang="es-ES" sz="2400" b="1" dirty="0" smtClean="0">
                <a:solidFill>
                  <a:srgbClr val="FFFF00"/>
                </a:solidFill>
                <a:effectLst>
                  <a:glow rad="228600">
                    <a:schemeClr val="accent2">
                      <a:satMod val="175000"/>
                      <a:alpha val="40000"/>
                    </a:schemeClr>
                  </a:glow>
                </a:effectLst>
              </a:rPr>
              <a:t>Šiauliai</a:t>
            </a:r>
            <a:r>
              <a:rPr lang="es-ES" sz="2400" dirty="0" smtClean="0">
                <a:solidFill>
                  <a:srgbClr val="FFFF00"/>
                </a:solidFill>
                <a:effectLst>
                  <a:glow rad="228600">
                    <a:schemeClr val="accent2">
                      <a:satMod val="175000"/>
                      <a:alpha val="40000"/>
                    </a:schemeClr>
                  </a:glow>
                </a:effectLst>
              </a:rPr>
              <a:t> (en </a:t>
            </a:r>
            <a:r>
              <a:rPr lang="es-ES" sz="2400" dirty="0" err="1" smtClean="0">
                <a:solidFill>
                  <a:srgbClr val="FFFF00"/>
                </a:solidFill>
                <a:effectLst>
                  <a:glow rad="228600">
                    <a:schemeClr val="accent2">
                      <a:satMod val="175000"/>
                      <a:alpha val="40000"/>
                    </a:schemeClr>
                  </a:glow>
                </a:effectLst>
              </a:rPr>
              <a:t>Samogitiano</a:t>
            </a:r>
            <a:r>
              <a:rPr lang="es-ES" sz="2400" dirty="0" smtClean="0">
                <a:solidFill>
                  <a:srgbClr val="FFFF00"/>
                </a:solidFill>
                <a:effectLst>
                  <a:glow rad="228600">
                    <a:schemeClr val="accent2">
                      <a:satMod val="175000"/>
                      <a:alpha val="40000"/>
                    </a:schemeClr>
                  </a:glow>
                </a:effectLst>
              </a:rPr>
              <a:t>: </a:t>
            </a:r>
            <a:r>
              <a:rPr lang="es-ES" sz="2400" dirty="0" err="1" smtClean="0">
                <a:solidFill>
                  <a:srgbClr val="FFFF00"/>
                </a:solidFill>
                <a:effectLst>
                  <a:glow rad="228600">
                    <a:schemeClr val="accent2">
                      <a:satMod val="175000"/>
                      <a:alpha val="40000"/>
                    </a:schemeClr>
                  </a:glow>
                </a:effectLst>
              </a:rPr>
              <a:t>Šiaulē</a:t>
            </a:r>
            <a:r>
              <a:rPr lang="es-ES" sz="2400" dirty="0" smtClean="0">
                <a:solidFill>
                  <a:srgbClr val="FFFF00"/>
                </a:solidFill>
                <a:effectLst>
                  <a:glow rad="228600">
                    <a:schemeClr val="accent2">
                      <a:satMod val="175000"/>
                      <a:alpha val="40000"/>
                    </a:schemeClr>
                  </a:glow>
                </a:effectLst>
              </a:rPr>
              <a:t>, alemán: </a:t>
            </a:r>
            <a:r>
              <a:rPr lang="es-ES" sz="2400" dirty="0" err="1" smtClean="0">
                <a:solidFill>
                  <a:srgbClr val="FFFF00"/>
                </a:solidFill>
                <a:effectLst>
                  <a:glow rad="228600">
                    <a:schemeClr val="accent2">
                      <a:satMod val="175000"/>
                      <a:alpha val="40000"/>
                    </a:schemeClr>
                  </a:glow>
                </a:effectLst>
              </a:rPr>
              <a:t>Schaulen</a:t>
            </a:r>
            <a:r>
              <a:rPr lang="es-ES" sz="2400" dirty="0" smtClean="0">
                <a:solidFill>
                  <a:srgbClr val="FFFF00"/>
                </a:solidFill>
                <a:effectLst>
                  <a:glow rad="228600">
                    <a:schemeClr val="accent2">
                      <a:satMod val="175000"/>
                      <a:alpha val="40000"/>
                    </a:schemeClr>
                  </a:glow>
                </a:effectLst>
              </a:rPr>
              <a:t>, polaco: </a:t>
            </a:r>
            <a:r>
              <a:rPr lang="es-ES" sz="2400" dirty="0" err="1" smtClean="0">
                <a:solidFill>
                  <a:srgbClr val="FFFF00"/>
                </a:solidFill>
                <a:effectLst>
                  <a:glow rad="228600">
                    <a:schemeClr val="accent2">
                      <a:satMod val="175000"/>
                      <a:alpha val="40000"/>
                    </a:schemeClr>
                  </a:glow>
                </a:effectLst>
              </a:rPr>
              <a:t>Szawle</a:t>
            </a:r>
            <a:r>
              <a:rPr lang="es-ES" sz="2400" dirty="0" smtClean="0">
                <a:solidFill>
                  <a:srgbClr val="FFFF00"/>
                </a:solidFill>
                <a:effectLst>
                  <a:glow rad="228600">
                    <a:schemeClr val="accent2">
                      <a:satMod val="175000"/>
                      <a:alpha val="40000"/>
                    </a:schemeClr>
                  </a:glow>
                </a:effectLst>
              </a:rPr>
              <a:t>, ruso: (imperio ruso) </a:t>
            </a:r>
            <a:r>
              <a:rPr lang="es-ES" sz="2400" dirty="0" err="1" smtClean="0">
                <a:solidFill>
                  <a:srgbClr val="FFFF00"/>
                </a:solidFill>
                <a:effectLst>
                  <a:glow rad="228600">
                    <a:schemeClr val="accent2">
                      <a:satMod val="175000"/>
                      <a:alpha val="40000"/>
                    </a:schemeClr>
                  </a:glow>
                </a:effectLst>
              </a:rPr>
              <a:t>Шавли</a:t>
            </a:r>
            <a:r>
              <a:rPr lang="es-ES" sz="2400" dirty="0" smtClean="0">
                <a:solidFill>
                  <a:srgbClr val="FFFF00"/>
                </a:solidFill>
                <a:effectLst>
                  <a:glow rad="228600">
                    <a:schemeClr val="accent2">
                      <a:satMod val="175000"/>
                      <a:alpha val="40000"/>
                    </a:schemeClr>
                  </a:glow>
                </a:effectLst>
              </a:rPr>
              <a:t>, (moderno) </a:t>
            </a:r>
            <a:r>
              <a:rPr lang="es-ES" sz="2400" dirty="0" err="1" smtClean="0">
                <a:solidFill>
                  <a:srgbClr val="FFFF00"/>
                </a:solidFill>
                <a:effectLst>
                  <a:glow rad="228600">
                    <a:schemeClr val="accent2">
                      <a:satMod val="175000"/>
                      <a:alpha val="40000"/>
                    </a:schemeClr>
                  </a:glow>
                </a:effectLst>
              </a:rPr>
              <a:t>Шяуляй</a:t>
            </a:r>
            <a:r>
              <a:rPr lang="es-ES" sz="2400" dirty="0" smtClean="0">
                <a:solidFill>
                  <a:srgbClr val="FFFF00"/>
                </a:solidFill>
                <a:effectLst>
                  <a:glow rad="228600">
                    <a:schemeClr val="accent2">
                      <a:satMod val="175000"/>
                      <a:alpha val="40000"/>
                    </a:schemeClr>
                  </a:glow>
                </a:effectLst>
              </a:rPr>
              <a:t>) es la cuarta ciudad más grande de Lituania, con una población de 155.075 habitantes. Es la capital de Šiauliai County. Extraoficialmente, la ciudad es la capital de Lituania del Norte. Es atendida por el Aeropuerto Internacional de Šiauliai.</a:t>
            </a:r>
            <a:endParaRPr lang="es-ES" sz="2400" dirty="0">
              <a:solidFill>
                <a:srgbClr val="FFFF00"/>
              </a:solidFill>
              <a:effectLst>
                <a:glow rad="228600">
                  <a:schemeClr val="accent2">
                    <a:satMod val="175000"/>
                    <a:alpha val="40000"/>
                  </a:schemeClr>
                </a:glow>
              </a:effectLst>
            </a:endParaRPr>
          </a:p>
        </p:txBody>
      </p:sp>
    </p:spTree>
  </p:cSld>
  <p:clrMapOvr>
    <a:masterClrMapping/>
  </p:clrMapOvr>
  <p:transition spd="slow" advTm="30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pepefernandezfernandez.files.wordpress.com/2012/08/la-colina-de-los-crucifijos-lituani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elguerrerojaguar.webcindario.com/Imgs%20para%20la%20pagina/Pergamino%201.jpg"/>
          <p:cNvPicPr>
            <a:picLocks noChangeAspect="1" noChangeArrowheads="1"/>
          </p:cNvPicPr>
          <p:nvPr/>
        </p:nvPicPr>
        <p:blipFill>
          <a:blip r:embed="rId2">
            <a:duotone>
              <a:prstClr val="black"/>
              <a:schemeClr val="accent6">
                <a:tint val="45000"/>
                <a:satMod val="400000"/>
              </a:schemeClr>
            </a:duotone>
            <a:lum bright="-20000"/>
          </a:blip>
          <a:srcRect/>
          <a:stretch>
            <a:fillRect/>
          </a:stretch>
        </p:blipFill>
        <p:spPr bwMode="auto">
          <a:xfrm>
            <a:off x="4572000" y="0"/>
            <a:ext cx="4572000" cy="6858000"/>
          </a:xfrm>
          <a:prstGeom prst="rect">
            <a:avLst/>
          </a:prstGeom>
          <a:noFill/>
        </p:spPr>
      </p:pic>
      <p:sp>
        <p:nvSpPr>
          <p:cNvPr id="2" name="1 Rectángulo"/>
          <p:cNvSpPr/>
          <p:nvPr/>
        </p:nvSpPr>
        <p:spPr>
          <a:xfrm>
            <a:off x="5214942" y="2143116"/>
            <a:ext cx="3357586" cy="4154984"/>
          </a:xfrm>
          <a:prstGeom prst="rect">
            <a:avLst/>
          </a:prstGeom>
        </p:spPr>
        <p:txBody>
          <a:bodyPr wrap="square">
            <a:spAutoFit/>
          </a:bodyPr>
          <a:lstStyle/>
          <a:p>
            <a:pPr algn="ctr"/>
            <a:r>
              <a:rPr lang="es-ES" sz="2400" b="1" dirty="0">
                <a:solidFill>
                  <a:srgbClr val="FFFF00"/>
                </a:solidFill>
                <a:effectLst>
                  <a:glow rad="228600">
                    <a:schemeClr val="accent2">
                      <a:satMod val="175000"/>
                      <a:alpha val="40000"/>
                    </a:schemeClr>
                  </a:glow>
                </a:effectLst>
                <a:latin typeface="MV Boli" pitchFamily="2" charset="0"/>
                <a:cs typeface="MV Boli" pitchFamily="2" charset="0"/>
              </a:rPr>
              <a:t>A unos 13 km de Šiauliai, la cuarta ciudad más grande de Lituania se levanta un lugar cuanto menos sorprendente, y su nombre se lo ha ganado con justicia</a:t>
            </a:r>
            <a:r>
              <a:rPr lang="es-ES" sz="2400" b="1" dirty="0" smtClean="0">
                <a:solidFill>
                  <a:srgbClr val="FFFF00"/>
                </a:solidFill>
                <a:effectLst>
                  <a:glow rad="228600">
                    <a:schemeClr val="accent2">
                      <a:satMod val="175000"/>
                      <a:alpha val="40000"/>
                    </a:schemeClr>
                  </a:glow>
                </a:effectLst>
                <a:latin typeface="MV Boli" pitchFamily="2" charset="0"/>
                <a:cs typeface="MV Boli" pitchFamily="2" charset="0"/>
              </a:rPr>
              <a:t>:     </a:t>
            </a:r>
          </a:p>
          <a:p>
            <a:pPr algn="ctr"/>
            <a:r>
              <a:rPr lang="es-ES" sz="2400" b="1" dirty="0" smtClean="0">
                <a:solidFill>
                  <a:srgbClr val="FFFF00"/>
                </a:solidFill>
                <a:effectLst>
                  <a:glow rad="228600">
                    <a:schemeClr val="accent2">
                      <a:satMod val="175000"/>
                      <a:alpha val="40000"/>
                    </a:schemeClr>
                  </a:glow>
                </a:effectLst>
                <a:latin typeface="MV Boli" pitchFamily="2" charset="0"/>
                <a:cs typeface="MV Boli" pitchFamily="2" charset="0"/>
              </a:rPr>
              <a:t>La </a:t>
            </a:r>
            <a:r>
              <a:rPr lang="es-ES" sz="2400" b="1" dirty="0">
                <a:solidFill>
                  <a:srgbClr val="FFFF00"/>
                </a:solidFill>
                <a:effectLst>
                  <a:glow rad="228600">
                    <a:schemeClr val="accent2">
                      <a:satMod val="175000"/>
                      <a:alpha val="40000"/>
                    </a:schemeClr>
                  </a:glow>
                </a:effectLst>
                <a:latin typeface="MV Boli" pitchFamily="2" charset="0"/>
                <a:cs typeface="MV Boli" pitchFamily="2" charset="0"/>
              </a:rPr>
              <a:t>Colina de las Cruces.</a:t>
            </a:r>
          </a:p>
        </p:txBody>
      </p:sp>
      <p:pic>
        <p:nvPicPr>
          <p:cNvPr id="3" name="Picture 2" descr="https://media-cdn.tripadvisor.com/media/photo-s/08/1b/b0/77/colline-des-croix.jpg"/>
          <p:cNvPicPr>
            <a:picLocks noChangeAspect="1" noChangeArrowheads="1"/>
          </p:cNvPicPr>
          <p:nvPr/>
        </p:nvPicPr>
        <p:blipFill>
          <a:blip r:embed="rId3"/>
          <a:srcRect/>
          <a:stretch>
            <a:fillRect/>
          </a:stretch>
        </p:blipFill>
        <p:spPr bwMode="auto">
          <a:xfrm>
            <a:off x="0" y="0"/>
            <a:ext cx="4572000" cy="6880936"/>
          </a:xfrm>
          <a:prstGeom prst="rect">
            <a:avLst/>
          </a:prstGeom>
          <a:noFill/>
        </p:spPr>
      </p:pic>
    </p:spTree>
  </p:cSld>
  <p:clrMapOvr>
    <a:masterClrMapping/>
  </p:clrMapOvr>
  <p:transition spd="slow" advTm="12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lugar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muralesyvinilos.com/murales/muralesyvinilos_83725vela_y_pergamino_18_XL.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2" name="1 Rectángulo"/>
          <p:cNvSpPr/>
          <p:nvPr/>
        </p:nvSpPr>
        <p:spPr>
          <a:xfrm>
            <a:off x="1142976" y="1000108"/>
            <a:ext cx="5500726" cy="5262979"/>
          </a:xfrm>
          <a:prstGeom prst="rect">
            <a:avLst/>
          </a:prstGeom>
        </p:spPr>
        <p:txBody>
          <a:bodyPr wrap="square">
            <a:spAutoFit/>
          </a:bodyPr>
          <a:lstStyle/>
          <a:p>
            <a:r>
              <a:rPr lang="es-ES" sz="2400" b="1" i="1" dirty="0">
                <a:solidFill>
                  <a:srgbClr val="FFFF00"/>
                </a:solidFill>
                <a:effectLst>
                  <a:glow rad="228600">
                    <a:schemeClr val="accent2">
                      <a:satMod val="175000"/>
                      <a:alpha val="40000"/>
                    </a:schemeClr>
                  </a:glow>
                </a:effectLst>
              </a:rPr>
              <a:t>La ciudad fue fundada en 1236 como un puesto de defensa para evitar los asaltos de los Caballeros Teutónicos en el norte del país, sin embargo, no conseguirían frenarlos y la Orden controló el lugar durante todo el siglo XIV. Algunas fuentes afirman que  la colocación de las primeras cruces  en las inmediaciones de la colina data de este periodo. Pronto se convertiría en una tradición usada como símbolo de desafío ante el invasor. Los años fueron pasando y el Catolicismo Lituano se sirvió del lugar para utilizarlo también como emblema ante la opresión.</a:t>
            </a:r>
          </a:p>
        </p:txBody>
      </p:sp>
    </p:spTree>
  </p:cSld>
  <p:clrMapOvr>
    <a:masterClrMapping/>
  </p:clrMapOvr>
  <p:transition spd="slow" advTm="46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pic>
        <p:nvPicPr>
          <p:cNvPr id="1026" name="Picture 2" descr="https://media-cdn.tripadvisor.com/media/photo-s/01/7c/5b/d7/hill-of-crosses-siauliai.jpg"/>
          <p:cNvPicPr>
            <a:picLocks noChangeAspect="1" noChangeArrowheads="1"/>
          </p:cNvPicPr>
          <p:nvPr/>
        </p:nvPicPr>
        <p:blipFill>
          <a:blip r:embed="rId3"/>
          <a:srcRect/>
          <a:stretch>
            <a:fillRect/>
          </a:stretch>
        </p:blipFill>
        <p:spPr bwMode="auto">
          <a:xfrm>
            <a:off x="0" y="714356"/>
            <a:ext cx="9201905" cy="5143512"/>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richardtulloch.files.wordpress.com/2010/09/hill-of-cross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www.muralesyvinilos.com/murales/muralesyvinilos_83725vela_y_pergamino_18_XL.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pic>
        <p:nvPicPr>
          <p:cNvPr id="3" name="Picture 2" descr="de"/>
          <p:cNvPicPr>
            <a:picLocks noChangeAspect="1" noChangeArrowheads="1"/>
          </p:cNvPicPr>
          <p:nvPr/>
        </p:nvPicPr>
        <p:blipFill>
          <a:blip r:embed="rId3"/>
          <a:srcRect/>
          <a:stretch>
            <a:fillRect/>
          </a:stretch>
        </p:blipFill>
        <p:spPr bwMode="auto">
          <a:xfrm>
            <a:off x="928662" y="0"/>
            <a:ext cx="5214974" cy="6953298"/>
          </a:xfrm>
          <a:prstGeom prst="rect">
            <a:avLst/>
          </a:prstGeom>
          <a:noFill/>
          <a:effectLst>
            <a:softEdge rad="635000"/>
          </a:effectLst>
        </p:spPr>
      </p:pic>
    </p:spTree>
  </p:cSld>
  <p:clrMapOvr>
    <a:masterClrMapping/>
  </p:clrMapOvr>
  <p:transition spd="slow" advTm="6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media-cdn.tripadvisor.com/media/photo-s/06/40/70/dd/colline-des-croix.jpg"/>
          <p:cNvPicPr>
            <a:picLocks noChangeAspect="1" noChangeArrowheads="1"/>
          </p:cNvPicPr>
          <p:nvPr/>
        </p:nvPicPr>
        <p:blipFill>
          <a:blip r:embed="rId2"/>
          <a:srcRect/>
          <a:stretch>
            <a:fillRect/>
          </a:stretch>
        </p:blipFill>
        <p:spPr bwMode="auto">
          <a:xfrm>
            <a:off x="-1" y="0"/>
            <a:ext cx="9132927"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www.muralesyvinilos.com/murales/muralesyvinilos_83725vela_y_pergamino_18_XL.jpg"/>
          <p:cNvPicPr>
            <a:picLocks noChangeAspect="1" noChangeArrowheads="1"/>
          </p:cNvPicPr>
          <p:nvPr/>
        </p:nvPicPr>
        <p:blipFill>
          <a:blip r:embed="rId3"/>
          <a:srcRect/>
          <a:stretch>
            <a:fillRect/>
          </a:stretch>
        </p:blipFill>
        <p:spPr bwMode="auto">
          <a:xfrm>
            <a:off x="-71466" y="0"/>
            <a:ext cx="9215466" cy="6858000"/>
          </a:xfrm>
          <a:prstGeom prst="rect">
            <a:avLst/>
          </a:prstGeom>
          <a:noFill/>
        </p:spPr>
      </p:pic>
      <p:pic>
        <p:nvPicPr>
          <p:cNvPr id="45058" name="Picture 2" descr="https://upload.wikimedia.org/wikipedia/commons/4/4d/Johannes_Paulus_II_1993.jpg"/>
          <p:cNvPicPr>
            <a:picLocks noChangeAspect="1" noChangeArrowheads="1"/>
          </p:cNvPicPr>
          <p:nvPr/>
        </p:nvPicPr>
        <p:blipFill>
          <a:blip r:embed="rId4"/>
          <a:srcRect/>
          <a:stretch>
            <a:fillRect/>
          </a:stretch>
        </p:blipFill>
        <p:spPr bwMode="auto">
          <a:xfrm>
            <a:off x="-142908" y="-16723"/>
            <a:ext cx="5786446" cy="6874723"/>
          </a:xfrm>
          <a:prstGeom prst="rect">
            <a:avLst/>
          </a:prstGeom>
          <a:noFill/>
        </p:spPr>
      </p:pic>
      <p:sp>
        <p:nvSpPr>
          <p:cNvPr id="3" name="2 Rectángulo"/>
          <p:cNvSpPr/>
          <p:nvPr/>
        </p:nvSpPr>
        <p:spPr>
          <a:xfrm>
            <a:off x="3286116" y="1428736"/>
            <a:ext cx="2286016" cy="2246769"/>
          </a:xfrm>
          <a:prstGeom prst="rect">
            <a:avLst/>
          </a:prstGeom>
        </p:spPr>
        <p:txBody>
          <a:bodyPr wrap="square">
            <a:spAutoFit/>
          </a:bodyPr>
          <a:lstStyle/>
          <a:p>
            <a:pPr algn="ctr"/>
            <a:r>
              <a:rPr lang="es-ES" sz="2800" b="1" dirty="0">
                <a:solidFill>
                  <a:srgbClr val="FF0000"/>
                </a:solidFill>
                <a:effectLst>
                  <a:glow rad="228600">
                    <a:schemeClr val="accent2">
                      <a:satMod val="175000"/>
                      <a:alpha val="40000"/>
                    </a:schemeClr>
                  </a:glow>
                </a:effectLst>
                <a:latin typeface="MV Boli" pitchFamily="2" charset="0"/>
                <a:cs typeface="MV Boli" pitchFamily="2" charset="0"/>
              </a:rPr>
              <a:t>Visita del papa Juan Pablo II a la colina en 1993.</a:t>
            </a:r>
          </a:p>
        </p:txBody>
      </p:sp>
    </p:spTree>
  </p:cSld>
  <p:clrMapOvr>
    <a:masterClrMapping/>
  </p:clrMapOvr>
  <p:transition spd="slow" advTm="12000">
    <p:zoom/>
    <p:sndAc>
      <p:stSnd>
        <p:snd r:embed="rId2" name="LOT ME CALL YOU SWEETHE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sp>
        <p:nvSpPr>
          <p:cNvPr id="2" name="1 Rectángulo"/>
          <p:cNvSpPr/>
          <p:nvPr/>
        </p:nvSpPr>
        <p:spPr>
          <a:xfrm>
            <a:off x="1071538" y="1428736"/>
            <a:ext cx="7500990" cy="4524315"/>
          </a:xfrm>
          <a:prstGeom prst="rect">
            <a:avLst/>
          </a:prstGeom>
        </p:spPr>
        <p:txBody>
          <a:bodyPr wrap="square">
            <a:spAutoFit/>
          </a:bodyPr>
          <a:lstStyle/>
          <a:p>
            <a:pPr fontAlgn="base"/>
            <a:r>
              <a:rPr lang="es-ES" sz="2400" b="1" i="1" dirty="0">
                <a:solidFill>
                  <a:srgbClr val="FFFF00"/>
                </a:solidFill>
                <a:effectLst>
                  <a:glow rad="228600">
                    <a:schemeClr val="accent2">
                      <a:satMod val="175000"/>
                      <a:alpha val="40000"/>
                    </a:schemeClr>
                  </a:glow>
                </a:effectLst>
              </a:rPr>
              <a:t>En los años 90, se erigió allí un santuario que pasó a atraer peregrinos del mundo entero. Uno de ellos fue nada menos que el Papa Juan Pablo II, que 1993, </a:t>
            </a:r>
            <a:r>
              <a:rPr lang="es-ES" sz="2400" b="1" i="1" dirty="0" err="1" smtClean="0">
                <a:solidFill>
                  <a:srgbClr val="FFFF00"/>
                </a:solidFill>
                <a:effectLst>
                  <a:glow rad="228600">
                    <a:schemeClr val="accent2">
                      <a:satMod val="175000"/>
                      <a:alpha val="40000"/>
                    </a:schemeClr>
                  </a:glow>
                </a:effectLst>
              </a:rPr>
              <a:t>déclaró</a:t>
            </a:r>
            <a:r>
              <a:rPr lang="es-ES" sz="2400" b="1" i="1" dirty="0" smtClean="0">
                <a:solidFill>
                  <a:srgbClr val="FFFF00"/>
                </a:solidFill>
                <a:effectLst>
                  <a:glow rad="228600">
                    <a:schemeClr val="accent2">
                      <a:satMod val="175000"/>
                      <a:alpha val="40000"/>
                    </a:schemeClr>
                  </a:glow>
                </a:effectLst>
              </a:rPr>
              <a:t>:</a:t>
            </a:r>
            <a:endParaRPr lang="es-ES" sz="2400" b="1" i="1" dirty="0">
              <a:solidFill>
                <a:srgbClr val="FFFF00"/>
              </a:solidFill>
              <a:effectLst>
                <a:glow rad="228600">
                  <a:schemeClr val="accent2">
                    <a:satMod val="175000"/>
                    <a:alpha val="40000"/>
                  </a:schemeClr>
                </a:glow>
              </a:effectLst>
            </a:endParaRPr>
          </a:p>
          <a:p>
            <a:pPr fontAlgn="base"/>
            <a:r>
              <a:rPr lang="es-ES" sz="2400" b="1" i="1" dirty="0">
                <a:solidFill>
                  <a:srgbClr val="FFFF00"/>
                </a:solidFill>
                <a:effectLst>
                  <a:glow rad="228600">
                    <a:schemeClr val="accent2">
                      <a:satMod val="175000"/>
                      <a:alpha val="40000"/>
                    </a:schemeClr>
                  </a:glow>
                </a:effectLst>
              </a:rPr>
              <a:t>“Después de esta visita, parecía más clara para todos nosotros la verdad expresada por el Concilio Vaticano II: el hombre no puede comprenderse profundamente a sí mismo sin Cristo y sin su cruz. La Colina de las Cruces es un testigo elocuente de esto y también una advertencia. La elocuencia de ese santuario es universal: es una palabra escrita en la historia de la Europa del siglo XX”.</a:t>
            </a:r>
          </a:p>
          <a:p>
            <a:pPr fontAlgn="base"/>
            <a:r>
              <a:rPr lang="es-ES" sz="2400" b="1" i="1" dirty="0">
                <a:solidFill>
                  <a:srgbClr val="FFFF00"/>
                </a:solidFill>
                <a:effectLst>
                  <a:glow rad="228600">
                    <a:schemeClr val="accent2">
                      <a:satMod val="175000"/>
                      <a:alpha val="40000"/>
                    </a:schemeClr>
                  </a:glow>
                </a:effectLst>
              </a:rPr>
              <a:t>La Colina de las Cruces, que resistió a los poderes tiránicos de este mundo, aún está en pie.</a:t>
            </a:r>
          </a:p>
        </p:txBody>
      </p:sp>
    </p:spTree>
  </p:cSld>
  <p:clrMapOvr>
    <a:masterClrMapping/>
  </p:clrMapOvr>
  <p:transition spd="slow" advTm="41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pic>
        <p:nvPicPr>
          <p:cNvPr id="60418" name="Picture 2" descr="la"/>
          <p:cNvPicPr>
            <a:picLocks noChangeAspect="1" noChangeArrowheads="1"/>
          </p:cNvPicPr>
          <p:nvPr/>
        </p:nvPicPr>
        <p:blipFill>
          <a:blip r:embed="rId3"/>
          <a:srcRect/>
          <a:stretch>
            <a:fillRect/>
          </a:stretch>
        </p:blipFill>
        <p:spPr bwMode="auto">
          <a:xfrm>
            <a:off x="500034" y="357166"/>
            <a:ext cx="3744494" cy="5143536"/>
          </a:xfrm>
          <a:prstGeom prst="rect">
            <a:avLst/>
          </a:prstGeom>
          <a:noFill/>
        </p:spPr>
      </p:pic>
      <p:pic>
        <p:nvPicPr>
          <p:cNvPr id="60420" name="Picture 4" descr="Fenomenos"/>
          <p:cNvPicPr>
            <a:picLocks noChangeAspect="1" noChangeArrowheads="1"/>
          </p:cNvPicPr>
          <p:nvPr/>
        </p:nvPicPr>
        <p:blipFill>
          <a:blip r:embed="rId4"/>
          <a:srcRect/>
          <a:stretch>
            <a:fillRect/>
          </a:stretch>
        </p:blipFill>
        <p:spPr bwMode="auto">
          <a:xfrm>
            <a:off x="4857752" y="1500174"/>
            <a:ext cx="3750495" cy="500066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Todo nevado le da un aspecto más solitario"/>
          <p:cNvPicPr>
            <a:picLocks noChangeAspect="1" noChangeArrowheads="1"/>
          </p:cNvPicPr>
          <p:nvPr/>
        </p:nvPicPr>
        <p:blipFill>
          <a:blip r:embed="rId2"/>
          <a:srcRect/>
          <a:stretch>
            <a:fillRect/>
          </a:stretch>
        </p:blipFill>
        <p:spPr bwMode="auto">
          <a:xfrm>
            <a:off x="0" y="0"/>
            <a:ext cx="9133316" cy="6858000"/>
          </a:xfrm>
          <a:prstGeom prst="rect">
            <a:avLst/>
          </a:prstGeom>
          <a:noFill/>
        </p:spPr>
      </p:pic>
      <p:sp>
        <p:nvSpPr>
          <p:cNvPr id="3" name="2 Rectángulo"/>
          <p:cNvSpPr/>
          <p:nvPr/>
        </p:nvSpPr>
        <p:spPr>
          <a:xfrm>
            <a:off x="928662" y="5643578"/>
            <a:ext cx="7694735" cy="523220"/>
          </a:xfrm>
          <a:prstGeom prst="rect">
            <a:avLst/>
          </a:prstGeom>
        </p:spPr>
        <p:txBody>
          <a:bodyPr wrap="none">
            <a:spAutoFit/>
          </a:bodyPr>
          <a:lstStyle/>
          <a:p>
            <a:r>
              <a:rPr lang="es-ES" sz="2800" b="1" dirty="0">
                <a:effectLst>
                  <a:glow rad="228600">
                    <a:schemeClr val="accent2">
                      <a:satMod val="175000"/>
                      <a:alpha val="40000"/>
                    </a:schemeClr>
                  </a:glow>
                </a:effectLst>
                <a:latin typeface="MV Boli" pitchFamily="2" charset="0"/>
                <a:cs typeface="MV Boli" pitchFamily="2" charset="0"/>
              </a:rPr>
              <a:t>Todo nevado le da un aspecto más solitario</a:t>
            </a:r>
            <a:r>
              <a:rPr lang="es-ES" dirty="0">
                <a:effectLst>
                  <a:glow rad="228600">
                    <a:schemeClr val="accent2">
                      <a:satMod val="175000"/>
                      <a:alpha val="40000"/>
                    </a:schemeClr>
                  </a:glow>
                </a:effectLst>
                <a:latin typeface="MV Boli" pitchFamily="2" charset="0"/>
                <a:cs typeface="MV Boli" pitchFamily="2" charset="0"/>
              </a:rPr>
              <a:t>.</a:t>
            </a:r>
            <a:r>
              <a:rPr lang="es-ES" dirty="0"/>
              <a:t> </a:t>
            </a:r>
          </a:p>
        </p:txBody>
      </p:sp>
    </p:spTree>
  </p:cSld>
  <p:clrMapOvr>
    <a:masterClrMapping/>
  </p:clrMapOvr>
  <p:transition spd="slow" advTm="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228" fill="hold">
                                          <p:stCondLst>
                                            <p:cond delay="0"/>
                                          </p:stCondLst>
                                        </p:cTn>
                                        <p:tgtEl>
                                          <p:spTgt spid="3">
                                            <p:txEl>
                                              <p:pRg st="0" end="0"/>
                                            </p:txEl>
                                          </p:spTgt>
                                        </p:tgtEl>
                                        <p:attrNameLst>
                                          <p:attrName>style.rotation</p:attrName>
                                        </p:attrNameLst>
                                      </p:cBhvr>
                                      <p:to>
                                        <p:strVal val="-45.0"/>
                                      </p:to>
                                    </p:set>
                                    <p:anim calcmode="lin" valueType="num">
                                      <p:cBhvr>
                                        <p:cTn id="8" dur="228" fill="hold">
                                          <p:stCondLst>
                                            <p:cond delay="228"/>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notisombras.com/wp-content/uploads/2014/05/colina_cruces.jpg"/>
          <p:cNvPicPr>
            <a:picLocks noChangeAspect="1" noChangeArrowheads="1"/>
          </p:cNvPicPr>
          <p:nvPr/>
        </p:nvPicPr>
        <p:blipFill>
          <a:blip r:embed="rId2"/>
          <a:srcRect/>
          <a:stretch>
            <a:fillRect/>
          </a:stretch>
        </p:blipFill>
        <p:spPr bwMode="auto">
          <a:xfrm>
            <a:off x="0" y="0"/>
            <a:ext cx="917179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mito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laviniarimon.files.wordpress.com/2014/01/03048-dsc_0543.jpg"/>
          <p:cNvPicPr>
            <a:picLocks noChangeAspect="1" noChangeArrowheads="1"/>
          </p:cNvPicPr>
          <p:nvPr/>
        </p:nvPicPr>
        <p:blipFill>
          <a:blip r:embed="rId2"/>
          <a:srcRect/>
          <a:stretch>
            <a:fillRect/>
          </a:stretch>
        </p:blipFill>
        <p:spPr bwMode="auto">
          <a:xfrm>
            <a:off x="-1" y="0"/>
            <a:ext cx="924004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s://encrypted-tbn2.gstatic.com/images?q=tbn:ANd9GcT-Tg9XloFOODldK1B0J_gSuSgnRyK8xt7YkjC8l12iz05U2OE5"/>
          <p:cNvPicPr>
            <a:picLocks noChangeAspect="1" noChangeArrowheads="1"/>
          </p:cNvPicPr>
          <p:nvPr/>
        </p:nvPicPr>
        <p:blipFill>
          <a:blip r:embed="rId2"/>
          <a:srcRect/>
          <a:stretch>
            <a:fillRect/>
          </a:stretch>
        </p:blipFill>
        <p:spPr bwMode="auto">
          <a:xfrm>
            <a:off x="0" y="0"/>
            <a:ext cx="915807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elguerrerojaguar.webcindario.com/Imgs%20para%20la%20pagina/Pergamino%201.jpg"/>
          <p:cNvPicPr>
            <a:picLocks noChangeAspect="1" noChangeArrowheads="1"/>
          </p:cNvPicPr>
          <p:nvPr/>
        </p:nvPicPr>
        <p:blipFill>
          <a:blip r:embed="rId2">
            <a:duotone>
              <a:prstClr val="black"/>
              <a:schemeClr val="accent6">
                <a:tint val="45000"/>
                <a:satMod val="400000"/>
              </a:schemeClr>
            </a:duotone>
            <a:lum bright="-20000"/>
          </a:blip>
          <a:srcRect/>
          <a:stretch>
            <a:fillRect/>
          </a:stretch>
        </p:blipFill>
        <p:spPr bwMode="auto">
          <a:xfrm>
            <a:off x="4572000" y="0"/>
            <a:ext cx="4572000" cy="6858000"/>
          </a:xfrm>
          <a:prstGeom prst="rect">
            <a:avLst/>
          </a:prstGeom>
          <a:noFill/>
        </p:spPr>
      </p:pic>
      <p:sp>
        <p:nvSpPr>
          <p:cNvPr id="2" name="1 Rectángulo"/>
          <p:cNvSpPr/>
          <p:nvPr/>
        </p:nvSpPr>
        <p:spPr>
          <a:xfrm>
            <a:off x="5286380" y="1071546"/>
            <a:ext cx="3214710" cy="5016758"/>
          </a:xfrm>
          <a:prstGeom prst="rect">
            <a:avLst/>
          </a:prstGeom>
        </p:spPr>
        <p:txBody>
          <a:bodyPr wrap="square">
            <a:spAutoFit/>
          </a:bodyPr>
          <a:lstStyle/>
          <a:p>
            <a:pPr algn="ctr"/>
            <a:r>
              <a:rPr lang="es-ES" sz="2000" b="1" dirty="0">
                <a:solidFill>
                  <a:srgbClr val="FFFF00"/>
                </a:solidFill>
                <a:effectLst>
                  <a:glow rad="228600">
                    <a:schemeClr val="accent2">
                      <a:satMod val="175000"/>
                      <a:alpha val="40000"/>
                    </a:schemeClr>
                  </a:glow>
                </a:effectLst>
                <a:latin typeface="MV Boli" pitchFamily="2" charset="0"/>
                <a:cs typeface="MV Boli" pitchFamily="2" charset="0"/>
              </a:rPr>
              <a:t>Se trata de una simple colina, situada en los alrededores de la ciudad de </a:t>
            </a:r>
            <a:r>
              <a:rPr lang="es-ES" sz="2000" b="1" dirty="0" err="1">
                <a:solidFill>
                  <a:srgbClr val="FFFF00"/>
                </a:solidFill>
                <a:effectLst>
                  <a:glow rad="228600">
                    <a:schemeClr val="accent2">
                      <a:satMod val="175000"/>
                      <a:alpha val="40000"/>
                    </a:schemeClr>
                  </a:glow>
                </a:effectLst>
                <a:latin typeface="MV Boli" pitchFamily="2" charset="0"/>
                <a:cs typeface="MV Boli" pitchFamily="2" charset="0"/>
              </a:rPr>
              <a:t>Siauliai</a:t>
            </a:r>
            <a:r>
              <a:rPr lang="es-ES" sz="2000" b="1" dirty="0">
                <a:solidFill>
                  <a:srgbClr val="FFFF00"/>
                </a:solidFill>
                <a:effectLst>
                  <a:glow rad="228600">
                    <a:schemeClr val="accent2">
                      <a:satMod val="175000"/>
                      <a:alpha val="40000"/>
                    </a:schemeClr>
                  </a:glow>
                </a:effectLst>
                <a:latin typeface="MV Boli" pitchFamily="2" charset="0"/>
                <a:cs typeface="MV Boli" pitchFamily="2" charset="0"/>
              </a:rPr>
              <a:t>. Durante el siglo XIX, aún bajo el Imperio Ruso, la población lituana se levantó contra el zar porque impedía que las familias de la región prestaran tributo a sus seres queridos ya fallecidos. El pueblo entonces plantó cruces en la colina en memoria de sus muertos.</a:t>
            </a:r>
          </a:p>
        </p:txBody>
      </p:sp>
      <p:pic>
        <p:nvPicPr>
          <p:cNvPr id="3" name="Picture 2" descr="http://media-cdn.tripadvisor.com/media/photo-s/01/bc/0d/cd/subida-a-la-colina.jpg"/>
          <p:cNvPicPr>
            <a:picLocks noChangeAspect="1" noChangeArrowheads="1"/>
          </p:cNvPicPr>
          <p:nvPr/>
        </p:nvPicPr>
        <p:blipFill>
          <a:blip r:embed="rId3"/>
          <a:srcRect/>
          <a:stretch>
            <a:fillRect/>
          </a:stretch>
        </p:blipFill>
        <p:spPr bwMode="auto">
          <a:xfrm>
            <a:off x="0" y="0"/>
            <a:ext cx="4572000" cy="6858000"/>
          </a:xfrm>
          <a:prstGeom prst="rect">
            <a:avLst/>
          </a:prstGeom>
          <a:noFill/>
        </p:spPr>
      </p:pic>
    </p:spTree>
  </p:cSld>
  <p:clrMapOvr>
    <a:masterClrMapping/>
  </p:clrMapOvr>
  <p:transition spd="slow" advTm="21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La Colina de las Cruces en Lituania"/>
          <p:cNvPicPr>
            <a:picLocks noChangeAspect="1" noChangeArrowheads="1"/>
          </p:cNvPicPr>
          <p:nvPr/>
        </p:nvPicPr>
        <p:blipFill>
          <a:blip r:embed="rId3"/>
          <a:srcRect/>
          <a:stretch>
            <a:fillRect/>
          </a:stretch>
        </p:blipFill>
        <p:spPr bwMode="auto">
          <a:xfrm>
            <a:off x="0" y="0"/>
            <a:ext cx="9144000" cy="2928934"/>
          </a:xfrm>
          <a:prstGeom prst="rect">
            <a:avLst/>
          </a:prstGeom>
          <a:noFill/>
        </p:spPr>
      </p:pic>
      <p:pic>
        <p:nvPicPr>
          <p:cNvPr id="37892" name="Picture 4" descr="https://upload.wikimedia.org/wikipedia/commons/thumb/4/4b/Litwa-Szawle_Gora_Krzyzy.jpg/1280px-Litwa-Szawle_Gora_Krzyzy.jpg"/>
          <p:cNvPicPr>
            <a:picLocks noChangeAspect="1" noChangeArrowheads="1"/>
          </p:cNvPicPr>
          <p:nvPr/>
        </p:nvPicPr>
        <p:blipFill>
          <a:blip r:embed="rId4"/>
          <a:srcRect/>
          <a:stretch>
            <a:fillRect/>
          </a:stretch>
        </p:blipFill>
        <p:spPr bwMode="auto">
          <a:xfrm>
            <a:off x="0" y="2986096"/>
            <a:ext cx="9144000" cy="3871904"/>
          </a:xfrm>
          <a:prstGeom prst="rect">
            <a:avLst/>
          </a:prstGeom>
          <a:noFill/>
        </p:spPr>
      </p:pic>
    </p:spTree>
  </p:cSld>
  <p:clrMapOvr>
    <a:masterClrMapping/>
  </p:clrMapOvr>
  <p:transition spd="slow" advTm="6000">
    <p:zoom/>
    <p:sndAc>
      <p:stSnd>
        <p:snd r:embed="rId2" name="BLUE MON.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fuggire.it/paesi-baltici/particolare-Collina-delle-C.jpg"/>
          <p:cNvPicPr>
            <a:picLocks noChangeAspect="1" noChangeArrowheads="1"/>
          </p:cNvPicPr>
          <p:nvPr/>
        </p:nvPicPr>
        <p:blipFill>
          <a:blip r:embed="rId2"/>
          <a:srcRect/>
          <a:stretch>
            <a:fillRect/>
          </a:stretch>
        </p:blipFill>
        <p:spPr bwMode="auto">
          <a:xfrm>
            <a:off x="-1" y="0"/>
            <a:ext cx="9337293"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sp>
        <p:nvSpPr>
          <p:cNvPr id="2" name="1 Rectángulo"/>
          <p:cNvSpPr/>
          <p:nvPr/>
        </p:nvSpPr>
        <p:spPr>
          <a:xfrm>
            <a:off x="1714480" y="1785926"/>
            <a:ext cx="6786610" cy="4154984"/>
          </a:xfrm>
          <a:prstGeom prst="rect">
            <a:avLst/>
          </a:prstGeom>
        </p:spPr>
        <p:txBody>
          <a:bodyPr wrap="square">
            <a:spAutoFit/>
          </a:bodyPr>
          <a:lstStyle/>
          <a:p>
            <a:r>
              <a:rPr lang="es-ES" sz="2400" b="1" i="1" dirty="0">
                <a:solidFill>
                  <a:srgbClr val="FFFF00"/>
                </a:solidFill>
                <a:effectLst>
                  <a:glow rad="228600">
                    <a:schemeClr val="accent2">
                      <a:satMod val="175000"/>
                      <a:alpha val="40000"/>
                    </a:schemeClr>
                  </a:glow>
                </a:effectLst>
              </a:rPr>
              <a:t>Se estima que ya en 1990 alrededor de 50.000 cruces adornaban la colina. En esa década pasó por aquí el Papa Juan Pablo II y </a:t>
            </a:r>
            <a:r>
              <a:rPr lang="es-ES" sz="2400" b="1" i="1" dirty="0" err="1">
                <a:solidFill>
                  <a:srgbClr val="FFFF00"/>
                </a:solidFill>
                <a:effectLst>
                  <a:glow rad="228600">
                    <a:schemeClr val="accent2">
                      <a:satMod val="175000"/>
                      <a:alpha val="40000"/>
                    </a:schemeClr>
                  </a:glow>
                </a:effectLst>
              </a:rPr>
              <a:t>bedijo</a:t>
            </a:r>
            <a:r>
              <a:rPr lang="es-ES" sz="2400" b="1" i="1" dirty="0">
                <a:solidFill>
                  <a:srgbClr val="FFFF00"/>
                </a:solidFill>
                <a:effectLst>
                  <a:glow rad="228600">
                    <a:schemeClr val="accent2">
                      <a:satMod val="175000"/>
                      <a:alpha val="40000"/>
                    </a:schemeClr>
                  </a:glow>
                </a:effectLst>
              </a:rPr>
              <a:t> desde aquí a la nueva Lituania y la nueva era para la Europa post soviética. Los años pasaron </a:t>
            </a:r>
            <a:r>
              <a:rPr lang="es-ES" sz="2400" b="1" i="1" dirty="0" err="1">
                <a:solidFill>
                  <a:srgbClr val="FFFF00"/>
                </a:solidFill>
                <a:effectLst>
                  <a:glow rad="228600">
                    <a:schemeClr val="accent2">
                      <a:satMod val="175000"/>
                      <a:alpha val="40000"/>
                    </a:schemeClr>
                  </a:glow>
                </a:effectLst>
              </a:rPr>
              <a:t>yhoy</a:t>
            </a:r>
            <a:r>
              <a:rPr lang="es-ES" sz="2400" b="1" i="1" dirty="0">
                <a:solidFill>
                  <a:srgbClr val="FFFF00"/>
                </a:solidFill>
                <a:effectLst>
                  <a:glow rad="228600">
                    <a:schemeClr val="accent2">
                      <a:satMod val="175000"/>
                      <a:alpha val="40000"/>
                    </a:schemeClr>
                  </a:glow>
                </a:effectLst>
              </a:rPr>
              <a:t> por hoy más de 100.000 cruces grandes, pequeñas, de madera, de metal, etc. se amontonan unas sobre otras formando una imagen única. Rosarios, estatuas, fotografías y todo tipo de objetos completan la estampa que atrae a un número considerable de peregrinos cada año.</a:t>
            </a:r>
          </a:p>
        </p:txBody>
      </p:sp>
    </p:spTree>
  </p:cSld>
  <p:clrMapOvr>
    <a:masterClrMapping/>
  </p:clrMapOvr>
  <p:transition spd="slow" advTm="29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tejiendoelmundo.files.wordpress.com/2010/04/colinacruces9.jpg?w=510&amp;h=382"/>
          <p:cNvPicPr>
            <a:picLocks noChangeAspect="1" noChangeArrowheads="1"/>
          </p:cNvPicPr>
          <p:nvPr/>
        </p:nvPicPr>
        <p:blipFill>
          <a:blip r:embed="rId2"/>
          <a:srcRect/>
          <a:stretch>
            <a:fillRect/>
          </a:stretch>
        </p:blipFill>
        <p:spPr bwMode="auto">
          <a:xfrm>
            <a:off x="0" y="0"/>
            <a:ext cx="913206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muralesyvinilos.com/murales/muralesyvinilos_83725vela_y_pergamino_18_XL.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2" name="1 Rectángulo"/>
          <p:cNvSpPr/>
          <p:nvPr/>
        </p:nvSpPr>
        <p:spPr>
          <a:xfrm>
            <a:off x="1714480" y="1571612"/>
            <a:ext cx="4500594" cy="3785652"/>
          </a:xfrm>
          <a:prstGeom prst="rect">
            <a:avLst/>
          </a:prstGeom>
        </p:spPr>
        <p:txBody>
          <a:bodyPr wrap="square">
            <a:spAutoFit/>
          </a:bodyPr>
          <a:lstStyle/>
          <a:p>
            <a:r>
              <a:rPr lang="es-ES" sz="2400" b="1" i="1" dirty="0">
                <a:solidFill>
                  <a:srgbClr val="FFFF00"/>
                </a:solidFill>
                <a:effectLst>
                  <a:glow rad="228600">
                    <a:schemeClr val="accent2">
                      <a:satMod val="175000"/>
                      <a:alpha val="40000"/>
                    </a:schemeClr>
                  </a:glow>
                </a:effectLst>
              </a:rPr>
              <a:t>Lituania es uno de los muchos países que permanecieron durante cinco décadas bajo la bota de hierro de la Unión Soviética. Y un lugar concreto del norte de Lituania sufrió con especial intensidad la fuerza de los puños de la ideología soviética, marcada por el absolutismo antirreligioso.</a:t>
            </a:r>
          </a:p>
        </p:txBody>
      </p:sp>
    </p:spTree>
  </p:cSld>
  <p:clrMapOvr>
    <a:masterClrMapping/>
  </p:clrMapOvr>
  <p:transition spd="slow" advTm="21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2.0viajes.com/wp-content/uploads/2013/02/Gorakrzyz-Foto-de-mzopw-Wikimedia-Commons-CC-BY-SA.jpg"/>
          <p:cNvPicPr>
            <a:picLocks noChangeAspect="1" noChangeArrowheads="1"/>
          </p:cNvPicPr>
          <p:nvPr/>
        </p:nvPicPr>
        <p:blipFill>
          <a:blip r:embed="rId2"/>
          <a:srcRect/>
          <a:stretch>
            <a:fillRect/>
          </a:stretch>
        </p:blipFill>
        <p:spPr bwMode="auto">
          <a:xfrm>
            <a:off x="-1" y="0"/>
            <a:ext cx="9341853"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olina de las Cruces"/>
          <p:cNvPicPr>
            <a:picLocks noChangeAspect="1" noChangeArrowheads="1"/>
          </p:cNvPicPr>
          <p:nvPr/>
        </p:nvPicPr>
        <p:blipFill>
          <a:blip r:embed="rId2"/>
          <a:srcRect/>
          <a:stretch>
            <a:fillRect/>
          </a:stretch>
        </p:blipFill>
        <p:spPr bwMode="auto">
          <a:xfrm>
            <a:off x="0" y="0"/>
            <a:ext cx="9133316" cy="6858000"/>
          </a:xfrm>
          <a:prstGeom prst="rect">
            <a:avLst/>
          </a:prstGeom>
          <a:noFill/>
        </p:spPr>
      </p:pic>
      <p:sp>
        <p:nvSpPr>
          <p:cNvPr id="3" name="2 Rectángulo"/>
          <p:cNvSpPr/>
          <p:nvPr/>
        </p:nvSpPr>
        <p:spPr>
          <a:xfrm>
            <a:off x="714348" y="428604"/>
            <a:ext cx="2643206" cy="830997"/>
          </a:xfrm>
          <a:prstGeom prst="rect">
            <a:avLst/>
          </a:prstGeom>
        </p:spPr>
        <p:txBody>
          <a:bodyPr wrap="square">
            <a:spAutoFit/>
          </a:bodyPr>
          <a:lstStyle/>
          <a:p>
            <a:r>
              <a:rPr lang="es-ES" sz="2400" b="1" i="1" dirty="0"/>
              <a:t>Hasta la cruz más pequeña tiene sitio</a:t>
            </a:r>
          </a:p>
        </p:txBody>
      </p:sp>
    </p:spTree>
  </p:cSld>
  <p:clrMapOvr>
    <a:masterClrMapping/>
  </p:clrMapOvr>
  <p:transition spd="slow" advTm="6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viajerosdelmisterio.es/wp-content/uploads/2013/08/la_colina_de_las_cruces_lituania_siauliai_1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sp>
        <p:nvSpPr>
          <p:cNvPr id="2" name="1 Rectángulo"/>
          <p:cNvSpPr/>
          <p:nvPr/>
        </p:nvSpPr>
        <p:spPr>
          <a:xfrm>
            <a:off x="1714480" y="785794"/>
            <a:ext cx="6500842" cy="5262979"/>
          </a:xfrm>
          <a:prstGeom prst="rect">
            <a:avLst/>
          </a:prstGeom>
        </p:spPr>
        <p:txBody>
          <a:bodyPr wrap="square">
            <a:spAutoFit/>
          </a:bodyPr>
          <a:lstStyle/>
          <a:p>
            <a:pPr fontAlgn="base"/>
            <a:r>
              <a:rPr lang="es-ES" sz="2400" b="1" i="1" dirty="0" smtClean="0">
                <a:solidFill>
                  <a:srgbClr val="FFFF00"/>
                </a:solidFill>
                <a:effectLst>
                  <a:glow rad="228600">
                    <a:schemeClr val="accent2">
                      <a:satMod val="175000"/>
                      <a:alpha val="40000"/>
                    </a:schemeClr>
                  </a:glow>
                </a:effectLst>
              </a:rPr>
              <a:t>En1960</a:t>
            </a:r>
            <a:r>
              <a:rPr lang="es-ES" sz="2400" b="1" i="1" dirty="0">
                <a:solidFill>
                  <a:srgbClr val="FFFF00"/>
                </a:solidFill>
                <a:effectLst>
                  <a:glow rad="228600">
                    <a:schemeClr val="accent2">
                      <a:satMod val="175000"/>
                      <a:alpha val="40000"/>
                    </a:schemeClr>
                  </a:glow>
                </a:effectLst>
              </a:rPr>
              <a:t>, la KGB decretó el fin de esta práctica. En abril de 1961, el número de cruces en la colina ya era muy grande: además de la memoria de los familiares fallecidos, los lituanos honraban, a través de ellas, a sus conciudadanos deportados a Siberia por orden de Stalin. Los soviéticos quemaron las cruces de madera y destruyeron las de metal y las de piedra. No quedó una sola cruz intacta.</a:t>
            </a:r>
          </a:p>
          <a:p>
            <a:pPr fontAlgn="base"/>
            <a:r>
              <a:rPr lang="es-ES" sz="2400" b="1" i="1" dirty="0" smtClean="0">
                <a:solidFill>
                  <a:srgbClr val="FFFF00"/>
                </a:solidFill>
                <a:effectLst>
                  <a:glow rad="228600">
                    <a:schemeClr val="accent2">
                      <a:satMod val="175000"/>
                      <a:alpha val="40000"/>
                    </a:schemeClr>
                  </a:glow>
                </a:effectLst>
              </a:rPr>
              <a:t>L</a:t>
            </a:r>
            <a:r>
              <a:rPr lang="es-ES" sz="2400" b="1" i="1" dirty="0" smtClean="0">
                <a:solidFill>
                  <a:srgbClr val="FFFF00"/>
                </a:solidFill>
                <a:effectLst>
                  <a:glow rad="228600">
                    <a:schemeClr val="accent2">
                      <a:satMod val="175000"/>
                      <a:alpha val="40000"/>
                    </a:schemeClr>
                  </a:glow>
                </a:effectLst>
              </a:rPr>
              <a:t>a </a:t>
            </a:r>
            <a:r>
              <a:rPr lang="es-ES" sz="2400" b="1" i="1" dirty="0">
                <a:solidFill>
                  <a:srgbClr val="FFFF00"/>
                </a:solidFill>
                <a:effectLst>
                  <a:glow rad="228600">
                    <a:schemeClr val="accent2">
                      <a:satMod val="175000"/>
                      <a:alpha val="40000"/>
                    </a:schemeClr>
                  </a:glow>
                </a:effectLst>
              </a:rPr>
              <a:t>colina estaba nuevamente llena de cruces: de noche, los cristianos las reponían. La Unión Soviética destruyó el lugar varias veces, pero los católicos de Lituania no renunciaban a demostrar su fe ni siquiera en presencia del Ejército Rojo.</a:t>
            </a:r>
          </a:p>
        </p:txBody>
      </p:sp>
    </p:spTree>
  </p:cSld>
  <p:clrMapOvr>
    <a:masterClrMapping/>
  </p:clrMapOvr>
  <p:transition spd="slow" advTm="34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El interior de la colin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 name="2 Rectángulo"/>
          <p:cNvSpPr/>
          <p:nvPr/>
        </p:nvSpPr>
        <p:spPr>
          <a:xfrm>
            <a:off x="2786050" y="5857892"/>
            <a:ext cx="2941383" cy="461665"/>
          </a:xfrm>
          <a:prstGeom prst="rect">
            <a:avLst/>
          </a:prstGeom>
        </p:spPr>
        <p:txBody>
          <a:bodyPr wrap="none">
            <a:spAutoFit/>
          </a:bodyPr>
          <a:lstStyle/>
          <a:p>
            <a:r>
              <a:rPr lang="es-ES" sz="2400" b="1" i="1" dirty="0"/>
              <a:t>El interior de la colina</a:t>
            </a:r>
          </a:p>
        </p:txBody>
      </p:sp>
    </p:spTree>
  </p:cSld>
  <p:clrMapOvr>
    <a:masterClrMapping/>
  </p:clrMapOvr>
  <p:transition spd="slow" advTm="6000">
    <p:zoom/>
    <p:sndAc>
      <p:stSnd>
        <p:snd r:embed="rId2" name="LA PALOM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usdestinos.net/wp-content/uploads/2014/10/maxresdefault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sp>
        <p:nvSpPr>
          <p:cNvPr id="2" name="1 Rectángulo"/>
          <p:cNvSpPr/>
          <p:nvPr/>
        </p:nvSpPr>
        <p:spPr>
          <a:xfrm>
            <a:off x="2286000" y="1720840"/>
            <a:ext cx="6643718" cy="4524315"/>
          </a:xfrm>
          <a:prstGeom prst="rect">
            <a:avLst/>
          </a:prstGeom>
        </p:spPr>
        <p:txBody>
          <a:bodyPr wrap="square">
            <a:spAutoFit/>
          </a:bodyPr>
          <a:lstStyle/>
          <a:p>
            <a:pPr fontAlgn="base"/>
            <a:r>
              <a:rPr lang="es-ES" sz="2400" b="1" i="1" dirty="0">
                <a:solidFill>
                  <a:srgbClr val="FFFF00"/>
                </a:solidFill>
                <a:effectLst>
                  <a:glow rad="228600">
                    <a:schemeClr val="accent2">
                      <a:satMod val="175000"/>
                      <a:alpha val="40000"/>
                    </a:schemeClr>
                  </a:glow>
                </a:effectLst>
              </a:rPr>
              <a:t>El gobierno bloqueó los accesos a la colina y llegó incluso a lanzar falsas alertas de epidemias en la región. Los lituanos no se rindieron: cada vez que las cruces eran destruidas o retiradas, volvían a colocarlas.</a:t>
            </a:r>
          </a:p>
          <a:p>
            <a:pPr fontAlgn="base"/>
            <a:r>
              <a:rPr lang="es-ES" sz="2400" b="1" i="1" dirty="0" err="1">
                <a:solidFill>
                  <a:srgbClr val="FFFF00"/>
                </a:solidFill>
                <a:effectLst>
                  <a:glow rad="228600">
                    <a:schemeClr val="accent2">
                      <a:satMod val="175000"/>
                      <a:alpha val="40000"/>
                    </a:schemeClr>
                  </a:glow>
                </a:effectLst>
              </a:rPr>
              <a:t>Dans</a:t>
            </a:r>
            <a:r>
              <a:rPr lang="es-ES" sz="2400" b="1" i="1" dirty="0">
                <a:solidFill>
                  <a:srgbClr val="FFFF00"/>
                </a:solidFill>
                <a:effectLst>
                  <a:glow rad="228600">
                    <a:schemeClr val="accent2">
                      <a:satMod val="175000"/>
                      <a:alpha val="40000"/>
                    </a:schemeClr>
                  </a:glow>
                </a:effectLst>
              </a:rPr>
              <a:t> 1979, un sacerdote valiente convocó una procesión desde su parroquia hasta la colina. La KGB no pudo hacer nada para impedirlo, porque se dio cuenta de que sería peor. Cuando la Unión Soviética finalmente cayó, la Colina de las Cruces ya tenía más de 100 mil crucifijos e iconos sagrados</a:t>
            </a:r>
            <a:r>
              <a:rPr lang="es-ES" dirty="0">
                <a:solidFill>
                  <a:srgbClr val="FFFF00"/>
                </a:solidFill>
                <a:effectLst>
                  <a:glow rad="228600">
                    <a:schemeClr val="accent2">
                      <a:satMod val="175000"/>
                      <a:alpha val="40000"/>
                    </a:schemeClr>
                  </a:glow>
                </a:effectLst>
              </a:rPr>
              <a:t>.</a:t>
            </a:r>
          </a:p>
        </p:txBody>
      </p:sp>
    </p:spTree>
  </p:cSld>
  <p:clrMapOvr>
    <a:masterClrMapping/>
  </p:clrMapOvr>
  <p:transition spd="slow" advTm="28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pic>
        <p:nvPicPr>
          <p:cNvPr id="49154" name="Picture 2" descr="https://media-cdn.tripadvisor.com/media/photo-s/08/1b/af/f7/colline-des-croix.jpg"/>
          <p:cNvPicPr>
            <a:picLocks noChangeAspect="1" noChangeArrowheads="1"/>
          </p:cNvPicPr>
          <p:nvPr/>
        </p:nvPicPr>
        <p:blipFill>
          <a:blip r:embed="rId3"/>
          <a:srcRect/>
          <a:stretch>
            <a:fillRect/>
          </a:stretch>
        </p:blipFill>
        <p:spPr bwMode="auto">
          <a:xfrm>
            <a:off x="214282" y="357166"/>
            <a:ext cx="4168483" cy="5549755"/>
          </a:xfrm>
          <a:prstGeom prst="rect">
            <a:avLst/>
          </a:prstGeom>
          <a:noFill/>
        </p:spPr>
      </p:pic>
      <p:pic>
        <p:nvPicPr>
          <p:cNvPr id="3" name="Picture 2" descr="https://media-cdn.tripadvisor.com/media/photo-s/08/1b/af/c8/colline-des-croix.jpg"/>
          <p:cNvPicPr>
            <a:picLocks noChangeAspect="1" noChangeArrowheads="1"/>
          </p:cNvPicPr>
          <p:nvPr/>
        </p:nvPicPr>
        <p:blipFill>
          <a:blip r:embed="rId4"/>
          <a:srcRect/>
          <a:stretch>
            <a:fillRect/>
          </a:stretch>
        </p:blipFill>
        <p:spPr bwMode="auto">
          <a:xfrm>
            <a:off x="5000628" y="1357298"/>
            <a:ext cx="3970665" cy="5286388"/>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upload.wikimedia.org/wikipedia/commons/9/9a/Colina_de_las_Cruces,_Lituania,_2012-08-09,_DD_06.JPG"/>
          <p:cNvPicPr>
            <a:picLocks noChangeAspect="1" noChangeArrowheads="1"/>
          </p:cNvPicPr>
          <p:nvPr/>
        </p:nvPicPr>
        <p:blipFill>
          <a:blip r:embed="rId2" cstate="print"/>
          <a:srcRect/>
          <a:stretch>
            <a:fillRect/>
          </a:stretch>
        </p:blipFill>
        <p:spPr bwMode="auto">
          <a:xfrm>
            <a:off x="-1026102" y="0"/>
            <a:ext cx="10170102"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provisación de cruces"/>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1.bp.blogspot.com/-wxFqJjlcynM/USkFCjRTwXI/AAAAAAAAbbg/0R4j7GsU_HY/s640/hill-crosses-01-500.jpg"/>
          <p:cNvPicPr>
            <a:picLocks noChangeAspect="1" noChangeArrowheads="1"/>
          </p:cNvPicPr>
          <p:nvPr/>
        </p:nvPicPr>
        <p:blipFill>
          <a:blip r:embed="rId2"/>
          <a:srcRect/>
          <a:stretch>
            <a:fillRect/>
          </a:stretch>
        </p:blipFill>
        <p:spPr bwMode="auto">
          <a:xfrm>
            <a:off x="0" y="0"/>
            <a:ext cx="9224688"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s://upload.wikimedia.org/wikipedia/commons/e/ee/Colina_de_las_Cruces,_Lituania,_2012-08-09,_DD_1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historiasdeleste.com/wp-content/uploads/2010/02/colinacruces3.jpg"/>
          <p:cNvPicPr>
            <a:picLocks noChangeAspect="1" noChangeArrowheads="1"/>
          </p:cNvPicPr>
          <p:nvPr/>
        </p:nvPicPr>
        <p:blipFill>
          <a:blip r:embed="rId2"/>
          <a:srcRect/>
          <a:stretch>
            <a:fillRect/>
          </a:stretch>
        </p:blipFill>
        <p:spPr bwMode="auto">
          <a:xfrm>
            <a:off x="0" y="0"/>
            <a:ext cx="913331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pic>
        <p:nvPicPr>
          <p:cNvPr id="33794" name="Picture 2" descr="Cruces en la Colina"/>
          <p:cNvPicPr>
            <a:picLocks noChangeAspect="1" noChangeArrowheads="1"/>
          </p:cNvPicPr>
          <p:nvPr/>
        </p:nvPicPr>
        <p:blipFill>
          <a:blip r:embed="rId3"/>
          <a:srcRect/>
          <a:stretch>
            <a:fillRect/>
          </a:stretch>
        </p:blipFill>
        <p:spPr bwMode="auto">
          <a:xfrm>
            <a:off x="-1" y="-1"/>
            <a:ext cx="9144001" cy="6072207"/>
          </a:xfrm>
          <a:prstGeom prst="rect">
            <a:avLst/>
          </a:prstGeom>
          <a:noFill/>
        </p:spPr>
      </p:pic>
      <p:sp>
        <p:nvSpPr>
          <p:cNvPr id="3" name="2 Rectángulo"/>
          <p:cNvSpPr/>
          <p:nvPr/>
        </p:nvSpPr>
        <p:spPr>
          <a:xfrm>
            <a:off x="1142976" y="6072206"/>
            <a:ext cx="7143800" cy="830997"/>
          </a:xfrm>
          <a:prstGeom prst="rect">
            <a:avLst/>
          </a:prstGeom>
        </p:spPr>
        <p:txBody>
          <a:bodyPr wrap="square">
            <a:spAutoFit/>
          </a:bodyPr>
          <a:lstStyle/>
          <a:p>
            <a:r>
              <a:rPr lang="es-ES" sz="2400" b="1" i="1" dirty="0">
                <a:solidFill>
                  <a:srgbClr val="FFFF00"/>
                </a:solidFill>
                <a:effectLst>
                  <a:glow rad="228600">
                    <a:schemeClr val="accent2">
                      <a:satMod val="175000"/>
                      <a:alpha val="40000"/>
                    </a:schemeClr>
                  </a:glow>
                </a:effectLst>
              </a:rPr>
              <a:t>El místico lugar recibe visitas de todos los rincones del mundo. Se lee en Inglés: "La paz prevale en La Tierra".</a:t>
            </a:r>
            <a:r>
              <a:rPr lang="es-ES" sz="2400" b="1" i="1" dirty="0">
                <a:effectLst>
                  <a:glow rad="228600">
                    <a:schemeClr val="accent2">
                      <a:satMod val="175000"/>
                      <a:alpha val="40000"/>
                    </a:schemeClr>
                  </a:glow>
                </a:effectLst>
              </a:rPr>
              <a:t> </a:t>
            </a:r>
          </a:p>
        </p:txBody>
      </p:sp>
    </p:spTree>
  </p:cSld>
  <p:clrMapOvr>
    <a:masterClrMapping/>
  </p:clrMapOvr>
  <p:transition spd="slow" advTm="17000">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media-cdn.tripadvisor.com/media/photo-s/06/40/a9/c8/collina-delle-tre-croci.jpg"/>
          <p:cNvPicPr>
            <a:picLocks noChangeAspect="1" noChangeArrowheads="1"/>
          </p:cNvPicPr>
          <p:nvPr/>
        </p:nvPicPr>
        <p:blipFill>
          <a:blip r:embed="rId2"/>
          <a:srcRect/>
          <a:stretch>
            <a:fillRect/>
          </a:stretch>
        </p:blipFill>
        <p:spPr bwMode="auto">
          <a:xfrm>
            <a:off x="-1" y="0"/>
            <a:ext cx="9132927"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sp>
        <p:nvSpPr>
          <p:cNvPr id="2" name="1 Rectángulo"/>
          <p:cNvSpPr/>
          <p:nvPr/>
        </p:nvSpPr>
        <p:spPr>
          <a:xfrm>
            <a:off x="1643042" y="1714488"/>
            <a:ext cx="7072362" cy="4524315"/>
          </a:xfrm>
          <a:prstGeom prst="rect">
            <a:avLst/>
          </a:prstGeom>
        </p:spPr>
        <p:txBody>
          <a:bodyPr wrap="square">
            <a:spAutoFit/>
          </a:bodyPr>
          <a:lstStyle/>
          <a:p>
            <a:r>
              <a:rPr lang="es-ES" sz="2400" b="1" i="1" dirty="0">
                <a:solidFill>
                  <a:srgbClr val="FFFF00"/>
                </a:solidFill>
                <a:effectLst>
                  <a:glow rad="228600">
                    <a:schemeClr val="accent2">
                      <a:satMod val="175000"/>
                      <a:alpha val="40000"/>
                    </a:schemeClr>
                  </a:glow>
                </a:effectLst>
              </a:rPr>
              <a:t>Uno de los riesgo que corren lugares como éste es la invasión turística. Ya se pueden ver en los alrededores incluso puestos donde venden los típicos </a:t>
            </a:r>
            <a:r>
              <a:rPr lang="es-ES" sz="2400" b="1" i="1" dirty="0" smtClean="0">
                <a:solidFill>
                  <a:srgbClr val="FFFF00"/>
                </a:solidFill>
                <a:effectLst>
                  <a:glow rad="228600">
                    <a:schemeClr val="accent2">
                      <a:satMod val="175000"/>
                      <a:alpha val="40000"/>
                    </a:schemeClr>
                  </a:glow>
                </a:effectLst>
              </a:rPr>
              <a:t>suvenires </a:t>
            </a:r>
            <a:r>
              <a:rPr lang="es-ES" sz="2400" b="1" i="1" dirty="0">
                <a:solidFill>
                  <a:srgbClr val="FFFF00"/>
                </a:solidFill>
                <a:effectLst>
                  <a:glow rad="228600">
                    <a:schemeClr val="accent2">
                      <a:satMod val="175000"/>
                      <a:alpha val="40000"/>
                    </a:schemeClr>
                  </a:glow>
                </a:effectLst>
              </a:rPr>
              <a:t>o las cruces para que hagas tu aportación a la obra. Sin duda la colina sigue conservando toda su magia y si tienes suerte y no hay demasiada gente, si se levanta algo de viento, con el sonido de las cruces podrás disfrutar de una melodía que evoca esa soledad que caracteriza a la colina.</a:t>
            </a:r>
          </a:p>
          <a:p>
            <a:r>
              <a:rPr lang="es-ES" sz="2400" b="1" i="1" dirty="0">
                <a:solidFill>
                  <a:srgbClr val="FFFF00"/>
                </a:solidFill>
                <a:effectLst>
                  <a:glow rad="228600">
                    <a:schemeClr val="accent2">
                      <a:satMod val="175000"/>
                      <a:alpha val="40000"/>
                    </a:schemeClr>
                  </a:glow>
                </a:effectLst>
              </a:rPr>
              <a:t>Si pretendes visitar Lituania o su país vecino Letonia (la Colina de las Cruces se encuentra muy cerca de la frontera) no dudes en </a:t>
            </a:r>
            <a:r>
              <a:rPr lang="es-ES" sz="2400" b="1" i="1" dirty="0" err="1">
                <a:solidFill>
                  <a:srgbClr val="FFFF00"/>
                </a:solidFill>
                <a:effectLst>
                  <a:glow rad="228600">
                    <a:schemeClr val="accent2">
                      <a:satMod val="175000"/>
                      <a:alpha val="40000"/>
                    </a:schemeClr>
                  </a:glow>
                </a:effectLst>
              </a:rPr>
              <a:t>vistar</a:t>
            </a:r>
            <a:r>
              <a:rPr lang="es-ES" sz="2400" b="1" i="1" dirty="0">
                <a:solidFill>
                  <a:srgbClr val="FFFF00"/>
                </a:solidFill>
                <a:effectLst>
                  <a:glow rad="228600">
                    <a:schemeClr val="accent2">
                      <a:satMod val="175000"/>
                      <a:alpha val="40000"/>
                    </a:schemeClr>
                  </a:glow>
                </a:effectLst>
              </a:rPr>
              <a:t> este fantástico lugar</a:t>
            </a:r>
            <a:r>
              <a:rPr lang="es-ES" sz="2400" b="1" i="1" dirty="0" smtClean="0">
                <a:solidFill>
                  <a:srgbClr val="FFFF00"/>
                </a:solidFill>
                <a:effectLst>
                  <a:glow rad="228600">
                    <a:schemeClr val="accent2">
                      <a:satMod val="175000"/>
                      <a:alpha val="40000"/>
                    </a:schemeClr>
                  </a:glow>
                </a:effectLst>
              </a:rPr>
              <a:t>.</a:t>
            </a:r>
            <a:endParaRPr lang="es-ES" sz="2400" b="1" i="1" dirty="0">
              <a:solidFill>
                <a:srgbClr val="FFFF00"/>
              </a:solidFill>
              <a:effectLst>
                <a:glow rad="228600">
                  <a:schemeClr val="accent2">
                    <a:satMod val="175000"/>
                    <a:alpha val="40000"/>
                  </a:schemeClr>
                </a:glow>
              </a:effectLst>
            </a:endParaRPr>
          </a:p>
        </p:txBody>
      </p:sp>
    </p:spTree>
  </p:cSld>
  <p:clrMapOvr>
    <a:masterClrMapping/>
  </p:clrMapOvr>
  <p:transition spd="slow" advTm="35000">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tinosoriano.com/static/uploads/photo/28-Lithuania-Soriano.jpg.thumb2.jpg"/>
          <p:cNvPicPr>
            <a:picLocks noChangeAspect="1" noChangeArrowheads="1"/>
          </p:cNvPicPr>
          <p:nvPr/>
        </p:nvPicPr>
        <p:blipFill>
          <a:blip r:embed="rId3"/>
          <a:srcRect/>
          <a:stretch>
            <a:fillRect/>
          </a:stretch>
        </p:blipFill>
        <p:spPr bwMode="auto">
          <a:xfrm>
            <a:off x="0" y="0"/>
            <a:ext cx="9280662" cy="6858000"/>
          </a:xfrm>
          <a:prstGeom prst="rect">
            <a:avLst/>
          </a:prstGeom>
          <a:noFill/>
        </p:spPr>
      </p:pic>
    </p:spTree>
  </p:cSld>
  <p:clrMapOvr>
    <a:masterClrMapping/>
  </p:clrMapOvr>
  <p:transition spd="slow" advTm="6000">
    <p:zoom/>
    <p:sndAc>
      <p:stSnd>
        <p:snd r:embed="rId2" name="PEQUEÑA FLOR.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upload.wikimedia.org/wikipedia/commons/e/ee/Colina_de_las_Cruces%2C_Lituania%2C_2012-08-09%2C_DD_11.JPG"/>
          <p:cNvPicPr>
            <a:picLocks noChangeAspect="1" noChangeArrowheads="1"/>
          </p:cNvPicPr>
          <p:nvPr/>
        </p:nvPicPr>
        <p:blipFill>
          <a:blip r:embed="rId2" cstate="print"/>
          <a:srcRect/>
          <a:stretch>
            <a:fillRect/>
          </a:stretch>
        </p:blipFill>
        <p:spPr bwMode="auto">
          <a:xfrm>
            <a:off x="-1020502" y="0"/>
            <a:ext cx="10164502"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umberto-vitaloni.it/FOTO_VIAGGI/Lituania2006/Balt%2075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anjuanpabloii.net/wp-content/uploads/2015/04/220415coli.jpg"/>
          <p:cNvPicPr>
            <a:picLocks noChangeAspect="1" noChangeArrowheads="1"/>
          </p:cNvPicPr>
          <p:nvPr/>
        </p:nvPicPr>
        <p:blipFill>
          <a:blip r:embed="rId2"/>
          <a:srcRect/>
          <a:stretch>
            <a:fillRect/>
          </a:stretch>
        </p:blipFill>
        <p:spPr bwMode="auto">
          <a:xfrm>
            <a:off x="-1" y="0"/>
            <a:ext cx="9328323"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s://media-cdn.tripadvisor.com/media/photo-s/08/1b/b0/34/colline-des-croix.jpg"/>
          <p:cNvPicPr>
            <a:picLocks noChangeAspect="1" noChangeArrowheads="1"/>
          </p:cNvPicPr>
          <p:nvPr/>
        </p:nvPicPr>
        <p:blipFill>
          <a:blip r:embed="rId2"/>
          <a:srcRect/>
          <a:stretch>
            <a:fillRect/>
          </a:stretch>
        </p:blipFill>
        <p:spPr bwMode="auto">
          <a:xfrm>
            <a:off x="-1" y="0"/>
            <a:ext cx="9257543"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s://pixabay.com/static/uploads/photo/2015/03/20/18/07/lithuania-682652_960_7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www.muralesyvinilos.com/murales/muralesyvinilos_83725vela_y_pergamino_18_XL.jpg"/>
          <p:cNvPicPr>
            <a:picLocks noChangeAspect="1" noChangeArrowheads="1"/>
          </p:cNvPicPr>
          <p:nvPr/>
        </p:nvPicPr>
        <p:blipFill>
          <a:blip r:embed="rId2"/>
          <a:srcRect l="10852" t="13542" r="25581" b="4167"/>
          <a:stretch>
            <a:fillRect/>
          </a:stretch>
        </p:blipFill>
        <p:spPr bwMode="auto">
          <a:xfrm>
            <a:off x="-1" y="0"/>
            <a:ext cx="9144001" cy="6858000"/>
          </a:xfrm>
          <a:prstGeom prst="rect">
            <a:avLst/>
          </a:prstGeom>
          <a:noFill/>
        </p:spPr>
      </p:pic>
      <p:sp>
        <p:nvSpPr>
          <p:cNvPr id="6" name="5 Rectángulo"/>
          <p:cNvSpPr/>
          <p:nvPr/>
        </p:nvSpPr>
        <p:spPr>
          <a:xfrm>
            <a:off x="971600" y="1484784"/>
            <a:ext cx="6742532" cy="3785634"/>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 ABRAZO,</a:t>
            </a:r>
          </a:p>
          <a:p>
            <a:pPr lvl="1" algn="ctr">
              <a:defRPr/>
            </a:pPr>
            <a:endPar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email"/>
          <a:srcRect/>
          <a:stretch>
            <a:fillRect/>
          </a:stretch>
        </p:blipFill>
        <p:spPr bwMode="auto">
          <a:xfrm>
            <a:off x="357158" y="5357826"/>
            <a:ext cx="890339" cy="1052512"/>
          </a:xfrm>
          <a:prstGeom prst="rect">
            <a:avLst/>
          </a:prstGeom>
          <a:noFill/>
          <a:ln w="38100">
            <a:solidFill>
              <a:srgbClr val="1CDEF8"/>
            </a:solidFill>
            <a:miter lim="800000"/>
            <a:headEnd/>
            <a:tailEnd/>
          </a:ln>
        </p:spPr>
      </p:pic>
      <p:sp>
        <p:nvSpPr>
          <p:cNvPr id="15" name="14 Rectángulo"/>
          <p:cNvSpPr/>
          <p:nvPr/>
        </p:nvSpPr>
        <p:spPr>
          <a:xfrm>
            <a:off x="1285852" y="5929330"/>
            <a:ext cx="3071834" cy="523220"/>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LUIS</a:t>
            </a: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3" end="3"/>
                                            </p:txEl>
                                          </p:spTgt>
                                        </p:tgtEl>
                                        <p:attrNameLst>
                                          <p:attrName>style.visibility</p:attrName>
                                        </p:attrNameLst>
                                      </p:cBhvr>
                                      <p:to>
                                        <p:strVal val="visible"/>
                                      </p:to>
                                    </p:set>
                                    <p:anim calcmode="lin" valueType="num">
                                      <p:cBhvr>
                                        <p:cTn id="23"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3" end="3"/>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p:cTn id="31" dur="500" fill="hold"/>
                                        <p:tgtEl>
                                          <p:spTgt spid="6">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4" end="4"/>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COLINA DE LAS CRUC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COLINA DE LAS CRUCES</Template>
  <TotalTime>24</TotalTime>
  <Words>731</Words>
  <Application>Microsoft Office PowerPoint</Application>
  <PresentationFormat>Presentación en pantalla (4:3)</PresentationFormat>
  <Paragraphs>36</Paragraphs>
  <Slides>52</Slides>
  <Notes>0</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LA  COLINA DE LAS CRUCES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13</cp:revision>
  <dcterms:created xsi:type="dcterms:W3CDTF">2016-02-13T17:45:44Z</dcterms:created>
  <dcterms:modified xsi:type="dcterms:W3CDTF">2016-02-13T18:09:56Z</dcterms:modified>
</cp:coreProperties>
</file>