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0"/>
  </p:notesMasterIdLst>
  <p:sldIdLst>
    <p:sldId id="447" r:id="rId3"/>
    <p:sldId id="270" r:id="rId4"/>
    <p:sldId id="456" r:id="rId5"/>
    <p:sldId id="331" r:id="rId6"/>
    <p:sldId id="371" r:id="rId7"/>
    <p:sldId id="412" r:id="rId8"/>
    <p:sldId id="418" r:id="rId9"/>
    <p:sldId id="437" r:id="rId10"/>
    <p:sldId id="284" r:id="rId11"/>
    <p:sldId id="485" r:id="rId12"/>
    <p:sldId id="473" r:id="rId13"/>
    <p:sldId id="458" r:id="rId14"/>
    <p:sldId id="476" r:id="rId15"/>
    <p:sldId id="440" r:id="rId16"/>
    <p:sldId id="444" r:id="rId17"/>
    <p:sldId id="258" r:id="rId18"/>
    <p:sldId id="448" r:id="rId19"/>
    <p:sldId id="439" r:id="rId20"/>
    <p:sldId id="423" r:id="rId21"/>
    <p:sldId id="475" r:id="rId22"/>
    <p:sldId id="271" r:id="rId23"/>
    <p:sldId id="459" r:id="rId24"/>
    <p:sldId id="424" r:id="rId25"/>
    <p:sldId id="310" r:id="rId26"/>
    <p:sldId id="486" r:id="rId27"/>
    <p:sldId id="311" r:id="rId28"/>
    <p:sldId id="462" r:id="rId29"/>
    <p:sldId id="281" r:id="rId30"/>
    <p:sldId id="315" r:id="rId31"/>
    <p:sldId id="479" r:id="rId32"/>
    <p:sldId id="480" r:id="rId33"/>
    <p:sldId id="319" r:id="rId34"/>
    <p:sldId id="432" r:id="rId35"/>
    <p:sldId id="481" r:id="rId36"/>
    <p:sldId id="288" r:id="rId37"/>
    <p:sldId id="416" r:id="rId38"/>
    <p:sldId id="430" r:id="rId39"/>
    <p:sldId id="415" r:id="rId40"/>
    <p:sldId id="445" r:id="rId41"/>
    <p:sldId id="477" r:id="rId42"/>
    <p:sldId id="298" r:id="rId43"/>
    <p:sldId id="300" r:id="rId44"/>
    <p:sldId id="471" r:id="rId45"/>
    <p:sldId id="266" r:id="rId46"/>
    <p:sldId id="436" r:id="rId47"/>
    <p:sldId id="451" r:id="rId48"/>
    <p:sldId id="484" r:id="rId49"/>
    <p:sldId id="450" r:id="rId50"/>
    <p:sldId id="295" r:id="rId51"/>
    <p:sldId id="285" r:id="rId52"/>
    <p:sldId id="297" r:id="rId53"/>
    <p:sldId id="296" r:id="rId54"/>
    <p:sldId id="403" r:id="rId55"/>
    <p:sldId id="407" r:id="rId56"/>
    <p:sldId id="413" r:id="rId57"/>
    <p:sldId id="426" r:id="rId58"/>
    <p:sldId id="487" r:id="rId5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5tvZhQopqsysR8bwb4hUqw" hashData="X20vAt0Y20WROHdx76PEFBCUwL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6479" autoAdjust="0"/>
  </p:normalViewPr>
  <p:slideViewPr>
    <p:cSldViewPr>
      <p:cViewPr>
        <p:scale>
          <a:sx n="64" d="100"/>
          <a:sy n="64" d="100"/>
        </p:scale>
        <p:origin x="-78" y="-22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E402F20-49A3-4B47-BAF1-8B09021A77CE}" type="datetimeFigureOut">
              <a:rPr lang="es-ES"/>
              <a:pPr>
                <a:defRPr/>
              </a:pPr>
              <a:t>07/05/2013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71F4428-75CF-40F3-9A64-F614C424D13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C9DAEE-F3E9-46B5-9882-C47B382BA978}" type="datetimeFigureOut">
              <a:rPr lang="es-ES"/>
              <a:pPr>
                <a:defRPr/>
              </a:pPr>
              <a:t>07/05/2013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7B2EC-7D02-40B5-AE94-7778D2609AD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8F8770-C216-4324-BFD5-0E9F697E97E4}" type="datetimeFigureOut">
              <a:rPr lang="es-ES"/>
              <a:pPr>
                <a:defRPr/>
              </a:pPr>
              <a:t>07/05/2013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4FD72E-FFFB-45EC-B44F-234D5AC22B8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B5612-B9DE-4E68-B873-1B46EB1DA614}" type="datetimeFigureOut">
              <a:rPr lang="es-ES"/>
              <a:pPr>
                <a:defRPr/>
              </a:pPr>
              <a:t>07/05/2013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747D88-4D7C-4079-8CF4-32FEFB7424C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C3C1BE-B3DA-40AF-81B8-40CEBF294862}" type="datetimeFigureOut">
              <a:rPr lang="es-ES"/>
              <a:pPr>
                <a:defRPr/>
              </a:pPr>
              <a:t>07/05/2013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888545-6DD8-483A-A018-8547AB4A6BC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1150E8-FC2B-4FAC-89EC-370EE201CD1A}" type="datetimeFigureOut">
              <a:rPr lang="es-ES"/>
              <a:pPr>
                <a:defRPr/>
              </a:pPr>
              <a:t>07/05/2013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68ED2C-4E1A-4D14-809A-D5EB48E37B1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E1A487-DFBC-4312-95D8-FDAE66CD09B3}" type="datetimeFigureOut">
              <a:rPr lang="es-ES"/>
              <a:pPr>
                <a:defRPr/>
              </a:pPr>
              <a:t>07/05/2013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ED2FC-5DFD-4317-87C1-504BDBCA77D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CE09A-4315-4B79-AE8E-88AC5691931D}" type="datetimeFigureOut">
              <a:rPr lang="es-ES"/>
              <a:pPr>
                <a:defRPr/>
              </a:pPr>
              <a:t>07/05/2013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D8789-AC7D-4FD4-9C62-D503801BAED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D869FE-F4CC-4AD3-92FB-35C0D85B0291}" type="datetimeFigureOut">
              <a:rPr lang="es-ES"/>
              <a:pPr>
                <a:defRPr/>
              </a:pPr>
              <a:t>07/05/2013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E8275-3533-4209-885B-DA2C5C7768B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F39FEB-D748-46A0-9D79-AC1959563A9E}" type="datetimeFigureOut">
              <a:rPr lang="es-ES"/>
              <a:pPr>
                <a:defRPr/>
              </a:pPr>
              <a:t>07/05/2013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0659F4-A67B-47E2-AF0A-74CC455DA1F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492921-5E9D-4AAD-B0C6-A41E30B21E55}" type="datetimeFigureOut">
              <a:rPr lang="es-ES"/>
              <a:pPr>
                <a:defRPr/>
              </a:pPr>
              <a:t>07/05/2013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6BF3B7-ABE2-4FBA-8E08-612C3D3AB81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C0B27-D61D-450E-B5AC-23AD1C42464B}" type="datetimeFigureOut">
              <a:rPr lang="es-ES"/>
              <a:pPr>
                <a:defRPr/>
              </a:pPr>
              <a:t>07/05/2013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995153-2663-463C-93C0-3DD959CF620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83EB75-8279-425E-A77D-08E697DFD20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C6480C7-5FA5-461F-B3CF-756FD9AD605B}" type="datetimeFigureOut">
              <a:rPr lang="es-ES"/>
              <a:pPr>
                <a:defRPr/>
              </a:pPr>
              <a:t>07/05/2013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F1D125C-AAD0-49A2-B43F-BD86BDE6D34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ircl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F14F4BA-5C9A-4036-A795-09AB2E74A80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55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4.jpe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2.jpeg"/><Relationship Id="rId4" Type="http://schemas.openxmlformats.org/officeDocument/2006/relationships/image" Target="../media/image91.jpe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2 Imagen" descr="The-Atlantic-Road-spectacular-road-in-Norway_Remarkable-beauty_1353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714480" y="357166"/>
            <a:ext cx="7000924" cy="227754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5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Atlanterhavsveien</a:t>
            </a:r>
            <a:r>
              <a:rPr lang="es-ES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es-ES" sz="4400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sz="4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es-ES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Carretera Atlántica de Noruega  </a:t>
            </a:r>
            <a:endParaRPr lang="es-ES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6286512" y="5857892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</a:rPr>
              <a:t>Avance  de </a:t>
            </a:r>
            <a:r>
              <a:rPr lang="es-ES" b="1" dirty="0" err="1" smtClean="0">
                <a:solidFill>
                  <a:srgbClr val="FF0000"/>
                </a:solidFill>
              </a:rPr>
              <a:t>click</a:t>
            </a:r>
            <a:endParaRPr lang="es-E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ndAc>
      <p:stSnd loop="1">
        <p:snd r:embed="rId2" name="FusionAlexander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Paredes\Escritorio\norvege-atlantique-route-680x5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-26988"/>
            <a:ext cx="9180513" cy="7127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1 Rectángulo"/>
          <p:cNvSpPr>
            <a:spLocks noChangeArrowheads="1"/>
          </p:cNvSpPr>
          <p:nvPr/>
        </p:nvSpPr>
        <p:spPr bwMode="auto">
          <a:xfrm>
            <a:off x="4103688" y="4832350"/>
            <a:ext cx="45720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 b="1" dirty="0">
                <a:solidFill>
                  <a:srgbClr val="FFFF00"/>
                </a:solidFill>
              </a:rPr>
              <a:t>La carretera del Atlántico (</a:t>
            </a:r>
            <a:r>
              <a:rPr lang="es-ES" sz="1600" b="1" dirty="0" err="1">
                <a:solidFill>
                  <a:srgbClr val="FFFF00"/>
                </a:solidFill>
              </a:rPr>
              <a:t>Atlanterhavsveien</a:t>
            </a:r>
            <a:r>
              <a:rPr lang="es-ES" sz="1600" b="1" dirty="0">
                <a:solidFill>
                  <a:srgbClr val="FFFF00"/>
                </a:solidFill>
              </a:rPr>
              <a:t>, en noruego), es una sección de la Carretera Nacional 64, situada en la zona costera noruega al norte de </a:t>
            </a:r>
            <a:r>
              <a:rPr lang="es-ES" sz="1600" b="1" dirty="0" err="1">
                <a:solidFill>
                  <a:srgbClr val="FFFF00"/>
                </a:solidFill>
              </a:rPr>
              <a:t>Hustadvika</a:t>
            </a:r>
            <a:r>
              <a:rPr lang="es-ES" sz="1600" b="1" dirty="0">
                <a:solidFill>
                  <a:srgbClr val="FFFF00"/>
                </a:solidFill>
              </a:rPr>
              <a:t> que conecta la  isla y municipio de </a:t>
            </a:r>
            <a:r>
              <a:rPr lang="es-ES" sz="1600" b="1" dirty="0" err="1">
                <a:solidFill>
                  <a:srgbClr val="FFFF00"/>
                </a:solidFill>
              </a:rPr>
              <a:t>Averøy</a:t>
            </a:r>
            <a:r>
              <a:rPr lang="es-ES" sz="1600" b="1" dirty="0">
                <a:solidFill>
                  <a:srgbClr val="FFFF00"/>
                </a:solidFill>
              </a:rPr>
              <a:t> al municipio </a:t>
            </a:r>
            <a:r>
              <a:rPr lang="es-ES" sz="1600" b="1" dirty="0" err="1">
                <a:solidFill>
                  <a:srgbClr val="FFFF00"/>
                </a:solidFill>
              </a:rPr>
              <a:t>Eide</a:t>
            </a:r>
            <a:r>
              <a:rPr lang="es-ES" sz="1600" b="1" dirty="0">
                <a:solidFill>
                  <a:srgbClr val="FFFF00"/>
                </a:solidFill>
              </a:rPr>
              <a:t>. Se encuentra a 459 km de Oslo, capital de Noruega.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florida-keys-l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87313" y="0"/>
            <a:ext cx="931862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5 Imagen" descr="carrtera-atlantico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857224" y="642918"/>
            <a:ext cx="67866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b="1" dirty="0"/>
          </a:p>
        </p:txBody>
      </p:sp>
      <p:sp>
        <p:nvSpPr>
          <p:cNvPr id="6" name="5 Rectángulo"/>
          <p:cNvSpPr/>
          <p:nvPr/>
        </p:nvSpPr>
        <p:spPr>
          <a:xfrm>
            <a:off x="642910" y="3286125"/>
            <a:ext cx="76438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La longitud de la </a:t>
            </a:r>
            <a:r>
              <a:rPr lang="es-ES" b="1" dirty="0" err="1" smtClean="0">
                <a:solidFill>
                  <a:schemeClr val="bg1"/>
                </a:solidFill>
              </a:rPr>
              <a:t>Atlanterhavsveien</a:t>
            </a:r>
            <a:r>
              <a:rPr lang="es-ES" b="1" dirty="0" smtClean="0">
                <a:solidFill>
                  <a:schemeClr val="bg1"/>
                </a:solidFill>
              </a:rPr>
              <a:t>  es de 8.3 km (5 millas).  La carretera está construida sobre varias islas pequeñas e islotes, y están conectadas por varias calzadas, viaductos y ocho puentes, siendo el más destacado el Puente </a:t>
            </a:r>
            <a:r>
              <a:rPr lang="es-ES" b="1" dirty="0" err="1" smtClean="0">
                <a:solidFill>
                  <a:schemeClr val="bg1"/>
                </a:solidFill>
              </a:rPr>
              <a:t>Storseisundet</a:t>
            </a:r>
            <a:r>
              <a:rPr lang="es-ES" b="1" dirty="0" smtClean="0">
                <a:solidFill>
                  <a:schemeClr val="bg1"/>
                </a:solidFill>
              </a:rPr>
              <a:t>. </a:t>
            </a:r>
            <a:endParaRPr lang="es-E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carrtera-atlantico-9.jpg"/>
          <p:cNvPicPr>
            <a:picLocks noChangeAspect="1"/>
          </p:cNvPicPr>
          <p:nvPr/>
        </p:nvPicPr>
        <p:blipFill>
          <a:blip r:embed="rId2" cstate="print"/>
          <a:srcRect l="2280" t="4166" r="3127" b="4166"/>
          <a:stretch>
            <a:fillRect/>
          </a:stretch>
        </p:blipFill>
        <p:spPr bwMode="auto">
          <a:xfrm>
            <a:off x="0" y="0"/>
            <a:ext cx="9134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2511817715_004bb94e00_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2286000" y="2551837"/>
            <a:ext cx="6858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b="1" dirty="0"/>
          </a:p>
        </p:txBody>
      </p:sp>
      <p:sp>
        <p:nvSpPr>
          <p:cNvPr id="5" name="4 Rectángulo"/>
          <p:cNvSpPr/>
          <p:nvPr/>
        </p:nvSpPr>
        <p:spPr>
          <a:xfrm>
            <a:off x="2286000" y="2551837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b="1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rretera-del-atlantic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571868" y="4429131"/>
            <a:ext cx="514353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La carretera zigzaguea sobre puentes bajos que sobresalen por encima del mar, uniendo las islas que hay entre Molde (famosa por su festival anual de jazz del mes de julio) y </a:t>
            </a:r>
            <a:r>
              <a:rPr lang="es-ES" b="1" dirty="0" err="1" smtClean="0">
                <a:solidFill>
                  <a:srgbClr val="FFFF00"/>
                </a:solidFill>
              </a:rPr>
              <a:t>Kristiansund</a:t>
            </a:r>
            <a:r>
              <a:rPr lang="es-ES" b="1" dirty="0" smtClean="0">
                <a:solidFill>
                  <a:srgbClr val="FFFF00"/>
                </a:solidFill>
              </a:rPr>
              <a:t>, en los fiordos del Oeste de Noruega.</a:t>
            </a:r>
            <a:endParaRPr lang="es-E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C:\Documents and Settings\Paredes\Escritorio\800px-Jazz_Street_Parade,_Mol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7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67" name="1 Rectángulo"/>
          <p:cNvSpPr>
            <a:spLocks noChangeArrowheads="1"/>
          </p:cNvSpPr>
          <p:nvPr/>
        </p:nvSpPr>
        <p:spPr bwMode="auto">
          <a:xfrm>
            <a:off x="4068763" y="5735638"/>
            <a:ext cx="46069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 dirty="0">
                <a:solidFill>
                  <a:srgbClr val="C00000"/>
                </a:solidFill>
              </a:rPr>
              <a:t>El Festival de Jazz de  Molde, en julio, es un gran atractivo turístico.</a:t>
            </a:r>
            <a:endParaRPr lang="es-ES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3025"/>
            <a:ext cx="9144000" cy="693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5" name="1 Rectángulo"/>
          <p:cNvSpPr>
            <a:spLocks noChangeArrowheads="1"/>
          </p:cNvSpPr>
          <p:nvPr/>
        </p:nvSpPr>
        <p:spPr bwMode="auto">
          <a:xfrm>
            <a:off x="1116013" y="765175"/>
            <a:ext cx="40322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 dirty="0">
                <a:solidFill>
                  <a:srgbClr val="C00000"/>
                </a:solidFill>
              </a:rPr>
              <a:t>El Puente  </a:t>
            </a:r>
            <a:r>
              <a:rPr lang="es-ES" b="1" dirty="0" err="1">
                <a:solidFill>
                  <a:srgbClr val="C00000"/>
                </a:solidFill>
              </a:rPr>
              <a:t>Storseisundet</a:t>
            </a:r>
            <a:r>
              <a:rPr lang="es-ES" b="1" dirty="0">
                <a:solidFill>
                  <a:srgbClr val="C00000"/>
                </a:solidFill>
              </a:rPr>
              <a:t> es el más largo (260 m) y espectacular (realiza una curva realmente  dramática)  de la </a:t>
            </a:r>
            <a:r>
              <a:rPr lang="es-ES" b="1" dirty="0" err="1" smtClean="0">
                <a:solidFill>
                  <a:srgbClr val="C00000"/>
                </a:solidFill>
              </a:rPr>
              <a:t>Atlanterhavsveien</a:t>
            </a:r>
            <a:r>
              <a:rPr lang="es-ES" b="1" dirty="0">
                <a:solidFill>
                  <a:srgbClr val="C00000"/>
                </a:solidFill>
              </a:rPr>
              <a:t>.</a:t>
            </a:r>
            <a:endParaRPr lang="es-ES" dirty="0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Documents and Settings\Héctor\Escritorio\CARRETERA-\ur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1" y="-9429750"/>
            <a:ext cx="9501222" cy="1628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77556E-17 L 0.00781 1.14051 " pathEditMode="relative" ptsTypes="AA">
                                      <p:cBhvr>
                                        <p:cTn id="6" dur="7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carretera2Lar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Documents and Settings\Héctor\Escritorio\CARRETERA-\f3c5be7cf2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57305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1.96532E-6 L -0.37014 -1.96532E-6 " pathEditMode="relative" ptsTypes="AA">
                                      <p:cBhvr>
                                        <p:cTn id="6" dur="3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C:\Documents and Settings\Héctor\Escritorio\CARRETERA-\carretera-del-atlantico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1470243032_86fb99be0f_b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Documents and Settings\Héctor\Escritorio\CARRETERA-\carrtera-atlantico-4.jpg"/>
          <p:cNvPicPr>
            <a:picLocks noChangeAspect="1" noChangeArrowheads="1"/>
          </p:cNvPicPr>
          <p:nvPr/>
        </p:nvPicPr>
        <p:blipFill>
          <a:blip r:embed="rId2" cstate="print"/>
          <a:srcRect l="7767" t="3429" r="7767" b="342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661094181_fc9085f35c_b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C:\Documents and Settings\Héctor\Escritorio\CARRETERA-\carretera-del-atlantico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500354"/>
            <a:ext cx="9144000" cy="9358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33333E-6 L 0 0.35301 " pathEditMode="relative" ptsTypes="AA">
                                      <p:cBhvr>
                                        <p:cTn id="6" dur="5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C:\Documents and Settings\Paredes\Escritorio\AtlanticRoad1.jpg"/>
          <p:cNvPicPr>
            <a:picLocks noChangeAspect="1" noChangeArrowheads="1"/>
          </p:cNvPicPr>
          <p:nvPr/>
        </p:nvPicPr>
        <p:blipFill>
          <a:blip r:embed="rId2" cstate="print"/>
          <a:srcRect b="147"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39" name="2 Rectángulo"/>
          <p:cNvSpPr>
            <a:spLocks noChangeArrowheads="1"/>
          </p:cNvSpPr>
          <p:nvPr/>
        </p:nvSpPr>
        <p:spPr bwMode="auto">
          <a:xfrm>
            <a:off x="5076825" y="785794"/>
            <a:ext cx="359886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b="1" dirty="0"/>
              <a:t>El </a:t>
            </a:r>
            <a:r>
              <a:rPr lang="es-ES" b="1" dirty="0" err="1"/>
              <a:t>Storseisundet</a:t>
            </a:r>
            <a:r>
              <a:rPr lang="es-ES" b="1" dirty="0"/>
              <a:t>  se eleva a 23 m. de altura a lo largo de 260 m.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C:\Documents and Settings\Héctor\Escritorio\CARRETERA-\carretera-del-atlantico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57375" y="-214338"/>
            <a:ext cx="11001375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81481E-6 L 0.18889 4.81481E-6 " pathEditMode="relative" ptsTypes="AA">
                                      <p:cBhvr>
                                        <p:cTn id="6" dur="5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3" descr="C:\Documents and Settings\Paredes\Escritorio\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3 Imagen" descr="372efb42f89f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" descr="C:\Documents and Settings\Héctor\Escritorio\CARRETERA-\carretera-del-atlantico1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2 Imagen" descr="carretera-del-atlantico11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Documents and Settings\Héctor\Escritorio\CARRETERA-\carrtera-atlantico-6.jpg"/>
          <p:cNvPicPr>
            <a:picLocks noChangeAspect="1" noChangeArrowheads="1"/>
          </p:cNvPicPr>
          <p:nvPr/>
        </p:nvPicPr>
        <p:blipFill>
          <a:blip r:embed="rId2" cstate="print"/>
          <a:srcRect l="3641" t="5823" r="4611" b="394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carretera-del-atlantico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Héctor\Escritorio\CARRETERA-\carretera-del-atlantico1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57222" y="0"/>
            <a:ext cx="9753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Documents and Settings\Héctor\Escritorio\CARRETERA-\d81c89246e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1x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Paredes\Escritorio\carretera norueg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698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49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63" name="2 Rectángulo"/>
          <p:cNvSpPr>
            <a:spLocks noChangeArrowheads="1"/>
          </p:cNvSpPr>
          <p:nvPr/>
        </p:nvSpPr>
        <p:spPr bwMode="auto">
          <a:xfrm>
            <a:off x="323850" y="785794"/>
            <a:ext cx="360045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b="1" dirty="0">
                <a:solidFill>
                  <a:srgbClr val="FFFF00"/>
                </a:solidFill>
              </a:rPr>
              <a:t>Esta elevación y extensión permite que los barcos puedan hacerse a la mar independientemente del nivel de la </a:t>
            </a:r>
            <a:r>
              <a:rPr lang="es-ES" b="1" dirty="0" smtClean="0">
                <a:solidFill>
                  <a:srgbClr val="FFFF00"/>
                </a:solidFill>
              </a:rPr>
              <a:t>marea.</a:t>
            </a:r>
            <a:endParaRPr lang="es-E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Atlanticroad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" descr="C:\Documents and Settings\Héctor\Escritorio\CARRETERA-\carretera-del-atlantico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50800"/>
            <a:ext cx="10572792" cy="690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7.03704E-6 L -0.15764 -7.03704E-6 " pathEditMode="relative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Documents and Settings\Héctor\Escritorio\CARRETERA-\Estrada do Atlântico 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763" y="0"/>
            <a:ext cx="915352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carretera-del-atlantico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14338"/>
            <a:ext cx="9144000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D:\Disco local D\Varios\221992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214338"/>
            <a:ext cx="9144000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C:\Documents and Settings\Paredes\Escritorio\atlanterhavsveien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11" name="1 Rectángulo"/>
          <p:cNvSpPr>
            <a:spLocks noChangeArrowheads="1"/>
          </p:cNvSpPr>
          <p:nvPr/>
        </p:nvSpPr>
        <p:spPr bwMode="auto">
          <a:xfrm>
            <a:off x="250824" y="428603"/>
            <a:ext cx="6250001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b="1" dirty="0"/>
              <a:t>En un voladizo impresionante sobre las frías y furiosas aguas del mar de Noruega donde, en los días de tempestad, las olas salpican a los vehículos y el viento les hace temblar de forma amenazadora.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1 Imagen" descr="CARRET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90086" y="960319"/>
            <a:ext cx="6810938" cy="3826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3" name="2 Rectángulo"/>
          <p:cNvSpPr>
            <a:spLocks noChangeArrowheads="1"/>
          </p:cNvSpPr>
          <p:nvPr/>
        </p:nvSpPr>
        <p:spPr bwMode="auto">
          <a:xfrm>
            <a:off x="1571604" y="5072074"/>
            <a:ext cx="600079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b="1" dirty="0">
                <a:solidFill>
                  <a:schemeClr val="bg1"/>
                </a:solidFill>
              </a:rPr>
              <a:t>Olas impresionantes, parece que se van a llevar los </a:t>
            </a:r>
            <a:r>
              <a:rPr lang="es-ES" b="1" dirty="0" smtClean="0">
                <a:solidFill>
                  <a:schemeClr val="bg1"/>
                </a:solidFill>
              </a:rPr>
              <a:t>vehículos.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C:\Documents and Settings\Paredes\Escritorio\gal7013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7950" y="0"/>
            <a:ext cx="9251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635" name="1 Rectángulo"/>
          <p:cNvSpPr>
            <a:spLocks noChangeArrowheads="1"/>
          </p:cNvSpPr>
          <p:nvPr/>
        </p:nvSpPr>
        <p:spPr bwMode="auto">
          <a:xfrm>
            <a:off x="539750" y="2967038"/>
            <a:ext cx="4572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 dirty="0"/>
              <a:t>Una gran ola rompe contra una sección de la famosa Carretera del Atlántico en </a:t>
            </a:r>
            <a:r>
              <a:rPr lang="es-ES" b="1" dirty="0" err="1"/>
              <a:t>Avery</a:t>
            </a:r>
            <a:endParaRPr lang="es-ES" b="1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000025945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Paredes\Escritorio\carretera noruega agu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22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Héctor\Escritorio\CARRETERA-\rodovia_atlantica_norueg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14338"/>
            <a:ext cx="12501618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 L -0.36615 0.01042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3" y="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C:\Documents and Settings\JORGE\Escritorio\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3731" name="1 Rectángulo"/>
          <p:cNvSpPr>
            <a:spLocks noChangeArrowheads="1"/>
          </p:cNvSpPr>
          <p:nvPr/>
        </p:nvSpPr>
        <p:spPr bwMode="auto">
          <a:xfrm>
            <a:off x="5003800" y="428604"/>
            <a:ext cx="360045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b="1" dirty="0"/>
              <a:t>La construcción de la carretera se realizó entre 1983 y 1989.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C:\Documents and Settings\JORGE\Escritorio\l.jpg"/>
          <p:cNvPicPr>
            <a:picLocks noChangeAspect="1" noChangeArrowheads="1"/>
          </p:cNvPicPr>
          <p:nvPr/>
        </p:nvPicPr>
        <p:blipFill>
          <a:blip r:embed="rId2" cstate="print"/>
          <a:srcRect b="6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755" name="1 Rectángulo"/>
          <p:cNvSpPr>
            <a:spLocks noChangeArrowheads="1"/>
          </p:cNvSpPr>
          <p:nvPr/>
        </p:nvSpPr>
        <p:spPr bwMode="auto">
          <a:xfrm>
            <a:off x="5214942" y="785794"/>
            <a:ext cx="34290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b="1" dirty="0">
                <a:solidFill>
                  <a:schemeClr val="bg1"/>
                </a:solidFill>
              </a:rPr>
              <a:t>Durante su periodo ocurrieron no menos de 12 huracanes.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Documents and Settings\Héctor\Escritorio\CARRETERA-\Storseisundet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57313" y="0"/>
            <a:ext cx="10501313" cy="688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Héctor\Escritorio\CARRETERA-\tumblr_m62v47JcWA1rrb3nvo1_1280.jpg"/>
          <p:cNvPicPr>
            <a:picLocks noChangeAspect="1" noChangeArrowheads="1"/>
          </p:cNvPicPr>
          <p:nvPr/>
        </p:nvPicPr>
        <p:blipFill>
          <a:blip r:embed="rId3" cstate="print"/>
          <a:srcRect r="39"/>
          <a:stretch>
            <a:fillRect/>
          </a:stretch>
        </p:blipFill>
        <p:spPr bwMode="auto">
          <a:xfrm>
            <a:off x="-1500188" y="0"/>
            <a:ext cx="106441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6602798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50289E-6 L 0.10243 -1.50289E-6 " pathEditMode="relative" ptsTypes="AA">
                                      <p:cBhvr>
                                        <p:cTn id="6" dur="2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C:\Documents and Settings\JORGE\Escritorio\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27" name="1 Rectángulo"/>
          <p:cNvSpPr>
            <a:spLocks noChangeArrowheads="1"/>
          </p:cNvSpPr>
          <p:nvPr/>
        </p:nvSpPr>
        <p:spPr bwMode="auto">
          <a:xfrm>
            <a:off x="4321175" y="1484313"/>
            <a:ext cx="4572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 dirty="0"/>
              <a:t>El puente dibuja una curva extremadamente cerrada, ya que tiene que saltar por encima de una serie de pequeñas islas y canales para seguir su camino.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C:\Documents and Settings\Héctor\Escritorio\CARRETERA-\carretera-del-atlantico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C:\Documents and Settings\JORGE\Escritorio\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0"/>
            <a:ext cx="971556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C:\Documents and Settings\JORGE\Escritorio\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6988"/>
            <a:ext cx="9144000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Héctor\Escritorio\CARRETERA-\carrtera-atlantico-5.jpg"/>
          <p:cNvPicPr>
            <a:picLocks noChangeAspect="1" noChangeArrowheads="1"/>
          </p:cNvPicPr>
          <p:nvPr/>
        </p:nvPicPr>
        <p:blipFill>
          <a:blip r:embed="rId3" cstate="print"/>
          <a:srcRect l="3398" t="3429" r="3398" b="342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C:\Documents and Settings\Paredes\Escritorio\atlantic-ocean-road22-590x44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4763" y="0"/>
            <a:ext cx="915352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22199210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35834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5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7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75000"/>
                <a:alpha val="43000"/>
              </a:schemeClr>
            </a:gs>
            <a:gs pos="50000">
              <a:schemeClr val="accent3">
                <a:lumMod val="60000"/>
                <a:lumOff val="40000"/>
              </a:schemeClr>
            </a:gs>
            <a:gs pos="100000">
              <a:schemeClr val="bg1">
                <a:lumMod val="6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4" descr="C:\Documents and Settings\Paredes\Escritorio\5250899879_249d844fbc_z.jpg"/>
          <p:cNvPicPr>
            <a:picLocks noChangeAspect="1" noChangeArrowheads="1"/>
          </p:cNvPicPr>
          <p:nvPr/>
        </p:nvPicPr>
        <p:blipFill>
          <a:blip r:embed="rId2" cstate="print"/>
          <a:srcRect b="53"/>
          <a:stretch>
            <a:fillRect/>
          </a:stretch>
        </p:blipFill>
        <p:spPr bwMode="auto">
          <a:xfrm>
            <a:off x="-36513" y="0"/>
            <a:ext cx="53292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7043" name="1 Rectángulo"/>
          <p:cNvSpPr>
            <a:spLocks noChangeArrowheads="1"/>
          </p:cNvSpPr>
          <p:nvPr/>
        </p:nvSpPr>
        <p:spPr bwMode="auto">
          <a:xfrm>
            <a:off x="5643569" y="3214686"/>
            <a:ext cx="3249605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200" b="1" dirty="0">
                <a:solidFill>
                  <a:srgbClr val="002060"/>
                </a:solidFill>
              </a:rPr>
              <a:t>Según desde donde se mire, el </a:t>
            </a:r>
            <a:r>
              <a:rPr lang="es-ES" sz="2200" b="1" dirty="0" err="1">
                <a:solidFill>
                  <a:srgbClr val="002060"/>
                </a:solidFill>
              </a:rPr>
              <a:t>Storseisundet</a:t>
            </a:r>
            <a:r>
              <a:rPr lang="es-ES" sz="2200" b="1" dirty="0">
                <a:solidFill>
                  <a:srgbClr val="002060"/>
                </a:solidFill>
              </a:rPr>
              <a:t>  resulta pavoroso porque parece terminar abruptamente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C:\Documents and Settings\JORGE\Escritorio\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Paredes\Escritorio\Storseisundet-Bridge-in-Norway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2857489" y="642918"/>
            <a:ext cx="264320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Puente de </a:t>
            </a:r>
            <a:r>
              <a:rPr lang="es-ES" b="1" dirty="0" err="1" smtClean="0"/>
              <a:t>Storseisundet</a:t>
            </a:r>
            <a:endParaRPr lang="es-ES" dirty="0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1.jpg"/>
          <p:cNvPicPr>
            <a:picLocks noChangeAspect="1"/>
          </p:cNvPicPr>
          <p:nvPr/>
        </p:nvPicPr>
        <p:blipFill>
          <a:blip r:embed="rId2" cstate="print"/>
          <a:srcRect r="5" b="2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" descr="C:\Documents and Settings\Héctor\Escritorio\CARRETERA-\carretera-del-atlantico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C:\Documents and Settings\Paredes\Escritorio\atlanterhavsveien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91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C:\Documents and Settings\Héctor\Escritorio\CARRETERA-\carretera-del-atlantico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Paredes\Escritorio\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6513" y="-26988"/>
            <a:ext cx="9180513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Documents and Settings\Héctor\Escritorio\CARRETERA-\carretera-del-atlantico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Paredes\Escritorio\atlanterhavsveien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1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C:\Documents and Settings\Héctor\Escritorio\CARRETERA-\carretera-del-atlantico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14338"/>
            <a:ext cx="10572792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62428E-6 L -0.14965 4.62428E-6 " pathEditMode="relative" ptsTypes="AA">
                                      <p:cBhvr>
                                        <p:cTn id="6" dur="3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C:\Documents and Settings\Paredes\Escritorio\800px-Storseisundet_brid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7950" y="0"/>
            <a:ext cx="93313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315277" y="928670"/>
            <a:ext cx="25134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Puente de </a:t>
            </a:r>
            <a:r>
              <a:rPr lang="es-ES" b="1" dirty="0" err="1" smtClean="0">
                <a:solidFill>
                  <a:schemeClr val="bg1"/>
                </a:solidFill>
              </a:rPr>
              <a:t>Storseisundet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/>
          <a:srcRect b="24"/>
          <a:stretch>
            <a:fillRect/>
          </a:stretch>
        </p:blipFill>
        <p:spPr bwMode="auto">
          <a:xfrm>
            <a:off x="0" y="-47626"/>
            <a:ext cx="9144000" cy="6905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JORGE\Escritorio\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C:\Documents and Settings\Paredes\Escritorio\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9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7625" y="0"/>
            <a:ext cx="9191625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" descr="C:\Documents and Settings\Héctor\Escritorio\CARRETERA-\carretera-del-atlantico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3906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96532E-6 L -0.50781 -1.96532E-6 " pathEditMode="relative" ptsTypes="AA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alpha val="58038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44000" cy="655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355" name="2 Rectángulo"/>
          <p:cNvSpPr>
            <a:spLocks noChangeArrowheads="1"/>
          </p:cNvSpPr>
          <p:nvPr/>
        </p:nvSpPr>
        <p:spPr bwMode="auto">
          <a:xfrm>
            <a:off x="323850" y="4638675"/>
            <a:ext cx="424815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 dirty="0">
                <a:solidFill>
                  <a:schemeClr val="bg1"/>
                </a:solidFill>
              </a:rPr>
              <a:t>La </a:t>
            </a:r>
            <a:r>
              <a:rPr lang="es-ES" dirty="0" err="1">
                <a:solidFill>
                  <a:schemeClr val="bg1"/>
                </a:solidFill>
              </a:rPr>
              <a:t>Atlanterhavsveien</a:t>
            </a:r>
            <a:r>
              <a:rPr lang="es-ES" dirty="0">
                <a:solidFill>
                  <a:schemeClr val="bg1"/>
                </a:solidFill>
              </a:rPr>
              <a:t> </a:t>
            </a:r>
            <a:r>
              <a:rPr lang="es-ES" b="1" dirty="0">
                <a:solidFill>
                  <a:schemeClr val="bg1"/>
                </a:solidFill>
              </a:rPr>
              <a:t>posee numerosos lugares de parada donde dejar con total seguridad el vehículo durante horas o días, para poder disfrutar de los distintos lugares de la ruta. así como una tranquila visita a los fiordos de la región de </a:t>
            </a:r>
            <a:r>
              <a:rPr lang="es-ES" b="1" dirty="0" err="1">
                <a:solidFill>
                  <a:schemeClr val="bg1"/>
                </a:solidFill>
              </a:rPr>
              <a:t>Kristiansund</a:t>
            </a:r>
            <a:r>
              <a:rPr lang="es-ES" b="1" dirty="0">
                <a:solidFill>
                  <a:schemeClr val="bg1"/>
                </a:solidFill>
              </a:rPr>
              <a:t>.</a:t>
            </a:r>
            <a:br>
              <a:rPr lang="es-ES" b="1" dirty="0">
                <a:solidFill>
                  <a:schemeClr val="bg1"/>
                </a:solidFill>
              </a:rPr>
            </a:br>
            <a:endParaRPr lang="es-E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Héctor\Escritorio\CARRETERA-\DSC058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C:\Documents and Settings\JORGE\Escritorio\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2" descr="C:\Documents and Settings\Paredes\Escritorio\5016797808_6998dc89ab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1"/>
            <a:ext cx="9180513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 b="28"/>
          <a:stretch>
            <a:fillRect/>
          </a:stretch>
        </p:blipFill>
        <p:spPr bwMode="auto">
          <a:xfrm>
            <a:off x="-36513" y="0"/>
            <a:ext cx="92217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26988"/>
            <a:ext cx="91694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5779" name="1 Rectángulo"/>
          <p:cNvSpPr>
            <a:spLocks noChangeArrowheads="1"/>
          </p:cNvSpPr>
          <p:nvPr/>
        </p:nvSpPr>
        <p:spPr bwMode="auto">
          <a:xfrm>
            <a:off x="785786" y="785794"/>
            <a:ext cx="478634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b="1" dirty="0" err="1">
                <a:solidFill>
                  <a:schemeClr val="bg1"/>
                </a:solidFill>
              </a:rPr>
              <a:t>Atlanterhavsveien</a:t>
            </a:r>
            <a:r>
              <a:rPr lang="es-ES" b="1" dirty="0">
                <a:solidFill>
                  <a:schemeClr val="bg1"/>
                </a:solidFill>
              </a:rPr>
              <a:t> fue votado como "La construcción noruega del siglo", el 27 -9-2005.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C:\Documents and Settings\JORGE\Escritorio\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Atlanterhavsveien  MG_043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JORGE\Escritorio\h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 descr="C:\Documents and Settings\Paredes\Escritorio\262505_2184918535069_1010186293_2492277_435005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7523" name="1 Rectángulo"/>
          <p:cNvSpPr>
            <a:spLocks noChangeArrowheads="1"/>
          </p:cNvSpPr>
          <p:nvPr/>
        </p:nvSpPr>
        <p:spPr bwMode="auto">
          <a:xfrm>
            <a:off x="971550" y="5878513"/>
            <a:ext cx="72009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 dirty="0">
                <a:solidFill>
                  <a:srgbClr val="FFFF00"/>
                </a:solidFill>
              </a:rPr>
              <a:t>El </a:t>
            </a:r>
            <a:r>
              <a:rPr lang="es-ES" b="1" dirty="0" err="1">
                <a:solidFill>
                  <a:srgbClr val="FFFF00"/>
                </a:solidFill>
              </a:rPr>
              <a:t>Atlanterhavstunnelen</a:t>
            </a:r>
            <a:r>
              <a:rPr lang="es-ES" b="1" dirty="0">
                <a:solidFill>
                  <a:srgbClr val="FFFF00"/>
                </a:solidFill>
              </a:rPr>
              <a:t> une la ciudad de </a:t>
            </a:r>
            <a:r>
              <a:rPr lang="es-ES" b="1" dirty="0" err="1">
                <a:solidFill>
                  <a:srgbClr val="FFFF00"/>
                </a:solidFill>
              </a:rPr>
              <a:t>Kristiansund</a:t>
            </a:r>
            <a:r>
              <a:rPr lang="es-ES" b="1" dirty="0">
                <a:solidFill>
                  <a:srgbClr val="FFFF00"/>
                </a:solidFill>
              </a:rPr>
              <a:t> (</a:t>
            </a:r>
            <a:r>
              <a:rPr lang="es-ES" b="1" dirty="0" err="1">
                <a:solidFill>
                  <a:srgbClr val="FFFF00"/>
                </a:solidFill>
              </a:rPr>
              <a:t>Gomalandet</a:t>
            </a:r>
            <a:r>
              <a:rPr lang="es-ES" b="1" dirty="0">
                <a:solidFill>
                  <a:srgbClr val="FFFF00"/>
                </a:solidFill>
              </a:rPr>
              <a:t> isla) con la isla de </a:t>
            </a:r>
            <a:r>
              <a:rPr lang="es-ES" b="1" dirty="0" err="1">
                <a:solidFill>
                  <a:srgbClr val="FFFF00"/>
                </a:solidFill>
              </a:rPr>
              <a:t>Averøya</a:t>
            </a:r>
            <a:r>
              <a:rPr lang="es-ES" b="1" dirty="0">
                <a:solidFill>
                  <a:srgbClr val="FFFF00"/>
                </a:solidFill>
              </a:rPr>
              <a:t> al oeste en </a:t>
            </a:r>
            <a:r>
              <a:rPr lang="es-ES" b="1" dirty="0" err="1">
                <a:solidFill>
                  <a:srgbClr val="FFFF00"/>
                </a:solidFill>
              </a:rPr>
              <a:t>Møre</a:t>
            </a:r>
            <a:r>
              <a:rPr lang="es-ES" b="1" dirty="0">
                <a:solidFill>
                  <a:srgbClr val="FFFF00"/>
                </a:solidFill>
              </a:rPr>
              <a:t> </a:t>
            </a:r>
            <a:r>
              <a:rPr lang="es-ES" b="1" dirty="0" err="1">
                <a:solidFill>
                  <a:srgbClr val="FFFF00"/>
                </a:solidFill>
              </a:rPr>
              <a:t>og</a:t>
            </a:r>
            <a:r>
              <a:rPr lang="es-ES" b="1" dirty="0">
                <a:solidFill>
                  <a:srgbClr val="FFFF00"/>
                </a:solidFill>
              </a:rPr>
              <a:t> </a:t>
            </a:r>
            <a:r>
              <a:rPr lang="es-ES" b="1" dirty="0" err="1">
                <a:solidFill>
                  <a:srgbClr val="FFFF00"/>
                </a:solidFill>
              </a:rPr>
              <a:t>Romsdal</a:t>
            </a:r>
            <a:r>
              <a:rPr lang="es-ES" b="1" dirty="0">
                <a:solidFill>
                  <a:srgbClr val="FFFF00"/>
                </a:solidFill>
              </a:rPr>
              <a:t> condado, Noruega.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7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7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7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2" descr="C:\Documents and Settings\Paredes\Escritorio\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400" y="0"/>
            <a:ext cx="9169400" cy="515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214950"/>
            <a:ext cx="9144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latin typeface="+mn-lt"/>
                <a:cs typeface="Arial" pitchFamily="34" charset="0"/>
              </a:rPr>
              <a:t>El </a:t>
            </a:r>
            <a:r>
              <a:rPr lang="es-ES" b="1" dirty="0" err="1" smtClean="0">
                <a:latin typeface="+mn-lt"/>
                <a:cs typeface="Arial" pitchFamily="34" charset="0"/>
              </a:rPr>
              <a:t>Atlanterhavstunnelen</a:t>
            </a:r>
            <a:r>
              <a:rPr lang="es-ES" b="1" dirty="0" smtClean="0">
                <a:latin typeface="+mn-lt"/>
                <a:cs typeface="Arial" pitchFamily="34" charset="0"/>
              </a:rPr>
              <a:t> (Túnel de Atlántico)  sirve como una extensión de la </a:t>
            </a:r>
            <a:r>
              <a:rPr lang="es-ES" b="1" dirty="0" err="1" smtClean="0">
                <a:latin typeface="+mn-lt"/>
                <a:cs typeface="Arial" pitchFamily="34" charset="0"/>
              </a:rPr>
              <a:t>Atlanterhavsveien</a:t>
            </a:r>
            <a:r>
              <a:rPr lang="es-ES" b="1" dirty="0" smtClean="0">
                <a:latin typeface="+mn-lt"/>
                <a:cs typeface="Arial" pitchFamily="34" charset="0"/>
              </a:rPr>
              <a:t> (</a:t>
            </a:r>
            <a:r>
              <a:rPr lang="es-ES" b="1" dirty="0" err="1" smtClean="0">
                <a:latin typeface="+mn-lt"/>
                <a:cs typeface="Arial" pitchFamily="34" charset="0"/>
              </a:rPr>
              <a:t>Carreteradel</a:t>
            </a:r>
            <a:r>
              <a:rPr lang="es-ES" b="1" dirty="0" smtClean="0">
                <a:latin typeface="+mn-lt"/>
                <a:cs typeface="Arial" pitchFamily="34" charset="0"/>
              </a:rPr>
              <a:t> Atlántico), la cual discurre a través de una serie de pequeñas islas con vistas al mar, fiordos y montañas, conectando </a:t>
            </a:r>
            <a:r>
              <a:rPr lang="es-ES" b="1" dirty="0" err="1" smtClean="0">
                <a:latin typeface="+mn-lt"/>
                <a:cs typeface="Arial" pitchFamily="34" charset="0"/>
              </a:rPr>
              <a:t>Averøya</a:t>
            </a:r>
            <a:r>
              <a:rPr lang="es-ES" b="1" dirty="0" smtClean="0">
                <a:latin typeface="+mn-lt"/>
                <a:cs typeface="Arial" pitchFamily="34" charset="0"/>
              </a:rPr>
              <a:t> a tierra firme, cerca de Molde. En el otro lado de la isla, cerca de </a:t>
            </a:r>
            <a:r>
              <a:rPr lang="es-ES" b="1" dirty="0" err="1" smtClean="0">
                <a:latin typeface="+mn-lt"/>
                <a:cs typeface="Arial" pitchFamily="34" charset="0"/>
              </a:rPr>
              <a:t>Sveggen</a:t>
            </a:r>
            <a:r>
              <a:rPr lang="es-ES" b="1" dirty="0" smtClean="0">
                <a:latin typeface="+mn-lt"/>
                <a:cs typeface="Arial" pitchFamily="34" charset="0"/>
              </a:rPr>
              <a:t>, </a:t>
            </a:r>
            <a:r>
              <a:rPr lang="es-ES" b="1" dirty="0" err="1" smtClean="0">
                <a:latin typeface="+mn-lt"/>
                <a:cs typeface="Arial" pitchFamily="34" charset="0"/>
              </a:rPr>
              <a:t>Averøy</a:t>
            </a:r>
            <a:r>
              <a:rPr lang="es-ES" b="1" dirty="0" smtClean="0">
                <a:latin typeface="+mn-lt"/>
                <a:cs typeface="Arial" pitchFamily="34" charset="0"/>
              </a:rPr>
              <a:t> está conectado a </a:t>
            </a:r>
            <a:r>
              <a:rPr lang="es-ES" b="1" dirty="0" err="1" smtClean="0">
                <a:latin typeface="+mn-lt"/>
                <a:cs typeface="Arial" pitchFamily="34" charset="0"/>
              </a:rPr>
              <a:t>Kristiansund</a:t>
            </a:r>
            <a:r>
              <a:rPr lang="es-ES" b="1" dirty="0" smtClean="0">
                <a:latin typeface="+mn-lt"/>
                <a:cs typeface="Arial" pitchFamily="34" charset="0"/>
              </a:rPr>
              <a:t>  (en la isla de  </a:t>
            </a:r>
            <a:r>
              <a:rPr lang="es-ES" b="1" dirty="0" err="1" smtClean="0">
                <a:latin typeface="+mn-lt"/>
                <a:cs typeface="Arial" pitchFamily="34" charset="0"/>
              </a:rPr>
              <a:t>Gonalandet</a:t>
            </a:r>
            <a:r>
              <a:rPr lang="es-ES" b="1" dirty="0" smtClean="0">
                <a:latin typeface="+mn-lt"/>
                <a:cs typeface="Arial" pitchFamily="34" charset="0"/>
              </a:rPr>
              <a:t>) a través del </a:t>
            </a:r>
            <a:r>
              <a:rPr lang="es-ES" b="1" dirty="0" err="1" smtClean="0">
                <a:latin typeface="+mn-lt"/>
                <a:cs typeface="Arial" pitchFamily="34" charset="0"/>
              </a:rPr>
              <a:t>Atlanterhavstunnelen</a:t>
            </a:r>
            <a:r>
              <a:rPr lang="es-ES" b="1" dirty="0" smtClean="0">
                <a:latin typeface="+mn-lt"/>
                <a:cs typeface="Arial" pitchFamily="34" charset="0"/>
              </a:rPr>
              <a:t>, el cual fue terminado en diciembre de 2009.</a:t>
            </a:r>
            <a:endParaRPr lang="es-ES" b="1" dirty="0">
              <a:latin typeface="+mn-lt"/>
              <a:cs typeface="Arial" pitchFamily="34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3338" y="0"/>
            <a:ext cx="921067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2" descr="C:\Documents and Settings\Paredes\Escritorio\iStock_000007980783XSma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25" y="-26988"/>
            <a:ext cx="9123363" cy="597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0595" name="1 Rectángulo"/>
          <p:cNvSpPr>
            <a:spLocks noChangeArrowheads="1"/>
          </p:cNvSpPr>
          <p:nvPr/>
        </p:nvSpPr>
        <p:spPr bwMode="auto">
          <a:xfrm>
            <a:off x="468313" y="5661025"/>
            <a:ext cx="835183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dirty="0">
                <a:solidFill>
                  <a:srgbClr val="FFFF00"/>
                </a:solidFill>
              </a:rPr>
              <a:t>El túnel de 5.727 metros de largo alcanza una profundidad de 250 metros , lo que es uno de los más profundos túneles submarinos en el mundo. Su construcción comenzó en el 2006 y fue inaugurado en dic. del 2009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0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0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0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Documents and Settings\Héctor\Escritorio\CARRETERA-\urx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Héctor\Escritorio\CARRETERA-\Laerdalstunne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Héctor\Escritorio\CARRETERA-\Laerdal_Tunnel_insid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Héctor\Escritorio\CARRETERA-\Laerdal-Aurland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1646979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33775" y="0"/>
            <a:ext cx="126777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96532E-6 L 0.20868 -1.96532E-6 " pathEditMode="relative" ptsTypes="AA">
                                      <p:cBhvr>
                                        <p:cTn id="6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405418-md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71668" y="-4763"/>
            <a:ext cx="10715669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Héctor\Escritorio\CARRETERA-\Laerdalstunnel,Norwegen20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28625"/>
            <a:ext cx="9644063" cy="728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7.40741E-7 L 0.15764 -7.40741E-7 " pathEditMode="relative" ptsTypes="AA">
                                      <p:cBhvr>
                                        <p:cTn id="6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Documents and Settings\Héctor\Escritorio\CARRETERA-\Imagem5.jpg"/>
          <p:cNvPicPr>
            <a:picLocks noChangeAspect="1" noChangeArrowheads="1"/>
          </p:cNvPicPr>
          <p:nvPr/>
        </p:nvPicPr>
        <p:blipFill>
          <a:blip r:embed="rId2" cstate="print"/>
          <a:srcRect l="658"/>
          <a:stretch>
            <a:fillRect/>
          </a:stretch>
        </p:blipFill>
        <p:spPr bwMode="auto">
          <a:xfrm>
            <a:off x="0" y="0"/>
            <a:ext cx="9143999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Mayka&amp;Jo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2071678"/>
            <a:ext cx="2169997" cy="1420251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28596" y="285728"/>
            <a:ext cx="186910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</a:rPr>
              <a:t>Imágenes: Google</a:t>
            </a:r>
          </a:p>
          <a:p>
            <a:r>
              <a:rPr lang="es-ES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</a:rPr>
              <a:t>Temas musicales:</a:t>
            </a:r>
          </a:p>
          <a:p>
            <a:r>
              <a:rPr lang="es-ES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</a:rPr>
              <a:t>Alexander </a:t>
            </a:r>
            <a:r>
              <a:rPr lang="es-ES" dirty="0" err="1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</a:rPr>
              <a:t>Rybak</a:t>
            </a:r>
            <a:endParaRPr lang="es-ES" dirty="0" smtClean="0">
              <a:effectLst>
                <a:glow rad="101600">
                  <a:srgbClr val="FFFF00">
                    <a:alpha val="60000"/>
                  </a:srgbClr>
                </a:glow>
              </a:effectLst>
            </a:endParaRPr>
          </a:p>
          <a:p>
            <a:r>
              <a:rPr lang="es-ES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</a:rPr>
              <a:t>Ganador de Eurovisión 2009.</a:t>
            </a:r>
          </a:p>
          <a:p>
            <a:r>
              <a:rPr lang="es-ES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</a:rPr>
              <a:t>Representante de Noruega.</a:t>
            </a: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carretera atlántica de Norueg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carretera atlántica de Noruega</Template>
  <TotalTime>437</TotalTime>
  <Words>583</Words>
  <Application>Microsoft Office PowerPoint</Application>
  <PresentationFormat>Presentación en pantalla (4:3)</PresentationFormat>
  <Paragraphs>57</Paragraphs>
  <Slides>57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59" baseType="lpstr">
      <vt:lpstr>La carretera atlántica de Noruega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</vt:vector>
  </TitlesOfParts>
  <Company>PERSONAL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Atlanterhavsveien, la carretera atlántica de Noruega</dc:title>
  <dc:creator>Mayka &amp; Jorge</dc:creator>
  <cp:lastModifiedBy>Mayka</cp:lastModifiedBy>
  <cp:revision>23</cp:revision>
  <dcterms:created xsi:type="dcterms:W3CDTF">2013-04-03T20:38:02Z</dcterms:created>
  <dcterms:modified xsi:type="dcterms:W3CDTF">2013-05-06T23:05:27Z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11834868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D4.2.3</vt:lpwstr>
  </property>
</Properties>
</file>