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8"/>
  </p:notesMasterIdLst>
  <p:sldIdLst>
    <p:sldId id="256" r:id="rId3"/>
    <p:sldId id="382" r:id="rId4"/>
    <p:sldId id="322" r:id="rId5"/>
    <p:sldId id="325" r:id="rId6"/>
    <p:sldId id="326" r:id="rId7"/>
    <p:sldId id="327" r:id="rId8"/>
    <p:sldId id="366" r:id="rId9"/>
    <p:sldId id="328" r:id="rId10"/>
    <p:sldId id="329" r:id="rId11"/>
    <p:sldId id="330" r:id="rId12"/>
    <p:sldId id="367" r:id="rId13"/>
    <p:sldId id="368" r:id="rId14"/>
    <p:sldId id="369" r:id="rId15"/>
    <p:sldId id="331" r:id="rId16"/>
    <p:sldId id="332" r:id="rId17"/>
    <p:sldId id="270" r:id="rId18"/>
    <p:sldId id="385" r:id="rId19"/>
    <p:sldId id="333" r:id="rId20"/>
    <p:sldId id="335" r:id="rId21"/>
    <p:sldId id="336" r:id="rId22"/>
    <p:sldId id="370" r:id="rId23"/>
    <p:sldId id="371" r:id="rId24"/>
    <p:sldId id="372" r:id="rId25"/>
    <p:sldId id="373" r:id="rId26"/>
    <p:sldId id="337" r:id="rId27"/>
    <p:sldId id="374" r:id="rId28"/>
    <p:sldId id="375" r:id="rId29"/>
    <p:sldId id="338" r:id="rId30"/>
    <p:sldId id="339" r:id="rId31"/>
    <p:sldId id="284" r:id="rId32"/>
    <p:sldId id="340" r:id="rId33"/>
    <p:sldId id="341" r:id="rId34"/>
    <p:sldId id="342" r:id="rId35"/>
    <p:sldId id="288" r:id="rId36"/>
    <p:sldId id="289" r:id="rId37"/>
    <p:sldId id="343" r:id="rId38"/>
    <p:sldId id="345" r:id="rId39"/>
    <p:sldId id="376" r:id="rId40"/>
    <p:sldId id="377" r:id="rId41"/>
    <p:sldId id="378" r:id="rId42"/>
    <p:sldId id="379" r:id="rId43"/>
    <p:sldId id="347" r:id="rId44"/>
    <p:sldId id="380" r:id="rId45"/>
    <p:sldId id="346" r:id="rId46"/>
    <p:sldId id="349" r:id="rId47"/>
    <p:sldId id="350" r:id="rId48"/>
    <p:sldId id="351" r:id="rId49"/>
    <p:sldId id="352" r:id="rId50"/>
    <p:sldId id="353" r:id="rId51"/>
    <p:sldId id="354" r:id="rId52"/>
    <p:sldId id="355" r:id="rId53"/>
    <p:sldId id="356" r:id="rId54"/>
    <p:sldId id="357" r:id="rId55"/>
    <p:sldId id="358" r:id="rId56"/>
    <p:sldId id="359" r:id="rId57"/>
    <p:sldId id="313" r:id="rId58"/>
    <p:sldId id="361" r:id="rId59"/>
    <p:sldId id="360" r:id="rId60"/>
    <p:sldId id="387" r:id="rId61"/>
    <p:sldId id="362" r:id="rId62"/>
    <p:sldId id="363" r:id="rId63"/>
    <p:sldId id="364" r:id="rId64"/>
    <p:sldId id="365" r:id="rId65"/>
    <p:sldId id="321" r:id="rId66"/>
    <p:sldId id="386" r:id="rId67"/>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xLwJf2WSc+WKeYhfWk+s4Q==" hashData="jwA4tZ9DztXF81jLBNmwamU+oY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B751"/>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70" autoAdjust="0"/>
    <p:restoredTop sz="94660"/>
  </p:normalViewPr>
  <p:slideViewPr>
    <p:cSldViewPr>
      <p:cViewPr>
        <p:scale>
          <a:sx n="60" d="100"/>
          <a:sy n="60" d="100"/>
        </p:scale>
        <p:origin x="-654" y="-48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625959E-A2FC-4EC8-BE8E-17C8B3B4136B}" type="datetimeFigureOut">
              <a:rPr lang="es-ES"/>
              <a:pPr/>
              <a:t>04/04/2023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118F732-BD94-41E5-9404-945162C57770}" type="slidenum">
              <a:rPr lang="es-ES"/>
              <a:pPr/>
              <a:t>‹Nº›</a:t>
            </a:fld>
            <a:endParaRPr lang="es-ES"/>
          </a:p>
        </p:txBody>
      </p:sp>
    </p:spTree>
    <p:extLst>
      <p:ext uri="{BB962C8B-B14F-4D97-AF65-F5344CB8AC3E}">
        <p14:creationId xmlns:p14="http://schemas.microsoft.com/office/powerpoint/2010/main" val="39208015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9636" name="3 Marcador de número de diapositiva"/>
          <p:cNvSpPr>
            <a:spLocks noGrp="1"/>
          </p:cNvSpPr>
          <p:nvPr>
            <p:ph type="sldNum" sz="quarter" idx="5"/>
          </p:nvPr>
        </p:nvSpPr>
        <p:spPr bwMode="auto">
          <a:noFill/>
          <a:ln>
            <a:miter lim="800000"/>
            <a:headEnd/>
            <a:tailEnd/>
          </a:ln>
        </p:spPr>
        <p:txBody>
          <a:bodyPr/>
          <a:lstStyle/>
          <a:p>
            <a:fld id="{2DE35A28-B08D-41C3-8ECD-9B6D73F64AD7}" type="slidenum">
              <a:rPr lang="es-ES"/>
              <a:pPr/>
              <a:t>12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5813D61-2BF4-42EA-91CD-2596DF98A18F}" type="datetimeFigureOut">
              <a:rPr lang="es-ES"/>
              <a:pPr/>
              <a:t>04/04/2023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C20AD55-9ECC-4440-8949-7A2CB85D455B}"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36BEC8B-0515-49D5-8130-D3DC7BB6693F}" type="datetimeFigureOut">
              <a:rPr lang="es-ES"/>
              <a:pPr/>
              <a:t>04/04/2023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5572762-19A5-437F-81D0-5FAD6F49C396}"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FD0279DF-CBAF-4D8D-92BB-6A9197EBE6BA}" type="datetimeFigureOut">
              <a:rPr lang="es-ES"/>
              <a:pPr/>
              <a:t>04/04/2023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4BC6AF6-7CA1-49C4-961E-2F2239ED0FE5}"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FE5B285B-6812-4DD8-A415-000A8CF14BE1}" type="datetimeFigureOut">
              <a:rPr lang="es-ES"/>
              <a:pPr/>
              <a:t>04/04/2023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D328F01-1189-4BCC-ABE6-A48B8565A039}"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B2C19615-0B96-4E65-ABFE-0355CA1E9F1A}" type="datetimeFigureOut">
              <a:rPr lang="es-ES"/>
              <a:pPr/>
              <a:t>04/04/2023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3BEE9C67-6D7E-4EA4-8635-D9157BA0742C}"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5A9E6C2-2D24-4017-806E-2077B8411F19}" type="datetimeFigureOut">
              <a:rPr lang="es-ES"/>
              <a:pPr/>
              <a:t>04/04/2023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FE276DAE-5CBA-4190-9BD2-587D0699AADD}"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A814F593-EFAC-4671-A2D1-193FFC010AFB}" type="datetimeFigureOut">
              <a:rPr lang="es-ES"/>
              <a:pPr/>
              <a:t>04/04/2023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7816C56F-5AF0-4A2A-B00C-27B646672287}"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F2853C1-AFD0-456C-A3CC-BB9E9D28F4C1}" type="datetimeFigureOut">
              <a:rPr lang="es-ES"/>
              <a:pPr/>
              <a:t>04/04/2023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BEE282E-E656-4A6A-9879-4E238591A7B8}"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D11F6B5-CFC2-42C9-B905-09DA98CC87A9}" type="datetimeFigureOut">
              <a:rPr lang="es-ES"/>
              <a:pPr/>
              <a:t>04/04/2023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2AC42BE-FA77-4F74-84B6-D482C4D7C47D}"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F4EDC73-7968-4E54-B851-037A8707DA4E}" type="datetimeFigureOut">
              <a:rPr lang="es-ES"/>
              <a:pPr/>
              <a:t>04/04/2023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9D6BCAD-801E-4016-AD7F-FBD68D8610BF}"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18DC695-C6AB-413C-9152-32CF0CEB6B14}" type="datetimeFigureOut">
              <a:rPr lang="es-ES"/>
              <a:pPr/>
              <a:t>04/04/2023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5F10B7A-8275-49CB-B63D-8A619AE5F983}"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6765F8DA-2C74-4364-9B51-A85D6D1F08C9}" type="datetimeFigureOut">
              <a:rPr lang="es-ES"/>
              <a:pPr/>
              <a:t>04/04/2023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8918804-EC65-4C0D-B256-C6922E59782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WordArt 3"/>
          <p:cNvSpPr>
            <a:spLocks noChangeArrowheads="1" noChangeShapeType="1" noTextEdit="1"/>
          </p:cNvSpPr>
          <p:nvPr/>
        </p:nvSpPr>
        <p:spPr bwMode="auto">
          <a:xfrm>
            <a:off x="1042988" y="120650"/>
            <a:ext cx="7129462" cy="1127125"/>
          </a:xfrm>
          <a:prstGeom prst="rect">
            <a:avLst/>
          </a:prstGeom>
        </p:spPr>
        <p:txBody>
          <a:bodyPr wrap="none" fromWordArt="1">
            <a:prstTxWarp prst="textTriangle">
              <a:avLst>
                <a:gd name="adj" fmla="val 58449"/>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Jardines de Sabatini y algo mas </a:t>
            </a:r>
          </a:p>
        </p:txBody>
      </p:sp>
      <p:sp>
        <p:nvSpPr>
          <p:cNvPr id="71684" name="WordArt 4"/>
          <p:cNvSpPr>
            <a:spLocks noChangeArrowheads="1" noChangeShapeType="1" noTextEdit="1"/>
          </p:cNvSpPr>
          <p:nvPr/>
        </p:nvSpPr>
        <p:spPr bwMode="auto">
          <a:xfrm>
            <a:off x="971550" y="1562100"/>
            <a:ext cx="7272338" cy="749300"/>
          </a:xfrm>
          <a:prstGeom prst="rect">
            <a:avLst/>
          </a:prstGeom>
        </p:spPr>
        <p:txBody>
          <a:bodyPr wrap="none" fromWordArt="1">
            <a:prstTxWarp prst="textInflate">
              <a:avLst>
                <a:gd name="adj" fmla="val 21431"/>
              </a:avLst>
            </a:prstTxWarp>
            <a:scene3d>
              <a:camera prst="orthographicFront"/>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Fotografía es de mi propiedad </a:t>
            </a:r>
          </a:p>
        </p:txBody>
      </p:sp>
      <p:sp>
        <p:nvSpPr>
          <p:cNvPr id="71685" name="WordArt 5"/>
          <p:cNvSpPr>
            <a:spLocks noChangeArrowheads="1" noChangeShapeType="1" noTextEdit="1"/>
          </p:cNvSpPr>
          <p:nvPr/>
        </p:nvSpPr>
        <p:spPr bwMode="auto">
          <a:xfrm>
            <a:off x="539750" y="2641600"/>
            <a:ext cx="7920038" cy="600075"/>
          </a:xfrm>
          <a:prstGeom prst="rect">
            <a:avLst/>
          </a:prstGeom>
        </p:spPr>
        <p:txBody>
          <a:bodyPr wrap="none" fromWordArt="1">
            <a:prstTxWarp prst="textFadeUp">
              <a:avLst>
                <a:gd name="adj" fmla="val 6782"/>
              </a:avLst>
            </a:prstTxWarp>
            <a:scene3d>
              <a:camera prst="orthographicFront"/>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71686" name="WordArt 6"/>
          <p:cNvSpPr>
            <a:spLocks noChangeArrowheads="1" noChangeShapeType="1" noTextEdit="1"/>
          </p:cNvSpPr>
          <p:nvPr/>
        </p:nvSpPr>
        <p:spPr bwMode="auto">
          <a:xfrm>
            <a:off x="1331913" y="3721100"/>
            <a:ext cx="6408737" cy="63182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endParaRPr>
          </a:p>
        </p:txBody>
      </p:sp>
      <p:sp>
        <p:nvSpPr>
          <p:cNvPr id="71687" name="WordArt 7"/>
          <p:cNvSpPr>
            <a:spLocks noChangeArrowheads="1" noChangeShapeType="1" noTextEdit="1"/>
          </p:cNvSpPr>
          <p:nvPr/>
        </p:nvSpPr>
        <p:spPr bwMode="auto">
          <a:xfrm>
            <a:off x="2627313" y="4657725"/>
            <a:ext cx="4032250" cy="72072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1683"/>
                                        </p:tgtEl>
                                        <p:attrNameLst>
                                          <p:attrName>style.visibility</p:attrName>
                                        </p:attrNameLst>
                                      </p:cBhvr>
                                      <p:to>
                                        <p:strVal val="visible"/>
                                      </p:to>
                                    </p:set>
                                    <p:anim calcmode="lin" valueType="num">
                                      <p:cBhvr>
                                        <p:cTn id="7" dur="2000" fill="hold"/>
                                        <p:tgtEl>
                                          <p:spTgt spid="71683"/>
                                        </p:tgtEl>
                                        <p:attrNameLst>
                                          <p:attrName>ppt_w</p:attrName>
                                        </p:attrNameLst>
                                      </p:cBhvr>
                                      <p:tavLst>
                                        <p:tav tm="0">
                                          <p:val>
                                            <p:strVal val="4*#ppt_w"/>
                                          </p:val>
                                        </p:tav>
                                        <p:tav tm="100000">
                                          <p:val>
                                            <p:strVal val="#ppt_w"/>
                                          </p:val>
                                        </p:tav>
                                      </p:tavLst>
                                    </p:anim>
                                    <p:anim calcmode="lin" valueType="num">
                                      <p:cBhvr>
                                        <p:cTn id="8" dur="2000" fill="hold"/>
                                        <p:tgtEl>
                                          <p:spTgt spid="71683"/>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1684"/>
                                        </p:tgtEl>
                                        <p:attrNameLst>
                                          <p:attrName>style.visibility</p:attrName>
                                        </p:attrNameLst>
                                      </p:cBhvr>
                                      <p:to>
                                        <p:strVal val="visible"/>
                                      </p:to>
                                    </p:set>
                                    <p:anim calcmode="lin" valueType="num">
                                      <p:cBhvr>
                                        <p:cTn id="12" dur="2000" fill="hold"/>
                                        <p:tgtEl>
                                          <p:spTgt spid="71684"/>
                                        </p:tgtEl>
                                        <p:attrNameLst>
                                          <p:attrName>ppt_w</p:attrName>
                                        </p:attrNameLst>
                                      </p:cBhvr>
                                      <p:tavLst>
                                        <p:tav tm="0">
                                          <p:val>
                                            <p:strVal val="#ppt_w*0.70"/>
                                          </p:val>
                                        </p:tav>
                                        <p:tav tm="100000">
                                          <p:val>
                                            <p:strVal val="#ppt_w"/>
                                          </p:val>
                                        </p:tav>
                                      </p:tavLst>
                                    </p:anim>
                                    <p:anim calcmode="lin" valueType="num">
                                      <p:cBhvr>
                                        <p:cTn id="13" dur="2000" fill="hold"/>
                                        <p:tgtEl>
                                          <p:spTgt spid="71684"/>
                                        </p:tgtEl>
                                        <p:attrNameLst>
                                          <p:attrName>ppt_h</p:attrName>
                                        </p:attrNameLst>
                                      </p:cBhvr>
                                      <p:tavLst>
                                        <p:tav tm="0">
                                          <p:val>
                                            <p:strVal val="#ppt_h"/>
                                          </p:val>
                                        </p:tav>
                                        <p:tav tm="100000">
                                          <p:val>
                                            <p:strVal val="#ppt_h"/>
                                          </p:val>
                                        </p:tav>
                                      </p:tavLst>
                                    </p:anim>
                                    <p:animEffect transition="in" filter="fade">
                                      <p:cBhvr>
                                        <p:cTn id="14" dur="2000"/>
                                        <p:tgtEl>
                                          <p:spTgt spid="71684"/>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1685"/>
                                        </p:tgtEl>
                                        <p:attrNameLst>
                                          <p:attrName>style.visibility</p:attrName>
                                        </p:attrNameLst>
                                      </p:cBhvr>
                                      <p:to>
                                        <p:strVal val="visible"/>
                                      </p:to>
                                    </p:set>
                                    <p:animEffect transition="in" filter="fade">
                                      <p:cBhvr>
                                        <p:cTn id="18" dur="2000"/>
                                        <p:tgtEl>
                                          <p:spTgt spid="71685"/>
                                        </p:tgtEl>
                                      </p:cBhvr>
                                    </p:animEffect>
                                    <p:anim calcmode="lin" valueType="num">
                                      <p:cBhvr>
                                        <p:cTn id="19" dur="2000" fill="hold"/>
                                        <p:tgtEl>
                                          <p:spTgt spid="71685"/>
                                        </p:tgtEl>
                                        <p:attrNameLst>
                                          <p:attrName>ppt_x</p:attrName>
                                        </p:attrNameLst>
                                      </p:cBhvr>
                                      <p:tavLst>
                                        <p:tav tm="0">
                                          <p:val>
                                            <p:strVal val="#ppt_x"/>
                                          </p:val>
                                        </p:tav>
                                        <p:tav tm="100000">
                                          <p:val>
                                            <p:strVal val="#ppt_x"/>
                                          </p:val>
                                        </p:tav>
                                      </p:tavLst>
                                    </p:anim>
                                    <p:anim calcmode="lin" valueType="num">
                                      <p:cBhvr>
                                        <p:cTn id="20" dur="2000" fill="hold"/>
                                        <p:tgtEl>
                                          <p:spTgt spid="7168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1686"/>
                                        </p:tgtEl>
                                        <p:attrNameLst>
                                          <p:attrName>style.visibility</p:attrName>
                                        </p:attrNameLst>
                                      </p:cBhvr>
                                      <p:to>
                                        <p:strVal val="visible"/>
                                      </p:to>
                                    </p:set>
                                    <p:anim from="(-#ppt_w/2)" to="(#ppt_x)" calcmode="lin" valueType="num">
                                      <p:cBhvr>
                                        <p:cTn id="24" dur="1200" fill="hold">
                                          <p:stCondLst>
                                            <p:cond delay="0"/>
                                          </p:stCondLst>
                                        </p:cTn>
                                        <p:tgtEl>
                                          <p:spTgt spid="71686"/>
                                        </p:tgtEl>
                                        <p:attrNameLst>
                                          <p:attrName>ppt_x</p:attrName>
                                        </p:attrNameLst>
                                      </p:cBhvr>
                                    </p:anim>
                                    <p:anim from="0" to="-1.0" calcmode="lin" valueType="num">
                                      <p:cBhvr>
                                        <p:cTn id="25" dur="400" decel="50000" autoRev="1" fill="hold">
                                          <p:stCondLst>
                                            <p:cond delay="1200"/>
                                          </p:stCondLst>
                                        </p:cTn>
                                        <p:tgtEl>
                                          <p:spTgt spid="71686"/>
                                        </p:tgtEl>
                                        <p:attrNameLst>
                                          <p:attrName>xshear</p:attrName>
                                        </p:attrNameLst>
                                      </p:cBhvr>
                                    </p:anim>
                                    <p:animScale>
                                      <p:cBhvr>
                                        <p:cTn id="26" dur="400" decel="100000" autoRev="1" fill="hold">
                                          <p:stCondLst>
                                            <p:cond delay="1200"/>
                                          </p:stCondLst>
                                        </p:cTn>
                                        <p:tgtEl>
                                          <p:spTgt spid="71686"/>
                                        </p:tgtEl>
                                      </p:cBhvr>
                                      <p:from x="100000" y="100000"/>
                                      <p:to x="80000" y="100000"/>
                                    </p:animScale>
                                    <p:anim by="(#ppt_h/3+#ppt_w*0.1)" calcmode="lin" valueType="num">
                                      <p:cBhvr additive="sum">
                                        <p:cTn id="27" dur="400" decel="100000" autoRev="1" fill="hold">
                                          <p:stCondLst>
                                            <p:cond delay="1200"/>
                                          </p:stCondLst>
                                        </p:cTn>
                                        <p:tgtEl>
                                          <p:spTgt spid="71686"/>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1687"/>
                                        </p:tgtEl>
                                        <p:attrNameLst>
                                          <p:attrName>style.visibility</p:attrName>
                                        </p:attrNameLst>
                                      </p:cBhvr>
                                      <p:to>
                                        <p:strVal val="visible"/>
                                      </p:to>
                                    </p:set>
                                    <p:anim calcmode="lin" valueType="num">
                                      <p:cBhvr>
                                        <p:cTn id="31" dur="1000" fill="hold"/>
                                        <p:tgtEl>
                                          <p:spTgt spid="71687"/>
                                        </p:tgtEl>
                                        <p:attrNameLst>
                                          <p:attrName>ppt_w</p:attrName>
                                        </p:attrNameLst>
                                      </p:cBhvr>
                                      <p:tavLst>
                                        <p:tav tm="0">
                                          <p:val>
                                            <p:fltVal val="0"/>
                                          </p:val>
                                        </p:tav>
                                        <p:tav tm="100000">
                                          <p:val>
                                            <p:strVal val="#ppt_w"/>
                                          </p:val>
                                        </p:tav>
                                      </p:tavLst>
                                    </p:anim>
                                    <p:anim calcmode="lin" valueType="num">
                                      <p:cBhvr>
                                        <p:cTn id="32" dur="1000" fill="hold"/>
                                        <p:tgtEl>
                                          <p:spTgt spid="7168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0" y="938213"/>
            <a:ext cx="8569325" cy="25542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Ubicado en pleno centro de Madrid, al lado del Palacio Real y a escasos metros de la Plaza de España, se encuentran estos pacíficos jardines que bien merecen la pena ser visitados. Hasta el año 1930, el lugar donde está situado este precioso jardín era la caballeriza real, colindando con la fachada norte del Palacio Real. Fue en ese año, con la proclamación de la segunda república, que este espacio fue cedido al Ayuntamiento de Madrid para convertirlo en un parque público.</a:t>
            </a:r>
          </a:p>
        </p:txBody>
      </p:sp>
      <p:sp>
        <p:nvSpPr>
          <p:cNvPr id="3" name="2 Rectángulo"/>
          <p:cNvSpPr/>
          <p:nvPr/>
        </p:nvSpPr>
        <p:spPr>
          <a:xfrm>
            <a:off x="1475656" y="157200"/>
            <a:ext cx="6264696" cy="660073"/>
          </a:xfrm>
          <a:prstGeom prst="rect">
            <a:avLst/>
          </a:prstGeom>
          <a:noFill/>
          <a:scene3d>
            <a:camera prst="orthographicFront"/>
            <a:lightRig rig="flat" dir="t">
              <a:rot lat="0" lon="0" rev="18900000"/>
            </a:lightRig>
          </a:scene3d>
          <a:sp3d>
            <a:bevelT w="165100" prst="coolSlant"/>
          </a:sp3d>
        </p:spPr>
        <p:txBody>
          <a:bodyPr wrap="none">
            <a:prstTxWarp prst="textDeflate">
              <a:avLst>
                <a:gd name="adj" fmla="val 26767"/>
              </a:avLst>
            </a:prstTxWarp>
            <a:spAutoFit/>
            <a:sp3d extrusionH="31750" contourW="6350" prstMaterial="powder">
              <a:bevelT w="19050" h="19050" prst="angle"/>
              <a:contourClr>
                <a:schemeClr val="accent3">
                  <a:tint val="100000"/>
                  <a:shade val="100000"/>
                  <a:satMod val="100000"/>
                  <a:hueMod val="100000"/>
                </a:schemeClr>
              </a:contourClr>
            </a:sp3d>
          </a:bodyPr>
          <a:lstStyle/>
          <a:p>
            <a:pPr algn="ctr">
              <a:defRPr/>
            </a:pPr>
            <a:r>
              <a:rPr lang="es-ES" sz="5400" b="1" dirty="0">
                <a:ln/>
                <a:solidFill>
                  <a:schemeClr val="accent3"/>
                </a:solidFill>
              </a:rPr>
              <a:t> Jardines de Sabatini </a:t>
            </a:r>
          </a:p>
        </p:txBody>
      </p:sp>
      <p:sp>
        <p:nvSpPr>
          <p:cNvPr id="4" name="3 CuadroTexto"/>
          <p:cNvSpPr txBox="1"/>
          <p:nvPr/>
        </p:nvSpPr>
        <p:spPr>
          <a:xfrm>
            <a:off x="323850" y="3721100"/>
            <a:ext cx="8135938" cy="132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Los jardines de Sabatini llevan el nombre del arquitecto que terminó la construcción del Palacio Real, sin embargo, nada tuvo que ver con la construcción de estos jardines ya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que se realizaron casi doscientos años más tarde.</a:t>
            </a:r>
          </a:p>
        </p:txBody>
      </p:sp>
    </p:spTree>
  </p:cSld>
  <p:clrMapOvr>
    <a:masterClrMapping/>
  </p:clrMapOvr>
  <mc:AlternateContent xmlns:mc="http://schemas.openxmlformats.org/markup-compatibility/2006" xmlns:p14="http://schemas.microsoft.com/office/powerpoint/2010/main">
    <mc:Choice Requires="p14">
      <p:transition spd="slow" p14:dur="2000" advTm="65000">
        <p14:flythrough/>
      </p:transition>
    </mc:Choice>
    <mc:Fallback xmlns="">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430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C:\Users\Ana María\Desktop\PPS - PARAISO\146196H.jpg"/>
          <p:cNvPicPr>
            <a:picLocks noChangeAspect="1" noChangeArrowheads="1"/>
          </p:cNvPicPr>
          <p:nvPr/>
        </p:nvPicPr>
        <p:blipFill>
          <a:blip r:embed="rId3"/>
          <a:srcRec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Sol"/>
          <p:cNvSpPr/>
          <p:nvPr/>
        </p:nvSpPr>
        <p:spPr>
          <a:xfrm rot="5400000">
            <a:off x="1714501" y="-166688"/>
            <a:ext cx="5715000" cy="6048375"/>
          </a:xfrm>
          <a:prstGeom prst="sun">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Sol"/>
          <p:cNvSpPr/>
          <p:nvPr/>
        </p:nvSpPr>
        <p:spPr>
          <a:xfrm rot="5400000">
            <a:off x="1714501" y="-166688"/>
            <a:ext cx="5715000" cy="6048375"/>
          </a:xfrm>
          <a:prstGeom prst="sun">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684213" y="4657725"/>
            <a:ext cx="763220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Jardines de tipo clasicista creados en la década de 1930 en el lugar que ocupaban las caballerizas construidas por Sabatini para el Palacio Real, de ahí el nombre.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ythrough/>
        <p:sndAc>
          <p:stSnd loop="1">
            <p:snd r:embed="rId2" name="La Flauta Mágica, La Bella durmiente y Edelweiss.wav"/>
          </p:stSnd>
        </p:sndAc>
      </p:transition>
    </mc:Choice>
    <mc:Fallback xmlns="">
      <p:transition spd="slow" advTm="24000">
        <p:fade/>
        <p:sndAc>
          <p:stSnd loop="1">
            <p:snd r:embed="rId4" name="La Flauta Mágica, La Bella durmiente y Edelweis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00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3000"/>
                            </p:stCondLst>
                            <p:childTnLst>
                              <p:par>
                                <p:cTn id="14" presetID="23" presetClass="exit" presetSubtype="32" fill="hold" nodeType="afterEffect">
                                  <p:stCondLst>
                                    <p:cond delay="0"/>
                                  </p:stCondLst>
                                  <p:childTnLst>
                                    <p:anim calcmode="lin" valueType="num">
                                      <p:cBhvr>
                                        <p:cTn id="15" dur="3000"/>
                                        <p:tgtEl>
                                          <p:spTgt spid="7"/>
                                        </p:tgtEl>
                                        <p:attrNameLst>
                                          <p:attrName>ppt_w</p:attrName>
                                        </p:attrNameLst>
                                      </p:cBhvr>
                                      <p:tavLst>
                                        <p:tav tm="0">
                                          <p:val>
                                            <p:strVal val="ppt_w"/>
                                          </p:val>
                                        </p:tav>
                                        <p:tav tm="100000">
                                          <p:val>
                                            <p:fltVal val="0"/>
                                          </p:val>
                                        </p:tav>
                                      </p:tavLst>
                                    </p:anim>
                                    <p:anim calcmode="lin" valueType="num">
                                      <p:cBhvr>
                                        <p:cTn id="16" dur="3000"/>
                                        <p:tgtEl>
                                          <p:spTgt spid="7"/>
                                        </p:tgtEl>
                                        <p:attrNameLst>
                                          <p:attrName>ppt_h</p:attrName>
                                        </p:attrNameLst>
                                      </p:cBhvr>
                                      <p:tavLst>
                                        <p:tav tm="0">
                                          <p:val>
                                            <p:strVal val="ppt_h"/>
                                          </p:val>
                                        </p:tav>
                                        <p:tav tm="100000">
                                          <p:val>
                                            <p:fltVal val="0"/>
                                          </p:val>
                                        </p:tav>
                                      </p:tavLst>
                                    </p:anim>
                                    <p:set>
                                      <p:cBhvr>
                                        <p:cTn id="17" dur="1" fill="hold">
                                          <p:stCondLst>
                                            <p:cond delay="2999"/>
                                          </p:stCondLst>
                                        </p:cTn>
                                        <p:tgtEl>
                                          <p:spTgt spid="7"/>
                                        </p:tgtEl>
                                        <p:attrNameLst>
                                          <p:attrName>style.visibility</p:attrName>
                                        </p:attrNameLst>
                                      </p:cBhvr>
                                      <p:to>
                                        <p:strVal val="hidden"/>
                                      </p:to>
                                    </p:se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23" presetClass="exit" presetSubtype="32" fill="hold" nodeType="withEffect">
                                  <p:stCondLst>
                                    <p:cond delay="0"/>
                                  </p:stCondLst>
                                  <p:childTnLst>
                                    <p:anim calcmode="lin" valueType="num">
                                      <p:cBhvr>
                                        <p:cTn id="21" dur="3000"/>
                                        <p:tgtEl>
                                          <p:spTgt spid="6"/>
                                        </p:tgtEl>
                                        <p:attrNameLst>
                                          <p:attrName>ppt_w</p:attrName>
                                        </p:attrNameLst>
                                      </p:cBhvr>
                                      <p:tavLst>
                                        <p:tav tm="0">
                                          <p:val>
                                            <p:strVal val="ppt_w"/>
                                          </p:val>
                                        </p:tav>
                                        <p:tav tm="100000">
                                          <p:val>
                                            <p:fltVal val="0"/>
                                          </p:val>
                                        </p:tav>
                                      </p:tavLst>
                                    </p:anim>
                                    <p:anim calcmode="lin" valueType="num">
                                      <p:cBhvr>
                                        <p:cTn id="22" dur="3000"/>
                                        <p:tgtEl>
                                          <p:spTgt spid="6"/>
                                        </p:tgtEl>
                                        <p:attrNameLst>
                                          <p:attrName>ppt_h</p:attrName>
                                        </p:attrNameLst>
                                      </p:cBhvr>
                                      <p:tavLst>
                                        <p:tav tm="0">
                                          <p:val>
                                            <p:strVal val="ppt_h"/>
                                          </p:val>
                                        </p:tav>
                                        <p:tav tm="100000">
                                          <p:val>
                                            <p:fltVal val="0"/>
                                          </p:val>
                                        </p:tav>
                                      </p:tavLst>
                                    </p:anim>
                                    <p:set>
                                      <p:cBhvr>
                                        <p:cTn id="23" dur="1" fill="hold">
                                          <p:stCondLst>
                                            <p:cond delay="2999"/>
                                          </p:stCondLst>
                                        </p:cTn>
                                        <p:tgtEl>
                                          <p:spTgt spid="6"/>
                                        </p:tgtEl>
                                        <p:attrNameLst>
                                          <p:attrName>style.visibility</p:attrName>
                                        </p:attrNameLst>
                                      </p:cBhvr>
                                      <p:to>
                                        <p:strVal val="hidden"/>
                                      </p:to>
                                    </p:set>
                                  </p:childTnLst>
                                </p:cTn>
                              </p:par>
                              <p:par>
                                <p:cTn id="24" presetID="8" presetClass="emph" presetSubtype="0" fill="hold"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3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out)">
                                      <p:cBhvr>
                                        <p:cTn id="28" dur="3000"/>
                                        <p:tgtEl>
                                          <p:spTgt spid="8"/>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Forma libre"/>
          <p:cNvSpPr/>
          <p:nvPr/>
        </p:nvSpPr>
        <p:spPr>
          <a:xfrm rot="16200000" flipH="1" flipV="1">
            <a:off x="661479" y="-2876042"/>
            <a:ext cx="5715000" cy="11467084"/>
          </a:xfrm>
          <a:custGeom>
            <a:avLst/>
            <a:gdLst>
              <a:gd name="connsiteX0" fmla="*/ 0 w 6858000"/>
              <a:gd name="connsiteY0" fmla="*/ 849112 h 9144000"/>
              <a:gd name="connsiteX1" fmla="*/ 3428998 w 6858000"/>
              <a:gd name="connsiteY1" fmla="*/ 849112 h 9144000"/>
              <a:gd name="connsiteX2" fmla="*/ 6858000 w 6858000"/>
              <a:gd name="connsiteY2" fmla="*/ 849112 h 9144000"/>
              <a:gd name="connsiteX3" fmla="*/ 6858000 w 6858000"/>
              <a:gd name="connsiteY3" fmla="*/ 8294888 h 9144000"/>
              <a:gd name="connsiteX4" fmla="*/ 3428998 w 6858000"/>
              <a:gd name="connsiteY4" fmla="*/ 8294888 h 9144000"/>
              <a:gd name="connsiteX5" fmla="*/ 0 w 6858000"/>
              <a:gd name="connsiteY5" fmla="*/ 8294888 h 9144000"/>
              <a:gd name="connsiteX6" fmla="*/ 0 w 6858000"/>
              <a:gd name="connsiteY6" fmla="*/ 849112 h 9144000"/>
              <a:gd name="connsiteX0" fmla="*/ 0 w 6858000"/>
              <a:gd name="connsiteY0" fmla="*/ 2830373 h 13106522"/>
              <a:gd name="connsiteX1" fmla="*/ 3428998 w 6858000"/>
              <a:gd name="connsiteY1" fmla="*/ 2830373 h 13106522"/>
              <a:gd name="connsiteX2" fmla="*/ 6858000 w 6858000"/>
              <a:gd name="connsiteY2" fmla="*/ 2830373 h 13106522"/>
              <a:gd name="connsiteX3" fmla="*/ 6858000 w 6858000"/>
              <a:gd name="connsiteY3" fmla="*/ 10276149 h 13106522"/>
              <a:gd name="connsiteX4" fmla="*/ 3428998 w 6858000"/>
              <a:gd name="connsiteY4" fmla="*/ 10276149 h 13106522"/>
              <a:gd name="connsiteX5" fmla="*/ 0 w 6858000"/>
              <a:gd name="connsiteY5" fmla="*/ 10276149 h 13106522"/>
              <a:gd name="connsiteX6" fmla="*/ 0 w 6858000"/>
              <a:gd name="connsiteY6" fmla="*/ 2830373 h 13106522"/>
              <a:gd name="connsiteX0" fmla="*/ 0 w 6858000"/>
              <a:gd name="connsiteY0" fmla="*/ 2830373 h 13106522"/>
              <a:gd name="connsiteX1" fmla="*/ 3428998 w 6858000"/>
              <a:gd name="connsiteY1" fmla="*/ 2830373 h 13106522"/>
              <a:gd name="connsiteX2" fmla="*/ 3429000 w 6858000"/>
              <a:gd name="connsiteY2" fmla="*/ 2879331 h 13106522"/>
              <a:gd name="connsiteX3" fmla="*/ 6858000 w 6858000"/>
              <a:gd name="connsiteY3" fmla="*/ 2830373 h 13106522"/>
              <a:gd name="connsiteX4" fmla="*/ 6858000 w 6858000"/>
              <a:gd name="connsiteY4" fmla="*/ 10276149 h 13106522"/>
              <a:gd name="connsiteX5" fmla="*/ 3428998 w 6858000"/>
              <a:gd name="connsiteY5" fmla="*/ 10276149 h 13106522"/>
              <a:gd name="connsiteX6" fmla="*/ 0 w 6858000"/>
              <a:gd name="connsiteY6" fmla="*/ 10276149 h 13106522"/>
              <a:gd name="connsiteX7" fmla="*/ 0 w 6858000"/>
              <a:gd name="connsiteY7" fmla="*/ 2830373 h 13106522"/>
              <a:gd name="connsiteX0" fmla="*/ 0 w 7022139"/>
              <a:gd name="connsiteY0" fmla="*/ 736292 h 11012441"/>
              <a:gd name="connsiteX1" fmla="*/ 3428998 w 7022139"/>
              <a:gd name="connsiteY1" fmla="*/ 736292 h 11012441"/>
              <a:gd name="connsiteX2" fmla="*/ 3429000 w 7022139"/>
              <a:gd name="connsiteY2" fmla="*/ 785250 h 11012441"/>
              <a:gd name="connsiteX3" fmla="*/ 6858000 w 7022139"/>
              <a:gd name="connsiteY3" fmla="*/ 736292 h 11012441"/>
              <a:gd name="connsiteX4" fmla="*/ 6858000 w 7022139"/>
              <a:gd name="connsiteY4" fmla="*/ 8182068 h 11012441"/>
              <a:gd name="connsiteX5" fmla="*/ 3428998 w 7022139"/>
              <a:gd name="connsiteY5" fmla="*/ 8182068 h 11012441"/>
              <a:gd name="connsiteX6" fmla="*/ 0 w 7022139"/>
              <a:gd name="connsiteY6" fmla="*/ 8182068 h 11012441"/>
              <a:gd name="connsiteX7" fmla="*/ 0 w 7022139"/>
              <a:gd name="connsiteY7" fmla="*/ 736292 h 11012441"/>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10276149">
                <a:moveTo>
                  <a:pt x="0" y="0"/>
                </a:moveTo>
                <a:lnTo>
                  <a:pt x="3428998" y="0"/>
                </a:lnTo>
                <a:cubicBezTo>
                  <a:pt x="3428999" y="16319"/>
                  <a:pt x="3445248" y="50479"/>
                  <a:pt x="3429000" y="48958"/>
                </a:cubicBezTo>
                <a:cubicBezTo>
                  <a:pt x="3364515" y="42923"/>
                  <a:pt x="5715000" y="16319"/>
                  <a:pt x="6858000" y="0"/>
                </a:cubicBezTo>
                <a:lnTo>
                  <a:pt x="6858000" y="7445776"/>
                </a:lnTo>
                <a:cubicBezTo>
                  <a:pt x="5714996" y="10276149"/>
                  <a:pt x="4571998" y="4615403"/>
                  <a:pt x="3428998" y="7445776"/>
                </a:cubicBezTo>
                <a:cubicBezTo>
                  <a:pt x="2285999" y="10276149"/>
                  <a:pt x="1143000" y="4615403"/>
                  <a:pt x="0" y="7445776"/>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Forma libre"/>
          <p:cNvSpPr/>
          <p:nvPr/>
        </p:nvSpPr>
        <p:spPr>
          <a:xfrm rot="16200000">
            <a:off x="2731804" y="-2840323"/>
            <a:ext cx="5715000" cy="11395646"/>
          </a:xfrm>
          <a:custGeom>
            <a:avLst/>
            <a:gdLst>
              <a:gd name="connsiteX0" fmla="*/ 0 w 6858000"/>
              <a:gd name="connsiteY0" fmla="*/ 849112 h 9144000"/>
              <a:gd name="connsiteX1" fmla="*/ 3428998 w 6858000"/>
              <a:gd name="connsiteY1" fmla="*/ 849112 h 9144000"/>
              <a:gd name="connsiteX2" fmla="*/ 6858000 w 6858000"/>
              <a:gd name="connsiteY2" fmla="*/ 849112 h 9144000"/>
              <a:gd name="connsiteX3" fmla="*/ 6858000 w 6858000"/>
              <a:gd name="connsiteY3" fmla="*/ 8294888 h 9144000"/>
              <a:gd name="connsiteX4" fmla="*/ 3428998 w 6858000"/>
              <a:gd name="connsiteY4" fmla="*/ 8294888 h 9144000"/>
              <a:gd name="connsiteX5" fmla="*/ 0 w 6858000"/>
              <a:gd name="connsiteY5" fmla="*/ 8294888 h 9144000"/>
              <a:gd name="connsiteX6" fmla="*/ 0 w 6858000"/>
              <a:gd name="connsiteY6" fmla="*/ 849112 h 9144000"/>
              <a:gd name="connsiteX0" fmla="*/ 0 w 6858000"/>
              <a:gd name="connsiteY0" fmla="*/ 2830373 h 13106522"/>
              <a:gd name="connsiteX1" fmla="*/ 3428998 w 6858000"/>
              <a:gd name="connsiteY1" fmla="*/ 2830373 h 13106522"/>
              <a:gd name="connsiteX2" fmla="*/ 6858000 w 6858000"/>
              <a:gd name="connsiteY2" fmla="*/ 2830373 h 13106522"/>
              <a:gd name="connsiteX3" fmla="*/ 6858000 w 6858000"/>
              <a:gd name="connsiteY3" fmla="*/ 10276149 h 13106522"/>
              <a:gd name="connsiteX4" fmla="*/ 3428998 w 6858000"/>
              <a:gd name="connsiteY4" fmla="*/ 10276149 h 13106522"/>
              <a:gd name="connsiteX5" fmla="*/ 0 w 6858000"/>
              <a:gd name="connsiteY5" fmla="*/ 10276149 h 13106522"/>
              <a:gd name="connsiteX6" fmla="*/ 0 w 6858000"/>
              <a:gd name="connsiteY6" fmla="*/ 2830373 h 13106522"/>
              <a:gd name="connsiteX0" fmla="*/ 0 w 6858000"/>
              <a:gd name="connsiteY0" fmla="*/ 2830373 h 13106522"/>
              <a:gd name="connsiteX1" fmla="*/ 3428998 w 6858000"/>
              <a:gd name="connsiteY1" fmla="*/ 2830373 h 13106522"/>
              <a:gd name="connsiteX2" fmla="*/ 3429000 w 6858000"/>
              <a:gd name="connsiteY2" fmla="*/ 2879331 h 13106522"/>
              <a:gd name="connsiteX3" fmla="*/ 6858000 w 6858000"/>
              <a:gd name="connsiteY3" fmla="*/ 2830373 h 13106522"/>
              <a:gd name="connsiteX4" fmla="*/ 6858000 w 6858000"/>
              <a:gd name="connsiteY4" fmla="*/ 10276149 h 13106522"/>
              <a:gd name="connsiteX5" fmla="*/ 3428998 w 6858000"/>
              <a:gd name="connsiteY5" fmla="*/ 10276149 h 13106522"/>
              <a:gd name="connsiteX6" fmla="*/ 0 w 6858000"/>
              <a:gd name="connsiteY6" fmla="*/ 10276149 h 13106522"/>
              <a:gd name="connsiteX7" fmla="*/ 0 w 6858000"/>
              <a:gd name="connsiteY7" fmla="*/ 2830373 h 13106522"/>
              <a:gd name="connsiteX0" fmla="*/ 0 w 7022139"/>
              <a:gd name="connsiteY0" fmla="*/ 736292 h 11012441"/>
              <a:gd name="connsiteX1" fmla="*/ 3428998 w 7022139"/>
              <a:gd name="connsiteY1" fmla="*/ 736292 h 11012441"/>
              <a:gd name="connsiteX2" fmla="*/ 3429000 w 7022139"/>
              <a:gd name="connsiteY2" fmla="*/ 785250 h 11012441"/>
              <a:gd name="connsiteX3" fmla="*/ 6858000 w 7022139"/>
              <a:gd name="connsiteY3" fmla="*/ 736292 h 11012441"/>
              <a:gd name="connsiteX4" fmla="*/ 6858000 w 7022139"/>
              <a:gd name="connsiteY4" fmla="*/ 8182068 h 11012441"/>
              <a:gd name="connsiteX5" fmla="*/ 3428998 w 7022139"/>
              <a:gd name="connsiteY5" fmla="*/ 8182068 h 11012441"/>
              <a:gd name="connsiteX6" fmla="*/ 0 w 7022139"/>
              <a:gd name="connsiteY6" fmla="*/ 8182068 h 11012441"/>
              <a:gd name="connsiteX7" fmla="*/ 0 w 7022139"/>
              <a:gd name="connsiteY7" fmla="*/ 736292 h 11012441"/>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10276149">
                <a:moveTo>
                  <a:pt x="0" y="0"/>
                </a:moveTo>
                <a:lnTo>
                  <a:pt x="3428998" y="0"/>
                </a:lnTo>
                <a:cubicBezTo>
                  <a:pt x="3428999" y="16319"/>
                  <a:pt x="3445248" y="50479"/>
                  <a:pt x="3429000" y="48958"/>
                </a:cubicBezTo>
                <a:cubicBezTo>
                  <a:pt x="3364515" y="42923"/>
                  <a:pt x="5715000" y="16319"/>
                  <a:pt x="6858000" y="0"/>
                </a:cubicBezTo>
                <a:lnTo>
                  <a:pt x="6858000" y="7445776"/>
                </a:lnTo>
                <a:cubicBezTo>
                  <a:pt x="5714996" y="10276149"/>
                  <a:pt x="4571998" y="4615403"/>
                  <a:pt x="3428998" y="7445776"/>
                </a:cubicBezTo>
                <a:cubicBezTo>
                  <a:pt x="2285999" y="10276149"/>
                  <a:pt x="1143000" y="4615403"/>
                  <a:pt x="0" y="7445776"/>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504031" y="4657700"/>
            <a:ext cx="813593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Situados frente a la fachada norte del Palacio Real y promovidos durante la Segunda República, los jardines se terminaron de construir tras la Guerra Civil. </a:t>
            </a:r>
            <a:r>
              <a:rPr lang="es-ES" b="1" dirty="0" smtClean="0">
                <a:effectLst>
                  <a:glow rad="101600">
                    <a:srgbClr val="C00000">
                      <a:alpha val="60000"/>
                    </a:srgbClr>
                  </a:glow>
                  <a:outerShdw blurRad="38100" dist="38100" dir="2700000" algn="tl">
                    <a:srgbClr val="000000">
                      <a:alpha val="43137"/>
                    </a:srgbClr>
                  </a:outerShdw>
                </a:effectLst>
              </a:rPr>
              <a:t>Están abiertos </a:t>
            </a:r>
            <a:r>
              <a:rPr lang="es-ES" b="1" dirty="0">
                <a:effectLst>
                  <a:glow rad="101600">
                    <a:srgbClr val="C00000">
                      <a:alpha val="60000"/>
                    </a:srgbClr>
                  </a:glow>
                  <a:outerShdw blurRad="38100" dist="38100" dir="2700000" algn="tl">
                    <a:srgbClr val="000000">
                      <a:alpha val="43137"/>
                    </a:srgbClr>
                  </a:outerShdw>
                </a:effectLst>
              </a:rPr>
              <a:t>todos los días.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0-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1+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ntr" presetSubtype="28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a:srcRect t="75200" r="50000"/>
          <a:stretch>
            <a:fillRect/>
          </a:stretch>
        </p:blipFill>
        <p:spPr bwMode="auto">
          <a:xfrm>
            <a:off x="0" y="4298950"/>
            <a:ext cx="4572000" cy="1416050"/>
          </a:xfrm>
          <a:prstGeom prst="rect">
            <a:avLst/>
          </a:prstGeom>
          <a:noFill/>
          <a:ln w="9525">
            <a:noFill/>
            <a:miter lim="800000"/>
            <a:headEnd/>
            <a:tailEnd/>
          </a:ln>
        </p:spPr>
      </p:pic>
      <p:pic>
        <p:nvPicPr>
          <p:cNvPr id="3" name="Picture 2" descr="C:\Users\Ana María\Desktop\playas-25.jpg"/>
          <p:cNvPicPr>
            <a:picLocks noChangeAspect="1" noChangeArrowheads="1"/>
          </p:cNvPicPr>
          <p:nvPr/>
        </p:nvPicPr>
        <p:blipFill>
          <a:blip r:embed="rId2"/>
          <a:srcRect l="50000" t="75200"/>
          <a:stretch>
            <a:fillRect/>
          </a:stretch>
        </p:blipFill>
        <p:spPr bwMode="auto">
          <a:xfrm>
            <a:off x="4572000" y="4298950"/>
            <a:ext cx="4572000" cy="1416050"/>
          </a:xfrm>
          <a:prstGeom prst="rect">
            <a:avLst/>
          </a:prstGeom>
          <a:noFill/>
          <a:ln w="9525">
            <a:noFill/>
            <a:miter lim="800000"/>
            <a:headEnd/>
            <a:tailEnd/>
          </a:ln>
        </p:spPr>
      </p:pic>
      <p:pic>
        <p:nvPicPr>
          <p:cNvPr id="4" name="Picture 2" descr="C:\Users\Ana María\Desktop\playas-25.jpg"/>
          <p:cNvPicPr>
            <a:picLocks noChangeAspect="1" noChangeArrowheads="1"/>
          </p:cNvPicPr>
          <p:nvPr/>
        </p:nvPicPr>
        <p:blipFill>
          <a:blip r:embed="rId2"/>
          <a:srcRect t="50000" r="50000" b="24800"/>
          <a:stretch>
            <a:fillRect/>
          </a:stretch>
        </p:blipFill>
        <p:spPr bwMode="auto">
          <a:xfrm>
            <a:off x="0" y="2857500"/>
            <a:ext cx="4572000" cy="1441450"/>
          </a:xfrm>
          <a:prstGeom prst="rect">
            <a:avLst/>
          </a:prstGeom>
          <a:noFill/>
          <a:ln w="9525">
            <a:noFill/>
            <a:miter lim="800000"/>
            <a:headEnd/>
            <a:tailEnd/>
          </a:ln>
        </p:spPr>
      </p:pic>
      <p:pic>
        <p:nvPicPr>
          <p:cNvPr id="5" name="Picture 2" descr="C:\Users\Ana María\Desktop\playas-25.jpg"/>
          <p:cNvPicPr>
            <a:picLocks noChangeAspect="1" noChangeArrowheads="1"/>
          </p:cNvPicPr>
          <p:nvPr/>
        </p:nvPicPr>
        <p:blipFill>
          <a:blip r:embed="rId2"/>
          <a:srcRect l="50000" t="50000" b="24800"/>
          <a:stretch>
            <a:fillRect/>
          </a:stretch>
        </p:blipFill>
        <p:spPr bwMode="auto">
          <a:xfrm>
            <a:off x="4572000" y="2857500"/>
            <a:ext cx="4572000" cy="1441450"/>
          </a:xfrm>
          <a:prstGeom prst="rect">
            <a:avLst/>
          </a:prstGeom>
          <a:noFill/>
          <a:ln w="9525">
            <a:noFill/>
            <a:miter lim="800000"/>
            <a:headEnd/>
            <a:tailEnd/>
          </a:ln>
        </p:spPr>
      </p:pic>
      <p:pic>
        <p:nvPicPr>
          <p:cNvPr id="6" name="Picture 2" descr="C:\Users\Ana María\Desktop\playas-25.jpg"/>
          <p:cNvPicPr>
            <a:picLocks noChangeAspect="1" noChangeArrowheads="1"/>
          </p:cNvPicPr>
          <p:nvPr/>
        </p:nvPicPr>
        <p:blipFill>
          <a:blip r:embed="rId3"/>
          <a:srcRect t="24800" r="50000" b="50000"/>
          <a:stretch>
            <a:fillRect/>
          </a:stretch>
        </p:blipFill>
        <p:spPr bwMode="auto">
          <a:xfrm>
            <a:off x="0" y="1417638"/>
            <a:ext cx="4572000" cy="1439862"/>
          </a:xfrm>
          <a:prstGeom prst="rect">
            <a:avLst/>
          </a:prstGeom>
          <a:noFill/>
          <a:ln w="9525">
            <a:noFill/>
            <a:miter lim="800000"/>
            <a:headEnd/>
            <a:tailEnd/>
          </a:ln>
        </p:spPr>
      </p:pic>
      <p:pic>
        <p:nvPicPr>
          <p:cNvPr id="7" name="Picture 2" descr="C:\Users\Ana María\Desktop\playas-25.jpg"/>
          <p:cNvPicPr>
            <a:picLocks noChangeAspect="1" noChangeArrowheads="1"/>
          </p:cNvPicPr>
          <p:nvPr/>
        </p:nvPicPr>
        <p:blipFill>
          <a:blip r:embed="rId2"/>
          <a:srcRect t="24800" r="50000" b="50000"/>
          <a:stretch>
            <a:fillRect/>
          </a:stretch>
        </p:blipFill>
        <p:spPr bwMode="auto">
          <a:xfrm>
            <a:off x="0" y="1417638"/>
            <a:ext cx="4572000" cy="1439862"/>
          </a:xfrm>
          <a:prstGeom prst="rect">
            <a:avLst/>
          </a:prstGeom>
          <a:noFill/>
          <a:ln w="9525">
            <a:noFill/>
            <a:miter lim="800000"/>
            <a:headEnd/>
            <a:tailEnd/>
          </a:ln>
        </p:spPr>
      </p:pic>
      <p:pic>
        <p:nvPicPr>
          <p:cNvPr id="8" name="Picture 2" descr="C:\Users\Ana María\Desktop\playas-25.jpg"/>
          <p:cNvPicPr>
            <a:picLocks noChangeAspect="1" noChangeArrowheads="1"/>
          </p:cNvPicPr>
          <p:nvPr/>
        </p:nvPicPr>
        <p:blipFill>
          <a:blip r:embed="rId2"/>
          <a:srcRect l="50000" b="75200"/>
          <a:stretch>
            <a:fillRect/>
          </a:stretch>
        </p:blipFill>
        <p:spPr bwMode="auto">
          <a:xfrm>
            <a:off x="4572000" y="0"/>
            <a:ext cx="4572000" cy="1417638"/>
          </a:xfrm>
          <a:prstGeom prst="rect">
            <a:avLst/>
          </a:prstGeom>
          <a:noFill/>
          <a:ln w="9525">
            <a:noFill/>
            <a:miter lim="800000"/>
            <a:headEnd/>
            <a:tailEnd/>
          </a:ln>
        </p:spPr>
      </p:pic>
      <p:pic>
        <p:nvPicPr>
          <p:cNvPr id="9" name="Picture 2" descr="C:\Users\Ana María\Desktop\playas-25.jpg"/>
          <p:cNvPicPr>
            <a:picLocks noChangeAspect="1" noChangeArrowheads="1"/>
          </p:cNvPicPr>
          <p:nvPr/>
        </p:nvPicPr>
        <p:blipFill>
          <a:blip r:embed="rId2"/>
          <a:srcRect r="50000" b="75200"/>
          <a:stretch>
            <a:fillRect/>
          </a:stretch>
        </p:blipFill>
        <p:spPr bwMode="auto">
          <a:xfrm>
            <a:off x="0" y="0"/>
            <a:ext cx="4572000" cy="1417638"/>
          </a:xfrm>
          <a:prstGeom prst="rect">
            <a:avLst/>
          </a:prstGeom>
          <a:noFill/>
          <a:ln w="9525">
            <a:noFill/>
            <a:miter lim="800000"/>
            <a:headEnd/>
            <a:tailEnd/>
          </a:ln>
        </p:spPr>
      </p:pic>
      <p:pic>
        <p:nvPicPr>
          <p:cNvPr id="23" name="22 Imagen" descr="Imagen3.jpg"/>
          <p:cNvPicPr>
            <a:picLocks noChangeAspect="1"/>
          </p:cNvPicPr>
          <p:nvPr/>
        </p:nvPicPr>
        <p:blipFill>
          <a:blip r:embed="rId2"/>
          <a:srcRect l="50000" t="24800" b="50000"/>
          <a:stretch>
            <a:fillRect/>
          </a:stretch>
        </p:blipFill>
        <p:spPr bwMode="auto">
          <a:xfrm>
            <a:off x="4572000" y="1417638"/>
            <a:ext cx="4572000" cy="1439862"/>
          </a:xfrm>
          <a:prstGeom prst="rect">
            <a:avLst/>
          </a:prstGeom>
          <a:noFill/>
          <a:ln w="9525">
            <a:noFill/>
            <a:miter lim="800000"/>
            <a:headEnd/>
            <a:tailEnd/>
          </a:ln>
        </p:spPr>
      </p:pic>
      <p:sp>
        <p:nvSpPr>
          <p:cNvPr id="12" name="11 CuadroTexto"/>
          <p:cNvSpPr txBox="1"/>
          <p:nvPr/>
        </p:nvSpPr>
        <p:spPr>
          <a:xfrm>
            <a:off x="468313" y="4586288"/>
            <a:ext cx="8280400" cy="922337"/>
          </a:xfrm>
          <a:prstGeom prst="rect">
            <a:avLst/>
          </a:prstGeom>
          <a:noFill/>
        </p:spPr>
        <p:txBody>
          <a:bodyPr>
            <a:spAutoFit/>
          </a:bodyPr>
          <a:lstStyle/>
          <a:p>
            <a:r>
              <a:rPr lang="es-ES" b="1" dirty="0">
                <a:effectLst>
                  <a:glow rad="101600">
                    <a:srgbClr val="C00000">
                      <a:alpha val="60000"/>
                    </a:srgbClr>
                  </a:glow>
                  <a:outerShdw blurRad="38100" dist="38100" dir="2700000" algn="tl">
                    <a:srgbClr val="000000">
                      <a:alpha val="43137"/>
                    </a:srgbClr>
                  </a:outerShdw>
                </a:effectLst>
              </a:rPr>
              <a:t>Su carácter arquitectónico y ornamental como extensión del Palacio Real aumentó al disponerse en ellos varias de las esculturas que estaban destinadas a decorar la cornisa del Palacio.</a:t>
            </a:r>
          </a:p>
        </p:txBody>
      </p:sp>
    </p:spTree>
  </p:cSld>
  <p:clrMapOvr>
    <a:masterClrMapping/>
  </p:clrMapOvr>
  <mc:AlternateContent xmlns:mc="http://schemas.openxmlformats.org/markup-compatibility/2006" xmlns:p14="http://schemas.microsoft.com/office/powerpoint/2010/main">
    <mc:Choice Requires="p14">
      <p:transition spd="slow" p14:dur="2000" advTm="25000">
        <p14:flythrough dir="ou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par>
                                <p:cTn id="8" presetID="22" presetClass="entr" presetSubtype="8"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par>
                                <p:cTn id="11" presetID="22" presetClass="entr" presetSubtype="2" fill="hold" nodeType="withEffect">
                                  <p:stCondLst>
                                    <p:cond delay="100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par>
                                <p:cTn id="14" presetID="22" presetClass="entr" presetSubtype="1" fill="hold" nodeType="withEffect">
                                  <p:stCondLst>
                                    <p:cond delay="150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par>
                                <p:cTn id="17" presetID="22" presetClass="entr" presetSubtype="2" fill="hold" nodeType="withEffect">
                                  <p:stCondLst>
                                    <p:cond delay="2000"/>
                                  </p:stCondLst>
                                  <p:childTnLst>
                                    <p:set>
                                      <p:cBhvr>
                                        <p:cTn id="18" dur="1" fill="hold">
                                          <p:stCondLst>
                                            <p:cond delay="0"/>
                                          </p:stCondLst>
                                        </p:cTn>
                                        <p:tgtEl>
                                          <p:spTgt spid="6"/>
                                        </p:tgtEl>
                                        <p:attrNameLst>
                                          <p:attrName>style.visibility</p:attrName>
                                        </p:attrNameLst>
                                      </p:cBhvr>
                                      <p:to>
                                        <p:strVal val="visible"/>
                                      </p:to>
                                    </p:set>
                                    <p:animEffect transition="in" filter="wipe(right)">
                                      <p:cBhvr>
                                        <p:cTn id="19" dur="500"/>
                                        <p:tgtEl>
                                          <p:spTgt spid="6"/>
                                        </p:tgtEl>
                                      </p:cBhvr>
                                    </p:animEffect>
                                  </p:childTnLst>
                                </p:cTn>
                              </p:par>
                              <p:par>
                                <p:cTn id="20" presetID="22" presetClass="entr" presetSubtype="8"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par>
                                <p:cTn id="23" presetID="22" presetClass="entr" presetSubtype="1"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Effect transition="in" filter="wipe(up)">
                                      <p:cBhvr>
                                        <p:cTn id="25" dur="500"/>
                                        <p:tgtEl>
                                          <p:spTgt spid="4"/>
                                        </p:tgtEl>
                                      </p:cBhvr>
                                    </p:animEffect>
                                  </p:childTnLst>
                                </p:cTn>
                              </p:par>
                              <p:par>
                                <p:cTn id="26" presetID="22" presetClass="entr" presetSubtype="1" fill="hold" nodeType="withEffect">
                                  <p:stCondLst>
                                    <p:cond delay="3500"/>
                                  </p:stCondLst>
                                  <p:childTnLst>
                                    <p:set>
                                      <p:cBhvr>
                                        <p:cTn id="27" dur="1" fill="hold">
                                          <p:stCondLst>
                                            <p:cond delay="0"/>
                                          </p:stCondLst>
                                        </p:cTn>
                                        <p:tgtEl>
                                          <p:spTgt spid="3"/>
                                        </p:tgtEl>
                                        <p:attrNameLst>
                                          <p:attrName>style.visibility</p:attrName>
                                        </p:attrNameLst>
                                      </p:cBhvr>
                                      <p:to>
                                        <p:strVal val="visible"/>
                                      </p:to>
                                    </p:set>
                                    <p:animEffect transition="in" filter="wipe(up)">
                                      <p:cBhvr>
                                        <p:cTn id="28" dur="500"/>
                                        <p:tgtEl>
                                          <p:spTgt spid="3"/>
                                        </p:tgtEl>
                                      </p:cBhvr>
                                    </p:animEffect>
                                  </p:childTnLst>
                                </p:cTn>
                              </p:par>
                              <p:par>
                                <p:cTn id="29" presetID="22" presetClass="entr" presetSubtype="2" fill="hold" nodeType="withEffect">
                                  <p:stCondLst>
                                    <p:cond delay="4000"/>
                                  </p:stCondLst>
                                  <p:childTnLst>
                                    <p:set>
                                      <p:cBhvr>
                                        <p:cTn id="30" dur="1" fill="hold">
                                          <p:stCondLst>
                                            <p:cond delay="0"/>
                                          </p:stCondLst>
                                        </p:cTn>
                                        <p:tgtEl>
                                          <p:spTgt spid="2050"/>
                                        </p:tgtEl>
                                        <p:attrNameLst>
                                          <p:attrName>style.visibility</p:attrName>
                                        </p:attrNameLst>
                                      </p:cBhvr>
                                      <p:to>
                                        <p:strVal val="visible"/>
                                      </p:to>
                                    </p:set>
                                    <p:animEffect transition="in" filter="wipe(right)">
                                      <p:cBhvr>
                                        <p:cTn id="31" dur="500"/>
                                        <p:tgtEl>
                                          <p:spTgt spid="2050"/>
                                        </p:tgtEl>
                                      </p:cBhvr>
                                    </p:animEffect>
                                  </p:childTnLst>
                                </p:cTn>
                              </p:par>
                            </p:childTnLst>
                          </p:cTn>
                        </p:par>
                        <p:par>
                          <p:cTn id="32" fill="hold">
                            <p:stCondLst>
                              <p:cond delay="45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1"/>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Rectángulo"/>
          <p:cNvSpPr/>
          <p:nvPr/>
        </p:nvSpPr>
        <p:spPr>
          <a:xfrm>
            <a:off x="251520" y="337220"/>
            <a:ext cx="8640960" cy="5182835"/>
          </a:xfrm>
          <a:prstGeom prst="rect">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873724"/>
            <a:ext cx="748823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De diseño geométrico, su privilegiada situación los convierten en uno de los jardines más bellos del Madrid de los Austrias.</a:t>
            </a:r>
          </a:p>
        </p:txBody>
      </p:sp>
    </p:spTree>
  </p:cSld>
  <p:clrMapOvr>
    <a:masterClrMapping/>
  </p:clrMapOvr>
  <mc:AlternateContent xmlns:mc="http://schemas.openxmlformats.org/markup-compatibility/2006" xmlns:p14="http://schemas.microsoft.com/office/powerpoint/2010/main">
    <mc:Choice Requires="p14">
      <p:transition spd="slow" p14:dur="2000" advTm="18000">
        <p14:flythrough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6" presetClass="exit" presetSubtype="37" fill="hold" grpId="1"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7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3" presetClass="entr" presetSubtype="5" fill="hold" grpId="1"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3000"/>
                                        <p:tgtEl>
                                          <p:spTgt spid="2"/>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1" animBg="1"/>
      <p:bldP spid="4" grpId="0" animBg="1"/>
      <p:bldP spid="4" grpId="1"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91758755_47098cdd28_b.jpg"/>
          <p:cNvPicPr>
            <a:picLocks noChangeAspect="1"/>
          </p:cNvPicPr>
          <p:nvPr/>
        </p:nvPicPr>
        <p:blipFill>
          <a:blip r:embed="rId2"/>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7019925" y="0"/>
            <a:ext cx="2124075" cy="5715000"/>
          </a:xfrm>
          <a:prstGeom prst="rect">
            <a:avLst/>
          </a:prstGeom>
          <a:gradFill>
            <a:gsLst>
              <a:gs pos="0">
                <a:srgbClr val="E6DCAC"/>
              </a:gs>
              <a:gs pos="12000">
                <a:srgbClr val="E6D78A"/>
              </a:gs>
              <a:gs pos="30000">
                <a:srgbClr val="C7AC4C"/>
              </a:gs>
              <a:gs pos="45000">
                <a:srgbClr val="E6D78A"/>
              </a:gs>
              <a:gs pos="77000">
                <a:srgbClr val="C7AC4C"/>
              </a:gs>
              <a:gs pos="100000">
                <a:srgbClr val="E6DCAC"/>
              </a:gs>
            </a:gsLst>
            <a:lin ang="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Rectángulo"/>
          <p:cNvSpPr/>
          <p:nvPr/>
        </p:nvSpPr>
        <p:spPr>
          <a:xfrm>
            <a:off x="0"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Rectángulo"/>
          <p:cNvSpPr/>
          <p:nvPr/>
        </p:nvSpPr>
        <p:spPr>
          <a:xfrm>
            <a:off x="0" y="0"/>
            <a:ext cx="2124075" cy="5715000"/>
          </a:xfrm>
          <a:prstGeom prst="rect">
            <a:avLst/>
          </a:prstGeom>
          <a:gradFill>
            <a:gsLst>
              <a:gs pos="0">
                <a:srgbClr val="E6DCAC"/>
              </a:gs>
              <a:gs pos="12000">
                <a:srgbClr val="E6D78A"/>
              </a:gs>
              <a:gs pos="30000">
                <a:srgbClr val="C7AC4C"/>
              </a:gs>
              <a:gs pos="45000">
                <a:srgbClr val="E6D78A"/>
              </a:gs>
              <a:gs pos="77000">
                <a:srgbClr val="C7AC4C"/>
              </a:gs>
              <a:gs pos="100000">
                <a:srgbClr val="E6DCAC"/>
              </a:gs>
            </a:gsLst>
            <a:lin ang="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10" name="9 Imagen" descr="4191758755_47098cdd28_b.jpg"/>
          <p:cNvPicPr>
            <a:picLocks noChangeAspect="1"/>
          </p:cNvPicPr>
          <p:nvPr/>
        </p:nvPicPr>
        <p:blipFill>
          <a:blip r:embed="rId2"/>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2124075" y="0"/>
            <a:ext cx="489585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755650" y="4370388"/>
            <a:ext cx="77041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rey Carlos III considerado el mejor alcalde de Madrid, aunque nunca ostentara dicho puesto y para honrar a tan insigne personaje, el pueblo de Madrid decidió levantar en uno de sus lugares más emblemáticos, una estatua ecuestre del monarca.</a:t>
            </a:r>
          </a:p>
        </p:txBody>
      </p:sp>
    </p:spTree>
  </p:cSld>
  <p:clrMapOvr>
    <a:masterClrMapping/>
  </p:clrMapOvr>
  <mc:AlternateContent xmlns:mc="http://schemas.openxmlformats.org/markup-compatibility/2006" xmlns:p14="http://schemas.microsoft.com/office/powerpoint/2010/main">
    <mc:Choice Requires="p14">
      <p:transition spd="slow" p14:dur="2500" advTm="29000">
        <p14:vortex dir="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2500"/>
                                        <p:tgtEl>
                                          <p:spTgt spid="10"/>
                                        </p:tgtEl>
                                      </p:cBhvr>
                                    </p:animEffect>
                                    <p:set>
                                      <p:cBhvr>
                                        <p:cTn id="10" dur="1" fill="hold">
                                          <p:stCondLst>
                                            <p:cond delay="24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3000"/>
                                        <p:tgtEl>
                                          <p:spTgt spid="7"/>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3000"/>
                                        <p:tgtEl>
                                          <p:spTgt spid="9"/>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1"/>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PPS\Peacebridge_final.jpg"/>
          <p:cNvPicPr>
            <a:picLocks noChangeAspect="1" noChangeArrowheads="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Users\Ana María\Desktop\PPS\Peacebridge_final.jpg"/>
          <p:cNvPicPr>
            <a:picLocks noChangeAspect="1" noChangeArrowheads="1"/>
          </p:cNvPicPr>
          <p:nvPr/>
        </p:nvPicPr>
        <p:blipFill>
          <a:blip r:embed="rId2"/>
          <a:srcRect l="50000" b="50000"/>
          <a:stretch>
            <a:fillRect/>
          </a:stretch>
        </p:blipFill>
        <p:spPr bwMode="auto">
          <a:xfrm>
            <a:off x="4572000" y="0"/>
            <a:ext cx="4572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Users\Ana María\Desktop\PPS\Peacebridge_final.jpg"/>
          <p:cNvPicPr>
            <a:picLocks noChangeAspect="1" noChangeArrowheads="1"/>
          </p:cNvPicPr>
          <p:nvPr/>
        </p:nvPicPr>
        <p:blipFill>
          <a:blip r:embed="rId2"/>
          <a:srcRect t="50000" r="50000"/>
          <a:stretch>
            <a:fillRect/>
          </a:stretch>
        </p:blipFill>
        <p:spPr bwMode="auto">
          <a:xfrm>
            <a:off x="0" y="2857500"/>
            <a:ext cx="4572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2" descr="C:\Users\Ana María\Desktop\PPS\Peacebridge_final.jpg"/>
          <p:cNvPicPr>
            <a:picLocks noChangeAspect="1" noChangeArrowheads="1"/>
          </p:cNvPicPr>
          <p:nvPr/>
        </p:nvPicPr>
        <p:blipFill>
          <a:blip r:embed="rId2"/>
          <a:srcRect l="50000" t="50000"/>
          <a:stretch>
            <a:fillRect/>
          </a:stretch>
        </p:blipFill>
        <p:spPr bwMode="auto">
          <a:xfrm>
            <a:off x="4572000" y="2857500"/>
            <a:ext cx="4572000" cy="2857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87623" y="4657700"/>
            <a:ext cx="86407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000000">
                      <a:alpha val="43137"/>
                    </a:srgbClr>
                  </a:outerShdw>
                </a:effectLst>
              </a:rPr>
              <a:t>Si bien es un jardín digno de admiración a cualquier hora del día, es al caer la noche cuando alcanza su grado máximo de espectacularidad, pues desde él se puede presenciar uno de los atardeceres más impresionantes de Madrid.</a:t>
            </a:r>
          </a:p>
        </p:txBody>
      </p:sp>
    </p:spTree>
  </p:cSld>
  <p:clrMapOvr>
    <a:masterClrMapping/>
  </p:clrMapOvr>
  <mc:AlternateContent xmlns:mc="http://schemas.openxmlformats.org/markup-compatibility/2006" xmlns:p14="http://schemas.microsoft.com/office/powerpoint/2010/main">
    <mc:Choice Requires="p14">
      <p:transition spd="slow" p14:dur="2000" advTm="29000">
        <p14:prism isContent="1"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8" presetClass="emph" presetSubtype="0" fill="hold" nodeType="withEffect">
                                  <p:stCondLst>
                                    <p:cond delay="0"/>
                                  </p:stCondLst>
                                  <p:childTnLst>
                                    <p:animRot by="21600000">
                                      <p:cBhvr>
                                        <p:cTn id="9" dur="3000" fill="hold"/>
                                        <p:tgtEl>
                                          <p:spTgt spid="3074"/>
                                        </p:tgtEl>
                                        <p:attrNameLst>
                                          <p:attrName>r</p:attrName>
                                        </p:attrNameLst>
                                      </p:cBhvr>
                                    </p:animRot>
                                  </p:childTnLst>
                                </p:cTn>
                              </p:par>
                              <p:par>
                                <p:cTn id="10" presetID="2" presetClass="entr" presetSubtype="6"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additive="base">
                                        <p:cTn id="12" dur="3000" fill="hold"/>
                                        <p:tgtEl>
                                          <p:spTgt spid="3074"/>
                                        </p:tgtEl>
                                        <p:attrNameLst>
                                          <p:attrName>ppt_x</p:attrName>
                                        </p:attrNameLst>
                                      </p:cBhvr>
                                      <p:tavLst>
                                        <p:tav tm="0">
                                          <p:val>
                                            <p:strVal val="1+#ppt_w/2"/>
                                          </p:val>
                                        </p:tav>
                                        <p:tav tm="100000">
                                          <p:val>
                                            <p:strVal val="#ppt_x"/>
                                          </p:val>
                                        </p:tav>
                                      </p:tavLst>
                                    </p:anim>
                                    <p:anim calcmode="lin" valueType="num">
                                      <p:cBhvr additive="base">
                                        <p:cTn id="13" dur="3000" fill="hold"/>
                                        <p:tgtEl>
                                          <p:spTgt spid="3074"/>
                                        </p:tgtEl>
                                        <p:attrNameLst>
                                          <p:attrName>ppt_y</p:attrName>
                                        </p:attrNameLst>
                                      </p:cBhvr>
                                      <p:tavLst>
                                        <p:tav tm="0">
                                          <p:val>
                                            <p:strVal val="1+#ppt_h/2"/>
                                          </p:val>
                                        </p:tav>
                                        <p:tav tm="100000">
                                          <p:val>
                                            <p:strVal val="#ppt_y"/>
                                          </p:val>
                                        </p:tav>
                                      </p:tavLst>
                                    </p:anim>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2" presetClass="entr" presetSubtype="9"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13"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in)">
                                      <p:cBhvr>
                                        <p:cTn id="34" dur="3000"/>
                                        <p:tgtEl>
                                          <p:spTgt spid="5"/>
                                        </p:tgtEl>
                                      </p:cBhvr>
                                    </p:animEffec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2" presetClass="entr" presetSubtype="3"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000" fill="hold"/>
                                        <p:tgtEl>
                                          <p:spTgt spid="5"/>
                                        </p:tgtEl>
                                        <p:attrNameLst>
                                          <p:attrName>ppt_x</p:attrName>
                                        </p:attrNameLst>
                                      </p:cBhvr>
                                      <p:tavLst>
                                        <p:tav tm="0">
                                          <p:val>
                                            <p:strVal val="1+#ppt_w/2"/>
                                          </p:val>
                                        </p:tav>
                                        <p:tav tm="100000">
                                          <p:val>
                                            <p:strVal val="#ppt_x"/>
                                          </p:val>
                                        </p:tav>
                                      </p:tavLst>
                                    </p:anim>
                                    <p:anim calcmode="lin" valueType="num">
                                      <p:cBhvr additive="base">
                                        <p:cTn id="40" dur="3000" fill="hold"/>
                                        <p:tgtEl>
                                          <p:spTgt spid="5"/>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xit" presetSubtype="9" fill="hold" nodeType="afterEffect">
                                  <p:stCondLst>
                                    <p:cond delay="0"/>
                                  </p:stCondLst>
                                  <p:childTnLst>
                                    <p:anim calcmode="lin" valueType="num">
                                      <p:cBhvr additive="base">
                                        <p:cTn id="43" dur="3000"/>
                                        <p:tgtEl>
                                          <p:spTgt spid="3074"/>
                                        </p:tgtEl>
                                        <p:attrNameLst>
                                          <p:attrName>ppt_x</p:attrName>
                                        </p:attrNameLst>
                                      </p:cBhvr>
                                      <p:tavLst>
                                        <p:tav tm="0">
                                          <p:val>
                                            <p:strVal val="ppt_x"/>
                                          </p:val>
                                        </p:tav>
                                        <p:tav tm="100000">
                                          <p:val>
                                            <p:strVal val="0-ppt_w/2"/>
                                          </p:val>
                                        </p:tav>
                                      </p:tavLst>
                                    </p:anim>
                                    <p:anim calcmode="lin" valueType="num">
                                      <p:cBhvr additive="base">
                                        <p:cTn id="44" dur="3000"/>
                                        <p:tgtEl>
                                          <p:spTgt spid="3074"/>
                                        </p:tgtEl>
                                        <p:attrNameLst>
                                          <p:attrName>ppt_y</p:attrName>
                                        </p:attrNameLst>
                                      </p:cBhvr>
                                      <p:tavLst>
                                        <p:tav tm="0">
                                          <p:val>
                                            <p:strVal val="ppt_y"/>
                                          </p:val>
                                        </p:tav>
                                        <p:tav tm="100000">
                                          <p:val>
                                            <p:strVal val="0-ppt_h/2"/>
                                          </p:val>
                                        </p:tav>
                                      </p:tavLst>
                                    </p:anim>
                                    <p:set>
                                      <p:cBhvr>
                                        <p:cTn id="45" dur="1" fill="hold">
                                          <p:stCondLst>
                                            <p:cond delay="2999"/>
                                          </p:stCondLst>
                                        </p:cTn>
                                        <p:tgtEl>
                                          <p:spTgt spid="3074"/>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1+ppt_w/2"/>
                                          </p:val>
                                        </p:tav>
                                      </p:tavLst>
                                    </p:anim>
                                    <p:anim calcmode="lin" valueType="num">
                                      <p:cBhvr additive="base">
                                        <p:cTn id="48" dur="3000"/>
                                        <p:tgtEl>
                                          <p:spTgt spid="4"/>
                                        </p:tgtEl>
                                        <p:attrNameLst>
                                          <p:attrName>ppt_y</p:attrName>
                                        </p:attrNameLst>
                                      </p:cBhvr>
                                      <p:tavLst>
                                        <p:tav tm="0">
                                          <p:val>
                                            <p:strVal val="ppt_y"/>
                                          </p:val>
                                        </p:tav>
                                        <p:tav tm="100000">
                                          <p:val>
                                            <p:strVal val="0-ppt_h/2"/>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6"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1+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1+ppt_h/2"/>
                                          </p:val>
                                        </p:tav>
                                      </p:tavLst>
                                    </p:anim>
                                    <p:set>
                                      <p:cBhvr>
                                        <p:cTn id="57" dur="1" fill="hold">
                                          <p:stCondLst>
                                            <p:cond delay="2999"/>
                                          </p:stCondLst>
                                        </p:cTn>
                                        <p:tgtEl>
                                          <p:spTgt spid="5"/>
                                        </p:tgtEl>
                                        <p:attrNameLst>
                                          <p:attrName>style.visibility</p:attrName>
                                        </p:attrNameLst>
                                      </p:cBhvr>
                                      <p:to>
                                        <p:strVal val="hidden"/>
                                      </p:to>
                                    </p:set>
                                  </p:childTnLst>
                                </p:cTn>
                              </p:par>
                              <p:par>
                                <p:cTn id="58" presetID="13" presetClass="entr" presetSubtype="32"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out)">
                                      <p:cBhvr>
                                        <p:cTn id="60" dur="3000"/>
                                        <p:tgtEl>
                                          <p:spTgt spid="7"/>
                                        </p:tgtEl>
                                      </p:cBhvr>
                                    </p:animEffect>
                                  </p:childTnLst>
                                </p:cTn>
                              </p:par>
                              <p:par>
                                <p:cTn id="61" presetID="23" presetClass="entr" presetSubtype="288"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3000" fill="hold"/>
                                        <p:tgtEl>
                                          <p:spTgt spid="7"/>
                                        </p:tgtEl>
                                        <p:attrNameLst>
                                          <p:attrName>ppt_w</p:attrName>
                                        </p:attrNameLst>
                                      </p:cBhvr>
                                      <p:tavLst>
                                        <p:tav tm="0">
                                          <p:val>
                                            <p:strVal val="4/3*#ppt_w"/>
                                          </p:val>
                                        </p:tav>
                                        <p:tav tm="100000">
                                          <p:val>
                                            <p:strVal val="#ppt_w"/>
                                          </p:val>
                                        </p:tav>
                                      </p:tavLst>
                                    </p:anim>
                                    <p:anim calcmode="lin" valueType="num">
                                      <p:cBhvr>
                                        <p:cTn id="64" dur="3000" fill="hold"/>
                                        <p:tgtEl>
                                          <p:spTgt spid="7"/>
                                        </p:tgtEl>
                                        <p:attrNameLst>
                                          <p:attrName>ppt_h</p:attrName>
                                        </p:attrNameLst>
                                      </p:cBhvr>
                                      <p:tavLst>
                                        <p:tav tm="0">
                                          <p:val>
                                            <p:strVal val="4/3*#ppt_h"/>
                                          </p:val>
                                        </p:tav>
                                        <p:tav tm="100000">
                                          <p:val>
                                            <p:strVal val="#ppt_h"/>
                                          </p:val>
                                        </p:tav>
                                      </p:tavLst>
                                    </p:anim>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8"/>
                                        </p:tgtEl>
                                        <p:attrNameLst>
                                          <p:attrName>style.visibility</p:attrName>
                                        </p:attrNameLst>
                                      </p:cBhvr>
                                      <p:to>
                                        <p:strVal val="visible"/>
                                      </p:to>
                                    </p:set>
                                    <p:animEffect transition="in" filter="fade">
                                      <p:cBhvr>
                                        <p:cTn id="68" dur="1000"/>
                                        <p:tgtEl>
                                          <p:spTgt spid="8"/>
                                        </p:tgtEl>
                                      </p:cBhvr>
                                    </p:animEffect>
                                    <p:anim calcmode="lin" valueType="num">
                                      <p:cBhvr>
                                        <p:cTn id="69" dur="1000" fill="hold"/>
                                        <p:tgtEl>
                                          <p:spTgt spid="8"/>
                                        </p:tgtEl>
                                        <p:attrNameLst>
                                          <p:attrName>ppt_x</p:attrName>
                                        </p:attrNameLst>
                                      </p:cBhvr>
                                      <p:tavLst>
                                        <p:tav tm="0">
                                          <p:val>
                                            <p:strVal val="#ppt_x-.1"/>
                                          </p:val>
                                        </p:tav>
                                        <p:tav tm="100000">
                                          <p:val>
                                            <p:strVal val="#ppt_x"/>
                                          </p:val>
                                        </p:tav>
                                      </p:tavLst>
                                    </p:anim>
                                    <p:anim calcmode="lin" valueType="num">
                                      <p:cBhvr>
                                        <p:cTn id="7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PS\riiPYp7bj8Q.jpg"/>
          <p:cNvPicPr>
            <a:picLocks noChangeAspect="1" noChangeArrowheads="1"/>
          </p:cNvPicPr>
          <p:nvPr/>
        </p:nvPicPr>
        <p:blipFill>
          <a:blip r:embed="rId2"/>
          <a:srcRect r="87801"/>
          <a:stretch>
            <a:fillRect/>
          </a:stretch>
        </p:blipFill>
        <p:spPr bwMode="auto">
          <a:xfrm>
            <a:off x="0" y="0"/>
            <a:ext cx="1116013" cy="5715000"/>
          </a:xfrm>
          <a:prstGeom prst="rect">
            <a:avLst/>
          </a:prstGeom>
          <a:noFill/>
          <a:ln w="9525">
            <a:noFill/>
            <a:miter lim="800000"/>
            <a:headEnd/>
            <a:tailEnd/>
          </a:ln>
        </p:spPr>
      </p:pic>
      <p:pic>
        <p:nvPicPr>
          <p:cNvPr id="3" name="Picture 2" descr="C:\Users\Ana María\Desktop\PPS\riiPYp7bj8Q.jpg"/>
          <p:cNvPicPr>
            <a:picLocks noChangeAspect="1" noChangeArrowheads="1"/>
          </p:cNvPicPr>
          <p:nvPr/>
        </p:nvPicPr>
        <p:blipFill>
          <a:blip r:embed="rId2"/>
          <a:srcRect l="12199" r="75200"/>
          <a:stretch>
            <a:fillRect/>
          </a:stretch>
        </p:blipFill>
        <p:spPr bwMode="auto">
          <a:xfrm>
            <a:off x="1116013" y="0"/>
            <a:ext cx="1152525" cy="5715000"/>
          </a:xfrm>
          <a:prstGeom prst="rect">
            <a:avLst/>
          </a:prstGeom>
          <a:noFill/>
          <a:ln w="9525">
            <a:noFill/>
            <a:miter lim="800000"/>
            <a:headEnd/>
            <a:tailEnd/>
          </a:ln>
        </p:spPr>
      </p:pic>
      <p:pic>
        <p:nvPicPr>
          <p:cNvPr id="4" name="Picture 2" descr="C:\Users\Ana María\Desktop\PPS\riiPYp7bj8Q.jpg"/>
          <p:cNvPicPr>
            <a:picLocks noChangeAspect="1" noChangeArrowheads="1"/>
          </p:cNvPicPr>
          <p:nvPr/>
        </p:nvPicPr>
        <p:blipFill>
          <a:blip r:embed="rId2"/>
          <a:srcRect l="24800" r="62601"/>
          <a:stretch>
            <a:fillRect/>
          </a:stretch>
        </p:blipFill>
        <p:spPr bwMode="auto">
          <a:xfrm>
            <a:off x="2268538" y="0"/>
            <a:ext cx="1150937" cy="5715000"/>
          </a:xfrm>
          <a:prstGeom prst="rect">
            <a:avLst/>
          </a:prstGeom>
          <a:noFill/>
          <a:ln w="9525">
            <a:noFill/>
            <a:miter lim="800000"/>
            <a:headEnd/>
            <a:tailEnd/>
          </a:ln>
        </p:spPr>
      </p:pic>
      <p:pic>
        <p:nvPicPr>
          <p:cNvPr id="5" name="Picture 2" descr="C:\Users\Ana María\Desktop\PPS\riiPYp7bj8Q.jpg"/>
          <p:cNvPicPr>
            <a:picLocks noChangeAspect="1" noChangeArrowheads="1"/>
          </p:cNvPicPr>
          <p:nvPr/>
        </p:nvPicPr>
        <p:blipFill>
          <a:blip r:embed="rId2"/>
          <a:srcRect l="37399" r="50000"/>
          <a:stretch>
            <a:fillRect/>
          </a:stretch>
        </p:blipFill>
        <p:spPr bwMode="auto">
          <a:xfrm>
            <a:off x="3419475" y="0"/>
            <a:ext cx="1152525" cy="5715000"/>
          </a:xfrm>
          <a:prstGeom prst="rect">
            <a:avLst/>
          </a:prstGeom>
          <a:noFill/>
          <a:ln w="9525">
            <a:noFill/>
            <a:miter lim="800000"/>
            <a:headEnd/>
            <a:tailEnd/>
          </a:ln>
        </p:spPr>
      </p:pic>
      <p:pic>
        <p:nvPicPr>
          <p:cNvPr id="6" name="Picture 2" descr="C:\Users\Ana María\Desktop\PPS\riiPYp7bj8Q.jpg"/>
          <p:cNvPicPr>
            <a:picLocks noChangeAspect="1" noChangeArrowheads="1"/>
          </p:cNvPicPr>
          <p:nvPr/>
        </p:nvPicPr>
        <p:blipFill>
          <a:blip r:embed="rId2"/>
          <a:srcRect l="50000" r="37399"/>
          <a:stretch>
            <a:fillRect/>
          </a:stretch>
        </p:blipFill>
        <p:spPr bwMode="auto">
          <a:xfrm>
            <a:off x="4572000" y="0"/>
            <a:ext cx="1152525" cy="5715000"/>
          </a:xfrm>
          <a:prstGeom prst="rect">
            <a:avLst/>
          </a:prstGeom>
          <a:noFill/>
          <a:ln w="9525">
            <a:noFill/>
            <a:miter lim="800000"/>
            <a:headEnd/>
            <a:tailEnd/>
          </a:ln>
        </p:spPr>
      </p:pic>
      <p:pic>
        <p:nvPicPr>
          <p:cNvPr id="7" name="Picture 2" descr="C:\Users\Ana María\Desktop\PPS\riiPYp7bj8Q.jpg"/>
          <p:cNvPicPr>
            <a:picLocks noChangeAspect="1" noChangeArrowheads="1"/>
          </p:cNvPicPr>
          <p:nvPr/>
        </p:nvPicPr>
        <p:blipFill>
          <a:blip r:embed="rId2"/>
          <a:srcRect l="62601" r="24800"/>
          <a:stretch>
            <a:fillRect/>
          </a:stretch>
        </p:blipFill>
        <p:spPr bwMode="auto">
          <a:xfrm>
            <a:off x="5724525" y="0"/>
            <a:ext cx="1150938" cy="5715000"/>
          </a:xfrm>
          <a:prstGeom prst="rect">
            <a:avLst/>
          </a:prstGeom>
          <a:noFill/>
          <a:ln w="9525">
            <a:noFill/>
            <a:miter lim="800000"/>
            <a:headEnd/>
            <a:tailEnd/>
          </a:ln>
        </p:spPr>
      </p:pic>
      <p:pic>
        <p:nvPicPr>
          <p:cNvPr id="8" name="Picture 2" descr="C:\Users\Ana María\Desktop\PPS\riiPYp7bj8Q.jpg"/>
          <p:cNvPicPr>
            <a:picLocks noChangeAspect="1" noChangeArrowheads="1"/>
          </p:cNvPicPr>
          <p:nvPr/>
        </p:nvPicPr>
        <p:blipFill>
          <a:blip r:embed="rId2"/>
          <a:srcRect l="75200" r="12199"/>
          <a:stretch>
            <a:fillRect/>
          </a:stretch>
        </p:blipFill>
        <p:spPr bwMode="auto">
          <a:xfrm>
            <a:off x="6875463" y="0"/>
            <a:ext cx="1152525" cy="5715000"/>
          </a:xfrm>
          <a:prstGeom prst="rect">
            <a:avLst/>
          </a:prstGeom>
          <a:noFill/>
          <a:ln w="9525">
            <a:noFill/>
            <a:miter lim="800000"/>
            <a:headEnd/>
            <a:tailEnd/>
          </a:ln>
        </p:spPr>
      </p:pic>
      <p:pic>
        <p:nvPicPr>
          <p:cNvPr id="9" name="Picture 2" descr="C:\Users\Ana María\Desktop\PPS\riiPYp7bj8Q.jpg"/>
          <p:cNvPicPr>
            <a:picLocks noChangeAspect="1" noChangeArrowheads="1"/>
          </p:cNvPicPr>
          <p:nvPr/>
        </p:nvPicPr>
        <p:blipFill>
          <a:blip r:embed="rId2"/>
          <a:srcRect l="87801"/>
          <a:stretch>
            <a:fillRect/>
          </a:stretch>
        </p:blipFill>
        <p:spPr bwMode="auto">
          <a:xfrm>
            <a:off x="8027988" y="0"/>
            <a:ext cx="1116012" cy="5715000"/>
          </a:xfrm>
          <a:prstGeom prst="rect">
            <a:avLst/>
          </a:prstGeom>
          <a:noFill/>
          <a:ln w="9525">
            <a:noFill/>
            <a:miter lim="800000"/>
            <a:headEnd/>
            <a:tailEnd/>
          </a:ln>
        </p:spPr>
      </p:pic>
      <p:sp>
        <p:nvSpPr>
          <p:cNvPr id="26" name="25 Rectángulo"/>
          <p:cNvSpPr/>
          <p:nvPr/>
        </p:nvSpPr>
        <p:spPr>
          <a:xfrm>
            <a:off x="0" y="0"/>
            <a:ext cx="9144000" cy="5715000"/>
          </a:xfrm>
          <a:prstGeom prst="rect">
            <a:avLst/>
          </a:prstGeom>
          <a:solidFill>
            <a:schemeClr val="accent3">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0" y="0"/>
            <a:ext cx="9144000" cy="571500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827584" y="4657700"/>
            <a:ext cx="7920682" cy="923925"/>
          </a:xfrm>
          <a:prstGeom prst="rect">
            <a:avLst/>
          </a:prstGeom>
          <a:noFill/>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Desde el gran estanque rectangular del centro del jardín, rodeado por fuentes, árboles y esculturas de mármol blanco, el visitante podrá contemplar cómo los tonos amarillos y </a:t>
            </a:r>
            <a:r>
              <a:rPr lang="es-ES" b="1" dirty="0" smtClean="0">
                <a:effectLst>
                  <a:glow rad="101600">
                    <a:srgbClr val="C00000">
                      <a:alpha val="60000"/>
                    </a:srgbClr>
                  </a:glow>
                  <a:outerShdw blurRad="38100" dist="38100" dir="2700000" algn="tl">
                    <a:srgbClr val="000000">
                      <a:alpha val="43137"/>
                    </a:srgbClr>
                  </a:outerShdw>
                </a:effectLst>
              </a:rPr>
              <a:t>rojizos….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2500"/>
                                        <p:tgtEl>
                                          <p:spTgt spid="26"/>
                                        </p:tgtEl>
                                      </p:cBhvr>
                                    </p:animEffect>
                                    <p:set>
                                      <p:cBhvr>
                                        <p:cTn id="7" dur="1" fill="hold">
                                          <p:stCondLst>
                                            <p:cond delay="2499"/>
                                          </p:stCondLst>
                                        </p:cTn>
                                        <p:tgtEl>
                                          <p:spTgt spid="2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2500"/>
                                        <p:tgtEl>
                                          <p:spTgt spid="27"/>
                                        </p:tgtEl>
                                      </p:cBhvr>
                                    </p:animEffect>
                                    <p:set>
                                      <p:cBhvr>
                                        <p:cTn id="10" dur="1" fill="hold">
                                          <p:stCondLst>
                                            <p:cond delay="2499"/>
                                          </p:stCondLst>
                                        </p:cTn>
                                        <p:tgtEl>
                                          <p:spTgt spid="27"/>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strips(downRight)">
                                      <p:cBhvr>
                                        <p:cTn id="13" dur="3000"/>
                                        <p:tgtEl>
                                          <p:spTgt spid="4098"/>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3000"/>
                                        <p:tgtEl>
                                          <p:spTgt spid="3"/>
                                        </p:tgtEl>
                                      </p:cBhvr>
                                    </p:animEffect>
                                  </p:childTnLst>
                                </p:cTn>
                              </p:par>
                              <p:par>
                                <p:cTn id="17" presetID="18"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downRight)">
                                      <p:cBhvr>
                                        <p:cTn id="19" dur="3000"/>
                                        <p:tgtEl>
                                          <p:spTgt spid="4"/>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Right)">
                                      <p:cBhvr>
                                        <p:cTn id="25" dur="3000"/>
                                        <p:tgtEl>
                                          <p:spTgt spid="6"/>
                                        </p:tgtEl>
                                      </p:cBhvr>
                                    </p:animEffect>
                                  </p:childTnLst>
                                </p:cTn>
                              </p:par>
                              <p:par>
                                <p:cTn id="26" presetID="18" presetClass="entr" presetSubtype="1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downLeft)">
                                      <p:cBhvr>
                                        <p:cTn id="28" dur="3000"/>
                                        <p:tgtEl>
                                          <p:spTgt spid="7"/>
                                        </p:tgtEl>
                                      </p:cBhvr>
                                    </p:animEffect>
                                  </p:childTnLst>
                                </p:cTn>
                              </p:par>
                              <p:par>
                                <p:cTn id="29" presetID="18"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3000"/>
                                        <p:tgtEl>
                                          <p:spTgt spid="8"/>
                                        </p:tgtEl>
                                      </p:cBhvr>
                                    </p:animEffect>
                                  </p:childTnLst>
                                </p:cTn>
                              </p:par>
                              <p:par>
                                <p:cTn id="32" presetID="18"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trips(downLeft)">
                                      <p:cBhvr>
                                        <p:cTn id="34" dur="3000"/>
                                        <p:tgtEl>
                                          <p:spTgt spid="9"/>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1"/>
                                          </p:val>
                                        </p:tav>
                                        <p:tav tm="100000">
                                          <p:val>
                                            <p:strVal val="#ppt_x"/>
                                          </p:val>
                                        </p:tav>
                                      </p:tavLst>
                                    </p:anim>
                                    <p:anim calcmode="lin" valueType="num">
                                      <p:cBhvr>
                                        <p:cTn id="4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wallpapers_de_paisajes_hd_47-1920x1080.jpg"/>
          <p:cNvPicPr>
            <a:picLocks noChangeAspect="1"/>
          </p:cNvPicPr>
          <p:nvPr/>
        </p:nvPicPr>
        <p:blipFill>
          <a:blip r:embed="rId2"/>
          <a:srcRec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wallpapers_de_paisajes_hd_47-1920x1080.jpg"/>
          <p:cNvPicPr>
            <a:picLocks noChangeAspect="1"/>
          </p:cNvPicPr>
          <p:nvPr/>
        </p:nvPicPr>
        <p:blipFill>
          <a:blip r:embed="rId2"/>
          <a:srcRec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292" name="AutoShape 2" descr="http://textanim.com/g-gif-update.php?r000=729"/>
          <p:cNvSpPr>
            <a:spLocks noChangeAspect="1" noChangeArrowheads="1"/>
          </p:cNvSpPr>
          <p:nvPr/>
        </p:nvSpPr>
        <p:spPr bwMode="auto">
          <a:xfrm>
            <a:off x="155575" y="-110880"/>
            <a:ext cx="304800" cy="23446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s-ES">
              <a:latin typeface="Calibri" pitchFamily="34" charset="0"/>
            </a:endParaRPr>
          </a:p>
        </p:txBody>
      </p:sp>
      <p:sp>
        <p:nvSpPr>
          <p:cNvPr id="12293" name="AutoShape 4" descr="http://textanim.com/g-gif-update.php?r000=729"/>
          <p:cNvSpPr>
            <a:spLocks noChangeAspect="1" noChangeArrowheads="1"/>
          </p:cNvSpPr>
          <p:nvPr/>
        </p:nvSpPr>
        <p:spPr bwMode="auto">
          <a:xfrm>
            <a:off x="155575" y="-110880"/>
            <a:ext cx="304800" cy="23446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s-ES">
              <a:latin typeface="Calibri" pitchFamily="34" charset="0"/>
            </a:endParaRPr>
          </a:p>
        </p:txBody>
      </p:sp>
      <p:sp>
        <p:nvSpPr>
          <p:cNvPr id="6" name="5 CuadroTexto"/>
          <p:cNvSpPr txBox="1"/>
          <p:nvPr/>
        </p:nvSpPr>
        <p:spPr>
          <a:xfrm>
            <a:off x="643793" y="4945732"/>
            <a:ext cx="792125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smtClean="0">
                <a:effectLst>
                  <a:glow rad="101600">
                    <a:srgbClr val="C00000">
                      <a:alpha val="60000"/>
                    </a:srgbClr>
                  </a:glow>
                  <a:outerShdw blurRad="38100" dist="38100" dir="2700000" algn="tl">
                    <a:srgbClr val="000000">
                      <a:alpha val="43137"/>
                    </a:srgbClr>
                  </a:outerShdw>
                </a:effectLst>
              </a:rPr>
              <a:t>….cambian </a:t>
            </a:r>
            <a:r>
              <a:rPr lang="es-ES" b="1" dirty="0">
                <a:effectLst>
                  <a:glow rad="101600">
                    <a:srgbClr val="C00000">
                      <a:alpha val="60000"/>
                    </a:srgbClr>
                  </a:glow>
                  <a:outerShdw blurRad="38100" dist="38100" dir="2700000" algn="tl">
                    <a:srgbClr val="000000">
                      <a:alpha val="43137"/>
                    </a:srgbClr>
                  </a:outerShdw>
                </a:effectLst>
              </a:rPr>
              <a:t>las tonalidades de las piedras grisáceas del Palacio y verá finalmente el sol esconderse tras la perspectiva de la Casa de Campo.</a:t>
            </a:r>
          </a:p>
        </p:txBody>
      </p:sp>
    </p:spTree>
  </p:cSld>
  <p:clrMapOvr>
    <a:masterClrMapping/>
  </p:clrMapOvr>
  <mc:AlternateContent xmlns:mc="http://schemas.openxmlformats.org/markup-compatibility/2006" xmlns:p14="http://schemas.microsoft.com/office/powerpoint/2010/main">
    <mc:Choice Requires="p14">
      <p:transition spd="slow" p14:dur="2000" advTm="19000">
        <p14:prism dir="r" isContent="1"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strVal val="4/3*#ppt_w"/>
                                          </p:val>
                                        </p:tav>
                                        <p:tav tm="100000">
                                          <p:val>
                                            <p:strVal val="#ppt_w"/>
                                          </p:val>
                                        </p:tav>
                                      </p:tavLst>
                                    </p:anim>
                                    <p:anim calcmode="lin" valueType="num">
                                      <p:cBhvr>
                                        <p:cTn id="8" dur="3000" fill="hold"/>
                                        <p:tgtEl>
                                          <p:spTgt spid="1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diamond(out)">
                                      <p:cBhvr>
                                        <p:cTn id="11" dur="3000"/>
                                        <p:tgtEl>
                                          <p:spTgt spid="15"/>
                                        </p:tgtEl>
                                      </p:cBhvr>
                                    </p:animEffect>
                                  </p:childTnLst>
                                </p:cTn>
                              </p:par>
                              <p:par>
                                <p:cTn id="12" presetID="20" presetClass="entr" presetSubtype="0"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edge">
                                      <p:cBhvr>
                                        <p:cTn id="14" dur="3000"/>
                                        <p:tgtEl>
                                          <p:spTgt spid="14"/>
                                        </p:tgtEl>
                                      </p:cBhvr>
                                    </p:animEffect>
                                  </p:childTnLst>
                                </p:cTn>
                              </p:par>
                              <p:par>
                                <p:cTn id="15" presetID="23" presetClass="entr" presetSubtype="28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3000" fill="hold"/>
                                        <p:tgtEl>
                                          <p:spTgt spid="14"/>
                                        </p:tgtEl>
                                        <p:attrNameLst>
                                          <p:attrName>ppt_w</p:attrName>
                                        </p:attrNameLst>
                                      </p:cBhvr>
                                      <p:tavLst>
                                        <p:tav tm="0">
                                          <p:val>
                                            <p:strVal val="4/3*#ppt_w"/>
                                          </p:val>
                                        </p:tav>
                                        <p:tav tm="100000">
                                          <p:val>
                                            <p:strVal val="#ppt_w"/>
                                          </p:val>
                                        </p:tav>
                                      </p:tavLst>
                                    </p:anim>
                                    <p:anim calcmode="lin" valueType="num">
                                      <p:cBhvr>
                                        <p:cTn id="18" dur="3000" fill="hold"/>
                                        <p:tgtEl>
                                          <p:spTgt spid="1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usas mas guapas.jpg"/>
          <p:cNvPicPr>
            <a:picLocks noChangeAspect="1"/>
          </p:cNvPicPr>
          <p:nvPr/>
        </p:nvPicPr>
        <p:blipFill>
          <a:blip r:embed="rId2"/>
          <a:srcRect/>
          <a:stretch>
            <a:fillRect/>
          </a:stretch>
        </p:blipFill>
        <p:spPr bwMode="auto">
          <a:xfrm>
            <a:off x="2195513" y="0"/>
            <a:ext cx="48244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95513" cy="5715000"/>
          </a:xfrm>
          <a:prstGeom prst="rect">
            <a:avLst/>
          </a:prstGeom>
          <a:gradFill flip="none" rotWithShape="1">
            <a:gsLst>
              <a:gs pos="0">
                <a:srgbClr val="DDEBCF"/>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019925" y="0"/>
            <a:ext cx="2124075" cy="5715000"/>
          </a:xfrm>
          <a:prstGeom prst="rect">
            <a:avLst/>
          </a:prstGeom>
          <a:gradFill flip="none" rotWithShape="1">
            <a:gsLst>
              <a:gs pos="0">
                <a:srgbClr val="DDEBCF"/>
              </a:gs>
              <a:gs pos="50000">
                <a:srgbClr val="9CB86E"/>
              </a:gs>
              <a:gs pos="100000">
                <a:srgbClr val="156B13"/>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143900" y="0"/>
            <a:ext cx="21431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95513" y="0"/>
            <a:ext cx="4824412"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195513" y="0"/>
            <a:ext cx="4824412" cy="5715000"/>
          </a:xfrm>
          <a:prstGeom prst="rect">
            <a:avLst/>
          </a:prstGeom>
          <a:solidFill>
            <a:schemeClr val="accent3">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42692" y="4657700"/>
            <a:ext cx="8058616"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b="1" dirty="0">
                <a:effectLst>
                  <a:glow rad="101600">
                    <a:srgbClr val="C00000">
                      <a:alpha val="60000"/>
                    </a:srgbClr>
                  </a:glow>
                  <a:outerShdw blurRad="38100" dist="38100" dir="2700000" algn="tl">
                    <a:srgbClr val="000000">
                      <a:alpha val="43137"/>
                    </a:srgbClr>
                  </a:outerShdw>
                </a:effectLst>
              </a:rPr>
              <a:t>El Gobierno de la República ordenó la incautación de diferentes </a:t>
            </a:r>
            <a:r>
              <a:rPr lang="es-ES" b="1" dirty="0" smtClean="0">
                <a:effectLst>
                  <a:glow rad="101600">
                    <a:srgbClr val="C00000">
                      <a:alpha val="60000"/>
                    </a:srgbClr>
                  </a:glow>
                  <a:outerShdw blurRad="38100" dist="38100" dir="2700000" algn="tl">
                    <a:srgbClr val="000000">
                      <a:alpha val="43137"/>
                    </a:srgbClr>
                  </a:outerShdw>
                </a:effectLst>
              </a:rPr>
              <a:t>bienes </a:t>
            </a:r>
          </a:p>
          <a:p>
            <a:r>
              <a:rPr lang="es-ES" b="1" dirty="0" smtClean="0">
                <a:effectLst>
                  <a:glow rad="101600">
                    <a:srgbClr val="C00000">
                      <a:alpha val="60000"/>
                    </a:srgbClr>
                  </a:glow>
                  <a:outerShdw blurRad="38100" dist="38100" dir="2700000" algn="tl">
                    <a:srgbClr val="000000">
                      <a:alpha val="43137"/>
                    </a:srgbClr>
                  </a:outerShdw>
                </a:effectLst>
              </a:rPr>
              <a:t>del</a:t>
            </a:r>
            <a:r>
              <a:rPr lang="es-ES" b="1" dirty="0">
                <a:effectLst>
                  <a:glow rad="101600">
                    <a:srgbClr val="C00000">
                      <a:alpha val="60000"/>
                    </a:srgbClr>
                  </a:glow>
                  <a:outerShdw blurRad="38100" dist="38100" dir="2700000" algn="tl">
                    <a:srgbClr val="000000">
                      <a:alpha val="43137"/>
                    </a:srgbClr>
                  </a:outerShdw>
                </a:effectLst>
              </a:rPr>
              <a:t> Patrimonio Real, entre ellos este, </a:t>
            </a:r>
            <a:r>
              <a:rPr lang="es-ES" b="1" dirty="0" smtClean="0">
                <a:effectLst>
                  <a:glow rad="101600">
                    <a:srgbClr val="C00000">
                      <a:alpha val="60000"/>
                    </a:srgbClr>
                  </a:glow>
                  <a:outerShdw blurRad="38100" dist="38100" dir="2700000" algn="tl">
                    <a:srgbClr val="000000">
                      <a:alpha val="43137"/>
                    </a:srgbClr>
                  </a:outerShdw>
                </a:effectLst>
              </a:rPr>
              <a:t>cediéndolo </a:t>
            </a:r>
            <a:r>
              <a:rPr lang="es-ES" b="1" dirty="0">
                <a:effectLst>
                  <a:glow rad="101600">
                    <a:srgbClr val="C00000">
                      <a:alpha val="60000"/>
                    </a:srgbClr>
                  </a:glow>
                  <a:outerShdw blurRad="38100" dist="38100" dir="2700000" algn="tl">
                    <a:srgbClr val="000000">
                      <a:alpha val="43137"/>
                    </a:srgbClr>
                  </a:outerShdw>
                </a:effectLst>
              </a:rPr>
              <a:t>al Ayuntamiento de </a:t>
            </a:r>
            <a:endParaRPr lang="es-ES"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Madrid</a:t>
            </a:r>
            <a:r>
              <a:rPr lang="es-ES" b="1" dirty="0">
                <a:effectLst>
                  <a:glow rad="101600">
                    <a:srgbClr val="C00000">
                      <a:alpha val="60000"/>
                    </a:srgbClr>
                  </a:glow>
                  <a:outerShdw blurRad="38100" dist="38100" dir="2700000" algn="tl">
                    <a:srgbClr val="000000">
                      <a:alpha val="43137"/>
                    </a:srgbClr>
                  </a:outerShdw>
                </a:effectLst>
              </a:rPr>
              <a:t> para poder levantar </a:t>
            </a:r>
            <a:r>
              <a:rPr lang="es-ES" b="1" dirty="0" smtClean="0">
                <a:effectLst>
                  <a:glow rad="101600">
                    <a:srgbClr val="C00000">
                      <a:alpha val="60000"/>
                    </a:srgbClr>
                  </a:glow>
                  <a:outerShdw blurRad="38100" dist="38100" dir="2700000" algn="tl">
                    <a:srgbClr val="000000">
                      <a:alpha val="43137"/>
                    </a:srgbClr>
                  </a:outerShdw>
                </a:effectLst>
              </a:rPr>
              <a:t>un </a:t>
            </a:r>
            <a:r>
              <a:rPr lang="es-ES" b="1" dirty="0">
                <a:effectLst>
                  <a:glow rad="101600">
                    <a:srgbClr val="C00000">
                      <a:alpha val="60000"/>
                    </a:srgbClr>
                  </a:glow>
                  <a:outerShdw blurRad="38100" dist="38100" dir="2700000" algn="tl">
                    <a:srgbClr val="000000">
                      <a:alpha val="43137"/>
                    </a:srgbClr>
                  </a:outerShdw>
                </a:effectLst>
              </a:rPr>
              <a:t>parque público.</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r"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30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3000"/>
                                        <p:tgtEl>
                                          <p:spTgt spid="5"/>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P spid="12"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399166.jpg"/>
          <p:cNvPicPr>
            <a:picLocks noChangeAspect="1"/>
          </p:cNvPicPr>
          <p:nvPr/>
        </p:nvPicPr>
        <p:blipFill>
          <a:blip r:embed="rId3"/>
          <a:srcRect/>
          <a:stretch>
            <a:fillRect/>
          </a:stretch>
        </p:blipFill>
        <p:spPr bwMode="auto">
          <a:xfrm>
            <a:off x="2124075" y="0"/>
            <a:ext cx="4968875" cy="57150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blipFill>
            <a:blip r:embed="rId4" cstate="print"/>
            <a:stretch>
              <a:fillRect/>
            </a:stretch>
          </a:blip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092950" y="0"/>
            <a:ext cx="2051050" cy="5715000"/>
          </a:xfrm>
          <a:prstGeom prst="rect">
            <a:avLst/>
          </a:prstGeom>
          <a:blipFill>
            <a:blip r:embed="rId4" cstate="print"/>
            <a:stretch>
              <a:fillRect/>
            </a:stretch>
          </a:blip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124075" y="0"/>
            <a:ext cx="4968875" cy="5715000"/>
          </a:xfrm>
          <a:prstGeom prst="rect">
            <a:avLst/>
          </a:prstGeom>
          <a:solidFill>
            <a:schemeClr val="tx1">
              <a:lumMod val="85000"/>
              <a:alpha val="67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124075" y="0"/>
            <a:ext cx="4968875" cy="5715000"/>
          </a:xfrm>
          <a:prstGeom prst="rect">
            <a:avLst/>
          </a:prstGeom>
          <a:solidFill>
            <a:schemeClr val="accent3">
              <a:lumMod val="75000"/>
              <a:alpha val="67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695861" y="4657700"/>
            <a:ext cx="5968301"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b="1" dirty="0">
                <a:effectLst>
                  <a:glow rad="101600">
                    <a:srgbClr val="C00000">
                      <a:alpha val="60000"/>
                    </a:srgbClr>
                  </a:glow>
                  <a:outerShdw blurRad="38100" dist="38100" dir="2700000" algn="tl">
                    <a:srgbClr val="000000">
                      <a:alpha val="43137"/>
                    </a:srgbClr>
                  </a:outerShdw>
                </a:effectLst>
              </a:rPr>
              <a:t>El proyecto fue adjudicado al arquitecto zaragozano </a:t>
            </a:r>
            <a:endParaRPr lang="es-ES"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Fernando </a:t>
            </a:r>
            <a:r>
              <a:rPr lang="es-ES" b="1" dirty="0">
                <a:effectLst>
                  <a:glow rad="101600">
                    <a:srgbClr val="C00000">
                      <a:alpha val="60000"/>
                    </a:srgbClr>
                  </a:glow>
                  <a:outerShdw blurRad="38100" dist="38100" dir="2700000" algn="tl">
                    <a:srgbClr val="000000">
                      <a:alpha val="43137"/>
                    </a:srgbClr>
                  </a:outerShdw>
                </a:effectLst>
              </a:rPr>
              <a:t>García </a:t>
            </a:r>
            <a:r>
              <a:rPr lang="es-ES" b="1" dirty="0" err="1">
                <a:effectLst>
                  <a:glow rad="101600">
                    <a:srgbClr val="C00000">
                      <a:alpha val="60000"/>
                    </a:srgbClr>
                  </a:glow>
                  <a:outerShdw blurRad="38100" dist="38100" dir="2700000" algn="tl">
                    <a:srgbClr val="000000">
                      <a:alpha val="43137"/>
                    </a:srgbClr>
                  </a:outerShdw>
                </a:effectLst>
              </a:rPr>
              <a:t>Mercadal</a:t>
            </a:r>
            <a:r>
              <a:rPr lang="es-ES" b="1" dirty="0">
                <a:effectLst>
                  <a:glow rad="101600">
                    <a:srgbClr val="C00000">
                      <a:alpha val="60000"/>
                    </a:srgbClr>
                  </a:glow>
                  <a:outerShdw blurRad="38100" dist="38100" dir="2700000" algn="tl">
                    <a:srgbClr val="000000">
                      <a:alpha val="43137"/>
                    </a:srgbClr>
                  </a:outerShdw>
                </a:effectLst>
              </a:rPr>
              <a:t> tras resultar ganador en </a:t>
            </a:r>
            <a:endParaRPr lang="es-ES"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el </a:t>
            </a:r>
            <a:r>
              <a:rPr lang="es-ES" b="1" dirty="0">
                <a:effectLst>
                  <a:glow rad="101600">
                    <a:srgbClr val="C00000">
                      <a:alpha val="60000"/>
                    </a:srgbClr>
                  </a:glow>
                  <a:outerShdw blurRad="38100" dist="38100" dir="2700000" algn="tl">
                    <a:srgbClr val="000000">
                      <a:alpha val="43137"/>
                    </a:srgbClr>
                  </a:outerShdw>
                </a:effectLst>
              </a:rPr>
              <a:t>concurso convocado.</a:t>
            </a:r>
          </a:p>
        </p:txBody>
      </p:sp>
    </p:spTree>
  </p:cSld>
  <p:clrMapOvr>
    <a:masterClrMapping/>
  </p:clrMapOvr>
  <mc:AlternateContent xmlns:mc="http://schemas.openxmlformats.org/markup-compatibility/2006" xmlns:p14="http://schemas.microsoft.com/office/powerpoint/2010/main">
    <mc:Choice Requires="p14">
      <p:transition spd="slow" p14:dur="2500" advTm="19000">
        <p14:vortex di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8" presetClass="entr" presetSubtype="32"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diamond(out)">
                                      <p:cBhvr>
                                        <p:cTn id="20" dur="3000"/>
                                        <p:tgtEl>
                                          <p:spTgt spid="9"/>
                                        </p:tgtEl>
                                      </p:cBhvr>
                                    </p:animEffect>
                                  </p:childTnLst>
                                </p:cTn>
                              </p:par>
                              <p:par>
                                <p:cTn id="21" presetID="8" presetClass="entr" presetSubtype="3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3000"/>
                                        <p:tgtEl>
                                          <p:spTgt spid="5"/>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2"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StudyforManinBlackSuitII.jpg"/>
          <p:cNvPicPr>
            <a:picLocks noChangeAspect="1"/>
          </p:cNvPicPr>
          <p:nvPr/>
        </p:nvPicPr>
        <p:blipFill>
          <a:blip r:embed="rId2"/>
          <a:srcRect/>
          <a:stretch>
            <a:fillRect/>
          </a:stretch>
        </p:blipFill>
        <p:spPr bwMode="auto">
          <a:xfrm>
            <a:off x="2195513" y="0"/>
            <a:ext cx="4752975" cy="5719763"/>
          </a:xfrm>
          <a:prstGeom prst="rect">
            <a:avLst/>
          </a:prstGeom>
          <a:blipFill>
            <a:blip r:embed="rId3"/>
            <a:tile tx="0" ty="0" sx="100000" sy="100000" flip="none" algn="tl"/>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redondeado"/>
          <p:cNvSpPr/>
          <p:nvPr/>
        </p:nvSpPr>
        <p:spPr>
          <a:xfrm>
            <a:off x="0" y="0"/>
            <a:ext cx="2195513" cy="2917825"/>
          </a:xfrm>
          <a:prstGeom prst="roundRect">
            <a:avLst/>
          </a:prstGeom>
          <a:blipFill>
            <a:blip r:embed="rId4"/>
            <a:stretch>
              <a:fillRect/>
            </a:stretch>
          </a:blipFill>
          <a:ln w="571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0" y="2917825"/>
            <a:ext cx="2195513" cy="2797175"/>
          </a:xfrm>
          <a:prstGeom prst="roundRect">
            <a:avLst/>
          </a:prstGeom>
          <a:blipFill>
            <a:blip r:embed="rId4"/>
            <a:stretch>
              <a:fillRect/>
            </a:stretch>
          </a:blipFill>
          <a:ln w="571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redondeado"/>
          <p:cNvSpPr/>
          <p:nvPr/>
        </p:nvSpPr>
        <p:spPr>
          <a:xfrm flipH="1">
            <a:off x="6948488" y="2917825"/>
            <a:ext cx="2195512" cy="2797175"/>
          </a:xfrm>
          <a:prstGeom prst="roundRect">
            <a:avLst/>
          </a:prstGeom>
          <a:blipFill>
            <a:blip r:embed="rId4"/>
            <a:stretch>
              <a:fillRect/>
            </a:stretch>
          </a:blipFill>
          <a:ln w="571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redondeado"/>
          <p:cNvSpPr/>
          <p:nvPr/>
        </p:nvSpPr>
        <p:spPr>
          <a:xfrm flipH="1">
            <a:off x="6948488" y="0"/>
            <a:ext cx="2195512" cy="2917825"/>
          </a:xfrm>
          <a:prstGeom prst="roundRect">
            <a:avLst/>
          </a:prstGeom>
          <a:blipFill>
            <a:blip r:embed="rId4"/>
            <a:stretch>
              <a:fillRect/>
            </a:stretch>
          </a:blipFill>
          <a:ln w="571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195513" y="0"/>
            <a:ext cx="4752975"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097756" y="4657700"/>
            <a:ext cx="7884368"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En 1933, comenzó la demolición de los edificios de las </a:t>
            </a:r>
            <a:r>
              <a:rPr lang="es-ES" b="1" dirty="0" smtClean="0">
                <a:effectLst>
                  <a:glow rad="101600">
                    <a:srgbClr val="C00000">
                      <a:alpha val="60000"/>
                    </a:srgbClr>
                  </a:glow>
                  <a:outerShdw blurRad="38100" dist="38100" dir="2700000" algn="tl">
                    <a:srgbClr val="000000">
                      <a:alpha val="43137"/>
                    </a:srgbClr>
                  </a:outerShdw>
                </a:effectLst>
              </a:rPr>
              <a:t>caballerizas </a:t>
            </a:r>
          </a:p>
          <a:p>
            <a:r>
              <a:rPr lang="es-ES" b="1" dirty="0" smtClean="0">
                <a:effectLst>
                  <a:glow rad="101600">
                    <a:srgbClr val="C00000">
                      <a:alpha val="60000"/>
                    </a:srgbClr>
                  </a:glow>
                  <a:outerShdw blurRad="38100" dist="38100" dir="2700000" algn="tl">
                    <a:srgbClr val="000000">
                      <a:alpha val="43137"/>
                    </a:srgbClr>
                  </a:outerShdw>
                </a:effectLst>
              </a:rPr>
              <a:t>y </a:t>
            </a:r>
            <a:r>
              <a:rPr lang="es-ES" b="1" dirty="0">
                <a:effectLst>
                  <a:glow rad="101600">
                    <a:srgbClr val="C00000">
                      <a:alpha val="60000"/>
                    </a:srgbClr>
                  </a:glow>
                  <a:outerShdw blurRad="38100" dist="38100" dir="2700000" algn="tl">
                    <a:srgbClr val="000000">
                      <a:alpha val="43137"/>
                    </a:srgbClr>
                  </a:outerShdw>
                </a:effectLst>
              </a:rPr>
              <a:t>se inició la construcción de los jardines, </a:t>
            </a:r>
            <a:r>
              <a:rPr lang="es-ES" b="1" dirty="0" smtClean="0">
                <a:effectLst>
                  <a:glow rad="101600">
                    <a:srgbClr val="C00000">
                      <a:alpha val="60000"/>
                    </a:srgbClr>
                  </a:glow>
                  <a:outerShdw blurRad="38100" dist="38100" dir="2700000" algn="tl">
                    <a:srgbClr val="000000">
                      <a:alpha val="43137"/>
                    </a:srgbClr>
                  </a:outerShdw>
                </a:effectLst>
              </a:rPr>
              <a:t>que </a:t>
            </a:r>
            <a:r>
              <a:rPr lang="es-ES" b="1" dirty="0">
                <a:effectLst>
                  <a:glow rad="101600">
                    <a:srgbClr val="C00000">
                      <a:alpha val="60000"/>
                    </a:srgbClr>
                  </a:glow>
                  <a:outerShdw blurRad="38100" dist="38100" dir="2700000" algn="tl">
                    <a:srgbClr val="000000">
                      <a:alpha val="43137"/>
                    </a:srgbClr>
                  </a:outerShdw>
                </a:effectLst>
              </a:rPr>
              <a:t>fueron definitivamente completados a fines de los años setenta. </a:t>
            </a:r>
          </a:p>
        </p:txBody>
      </p:sp>
    </p:spTree>
  </p:cSld>
  <p:clrMapOvr>
    <a:masterClrMapping/>
  </p:clrMapOvr>
  <mc:AlternateContent xmlns:mc="http://schemas.openxmlformats.org/markup-compatibility/2006" xmlns:p14="http://schemas.microsoft.com/office/powerpoint/2010/main">
    <mc:Choice Requires="p14">
      <p:transition spd="slow" p14:dur="2000" advTm="23000">
        <p14:window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3000"/>
                                        <p:tgtEl>
                                          <p:spTgt spid="8"/>
                                        </p:tgtEl>
                                      </p:cBhvr>
                                    </p:animEffect>
                                  </p:childTnLst>
                                </p:cTn>
                              </p:par>
                              <p:par>
                                <p:cTn id="8" presetID="4"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ox(in)">
                                      <p:cBhvr>
                                        <p:cTn id="10" dur="3000"/>
                                        <p:tgtEl>
                                          <p:spTgt spid="11"/>
                                        </p:tgtEl>
                                      </p:cBhvr>
                                    </p:animEffect>
                                  </p:childTnLst>
                                </p:cTn>
                              </p:par>
                              <p:par>
                                <p:cTn id="11" presetID="4" presetClass="entr" presetSubtype="3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out)">
                                      <p:cBhvr>
                                        <p:cTn id="13" dur="3000"/>
                                        <p:tgtEl>
                                          <p:spTgt spid="15"/>
                                        </p:tgtEl>
                                      </p:cBhvr>
                                    </p:animEffect>
                                  </p:childTnLst>
                                </p:cTn>
                              </p:par>
                              <p:par>
                                <p:cTn id="14" presetID="4"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ox(in)">
                                      <p:cBhvr>
                                        <p:cTn id="16" dur="3000"/>
                                        <p:tgtEl>
                                          <p:spTgt spid="20"/>
                                        </p:tgtEl>
                                      </p:cBhvr>
                                    </p:animEffect>
                                  </p:childTnLst>
                                </p:cTn>
                              </p:par>
                              <p:par>
                                <p:cTn id="17" presetID="16" presetClass="exit" presetSubtype="37" fill="hold" grpId="0" nodeType="withEffect">
                                  <p:stCondLst>
                                    <p:cond delay="0"/>
                                  </p:stCondLst>
                                  <p:childTnLst>
                                    <p:animEffect transition="out" filter="barn(outVertic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a:srcRec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8.jpg"/>
          <p:cNvPicPr>
            <a:picLocks noChangeAspect="1"/>
          </p:cNvPicPr>
          <p:nvPr/>
        </p:nvPicPr>
        <p:blipFill>
          <a:blip r:embed="rId2"/>
          <a:srcRec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0825" y="4369668"/>
            <a:ext cx="856932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Fueron abiertos al público en 1978 por el rey Juan Carlos I. Los Jardines </a:t>
            </a:r>
          </a:p>
          <a:p>
            <a:r>
              <a:rPr lang="es-ES" b="1" dirty="0">
                <a:effectLst>
                  <a:glow rad="101600">
                    <a:srgbClr val="C00000">
                      <a:alpha val="60000"/>
                    </a:srgbClr>
                  </a:glow>
                  <a:outerShdw blurRad="38100" dist="38100" dir="2700000" algn="tl">
                    <a:srgbClr val="000000">
                      <a:alpha val="43137"/>
                    </a:srgbClr>
                  </a:outerShdw>
                </a:effectLst>
              </a:rPr>
              <a:t>tienen un estilo formal neoclásico, que consiste en setos bien podados, en patrones geométricos simétricos, adornados con un estanque, estatuas y fuentes.</a:t>
            </a:r>
          </a:p>
        </p:txBody>
      </p:sp>
    </p:spTree>
  </p:cSld>
  <p:clrMapOvr>
    <a:masterClrMapping/>
  </p:clrMapOvr>
  <mc:AlternateContent xmlns:mc="http://schemas.openxmlformats.org/markup-compatibility/2006" xmlns:p14="http://schemas.microsoft.com/office/powerpoint/2010/main">
    <mc:Choice Requires="p14">
      <p:transition spd="slow" p14:dur="2000" advTm="27000">
        <p14:window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jpg"/>
          <p:cNvPicPr>
            <a:picLocks noChangeAspect="1"/>
          </p:cNvPicPr>
          <p:nvPr/>
        </p:nvPicPr>
        <p:blipFill>
          <a:blip r:embed="rId2"/>
          <a:srcRect/>
          <a:stretch>
            <a:fillRect/>
          </a:stretch>
        </p:blipFill>
        <p:spPr bwMode="auto">
          <a:xfrm>
            <a:off x="4763" y="4763"/>
            <a:ext cx="9134475"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6.jpg"/>
          <p:cNvPicPr>
            <a:picLocks noChangeAspect="1"/>
          </p:cNvPicPr>
          <p:nvPr/>
        </p:nvPicPr>
        <p:blipFill>
          <a:blip r:embed="rId2"/>
          <a:srcRect/>
          <a:stretch>
            <a:fillRect/>
          </a:stretch>
        </p:blipFill>
        <p:spPr bwMode="auto">
          <a:xfrm>
            <a:off x="4763" y="0"/>
            <a:ext cx="9134475"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411" y="4398984"/>
            <a:ext cx="7776021"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Con árboles también dispuestos en una forma geométrica simétrica. Las estatuas son las de los reyes españoles, que originalmente no estaban destinadas a adornar un jardín, sino para decorar el palacio adyacente.</a:t>
            </a:r>
          </a:p>
        </p:txBody>
      </p:sp>
    </p:spTree>
  </p:cSld>
  <p:clrMapOvr>
    <a:masterClrMapping/>
  </p:clrMapOvr>
  <mc:AlternateContent xmlns:mc="http://schemas.openxmlformats.org/markup-compatibility/2006" xmlns:p14="http://schemas.microsoft.com/office/powerpoint/2010/main">
    <mc:Choice Requires="p14">
      <p:transition spd="slow" p14:dur="2000" advTm="25000">
        <p14:window/>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971550" y="4657725"/>
            <a:ext cx="73437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flora que hay en los Jardines de Sabatini no es especialmente destacable por su variedad. No hay apenas flores, y se limita básicamente a alguna variedad de setos y arboles.</a:t>
            </a:r>
          </a:p>
        </p:txBody>
      </p:sp>
    </p:spTree>
  </p:cSld>
  <p:clrMapOvr>
    <a:masterClrMapping/>
  </p:clrMapOvr>
  <mc:AlternateContent xmlns:mc="http://schemas.openxmlformats.org/markup-compatibility/2006" xmlns:p14="http://schemas.microsoft.com/office/powerpoint/2010/main">
    <mc:Choice Requires="p14">
      <p:transition spd="slow" p14:dur="2000" advTm="23000">
        <p14:window/>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par>
                                <p:cTn id="10" presetID="3" presetClass="entr" presetSubtype="5" fill="hold" grpId="0" nodeType="withEffect">
                                  <p:stCondLst>
                                    <p:cond delay="1500"/>
                                  </p:stCondLst>
                                  <p:childTnLst>
                                    <p:set>
                                      <p:cBhvr>
                                        <p:cTn id="11" dur="1" fill="hold">
                                          <p:stCondLst>
                                            <p:cond delay="0"/>
                                          </p:stCondLst>
                                        </p:cTn>
                                        <p:tgtEl>
                                          <p:spTgt spid="3"/>
                                        </p:tgtEl>
                                        <p:attrNameLst>
                                          <p:attrName>style.visibility</p:attrName>
                                        </p:attrNameLst>
                                      </p:cBhvr>
                                      <p:to>
                                        <p:strVal val="visible"/>
                                      </p:to>
                                    </p:set>
                                    <p:animEffect transition="in" filter="blinds(vertical)">
                                      <p:cBhvr>
                                        <p:cTn id="12" dur="2000"/>
                                        <p:tgtEl>
                                          <p:spTgt spid="3"/>
                                        </p:tgtEl>
                                      </p:cBhvr>
                                    </p:animEffect>
                                  </p:childTnLst>
                                </p:cTn>
                              </p:par>
                              <p:par>
                                <p:cTn id="13" presetID="49" presetClass="entr" presetSubtype="0" decel="100000" fill="hold" grpId="1" nodeType="withEffect">
                                  <p:stCondLst>
                                    <p:cond delay="150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anim calcmode="lin" valueType="num">
                                      <p:cBhvr>
                                        <p:cTn id="17" dur="2000" fill="hold"/>
                                        <p:tgtEl>
                                          <p:spTgt spid="3"/>
                                        </p:tgtEl>
                                        <p:attrNameLst>
                                          <p:attrName>style.rotation</p:attrName>
                                        </p:attrNameLst>
                                      </p:cBhvr>
                                      <p:tavLst>
                                        <p:tav tm="0">
                                          <p:val>
                                            <p:fltVal val="360"/>
                                          </p:val>
                                        </p:tav>
                                        <p:tav tm="100000">
                                          <p:val>
                                            <p:fltVal val="0"/>
                                          </p:val>
                                        </p:tav>
                                      </p:tavLst>
                                    </p:anim>
                                    <p:animEffect transition="in" filter="fade">
                                      <p:cBhvr>
                                        <p:cTn id="18" dur="2000"/>
                                        <p:tgtEl>
                                          <p:spTgt spid="3"/>
                                        </p:tgtEl>
                                      </p:cBhvr>
                                    </p:animEffect>
                                  </p:childTnLst>
                                </p:cTn>
                              </p:par>
                            </p:childTnLst>
                          </p:cTn>
                        </p:par>
                        <p:par>
                          <p:cTn id="19" fill="hold">
                            <p:stCondLst>
                              <p:cond delay="3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 grpId="1"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828_3d_Architecture_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828_3d_Architecture_5.jpg"/>
          <p:cNvPicPr>
            <a:picLocks noChangeAspect="1"/>
          </p:cNvPicPr>
          <p:nvPr/>
        </p:nvPicPr>
        <p:blipFill>
          <a:blip r:embed="rId2"/>
          <a:srcRect/>
          <a:stretch>
            <a:fillRect/>
          </a:stretch>
        </p:blipFill>
        <p:spPr bwMode="auto">
          <a:xfrm>
            <a:off x="323850" y="277813"/>
            <a:ext cx="8496300" cy="5159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657700"/>
            <a:ext cx="82804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Predominan los </a:t>
            </a:r>
            <a:r>
              <a:rPr lang="es-ES" b="1" i="1" dirty="0">
                <a:effectLst>
                  <a:glow rad="101600">
                    <a:schemeClr val="accent2">
                      <a:satMod val="175000"/>
                      <a:alpha val="40000"/>
                    </a:schemeClr>
                  </a:glow>
                  <a:outerShdw blurRad="38100" dist="38100" dir="2700000" algn="tl">
                    <a:srgbClr val="000000">
                      <a:alpha val="43137"/>
                    </a:srgbClr>
                  </a:outerShdw>
                </a:effectLst>
              </a:rPr>
              <a:t>setos de boj</a:t>
            </a:r>
            <a:r>
              <a:rPr lang="es-ES" b="1" dirty="0">
                <a:effectLst>
                  <a:glow rad="101600">
                    <a:schemeClr val="accent2">
                      <a:satMod val="175000"/>
                      <a:alpha val="40000"/>
                    </a:schemeClr>
                  </a:glow>
                  <a:outerShdw blurRad="38100" dist="38100" dir="2700000" algn="tl">
                    <a:srgbClr val="000000">
                      <a:alpha val="43137"/>
                    </a:srgbClr>
                  </a:outerShdw>
                </a:effectLst>
              </a:rPr>
              <a:t>, podados al estilo del palacio de </a:t>
            </a:r>
            <a:r>
              <a:rPr lang="es-ES" b="1" i="1" dirty="0">
                <a:effectLst>
                  <a:glow rad="101600">
                    <a:schemeClr val="accent2">
                      <a:satMod val="175000"/>
                      <a:alpha val="40000"/>
                    </a:schemeClr>
                  </a:glow>
                  <a:outerShdw blurRad="38100" dist="38100" dir="2700000" algn="tl">
                    <a:srgbClr val="000000">
                      <a:alpha val="43137"/>
                    </a:srgbClr>
                  </a:outerShdw>
                </a:effectLst>
              </a:rPr>
              <a:t>Versalles</a:t>
            </a:r>
            <a:r>
              <a:rPr lang="es-ES" b="1" dirty="0">
                <a:effectLst>
                  <a:glow rad="101600">
                    <a:schemeClr val="accent2">
                      <a:satMod val="175000"/>
                      <a:alpha val="40000"/>
                    </a:schemeClr>
                  </a:glow>
                  <a:outerShdw blurRad="38100" dist="38100" dir="2700000" algn="tl">
                    <a:srgbClr val="000000">
                      <a:alpha val="43137"/>
                    </a:srgbClr>
                  </a:outerShdw>
                </a:effectLst>
              </a:rPr>
              <a:t>, los aligustres, los cipreses, pinos y los magnolios. Con un gran estanque en el centro y cuatro fuentes (con forma de piña).</a:t>
            </a: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Rectángulo"/>
          <p:cNvSpPr/>
          <p:nvPr/>
        </p:nvSpPr>
        <p:spPr>
          <a:xfrm>
            <a:off x="0" y="0"/>
            <a:ext cx="9144000" cy="5715000"/>
          </a:xfrm>
          <a:prstGeom prst="rect">
            <a:avLst/>
          </a:prstGeom>
          <a:solidFill>
            <a:schemeClr val="accent3">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750" y="4657726"/>
            <a:ext cx="80645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estanque está rodeado por ocho estatuas de reyes españoles. Estas ocho son solo algunas del total de las 200 estatuas de monarcas españoles con los que Carlos III tenía pensado decorar el Palacio Real.</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5" presetClass="exit" presetSubtype="10" fill="hold" grpId="1" nodeType="withEffect">
                                  <p:stCondLst>
                                    <p:cond delay="0"/>
                                  </p:stCondLst>
                                  <p:childTnLst>
                                    <p:animEffect transition="out" filter="checkerboard(across)">
                                      <p:cBhvr>
                                        <p:cTn id="10" dur="3000"/>
                                        <p:tgtEl>
                                          <p:spTgt spid="2"/>
                                        </p:tgtEl>
                                      </p:cBhvr>
                                    </p:animEffect>
                                    <p:set>
                                      <p:cBhvr>
                                        <p:cTn id="11" dur="1" fill="hold">
                                          <p:stCondLst>
                                            <p:cond delay="2999"/>
                                          </p:stCondLst>
                                        </p:cTn>
                                        <p:tgtEl>
                                          <p:spTgt spid="2"/>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4"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3000"/>
                                        <p:tgtEl>
                                          <p:spTgt spid="4"/>
                                        </p:tgtEl>
                                      </p:cBhvr>
                                    </p:animEffect>
                                  </p:childTnLst>
                                </p:cTn>
                              </p:par>
                              <p:par>
                                <p:cTn id="18" presetID="17" presetClass="entr" presetSubtype="10"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23" presetClass="entr" presetSubtype="16" fill="hold" grpId="2"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2" grpId="0" animBg="1"/>
      <p:bldP spid="2" grpId="1" animBg="1"/>
      <p:bldP spid="3" grpId="0"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srcRect/>
          <a:stretch>
            <a:fillRect/>
          </a:stretch>
        </p:blipFill>
        <p:spPr bwMode="auto">
          <a:xfrm>
            <a:off x="4763" y="4763"/>
            <a:ext cx="9134475"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jpg"/>
          <p:cNvPicPr>
            <a:picLocks noChangeAspect="1"/>
          </p:cNvPicPr>
          <p:nvPr/>
        </p:nvPicPr>
        <p:blipFill>
          <a:blip r:embed="rId2"/>
          <a:srcRect/>
          <a:stretch>
            <a:fillRect/>
          </a:stretch>
        </p:blipFill>
        <p:spPr bwMode="auto">
          <a:xfrm>
            <a:off x="4763" y="0"/>
            <a:ext cx="9134475"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jpg"/>
          <p:cNvPicPr>
            <a:picLocks noChangeAspect="1"/>
          </p:cNvPicPr>
          <p:nvPr/>
        </p:nvPicPr>
        <p:blipFill>
          <a:blip r:embed="rId2"/>
          <a:srcRect/>
          <a:stretch>
            <a:fillRect/>
          </a:stretch>
        </p:blipFill>
        <p:spPr bwMode="auto">
          <a:xfrm>
            <a:off x="4763" y="0"/>
            <a:ext cx="9134475"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750" y="479107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No se puede decir que estos jardines sean los más grandes que puedas ver en un paseo por el </a:t>
            </a:r>
            <a:r>
              <a:rPr lang="es-ES" b="1" i="1" dirty="0">
                <a:effectLst>
                  <a:glow rad="101600">
                    <a:schemeClr val="accent2">
                      <a:satMod val="175000"/>
                      <a:alpha val="40000"/>
                    </a:schemeClr>
                  </a:glow>
                  <a:outerShdw blurRad="38100" dist="38100" dir="2700000" algn="tl">
                    <a:srgbClr val="1F497D"/>
                  </a:outerShdw>
                </a:effectLst>
              </a:rPr>
              <a:t>Madrid de los </a:t>
            </a:r>
            <a:r>
              <a:rPr lang="es-ES" b="1" i="1" dirty="0" err="1">
                <a:effectLst>
                  <a:glow rad="101600">
                    <a:schemeClr val="accent2">
                      <a:satMod val="175000"/>
                      <a:alpha val="40000"/>
                    </a:schemeClr>
                  </a:glow>
                  <a:outerShdw blurRad="38100" dist="38100" dir="2700000" algn="tl">
                    <a:srgbClr val="1F497D"/>
                  </a:outerShdw>
                </a:effectLst>
              </a:rPr>
              <a:t>Austrias</a:t>
            </a:r>
            <a:r>
              <a:rPr lang="es-ES" b="1" dirty="0">
                <a:effectLst>
                  <a:glow rad="101600">
                    <a:schemeClr val="accent2">
                      <a:satMod val="175000"/>
                      <a:alpha val="40000"/>
                    </a:schemeClr>
                  </a:glow>
                  <a:outerShdw blurRad="38100" dist="38100" dir="2700000" algn="tl">
                    <a:srgbClr val="1F497D"/>
                  </a:outerShdw>
                </a:effectLst>
              </a:rPr>
              <a:t>, pero lo añadimos al conjunto de otros para completar esta presentación.</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a:srcRect/>
          <a:stretch>
            <a:fillRect/>
          </a:stretch>
        </p:blipFill>
        <p:spPr bwMode="auto">
          <a:xfrm>
            <a:off x="0" y="4763"/>
            <a:ext cx="9144000" cy="57104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4.jpg"/>
          <p:cNvPicPr>
            <a:picLocks noChangeAspect="1"/>
          </p:cNvPicPr>
          <p:nvPr/>
        </p:nvPicPr>
        <p:blipFill>
          <a:blip r:embed="rId2"/>
          <a:srcRec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476375" y="4657726"/>
            <a:ext cx="683895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Detalle de la fachada norte del Palacio Real, donde se puede apreciar con detalle el escudo que adorna la balaustrada y la cúpula de la Capilla Real.</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r"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Horizont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6466820_94bb15b024_o.jpg"/>
          <p:cNvPicPr>
            <a:picLocks noChangeAspect="1"/>
          </p:cNvPicPr>
          <p:nvPr/>
        </p:nvPicPr>
        <p:blipFill>
          <a:blip r:embed="rId2"/>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1042988" cy="5715000"/>
          </a:xfrm>
          <a:prstGeom prst="frame">
            <a:avLst>
              <a:gd name="adj1" fmla="val 325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042988" y="0"/>
            <a:ext cx="1003300" cy="5715000"/>
          </a:xfrm>
          <a:prstGeom prst="frame">
            <a:avLst>
              <a:gd name="adj1" fmla="val 3250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8172450" y="0"/>
            <a:ext cx="971550" cy="5715000"/>
          </a:xfrm>
          <a:prstGeom prst="frame">
            <a:avLst>
              <a:gd name="adj1" fmla="val 34722"/>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7092950" y="0"/>
            <a:ext cx="1079500" cy="5715000"/>
          </a:xfrm>
          <a:prstGeom prst="frame">
            <a:avLst>
              <a:gd name="adj1" fmla="val 34722"/>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Rectángulo"/>
          <p:cNvSpPr/>
          <p:nvPr/>
        </p:nvSpPr>
        <p:spPr>
          <a:xfrm>
            <a:off x="2051050" y="0"/>
            <a:ext cx="50419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835150" y="4945063"/>
            <a:ext cx="610936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Salimos de los jardines de Sabatini y continuamos</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por </a:t>
            </a:r>
            <a:r>
              <a:rPr lang="es-ES" b="1" dirty="0" smtClean="0">
                <a:effectLst>
                  <a:glow rad="101600">
                    <a:schemeClr val="accent2">
                      <a:satMod val="175000"/>
                      <a:alpha val="40000"/>
                    </a:schemeClr>
                  </a:glow>
                  <a:outerShdw blurRad="38100" dist="38100" dir="2700000" algn="tl">
                    <a:srgbClr val="000000">
                      <a:alpha val="43137"/>
                    </a:srgbClr>
                  </a:outerShdw>
                </a:effectLst>
              </a:rPr>
              <a:t>los jardines </a:t>
            </a:r>
            <a:r>
              <a:rPr lang="es-ES" b="1" dirty="0">
                <a:effectLst>
                  <a:glow rad="101600">
                    <a:schemeClr val="accent2">
                      <a:satMod val="175000"/>
                      <a:alpha val="40000"/>
                    </a:schemeClr>
                  </a:glow>
                  <a:outerShdw blurRad="38100" dist="38100" dir="2700000" algn="tl">
                    <a:srgbClr val="000000">
                      <a:alpha val="43137"/>
                    </a:srgbClr>
                  </a:outerShdw>
                </a:effectLst>
              </a:rPr>
              <a:t>de al lado, que son los que hay en la:</a:t>
            </a:r>
          </a:p>
        </p:txBody>
      </p:sp>
      <p:sp>
        <p:nvSpPr>
          <p:cNvPr id="13" name="12 Rectángulo"/>
          <p:cNvSpPr/>
          <p:nvPr/>
        </p:nvSpPr>
        <p:spPr>
          <a:xfrm>
            <a:off x="2123728" y="4081636"/>
            <a:ext cx="4968552" cy="624748"/>
          </a:xfrm>
          <a:prstGeom prst="rect">
            <a:avLst/>
          </a:prstGeom>
          <a:noFill/>
          <a:ln>
            <a:noFill/>
          </a:ln>
          <a:effectLst>
            <a:outerShdw blurRad="50800" dist="381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wrap="none">
            <a:prstTxWarp prst="textDeflate">
              <a:avLst>
                <a:gd name="adj" fmla="val 25627"/>
              </a:avLst>
            </a:prstTxWarp>
            <a:spAutoFit/>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dirty="0">
                <a:ln w="1905"/>
                <a:solidFill>
                  <a:srgbClr val="FF0000"/>
                </a:solidFill>
                <a:effectLst>
                  <a:innerShdw blurRad="69850" dist="43180" dir="5400000">
                    <a:srgbClr val="000000">
                      <a:alpha val="65000"/>
                    </a:srgbClr>
                  </a:innerShdw>
                </a:effectLst>
              </a:rPr>
              <a:t>Plaza de Oriente </a:t>
            </a:r>
          </a:p>
        </p:txBody>
      </p:sp>
    </p:spTree>
  </p:cSld>
  <p:clrMapOvr>
    <a:masterClrMapping/>
  </p:clrMapOvr>
  <mc:AlternateContent xmlns:mc="http://schemas.openxmlformats.org/markup-compatibility/2006" xmlns:p14="http://schemas.microsoft.com/office/powerpoint/2010/main">
    <mc:Choice Requires="p14">
      <p:transition spd="slow" p14:dur="2250" advTm="18000">
        <p14:prism dir="r" isContent="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2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edge">
                                      <p:cBhvr>
                                        <p:cTn id="13" dur="3000"/>
                                        <p:tgtEl>
                                          <p:spTgt spid="8"/>
                                        </p:tgtEl>
                                      </p:cBhvr>
                                    </p:animEffect>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3000"/>
                                        <p:tgtEl>
                                          <p:spTgt spid="9"/>
                                        </p:tgtEl>
                                      </p:cBhvr>
                                    </p:animEffect>
                                  </p:childTnLst>
                                </p:cTn>
                              </p:par>
                              <p:par>
                                <p:cTn id="17" presetID="16" presetClass="exit" presetSubtype="21" fill="hold" grpId="0" nodeType="withEffect">
                                  <p:stCondLst>
                                    <p:cond delay="0"/>
                                  </p:stCondLst>
                                  <p:childTnLst>
                                    <p:animEffect transition="out" filter="barn(in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6" presetClass="entr" presetSubtype="2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3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2400" decel="100000"/>
                                        <p:tgtEl>
                                          <p:spTgt spid="4"/>
                                        </p:tgtEl>
                                      </p:cBhvr>
                                    </p:animEffect>
                                    <p:anim calcmode="lin" valueType="num">
                                      <p:cBhvr>
                                        <p:cTn id="30" dur="2400" decel="100000" fill="hold"/>
                                        <p:tgtEl>
                                          <p:spTgt spid="4"/>
                                        </p:tgtEl>
                                        <p:attrNameLst>
                                          <p:attrName>style.rotation</p:attrName>
                                        </p:attrNameLst>
                                      </p:cBhvr>
                                      <p:tavLst>
                                        <p:tav tm="0">
                                          <p:val>
                                            <p:fltVal val="-90"/>
                                          </p:val>
                                        </p:tav>
                                        <p:tav tm="100000">
                                          <p:val>
                                            <p:fltVal val="0"/>
                                          </p:val>
                                        </p:tav>
                                      </p:tavLst>
                                    </p:anim>
                                    <p:anim calcmode="lin" valueType="num">
                                      <p:cBhvr>
                                        <p:cTn id="31" dur="2400" decel="100000" fill="hold"/>
                                        <p:tgtEl>
                                          <p:spTgt spid="4"/>
                                        </p:tgtEl>
                                        <p:attrNameLst>
                                          <p:attrName>ppt_x</p:attrName>
                                        </p:attrNameLst>
                                      </p:cBhvr>
                                      <p:tavLst>
                                        <p:tav tm="0">
                                          <p:val>
                                            <p:strVal val="#ppt_x+0.4"/>
                                          </p:val>
                                        </p:tav>
                                        <p:tav tm="100000">
                                          <p:val>
                                            <p:strVal val="#ppt_x-0.05"/>
                                          </p:val>
                                        </p:tav>
                                      </p:tavLst>
                                    </p:anim>
                                    <p:anim calcmode="lin" valueType="num">
                                      <p:cBhvr>
                                        <p:cTn id="32" dur="2400" decel="100000" fill="hold"/>
                                        <p:tgtEl>
                                          <p:spTgt spid="4"/>
                                        </p:tgtEl>
                                        <p:attrNameLst>
                                          <p:attrName>ppt_y</p:attrName>
                                        </p:attrNameLst>
                                      </p:cBhvr>
                                      <p:tavLst>
                                        <p:tav tm="0">
                                          <p:val>
                                            <p:strVal val="#ppt_y-0.4"/>
                                          </p:val>
                                        </p:tav>
                                        <p:tav tm="100000">
                                          <p:val>
                                            <p:strVal val="#ppt_y+0.1"/>
                                          </p:val>
                                        </p:tav>
                                      </p:tavLst>
                                    </p:anim>
                                    <p:anim calcmode="lin" valueType="num">
                                      <p:cBhvr>
                                        <p:cTn id="33"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34"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1"/>
                                          </p:val>
                                        </p:tav>
                                        <p:tav tm="100000">
                                          <p:val>
                                            <p:strVal val="#ppt_x"/>
                                          </p:val>
                                        </p:tav>
                                      </p:tavLst>
                                    </p:anim>
                                    <p:anim calcmode="lin" valueType="num">
                                      <p:cBhvr>
                                        <p:cTn id="40" dur="10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12400"/>
                            </p:stCondLst>
                            <p:childTnLst>
                              <p:par>
                                <p:cTn id="42" presetID="17" presetClass="entr" presetSubtype="1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2000" fill="hold"/>
                                        <p:tgtEl>
                                          <p:spTgt spid="13"/>
                                        </p:tgtEl>
                                        <p:attrNameLst>
                                          <p:attrName>ppt_w</p:attrName>
                                        </p:attrNameLst>
                                      </p:cBhvr>
                                      <p:tavLst>
                                        <p:tav tm="0">
                                          <p:val>
                                            <p:fltVal val="0"/>
                                          </p:val>
                                        </p:tav>
                                        <p:tav tm="100000">
                                          <p:val>
                                            <p:strVal val="#ppt_w"/>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5565_a9539ab49d_o.jpg"/>
          <p:cNvPicPr>
            <a:picLocks noChangeAspect="1"/>
          </p:cNvPicPr>
          <p:nvPr/>
        </p:nvPicPr>
        <p:blipFill>
          <a:blip r:embed="rId2"/>
          <a:srcRect/>
          <a:stretch>
            <a:fillRect/>
          </a:stretch>
        </p:blipFill>
        <p:spPr bwMode="auto">
          <a:xfrm>
            <a:off x="2195513" y="0"/>
            <a:ext cx="46815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a:off x="0" y="0"/>
            <a:ext cx="1835150" cy="5715000"/>
          </a:xfrm>
          <a:prstGeom prst="moon">
            <a:avLst>
              <a:gd name="adj" fmla="val 87500"/>
            </a:avLst>
          </a:prstGeom>
          <a:blipFill>
            <a:blip r:embed="rId3"/>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7235825" y="0"/>
            <a:ext cx="1908175" cy="5715000"/>
          </a:xfrm>
          <a:prstGeom prst="moon">
            <a:avLst>
              <a:gd name="adj" fmla="val 87500"/>
            </a:avLst>
          </a:prstGeom>
          <a:blipFill>
            <a:blip r:embed="rId3"/>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3999" cy="5715000"/>
          </a:xfrm>
          <a:prstGeom prst="rect">
            <a:avLst/>
          </a:prstGeom>
          <a:solidFill>
            <a:schemeClr val="tx2">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331913" y="4791075"/>
            <a:ext cx="66960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plaza alberga una colección escultórica de veinte reyes españoles, correspondientes a cinco visigodos y a quince monarcas de los primeros reinos cristianos. </a:t>
            </a:r>
          </a:p>
        </p:txBody>
      </p:sp>
    </p:spTree>
  </p:cSld>
  <p:clrMapOvr>
    <a:masterClrMapping/>
  </p:clrMapOvr>
  <mc:AlternateContent xmlns:mc="http://schemas.openxmlformats.org/markup-compatibility/2006" xmlns:p14="http://schemas.microsoft.com/office/powerpoint/2010/main">
    <mc:Choice Requires="p14">
      <p:transition spd="slow" p14:dur="2500" advTm="22000">
        <p14:vortex dir="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style.rotation</p:attrName>
                                        </p:attrNameLst>
                                      </p:cBhvr>
                                      <p:tavLst>
                                        <p:tav tm="0">
                                          <p:val>
                                            <p:fltVal val="720"/>
                                          </p:val>
                                        </p:tav>
                                        <p:tav tm="100000">
                                          <p:val>
                                            <p:fltVal val="0"/>
                                          </p:val>
                                        </p:tav>
                                      </p:tavLst>
                                    </p:anim>
                                    <p:anim calcmode="lin" valueType="num">
                                      <p:cBhvr>
                                        <p:cTn id="9" dur="3000" fill="hold"/>
                                        <p:tgtEl>
                                          <p:spTgt spid="8"/>
                                        </p:tgtEl>
                                        <p:attrNameLst>
                                          <p:attrName>ppt_h</p:attrName>
                                        </p:attrNameLst>
                                      </p:cBhvr>
                                      <p:tavLst>
                                        <p:tav tm="0">
                                          <p:val>
                                            <p:fltVal val="0"/>
                                          </p:val>
                                        </p:tav>
                                        <p:tav tm="100000">
                                          <p:val>
                                            <p:strVal val="#ppt_h"/>
                                          </p:val>
                                        </p:tav>
                                      </p:tavLst>
                                    </p:anim>
                                    <p:anim calcmode="lin" valueType="num">
                                      <p:cBhvr>
                                        <p:cTn id="10" dur="3000" fill="hold"/>
                                        <p:tgtEl>
                                          <p:spTgt spid="8"/>
                                        </p:tgtEl>
                                        <p:attrNameLst>
                                          <p:attrName>ppt_w</p:attrName>
                                        </p:attrNameLst>
                                      </p:cBhvr>
                                      <p:tavLst>
                                        <p:tav tm="0">
                                          <p:val>
                                            <p:fltVal val="0"/>
                                          </p:val>
                                        </p:tav>
                                        <p:tav tm="100000">
                                          <p:val>
                                            <p:strVal val="#ppt_w"/>
                                          </p:val>
                                        </p:tav>
                                      </p:tavLst>
                                    </p:anim>
                                  </p:childTnLst>
                                </p:cTn>
                              </p:par>
                              <p:par>
                                <p:cTn id="11" presetID="3"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5"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3000"/>
                                        <p:tgtEl>
                                          <p:spTgt spid="7"/>
                                        </p:tgtEl>
                                      </p:cBhvr>
                                    </p:animEffect>
                                    <p:anim calcmode="lin" valueType="num">
                                      <p:cBhvr>
                                        <p:cTn id="17" dur="3000" fill="hold"/>
                                        <p:tgtEl>
                                          <p:spTgt spid="7"/>
                                        </p:tgtEl>
                                        <p:attrNameLst>
                                          <p:attrName>style.rotation</p:attrName>
                                        </p:attrNameLst>
                                      </p:cBhvr>
                                      <p:tavLst>
                                        <p:tav tm="0">
                                          <p:val>
                                            <p:fltVal val="720"/>
                                          </p:val>
                                        </p:tav>
                                        <p:tav tm="100000">
                                          <p:val>
                                            <p:fltVal val="0"/>
                                          </p:val>
                                        </p:tav>
                                      </p:tavLst>
                                    </p:anim>
                                    <p:anim calcmode="lin" valueType="num">
                                      <p:cBhvr>
                                        <p:cTn id="18" dur="3000" fill="hold"/>
                                        <p:tgtEl>
                                          <p:spTgt spid="7"/>
                                        </p:tgtEl>
                                        <p:attrNameLst>
                                          <p:attrName>ppt_h</p:attrName>
                                        </p:attrNameLst>
                                      </p:cBhvr>
                                      <p:tavLst>
                                        <p:tav tm="0">
                                          <p:val>
                                            <p:fltVal val="0"/>
                                          </p:val>
                                        </p:tav>
                                        <p:tav tm="100000">
                                          <p:val>
                                            <p:strVal val="#ppt_h"/>
                                          </p:val>
                                        </p:tav>
                                      </p:tavLst>
                                    </p:anim>
                                    <p:anim calcmode="lin" valueType="num">
                                      <p:cBhvr>
                                        <p:cTn id="19" dur="3000" fill="hold"/>
                                        <p:tgtEl>
                                          <p:spTgt spid="7"/>
                                        </p:tgtEl>
                                        <p:attrNameLst>
                                          <p:attrName>ppt_w</p:attrName>
                                        </p:attrNameLst>
                                      </p:cBhvr>
                                      <p:tavLst>
                                        <p:tav tm="0">
                                          <p:val>
                                            <p:fltVal val="0"/>
                                          </p:val>
                                        </p:tav>
                                        <p:tav tm="100000">
                                          <p:val>
                                            <p:strVal val="#ppt_w"/>
                                          </p:val>
                                        </p:tav>
                                      </p:tavLst>
                                    </p:anim>
                                  </p:childTnLst>
                                </p:cTn>
                              </p:par>
                              <p:par>
                                <p:cTn id="20" presetID="3" presetClass="entr" presetSubtype="1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3000"/>
                                        <p:tgtEl>
                                          <p:spTgt spid="7"/>
                                        </p:tgtEl>
                                      </p:cBhvr>
                                    </p:animEffect>
                                  </p:childTnLst>
                                </p:cTn>
                              </p:par>
                              <p:par>
                                <p:cTn id="23" presetID="16" presetClass="exit" presetSubtype="42" fill="hold" grpId="0" nodeType="withEffect">
                                  <p:stCondLst>
                                    <p:cond delay="0"/>
                                  </p:stCondLst>
                                  <p:childTnLst>
                                    <p:animEffect transition="out" filter="barn(out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52"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4"/>
                                        </p:tgtEl>
                                        <p:attrNameLst>
                                          <p:attrName>ppt_x</p:attrName>
                                          <p:attrName>ppt_y</p:attrName>
                                        </p:attrNameLst>
                                      </p:cBhvr>
                                    </p:animMotion>
                                    <p:animEffect transition="in" filter="fade">
                                      <p:cBhvr>
                                        <p:cTn id="30" dur="3000"/>
                                        <p:tgtEl>
                                          <p:spTgt spid="4"/>
                                        </p:tgtEl>
                                      </p:cBhvr>
                                    </p:animEffect>
                                  </p:childTnLst>
                                </p:cTn>
                              </p:par>
                              <p:par>
                                <p:cTn id="31" presetID="23" presetClass="entr" presetSubtype="288"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4/3*#ppt_w"/>
                                          </p:val>
                                        </p:tav>
                                        <p:tav tm="100000">
                                          <p:val>
                                            <p:strVal val="#ppt_w"/>
                                          </p:val>
                                        </p:tav>
                                      </p:tavLst>
                                    </p:anim>
                                    <p:anim calcmode="lin" valueType="num">
                                      <p:cBhvr>
                                        <p:cTn id="34" dur="3000" fill="hold"/>
                                        <p:tgtEl>
                                          <p:spTgt spid="4"/>
                                        </p:tgtEl>
                                        <p:attrNameLst>
                                          <p:attrName>ppt_h</p:attrName>
                                        </p:attrNameLst>
                                      </p:cBhvr>
                                      <p:tavLst>
                                        <p:tav tm="0">
                                          <p:val>
                                            <p:strVal val="4/3*#ppt_h"/>
                                          </p:val>
                                        </p:tav>
                                        <p:tav tm="100000">
                                          <p:val>
                                            <p:strVal val="#ppt_h"/>
                                          </p:val>
                                        </p:tav>
                                      </p:tavLst>
                                    </p:anim>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3 Imagen" descr="024.jpg"/>
          <p:cNvPicPr>
            <a:picLocks noChangeAspect="1"/>
          </p:cNvPicPr>
          <p:nvPr/>
        </p:nvPicPr>
        <p:blipFill>
          <a:blip r:embed="rId2"/>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79613" cy="5715000"/>
          </a:xfrm>
          <a:prstGeom prst="rect">
            <a:avLst/>
          </a:prstGeom>
          <a:gradFill>
            <a:gsLst>
              <a:gs pos="0">
                <a:srgbClr val="8488C4"/>
              </a:gs>
              <a:gs pos="53000">
                <a:srgbClr val="D4DEFF"/>
              </a:gs>
              <a:gs pos="83000">
                <a:srgbClr val="D4DEFF"/>
              </a:gs>
              <a:gs pos="100000">
                <a:srgbClr val="96AB94"/>
              </a:gs>
            </a:gsLst>
            <a:lin ang="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a:gsLst>
              <a:gs pos="0">
                <a:srgbClr val="8488C4"/>
              </a:gs>
              <a:gs pos="53000">
                <a:srgbClr val="D4DEFF"/>
              </a:gs>
              <a:gs pos="83000">
                <a:srgbClr val="D4DEFF"/>
              </a:gs>
              <a:gs pos="100000">
                <a:srgbClr val="96AB94"/>
              </a:gs>
            </a:gsLst>
            <a:lin ang="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Franja diagonal"/>
          <p:cNvSpPr/>
          <p:nvPr/>
        </p:nvSpPr>
        <p:spPr>
          <a:xfrm>
            <a:off x="1979613" y="0"/>
            <a:ext cx="5184775" cy="5715000"/>
          </a:xfrm>
          <a:prstGeom prst="diagStripe">
            <a:avLst>
              <a:gd name="adj" fmla="val 70533"/>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1979613" y="0"/>
            <a:ext cx="4608512" cy="5138738"/>
          </a:xfrm>
          <a:prstGeom prst="diagStripe">
            <a:avLst>
              <a:gd name="adj" fmla="val 60053"/>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1979613" y="0"/>
            <a:ext cx="3671887" cy="4057650"/>
          </a:xfrm>
          <a:prstGeom prst="diagStripe">
            <a:avLst>
              <a:gd name="adj" fmla="val 48953"/>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1979613" y="0"/>
            <a:ext cx="2736850" cy="3036888"/>
          </a:xfrm>
          <a:prstGeom prst="diagStripe">
            <a:avLst>
              <a:gd name="adj" fmla="val 33760"/>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a:off x="1979613" y="0"/>
            <a:ext cx="1800225" cy="1957388"/>
          </a:xfrm>
          <a:prstGeom prst="diagStripe">
            <a:avLst>
              <a:gd name="adj" fmla="val 0"/>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Triángulo rectángulo"/>
          <p:cNvSpPr/>
          <p:nvPr/>
        </p:nvSpPr>
        <p:spPr>
          <a:xfrm flipH="1">
            <a:off x="1979612" y="0"/>
            <a:ext cx="5113337" cy="5715000"/>
          </a:xfrm>
          <a:prstGeom prst="rtTriangle">
            <a:avLst/>
          </a:prstGeom>
          <a:solidFill>
            <a:schemeClr val="accent3">
              <a:lumMod val="7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476375" y="4791075"/>
            <a:ext cx="64817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Estas estatuas, realizadas en piedra caliza, se distribuyen en dos hileras, que surcan el recinto en dirección este-oeste, a ambos lados de los jardines centrales.</a:t>
            </a:r>
          </a:p>
        </p:txBody>
      </p:sp>
    </p:spTree>
  </p:cSld>
  <p:clrMapOvr>
    <a:masterClrMapping/>
  </p:clrMapOvr>
  <mc:AlternateContent xmlns:mc="http://schemas.openxmlformats.org/markup-compatibility/2006" xmlns:p14="http://schemas.microsoft.com/office/powerpoint/2010/main">
    <mc:Choice Requires="p14">
      <p:transition spd="slow" p14:dur="200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7" presetClass="exit" presetSubtype="2" fill="hold" nodeType="withEffect">
                                  <p:stCondLst>
                                    <p:cond delay="0"/>
                                  </p:stCondLst>
                                  <p:childTnLst>
                                    <p:anim calcmode="lin" valueType="num">
                                      <p:cBhvr>
                                        <p:cTn id="12" dur="3000"/>
                                        <p:tgtEl>
                                          <p:spTgt spid="12"/>
                                        </p:tgtEl>
                                        <p:attrNameLst>
                                          <p:attrName>ppt_x</p:attrName>
                                        </p:attrNameLst>
                                      </p:cBhvr>
                                      <p:tavLst>
                                        <p:tav tm="0">
                                          <p:val>
                                            <p:strVal val="ppt_x"/>
                                          </p:val>
                                        </p:tav>
                                        <p:tav tm="100000">
                                          <p:val>
                                            <p:strVal val="ppt_x+ppt_w/2"/>
                                          </p:val>
                                        </p:tav>
                                      </p:tavLst>
                                    </p:anim>
                                    <p:anim calcmode="lin" valueType="num">
                                      <p:cBhvr>
                                        <p:cTn id="13" dur="3000"/>
                                        <p:tgtEl>
                                          <p:spTgt spid="12"/>
                                        </p:tgtEl>
                                        <p:attrNameLst>
                                          <p:attrName>ppt_y</p:attrName>
                                        </p:attrNameLst>
                                      </p:cBhvr>
                                      <p:tavLst>
                                        <p:tav tm="0">
                                          <p:val>
                                            <p:strVal val="ppt_y"/>
                                          </p:val>
                                        </p:tav>
                                        <p:tav tm="100000">
                                          <p:val>
                                            <p:strVal val="ppt_y"/>
                                          </p:val>
                                        </p:tav>
                                      </p:tavLst>
                                    </p:anim>
                                    <p:anim calcmode="lin" valueType="num">
                                      <p:cBhvr>
                                        <p:cTn id="14" dur="3000"/>
                                        <p:tgtEl>
                                          <p:spTgt spid="12"/>
                                        </p:tgtEl>
                                        <p:attrNameLst>
                                          <p:attrName>ppt_w</p:attrName>
                                        </p:attrNameLst>
                                      </p:cBhvr>
                                      <p:tavLst>
                                        <p:tav tm="0">
                                          <p:val>
                                            <p:strVal val="ppt_w"/>
                                          </p:val>
                                        </p:tav>
                                        <p:tav tm="100000">
                                          <p:val>
                                            <p:fltVal val="0"/>
                                          </p:val>
                                        </p:tav>
                                      </p:tavLst>
                                    </p:anim>
                                    <p:anim calcmode="lin" valueType="num">
                                      <p:cBhvr>
                                        <p:cTn id="15" dur="3000"/>
                                        <p:tgtEl>
                                          <p:spTgt spid="12"/>
                                        </p:tgtEl>
                                        <p:attrNameLst>
                                          <p:attrName>ppt_h</p:attrName>
                                        </p:attrNameLst>
                                      </p:cBhvr>
                                      <p:tavLst>
                                        <p:tav tm="0">
                                          <p:val>
                                            <p:strVal val="ppt_h"/>
                                          </p:val>
                                        </p:tav>
                                        <p:tav tm="100000">
                                          <p:val>
                                            <p:strVal val="ppt_h"/>
                                          </p:val>
                                        </p:tav>
                                      </p:tavLst>
                                    </p:anim>
                                    <p:set>
                                      <p:cBhvr>
                                        <p:cTn id="16" dur="1" fill="hold">
                                          <p:stCondLst>
                                            <p:cond delay="2999"/>
                                          </p:stCondLst>
                                        </p:cTn>
                                        <p:tgtEl>
                                          <p:spTgt spid="12"/>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ppt_w/2"/>
                                          </p:val>
                                        </p:tav>
                                      </p:tavLst>
                                    </p:anim>
                                    <p:anim calcmode="lin" valueType="num">
                                      <p:cBhvr>
                                        <p:cTn id="31" dur="3000"/>
                                        <p:tgtEl>
                                          <p:spTgt spid="9"/>
                                        </p:tgtEl>
                                        <p:attrNameLst>
                                          <p:attrName>ppt_y</p:attrName>
                                        </p:attrNameLst>
                                      </p:cBhvr>
                                      <p:tavLst>
                                        <p:tav tm="0">
                                          <p:val>
                                            <p:strVal val="ppt_y"/>
                                          </p:val>
                                        </p:tav>
                                        <p:tav tm="100000">
                                          <p:val>
                                            <p:strVal val="ppt_y"/>
                                          </p:val>
                                        </p:tav>
                                      </p:tavLst>
                                    </p:anim>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strVal val="ppt_h"/>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ppt_w/2"/>
                                          </p:val>
                                        </p:tav>
                                      </p:tavLst>
                                    </p:anim>
                                    <p:anim calcmode="lin" valueType="num">
                                      <p:cBhvr>
                                        <p:cTn id="43" dur="3000"/>
                                        <p:tgtEl>
                                          <p:spTgt spid="11"/>
                                        </p:tgtEl>
                                        <p:attrNameLst>
                                          <p:attrName>ppt_y</p:attrName>
                                        </p:attrNameLst>
                                      </p:cBhvr>
                                      <p:tavLst>
                                        <p:tav tm="0">
                                          <p:val>
                                            <p:strVal val="ppt_y"/>
                                          </p:val>
                                        </p:tav>
                                        <p:tav tm="100000">
                                          <p:val>
                                            <p:strVal val="ppt_y"/>
                                          </p:val>
                                        </p:tav>
                                      </p:tavLst>
                                    </p:anim>
                                    <p:anim calcmode="lin" valueType="num">
                                      <p:cBhvr>
                                        <p:cTn id="44" dur="3000"/>
                                        <p:tgtEl>
                                          <p:spTgt spid="11"/>
                                        </p:tgtEl>
                                        <p:attrNameLst>
                                          <p:attrName>ppt_w</p:attrName>
                                        </p:attrNameLst>
                                      </p:cBhvr>
                                      <p:tavLst>
                                        <p:tav tm="0">
                                          <p:val>
                                            <p:strVal val="ppt_w"/>
                                          </p:val>
                                        </p:tav>
                                        <p:tav tm="100000">
                                          <p:val>
                                            <p:fltVal val="0"/>
                                          </p:val>
                                        </p:tav>
                                      </p:tavLst>
                                    </p:anim>
                                    <p:anim calcmode="lin" valueType="num">
                                      <p:cBhvr>
                                        <p:cTn id="45" dur="3000"/>
                                        <p:tgtEl>
                                          <p:spTgt spid="11"/>
                                        </p:tgtEl>
                                        <p:attrNameLst>
                                          <p:attrName>ppt_h</p:attrName>
                                        </p:attrNameLst>
                                      </p:cBhvr>
                                      <p:tavLst>
                                        <p:tav tm="0">
                                          <p:val>
                                            <p:strVal val="ppt_h"/>
                                          </p:val>
                                        </p:tav>
                                        <p:tav tm="100000">
                                          <p:val>
                                            <p:strVal val="ppt_h"/>
                                          </p:val>
                                        </p:tav>
                                      </p:tavLst>
                                    </p:anim>
                                    <p:set>
                                      <p:cBhvr>
                                        <p:cTn id="46" dur="1" fill="hold">
                                          <p:stCondLst>
                                            <p:cond delay="2999"/>
                                          </p:stCondLst>
                                        </p:cTn>
                                        <p:tgtEl>
                                          <p:spTgt spid="11"/>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6387"/>
                                        </p:tgtEl>
                                        <p:attrNameLst>
                                          <p:attrName>style.visibility</p:attrName>
                                        </p:attrNameLst>
                                      </p:cBhvr>
                                      <p:to>
                                        <p:strVal val="visible"/>
                                      </p:to>
                                    </p:set>
                                    <p:anim calcmode="lin" valueType="num">
                                      <p:cBhvr>
                                        <p:cTn id="49" dur="3000" fill="hold"/>
                                        <p:tgtEl>
                                          <p:spTgt spid="16387"/>
                                        </p:tgtEl>
                                        <p:attrNameLst>
                                          <p:attrName>ppt_w</p:attrName>
                                        </p:attrNameLst>
                                      </p:cBhvr>
                                      <p:tavLst>
                                        <p:tav tm="0">
                                          <p:val>
                                            <p:strVal val="4/3*#ppt_w"/>
                                          </p:val>
                                        </p:tav>
                                        <p:tav tm="100000">
                                          <p:val>
                                            <p:strVal val="#ppt_w"/>
                                          </p:val>
                                        </p:tav>
                                      </p:tavLst>
                                    </p:anim>
                                    <p:anim calcmode="lin" valueType="num">
                                      <p:cBhvr>
                                        <p:cTn id="50" dur="3000" fill="hold"/>
                                        <p:tgtEl>
                                          <p:spTgt spid="16387"/>
                                        </p:tgtEl>
                                        <p:attrNameLst>
                                          <p:attrName>ppt_h</p:attrName>
                                        </p:attrNameLst>
                                      </p:cBhvr>
                                      <p:tavLst>
                                        <p:tav tm="0">
                                          <p:val>
                                            <p:strVal val="4/3*#ppt_h"/>
                                          </p:val>
                                        </p:tav>
                                        <p:tav tm="100000">
                                          <p:val>
                                            <p:strVal val="#ppt_h"/>
                                          </p:val>
                                        </p:tav>
                                      </p:tavLst>
                                    </p:anim>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1"/>
                                          </p:val>
                                        </p:tav>
                                        <p:tav tm="100000">
                                          <p:val>
                                            <p:strVal val="#ppt_x"/>
                                          </p:val>
                                        </p:tav>
                                      </p:tavLst>
                                    </p:anim>
                                    <p:anim calcmode="lin" valueType="num">
                                      <p:cBhvr>
                                        <p:cTn id="5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n_Francisco_California_Ave.jpg"/>
          <p:cNvPicPr>
            <a:picLocks noChangeAspect="1"/>
          </p:cNvPicPr>
          <p:nvPr/>
        </p:nvPicPr>
        <p:blipFill>
          <a:blip r:embed="rId2"/>
          <a:srcRect/>
          <a:stretch>
            <a:fillRect/>
          </a:stretch>
        </p:blipFill>
        <p:spPr bwMode="auto">
          <a:xfrm>
            <a:off x="2266950" y="0"/>
            <a:ext cx="45370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6627" name="4 CuadroTexto"/>
          <p:cNvSpPr txBox="1">
            <a:spLocks noChangeArrowheads="1"/>
          </p:cNvSpPr>
          <p:nvPr/>
        </p:nvSpPr>
        <p:spPr bwMode="auto">
          <a:xfrm>
            <a:off x="0" y="5060950"/>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2268538" y="0"/>
            <a:ext cx="4535487"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b="1">
              <a:solidFill>
                <a:schemeClr val="tx1"/>
              </a:solidFill>
              <a:effectLst>
                <a:outerShdw blurRad="38100" dist="38100" dir="2700000" algn="tl">
                  <a:srgbClr val="000000"/>
                </a:outerShdw>
              </a:effectLst>
              <a:cs typeface="Arial" charset="0"/>
            </a:endParaRPr>
          </a:p>
        </p:txBody>
      </p:sp>
      <p:sp>
        <p:nvSpPr>
          <p:cNvPr id="7" name="6 Rectángulo"/>
          <p:cNvSpPr/>
          <p:nvPr/>
        </p:nvSpPr>
        <p:spPr>
          <a:xfrm>
            <a:off x="6804025" y="0"/>
            <a:ext cx="2339975"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268538"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763713" y="4945063"/>
            <a:ext cx="532923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grupo de estatuas forma parte de una serie dedicada a todos los monarcas de España.</a:t>
            </a:r>
          </a:p>
        </p:txBody>
      </p:sp>
    </p:spTree>
  </p:cSld>
  <p:clrMapOvr>
    <a:masterClrMapping/>
  </p:clrMapOvr>
  <mc:AlternateContent xmlns:mc="http://schemas.openxmlformats.org/markup-compatibility/2006" xmlns:p14="http://schemas.microsoft.com/office/powerpoint/2010/main">
    <mc:Choice Requires="p14">
      <p:transition spd="slow" p14:dur="2000" advTm="15000">
        <p14:conveyor dir="l"/>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3000"/>
                                        <p:tgtEl>
                                          <p:spTgt spid="8"/>
                                        </p:tgtEl>
                                      </p:cBhvr>
                                    </p:animEffect>
                                  </p:childTnLst>
                                </p:cTn>
                              </p:par>
                              <p:par>
                                <p:cTn id="18" presetID="21"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4)">
                                      <p:cBhvr>
                                        <p:cTn id="20" dur="3000"/>
                                        <p:tgtEl>
                                          <p:spTgt spid="7"/>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962914"/>
            <a:ext cx="84963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1F497D"/>
                  </a:outerShdw>
                </a:effectLst>
              </a:rPr>
              <a:t>Los jardines centrales están dispuestos alrededor del monumento a Felipe IV, en forma de cuadrícula, siguiendo el modelo barroco de jardinería.</a:t>
            </a:r>
          </a:p>
        </p:txBody>
      </p:sp>
    </p:spTree>
  </p:cSld>
  <p:clrMapOvr>
    <a:masterClrMapping/>
  </p:clrMapOvr>
  <mc:AlternateContent xmlns:mc="http://schemas.openxmlformats.org/markup-compatibility/2006" xmlns:p14="http://schemas.microsoft.com/office/powerpoint/2010/main">
    <mc:Choice Requires="p14">
      <p:transition spd="slow" p14:dur="2000" advTm="20000">
        <p14:conveyor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6a.jpg"/>
          <p:cNvPicPr>
            <a:picLocks noChangeAspect="1"/>
          </p:cNvPicPr>
          <p:nvPr/>
        </p:nvPicPr>
        <p:blipFill>
          <a:blip r:embed="rId2"/>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5715000"/>
          </a:xfrm>
          <a:prstGeom prst="rect">
            <a:avLst/>
          </a:prstGeom>
          <a:gradFill flip="none" rotWithShape="1">
            <a:gsLst>
              <a:gs pos="0">
                <a:srgbClr val="03D4A8"/>
              </a:gs>
              <a:gs pos="25000">
                <a:srgbClr val="21D6E0"/>
              </a:gs>
              <a:gs pos="75000">
                <a:srgbClr val="0087E6"/>
              </a:gs>
              <a:gs pos="100000">
                <a:srgbClr val="005CBF"/>
              </a:gs>
            </a:gsLst>
            <a:path path="rect">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rgbClr val="03D4A8"/>
              </a:gs>
              <a:gs pos="25000">
                <a:srgbClr val="21D6E0"/>
              </a:gs>
              <a:gs pos="75000">
                <a:srgbClr val="0087E6"/>
              </a:gs>
              <a:gs pos="100000">
                <a:srgbClr val="005CBF"/>
              </a:gs>
            </a:gsLst>
            <a:path path="rect">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051050" y="0"/>
            <a:ext cx="5041900" cy="5715000"/>
          </a:xfrm>
          <a:prstGeom prst="rect">
            <a:avLst/>
          </a:prstGeom>
          <a:solidFill>
            <a:schemeClr val="tx1">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268538" y="0"/>
            <a:ext cx="4606925" cy="5715000"/>
          </a:xfrm>
          <a:prstGeom prst="rect">
            <a:avLst/>
          </a:prstGeom>
          <a:solidFill>
            <a:schemeClr val="accent5">
              <a:lumMod val="60000"/>
              <a:lumOff val="4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403350" y="4657725"/>
            <a:ext cx="66246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centro de la plaza se encuentra un monumento a Felipe IV, sin duda alguna la obra artística más importante del recinto, al margen de los edificios del contorno.</a:t>
            </a:r>
          </a:p>
        </p:txBody>
      </p:sp>
    </p:spTree>
  </p:cSld>
  <p:clrMapOvr>
    <a:masterClrMapping/>
  </p:clrMapOvr>
  <mc:AlternateContent xmlns:mc="http://schemas.openxmlformats.org/markup-compatibility/2006" xmlns:p14="http://schemas.microsoft.com/office/powerpoint/2010/main">
    <mc:Choice Requires="p14">
      <p:transition spd="slow" p14:dur="2000" advTm="22000">
        <p14:conveyor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xit" presetSubtype="32" fill="hold" grpId="0" nodeType="withEffect">
                                  <p:stCondLst>
                                    <p:cond delay="0"/>
                                  </p:stCondLst>
                                  <p:childTnLst>
                                    <p:animEffect transition="out" filter="plus(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164388" y="0"/>
            <a:ext cx="1979612" cy="5715000"/>
          </a:xfrm>
          <a:prstGeom prst="rect">
            <a:avLst/>
          </a:prstGeom>
          <a:gradFill flip="none" rotWithShape="1">
            <a:gsLst>
              <a:gs pos="0">
                <a:srgbClr val="FFEFD1"/>
              </a:gs>
              <a:gs pos="64999">
                <a:srgbClr val="F0EBD5"/>
              </a:gs>
              <a:gs pos="100000">
                <a:srgbClr val="D1C39F"/>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52" name="5 Imagen" descr="alma-tadema.jpg"/>
          <p:cNvPicPr>
            <a:picLocks noChangeAspect="1"/>
          </p:cNvPicPr>
          <p:nvPr/>
        </p:nvPicPr>
        <p:blipFill>
          <a:blip r:embed="rId2"/>
          <a:srcRect/>
          <a:stretch>
            <a:fillRect/>
          </a:stretch>
        </p:blipFill>
        <p:spPr bwMode="auto">
          <a:xfrm>
            <a:off x="1908175" y="0"/>
            <a:ext cx="52562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1908175" y="0"/>
            <a:ext cx="5256213" cy="5715000"/>
          </a:xfrm>
          <a:prstGeom prst="rect">
            <a:avLst/>
          </a:prstGeom>
          <a:solidFill>
            <a:schemeClr val="accent5">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1908175" cy="5715000"/>
          </a:xfrm>
          <a:prstGeom prst="rect">
            <a:avLst/>
          </a:prstGeom>
          <a:gradFill flip="none" rotWithShape="1">
            <a:gsLst>
              <a:gs pos="0">
                <a:srgbClr val="FFEFD1"/>
              </a:gs>
              <a:gs pos="64999">
                <a:srgbClr val="F0EBD5"/>
              </a:gs>
              <a:gs pos="100000">
                <a:srgbClr val="D1C39F"/>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000">
        <p14:ferris dir="l"/>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Effect transition="in" filter="wedge">
                                      <p:cBhvr>
                                        <p:cTn id="10" dur="3000"/>
                                        <p:tgtEl>
                                          <p:spTgt spid="2052"/>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3000" fill="hold"/>
                                        <p:tgtEl>
                                          <p:spTgt spid="2052"/>
                                        </p:tgtEl>
                                        <p:attrNameLst>
                                          <p:attrName>ppt_w</p:attrName>
                                        </p:attrNameLst>
                                      </p:cBhvr>
                                      <p:tavLst>
                                        <p:tav tm="0">
                                          <p:val>
                                            <p:strVal val="#ppt_w+.3"/>
                                          </p:val>
                                        </p:tav>
                                        <p:tav tm="100000">
                                          <p:val>
                                            <p:strVal val="#ppt_w"/>
                                          </p:val>
                                        </p:tav>
                                      </p:tavLst>
                                    </p:anim>
                                    <p:anim calcmode="lin" valueType="num">
                                      <p:cBhvr>
                                        <p:cTn id="14" dur="3000" fill="hold"/>
                                        <p:tgtEl>
                                          <p:spTgt spid="2052"/>
                                        </p:tgtEl>
                                        <p:attrNameLst>
                                          <p:attrName>ppt_h</p:attrName>
                                        </p:attrNameLst>
                                      </p:cBhvr>
                                      <p:tavLst>
                                        <p:tav tm="0">
                                          <p:val>
                                            <p:strVal val="#ppt_h"/>
                                          </p:val>
                                        </p:tav>
                                        <p:tav tm="100000">
                                          <p:val>
                                            <p:strVal val="#ppt_h"/>
                                          </p:val>
                                        </p:tav>
                                      </p:tavLst>
                                    </p:anim>
                                    <p:animEffect transition="in" filter="fade">
                                      <p:cBhvr>
                                        <p:cTn id="15" dur="3000"/>
                                        <p:tgtEl>
                                          <p:spTgt spid="2052"/>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par>
                                <p:cTn id="22" presetID="2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edge">
                                      <p:cBhvr>
                                        <p:cTn id="24" dur="3000"/>
                                        <p:tgtEl>
                                          <p:spTgt spid="6"/>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Rectángulo"/>
          <p:cNvSpPr/>
          <p:nvPr/>
        </p:nvSpPr>
        <p:spPr>
          <a:xfrm>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Rectángulo"/>
          <p:cNvSpPr/>
          <p:nvPr/>
        </p:nvSpPr>
        <p:spPr>
          <a:xfrm>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accent1">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188" y="4969976"/>
            <a:ext cx="799306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Está integrado por una estatua ecuestre del monarca, un pedestal con diferentes motivos escultóricos y dos fuentes, que datan del siglo XIX.</a:t>
            </a:r>
          </a:p>
        </p:txBody>
      </p:sp>
    </p:spTree>
  </p:cSld>
  <p:clrMapOvr>
    <a:masterClrMapping/>
  </p:clrMapOvr>
  <mc:AlternateContent xmlns:mc="http://schemas.openxmlformats.org/markup-compatibility/2006" xmlns:p14="http://schemas.microsoft.com/office/powerpoint/2010/main">
    <mc:Choice Requires="p14">
      <p:transition spd="slow" p14:dur="2000" advTm="20000">
        <p14:ferris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0" presetClass="exit" presetSubtype="0" fill="hold" grpId="1" nodeType="withEffect">
                                  <p:stCondLst>
                                    <p:cond delay="0"/>
                                  </p:stCondLst>
                                  <p:childTnLst>
                                    <p:animEffect transition="out" filter="fade">
                                      <p:cBhvr>
                                        <p:cTn id="9" dur="2400" accel="100000">
                                          <p:stCondLst>
                                            <p:cond delay="600"/>
                                          </p:stCondLst>
                                        </p:cTn>
                                        <p:tgtEl>
                                          <p:spTgt spid="3"/>
                                        </p:tgtEl>
                                      </p:cBhvr>
                                    </p:animEffect>
                                    <p:anim calcmode="lin" valueType="num">
                                      <p:cBhvr>
                                        <p:cTn id="10" dur="2400" accel="100000">
                                          <p:stCondLst>
                                            <p:cond delay="600"/>
                                          </p:stCondLst>
                                        </p:cTn>
                                        <p:tgtEl>
                                          <p:spTgt spid="3"/>
                                        </p:tgtEl>
                                        <p:attrNameLst>
                                          <p:attrName>style.rotation</p:attrName>
                                        </p:attrNameLst>
                                      </p:cBhvr>
                                      <p:tavLst>
                                        <p:tav tm="0">
                                          <p:val>
                                            <p:fltVal val="0"/>
                                          </p:val>
                                        </p:tav>
                                        <p:tav tm="100000">
                                          <p:val>
                                            <p:fltVal val="-90"/>
                                          </p:val>
                                        </p:tav>
                                      </p:tavLst>
                                    </p:anim>
                                    <p:anim calcmode="lin" valueType="num">
                                      <p:cBhvr>
                                        <p:cTn id="11" dur="600" decel="100000"/>
                                        <p:tgtEl>
                                          <p:spTgt spid="3"/>
                                        </p:tgtEl>
                                        <p:attrNameLst>
                                          <p:attrName>ppt_x</p:attrName>
                                        </p:attrNameLst>
                                      </p:cBhvr>
                                      <p:tavLst>
                                        <p:tav tm="0">
                                          <p:val>
                                            <p:strVal val="ppt_x"/>
                                          </p:val>
                                        </p:tav>
                                        <p:tav tm="100000">
                                          <p:val>
                                            <p:strVal val="ppt_x-0.05"/>
                                          </p:val>
                                        </p:tav>
                                      </p:tavLst>
                                    </p:anim>
                                    <p:anim calcmode="lin" valueType="num">
                                      <p:cBhvr>
                                        <p:cTn id="12" dur="600" decel="100000"/>
                                        <p:tgtEl>
                                          <p:spTgt spid="3"/>
                                        </p:tgtEl>
                                        <p:attrNameLst>
                                          <p:attrName>ppt_y</p:attrName>
                                        </p:attrNameLst>
                                      </p:cBhvr>
                                      <p:tavLst>
                                        <p:tav tm="0">
                                          <p:val>
                                            <p:strVal val="ppt_y"/>
                                          </p:val>
                                        </p:tav>
                                        <p:tav tm="100000">
                                          <p:val>
                                            <p:strVal val="ppt_y+0.1"/>
                                          </p:val>
                                        </p:tav>
                                      </p:tavLst>
                                    </p:anim>
                                    <p:anim calcmode="lin" valueType="num">
                                      <p:cBhvr>
                                        <p:cTn id="13" dur="2400" accel="100000">
                                          <p:stCondLst>
                                            <p:cond delay="600"/>
                                          </p:stCondLst>
                                        </p:cTn>
                                        <p:tgtEl>
                                          <p:spTgt spid="3"/>
                                        </p:tgtEl>
                                        <p:attrNameLst>
                                          <p:attrName>ppt_x</p:attrName>
                                        </p:attrNameLst>
                                      </p:cBhvr>
                                      <p:tavLst>
                                        <p:tav tm="0">
                                          <p:val>
                                            <p:strVal val="ppt_x"/>
                                          </p:val>
                                        </p:tav>
                                        <p:tav tm="100000">
                                          <p:val>
                                            <p:strVal val="ppt_x+0.4+0.05"/>
                                          </p:val>
                                        </p:tav>
                                      </p:tavLst>
                                    </p:anim>
                                    <p:anim calcmode="lin" valueType="num">
                                      <p:cBhvr>
                                        <p:cTn id="14" dur="2400" accel="100000">
                                          <p:stCondLst>
                                            <p:cond delay="600"/>
                                          </p:stCondLst>
                                        </p:cTn>
                                        <p:tgtEl>
                                          <p:spTgt spid="3"/>
                                        </p:tgtEl>
                                        <p:attrNameLst>
                                          <p:attrName>ppt_y</p:attrName>
                                        </p:attrNameLst>
                                      </p:cBhvr>
                                      <p:tavLst>
                                        <p:tav tm="0">
                                          <p:val>
                                            <p:strVal val="ppt_y"/>
                                          </p:val>
                                        </p:tav>
                                        <p:tav tm="100000">
                                          <p:val>
                                            <p:strVal val="ppt_y-0.4-0.1"/>
                                          </p:val>
                                        </p:tav>
                                      </p:tavLst>
                                    </p:anim>
                                    <p:set>
                                      <p:cBhvr>
                                        <p:cTn id="15" dur="1" fill="hold">
                                          <p:stCondLst>
                                            <p:cond delay="2999"/>
                                          </p:stCondLst>
                                        </p:cTn>
                                        <p:tgtEl>
                                          <p:spTgt spid="3"/>
                                        </p:tgtEl>
                                        <p:attrNameLst>
                                          <p:attrName>style.visibility</p:attrName>
                                        </p:attrNameLst>
                                      </p:cBhvr>
                                      <p:to>
                                        <p:strVal val="hidden"/>
                                      </p:to>
                                    </p:set>
                                  </p:childTnLst>
                                </p:cTn>
                              </p:par>
                              <p:par>
                                <p:cTn id="16" presetID="2" presetClass="exit" presetSubtype="8" fill="hold" grpId="2" nodeType="withEffect">
                                  <p:stCondLst>
                                    <p:cond delay="0"/>
                                  </p:stCondLst>
                                  <p:childTnLst>
                                    <p:anim calcmode="lin" valueType="num">
                                      <p:cBhvr additive="base">
                                        <p:cTn id="17" dur="3000"/>
                                        <p:tgtEl>
                                          <p:spTgt spid="3"/>
                                        </p:tgtEl>
                                        <p:attrNameLst>
                                          <p:attrName>ppt_x</p:attrName>
                                        </p:attrNameLst>
                                      </p:cBhvr>
                                      <p:tavLst>
                                        <p:tav tm="0">
                                          <p:val>
                                            <p:strVal val="ppt_x"/>
                                          </p:val>
                                        </p:tav>
                                        <p:tav tm="100000">
                                          <p:val>
                                            <p:strVal val="0-ppt_w/2"/>
                                          </p:val>
                                        </p:tav>
                                      </p:tavLst>
                                    </p:anim>
                                    <p:anim calcmode="lin" valueType="num">
                                      <p:cBhvr additive="base">
                                        <p:cTn id="18" dur="3000"/>
                                        <p:tgtEl>
                                          <p:spTgt spid="3"/>
                                        </p:tgtEl>
                                        <p:attrNameLst>
                                          <p:attrName>ppt_y</p:attrName>
                                        </p:attrNameLst>
                                      </p:cBhvr>
                                      <p:tavLst>
                                        <p:tav tm="0">
                                          <p:val>
                                            <p:strVal val="ppt_y"/>
                                          </p:val>
                                        </p:tav>
                                        <p:tav tm="100000">
                                          <p:val>
                                            <p:strVal val="ppt_y"/>
                                          </p:val>
                                        </p:tav>
                                      </p:tavLst>
                                    </p:anim>
                                    <p:set>
                                      <p:cBhvr>
                                        <p:cTn id="19" dur="1" fill="hold">
                                          <p:stCondLst>
                                            <p:cond delay="2999"/>
                                          </p:stCondLst>
                                        </p:cTn>
                                        <p:tgtEl>
                                          <p:spTgt spid="3"/>
                                        </p:tgtEl>
                                        <p:attrNameLst>
                                          <p:attrName>style.visibility</p:attrName>
                                        </p:attrNameLst>
                                      </p:cBhvr>
                                      <p:to>
                                        <p:strVal val="hidden"/>
                                      </p:to>
                                    </p:set>
                                  </p:childTnLst>
                                </p:cTn>
                              </p:par>
                              <p:par>
                                <p:cTn id="20" presetID="20" presetClass="exit" presetSubtype="0" fill="hold" grpId="0" nodeType="withEffect">
                                  <p:stCondLst>
                                    <p:cond delay="0"/>
                                  </p:stCondLst>
                                  <p:childTnLst>
                                    <p:animEffect transition="out" filter="wedg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30" presetClass="exit" presetSubtype="0" fill="hold" grpId="1" nodeType="withEffect">
                                  <p:stCondLst>
                                    <p:cond delay="0"/>
                                  </p:stCondLst>
                                  <p:childTnLst>
                                    <p:animEffect transition="out" filter="fade">
                                      <p:cBhvr>
                                        <p:cTn id="24" dur="2400" accel="100000">
                                          <p:stCondLst>
                                            <p:cond delay="600"/>
                                          </p:stCondLst>
                                        </p:cTn>
                                        <p:tgtEl>
                                          <p:spTgt spid="4"/>
                                        </p:tgtEl>
                                      </p:cBhvr>
                                    </p:animEffect>
                                    <p:anim calcmode="lin" valueType="num">
                                      <p:cBhvr>
                                        <p:cTn id="25" dur="2400" accel="100000">
                                          <p:stCondLst>
                                            <p:cond delay="600"/>
                                          </p:stCondLst>
                                        </p:cTn>
                                        <p:tgtEl>
                                          <p:spTgt spid="4"/>
                                        </p:tgtEl>
                                        <p:attrNameLst>
                                          <p:attrName>style.rotation</p:attrName>
                                        </p:attrNameLst>
                                      </p:cBhvr>
                                      <p:tavLst>
                                        <p:tav tm="0">
                                          <p:val>
                                            <p:fltVal val="0"/>
                                          </p:val>
                                        </p:tav>
                                        <p:tav tm="100000">
                                          <p:val>
                                            <p:fltVal val="-90"/>
                                          </p:val>
                                        </p:tav>
                                      </p:tavLst>
                                    </p:anim>
                                    <p:anim calcmode="lin" valueType="num">
                                      <p:cBhvr>
                                        <p:cTn id="26" dur="600" decel="100000"/>
                                        <p:tgtEl>
                                          <p:spTgt spid="4"/>
                                        </p:tgtEl>
                                        <p:attrNameLst>
                                          <p:attrName>ppt_x</p:attrName>
                                        </p:attrNameLst>
                                      </p:cBhvr>
                                      <p:tavLst>
                                        <p:tav tm="0">
                                          <p:val>
                                            <p:strVal val="ppt_x"/>
                                          </p:val>
                                        </p:tav>
                                        <p:tav tm="100000">
                                          <p:val>
                                            <p:strVal val="ppt_x-0.05"/>
                                          </p:val>
                                        </p:tav>
                                      </p:tavLst>
                                    </p:anim>
                                    <p:anim calcmode="lin" valueType="num">
                                      <p:cBhvr>
                                        <p:cTn id="27" dur="600" decel="100000"/>
                                        <p:tgtEl>
                                          <p:spTgt spid="4"/>
                                        </p:tgtEl>
                                        <p:attrNameLst>
                                          <p:attrName>ppt_y</p:attrName>
                                        </p:attrNameLst>
                                      </p:cBhvr>
                                      <p:tavLst>
                                        <p:tav tm="0">
                                          <p:val>
                                            <p:strVal val="ppt_y"/>
                                          </p:val>
                                        </p:tav>
                                        <p:tav tm="100000">
                                          <p:val>
                                            <p:strVal val="ppt_y+0.1"/>
                                          </p:val>
                                        </p:tav>
                                      </p:tavLst>
                                    </p:anim>
                                    <p:anim calcmode="lin" valueType="num">
                                      <p:cBhvr>
                                        <p:cTn id="28" dur="2400" accel="100000">
                                          <p:stCondLst>
                                            <p:cond delay="600"/>
                                          </p:stCondLst>
                                        </p:cTn>
                                        <p:tgtEl>
                                          <p:spTgt spid="4"/>
                                        </p:tgtEl>
                                        <p:attrNameLst>
                                          <p:attrName>ppt_x</p:attrName>
                                        </p:attrNameLst>
                                      </p:cBhvr>
                                      <p:tavLst>
                                        <p:tav tm="0">
                                          <p:val>
                                            <p:strVal val="ppt_x"/>
                                          </p:val>
                                        </p:tav>
                                        <p:tav tm="100000">
                                          <p:val>
                                            <p:strVal val="ppt_x+0.4+0.05"/>
                                          </p:val>
                                        </p:tav>
                                      </p:tavLst>
                                    </p:anim>
                                    <p:anim calcmode="lin" valueType="num">
                                      <p:cBhvr>
                                        <p:cTn id="29" dur="2400" accel="100000">
                                          <p:stCondLst>
                                            <p:cond delay="600"/>
                                          </p:stCondLst>
                                        </p:cTn>
                                        <p:tgtEl>
                                          <p:spTgt spid="4"/>
                                        </p:tgtEl>
                                        <p:attrNameLst>
                                          <p:attrName>ppt_y</p:attrName>
                                        </p:attrNameLst>
                                      </p:cBhvr>
                                      <p:tavLst>
                                        <p:tav tm="0">
                                          <p:val>
                                            <p:strVal val="ppt_y"/>
                                          </p:val>
                                        </p:tav>
                                        <p:tav tm="100000">
                                          <p:val>
                                            <p:strVal val="ppt_y-0.4-0.1"/>
                                          </p:val>
                                        </p:tav>
                                      </p:tavLst>
                                    </p:anim>
                                    <p:set>
                                      <p:cBhvr>
                                        <p:cTn id="30" dur="1" fill="hold">
                                          <p:stCondLst>
                                            <p:cond delay="2999"/>
                                          </p:stCondLst>
                                        </p:cTn>
                                        <p:tgtEl>
                                          <p:spTgt spid="4"/>
                                        </p:tgtEl>
                                        <p:attrNameLst>
                                          <p:attrName>style.visibility</p:attrName>
                                        </p:attrNameLst>
                                      </p:cBhvr>
                                      <p:to>
                                        <p:strVal val="hidden"/>
                                      </p:to>
                                    </p:set>
                                  </p:childTnLst>
                                </p:cTn>
                              </p:par>
                              <p:par>
                                <p:cTn id="31" presetID="2" presetClass="exit" presetSubtype="8" fill="hold" grpId="2" nodeType="withEffect">
                                  <p:stCondLst>
                                    <p:cond delay="0"/>
                                  </p:stCondLst>
                                  <p:childTnLst>
                                    <p:anim calcmode="lin" valueType="num">
                                      <p:cBhvr additive="base">
                                        <p:cTn id="32" dur="3000"/>
                                        <p:tgtEl>
                                          <p:spTgt spid="4"/>
                                        </p:tgtEl>
                                        <p:attrNameLst>
                                          <p:attrName>ppt_x</p:attrName>
                                        </p:attrNameLst>
                                      </p:cBhvr>
                                      <p:tavLst>
                                        <p:tav tm="0">
                                          <p:val>
                                            <p:strVal val="ppt_x"/>
                                          </p:val>
                                        </p:tav>
                                        <p:tav tm="100000">
                                          <p:val>
                                            <p:strVal val="0-ppt_w/2"/>
                                          </p:val>
                                        </p:tav>
                                      </p:tavLst>
                                    </p:anim>
                                    <p:anim calcmode="lin" valueType="num">
                                      <p:cBhvr additive="base">
                                        <p:cTn id="33" dur="3000"/>
                                        <p:tgtEl>
                                          <p:spTgt spid="4"/>
                                        </p:tgtEl>
                                        <p:attrNameLst>
                                          <p:attrName>ppt_y</p:attrName>
                                        </p:attrNameLst>
                                      </p:cBhvr>
                                      <p:tavLst>
                                        <p:tav tm="0">
                                          <p:val>
                                            <p:strVal val="ppt_y"/>
                                          </p:val>
                                        </p:tav>
                                        <p:tav tm="100000">
                                          <p:val>
                                            <p:strVal val="ppt_y"/>
                                          </p:val>
                                        </p:tav>
                                      </p:tavLst>
                                    </p:anim>
                                    <p:set>
                                      <p:cBhvr>
                                        <p:cTn id="34" dur="1" fill="hold">
                                          <p:stCondLst>
                                            <p:cond delay="2999"/>
                                          </p:stCondLst>
                                        </p:cTn>
                                        <p:tgtEl>
                                          <p:spTgt spid="4"/>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2500"/>
                                        <p:tgtEl>
                                          <p:spTgt spid="8"/>
                                        </p:tgtEl>
                                      </p:cBhvr>
                                    </p:animEffect>
                                    <p:set>
                                      <p:cBhvr>
                                        <p:cTn id="40" dur="1" fill="hold">
                                          <p:stCondLst>
                                            <p:cond delay="2499"/>
                                          </p:stCondLst>
                                        </p:cTn>
                                        <p:tgtEl>
                                          <p:spTgt spid="8"/>
                                        </p:tgtEl>
                                        <p:attrNameLst>
                                          <p:attrName>style.visibility</p:attrName>
                                        </p:attrNameLst>
                                      </p:cBhvr>
                                      <p:to>
                                        <p:strVal val="hidden"/>
                                      </p:to>
                                    </p:set>
                                  </p:childTnLst>
                                </p:cTn>
                              </p:par>
                              <p:par>
                                <p:cTn id="41" presetID="53" presetClass="entr" presetSubtype="0"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fltVal val="0"/>
                                          </p:val>
                                        </p:tav>
                                        <p:tav tm="100000">
                                          <p:val>
                                            <p:strVal val="#ppt_w"/>
                                          </p:val>
                                        </p:tav>
                                      </p:tavLst>
                                    </p:anim>
                                    <p:anim calcmode="lin" valueType="num">
                                      <p:cBhvr>
                                        <p:cTn id="44" dur="3000" fill="hold"/>
                                        <p:tgtEl>
                                          <p:spTgt spid="2"/>
                                        </p:tgtEl>
                                        <p:attrNameLst>
                                          <p:attrName>ppt_h</p:attrName>
                                        </p:attrNameLst>
                                      </p:cBhvr>
                                      <p:tavLst>
                                        <p:tav tm="0">
                                          <p:val>
                                            <p:fltVal val="0"/>
                                          </p:val>
                                        </p:tav>
                                        <p:tav tm="100000">
                                          <p:val>
                                            <p:strVal val="#ppt_h"/>
                                          </p:val>
                                        </p:tav>
                                      </p:tavLst>
                                    </p:anim>
                                    <p:animEffect transition="in" filter="fade">
                                      <p:cBhvr>
                                        <p:cTn id="45" dur="3000"/>
                                        <p:tgtEl>
                                          <p:spTgt spid="2"/>
                                        </p:tgtEl>
                                      </p:cBhvr>
                                    </p:animEffect>
                                  </p:childTnLst>
                                </p:cTn>
                              </p:par>
                            </p:childTnLst>
                          </p:cTn>
                        </p:par>
                        <p:par>
                          <p:cTn id="46" fill="hold">
                            <p:stCondLst>
                              <p:cond delay="3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1"/>
                                          </p:val>
                                        </p:tav>
                                        <p:tav tm="100000">
                                          <p:val>
                                            <p:strVal val="#ppt_x"/>
                                          </p:val>
                                        </p:tav>
                                      </p:tavLst>
                                    </p:anim>
                                    <p:anim calcmode="lin" valueType="num">
                                      <p:cBhvr>
                                        <p:cTn id="5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3" grpId="2" animBg="1"/>
      <p:bldP spid="4" grpId="0" animBg="1"/>
      <p:bldP spid="4" grpId="1" animBg="1"/>
      <p:bldP spid="4" grpId="2" animBg="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7625.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625.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00113" y="4873625"/>
            <a:ext cx="71278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estatua ecuestre de Felipe IV es de bronce y está dispuesta mirando hacia el este, esto es, hacia el Teatro Real.</a:t>
            </a:r>
          </a:p>
        </p:txBody>
      </p:sp>
    </p:spTree>
  </p:cSld>
  <p:clrMapOvr>
    <a:masterClrMapping/>
  </p:clrMapOvr>
  <mc:AlternateContent xmlns:mc="http://schemas.openxmlformats.org/markup-compatibility/2006" xmlns:p14="http://schemas.microsoft.com/office/powerpoint/2010/main">
    <mc:Choice Requires="p14">
      <p:transition spd="slow" p14:dur="2000" advTm="18000">
        <p14:ferris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3000"/>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8.jpg"/>
          <p:cNvPicPr>
            <a:picLocks noChangeAspect="1"/>
          </p:cNvPicPr>
          <p:nvPr/>
        </p:nvPicPr>
        <p:blipFill>
          <a:blip r:embed="rId2"/>
          <a:srcRect l="50000" t="50000"/>
          <a:stretch>
            <a:fillRect/>
          </a:stretch>
        </p:blipFill>
        <p:spPr bwMode="auto">
          <a:xfrm>
            <a:off x="4572000" y="2857500"/>
            <a:ext cx="4572000" cy="2857500"/>
          </a:xfrm>
          <a:prstGeom prst="rect">
            <a:avLst/>
          </a:prstGeom>
          <a:noFill/>
          <a:ln w="9525">
            <a:noFill/>
            <a:miter lim="800000"/>
            <a:headEnd/>
            <a:tailEnd/>
          </a:ln>
        </p:spPr>
      </p:pic>
      <p:pic>
        <p:nvPicPr>
          <p:cNvPr id="4" name="3 Imagen" descr="28.jpg"/>
          <p:cNvPicPr>
            <a:picLocks noChangeAspect="1"/>
          </p:cNvPicPr>
          <p:nvPr/>
        </p:nvPicPr>
        <p:blipFill>
          <a:blip r:embed="rId2"/>
          <a:srcRect t="50000" r="50000"/>
          <a:stretch>
            <a:fillRect/>
          </a:stretch>
        </p:blipFill>
        <p:spPr bwMode="auto">
          <a:xfrm>
            <a:off x="0" y="2857500"/>
            <a:ext cx="4572000" cy="2857500"/>
          </a:xfrm>
          <a:prstGeom prst="rect">
            <a:avLst/>
          </a:prstGeom>
          <a:noFill/>
          <a:ln w="9525">
            <a:noFill/>
            <a:miter lim="800000"/>
            <a:headEnd/>
            <a:tailEnd/>
          </a:ln>
        </p:spPr>
      </p:pic>
      <p:pic>
        <p:nvPicPr>
          <p:cNvPr id="29698" name="1 Imagen" descr="28.jpg"/>
          <p:cNvPicPr>
            <a:picLocks noGrp="1" noChangeAspect="1"/>
          </p:cNvPicPr>
          <p:nvPr isPhoto="1"/>
        </p:nvPicPr>
        <p:blipFill>
          <a:blip r:embed="rId2"/>
          <a:srcRect l="50000" b="50000"/>
          <a:stretch>
            <a:fillRect/>
          </a:stretch>
        </p:blipFill>
        <p:spPr bwMode="auto">
          <a:xfrm>
            <a:off x="4572000" y="0"/>
            <a:ext cx="4572000" cy="2857500"/>
          </a:xfrm>
          <a:prstGeom prst="rect">
            <a:avLst/>
          </a:prstGeom>
          <a:noFill/>
          <a:ln w="9525">
            <a:noFill/>
            <a:miter lim="800000"/>
            <a:headEnd/>
            <a:tailEnd/>
          </a:ln>
        </p:spPr>
      </p:pic>
      <p:pic>
        <p:nvPicPr>
          <p:cNvPr id="3" name="2 Imagen" descr="28.jpg"/>
          <p:cNvPicPr>
            <a:picLocks noChangeAspect="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8000">
        <p14:ferris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plus(in)">
                                      <p:cBhvr>
                                        <p:cTn id="7" dur="4000"/>
                                        <p:tgtEl>
                                          <p:spTgt spid="29698"/>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4000"/>
                                        <p:tgtEl>
                                          <p:spTgt spid="3"/>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par>
                                <p:cTn id="14" presetID="1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accent3">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900113" y="4657725"/>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jardines están conformados por siete parterres, poblados por setos de boj, formas </a:t>
            </a:r>
            <a:r>
              <a:rPr lang="es-ES" b="1" dirty="0" err="1">
                <a:effectLst>
                  <a:glow rad="101600">
                    <a:schemeClr val="accent2">
                      <a:satMod val="175000"/>
                      <a:alpha val="40000"/>
                    </a:schemeClr>
                  </a:glow>
                  <a:outerShdw blurRad="38100" dist="38100" dir="2700000" algn="tl">
                    <a:srgbClr val="000000">
                      <a:alpha val="43137"/>
                    </a:srgbClr>
                  </a:outerShdw>
                </a:effectLst>
              </a:rPr>
              <a:t>topárias</a:t>
            </a:r>
            <a:r>
              <a:rPr lang="es-ES" b="1" dirty="0">
                <a:effectLst>
                  <a:glow rad="101600">
                    <a:schemeClr val="accent2">
                      <a:satMod val="175000"/>
                      <a:alpha val="40000"/>
                    </a:schemeClr>
                  </a:glow>
                  <a:outerShdw blurRad="38100" dist="38100" dir="2700000" algn="tl">
                    <a:srgbClr val="000000">
                      <a:alpha val="43137"/>
                    </a:srgbClr>
                  </a:outerShdw>
                </a:effectLst>
              </a:rPr>
              <a:t> de cipreses, tejos y magnolios de pequeño tamaño, así como por plantaciones florales.</a:t>
            </a: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3000"/>
                                        <p:tgtEl>
                                          <p:spTgt spid="4"/>
                                        </p:tgtEl>
                                      </p:cBhvr>
                                    </p:animEffect>
                                    <p:anim calcmode="lin" valueType="num">
                                      <p:cBhvr>
                                        <p:cTn id="10" dur="3000"/>
                                        <p:tgtEl>
                                          <p:spTgt spid="4"/>
                                        </p:tgtEl>
                                        <p:attrNameLst>
                                          <p:attrName>style.rotation</p:attrName>
                                        </p:attrNameLst>
                                      </p:cBhvr>
                                      <p:tavLst>
                                        <p:tav tm="0">
                                          <p:val>
                                            <p:fltVal val="0"/>
                                          </p:val>
                                        </p:tav>
                                        <p:tav tm="100000">
                                          <p:val>
                                            <p:fltVal val="720"/>
                                          </p:val>
                                        </p:tav>
                                      </p:tavLst>
                                    </p:anim>
                                    <p:anim calcmode="lin" valueType="num">
                                      <p:cBhvr>
                                        <p:cTn id="11" dur="3000"/>
                                        <p:tgtEl>
                                          <p:spTgt spid="4"/>
                                        </p:tgtEl>
                                        <p:attrNameLst>
                                          <p:attrName>ppt_h</p:attrName>
                                        </p:attrNameLst>
                                      </p:cBhvr>
                                      <p:tavLst>
                                        <p:tav tm="0">
                                          <p:val>
                                            <p:strVal val="ppt_h"/>
                                          </p:val>
                                        </p:tav>
                                        <p:tav tm="100000">
                                          <p:val>
                                            <p:fltVal val="0"/>
                                          </p:val>
                                        </p:tav>
                                      </p:tavLst>
                                    </p:anim>
                                    <p:anim calcmode="lin" valueType="num">
                                      <p:cBhvr>
                                        <p:cTn id="12" dur="3000"/>
                                        <p:tgtEl>
                                          <p:spTgt spid="4"/>
                                        </p:tgtEl>
                                        <p:attrNameLst>
                                          <p:attrName>ppt_w</p:attrName>
                                        </p:attrNameLst>
                                      </p:cBhvr>
                                      <p:tavLst>
                                        <p:tav tm="0">
                                          <p:val>
                                            <p:strVal val="ppt_w"/>
                                          </p:val>
                                        </p:tav>
                                        <p:tav tm="100000">
                                          <p:val>
                                            <p:fltVal val="0"/>
                                          </p:val>
                                        </p:tav>
                                      </p:tavLst>
                                    </p:anim>
                                    <p:set>
                                      <p:cBhvr>
                                        <p:cTn id="13" dur="1" fill="hold">
                                          <p:stCondLst>
                                            <p:cond delay="2999"/>
                                          </p:stCondLst>
                                        </p:cTn>
                                        <p:tgtEl>
                                          <p:spTgt spid="4"/>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5" presetClass="exit" presetSubtype="0" fill="hold" grpId="1" nodeType="withEffect">
                                  <p:stCondLst>
                                    <p:cond delay="0"/>
                                  </p:stCondLst>
                                  <p:childTnLst>
                                    <p:animEffect transition="out" filter="fade">
                                      <p:cBhvr>
                                        <p:cTn id="18" dur="3000"/>
                                        <p:tgtEl>
                                          <p:spTgt spid="5"/>
                                        </p:tgtEl>
                                      </p:cBhvr>
                                    </p:animEffect>
                                    <p:anim calcmode="lin" valueType="num">
                                      <p:cBhvr>
                                        <p:cTn id="19" dur="3000"/>
                                        <p:tgtEl>
                                          <p:spTgt spid="5"/>
                                        </p:tgtEl>
                                        <p:attrNameLst>
                                          <p:attrName>style.rotation</p:attrName>
                                        </p:attrNameLst>
                                      </p:cBhvr>
                                      <p:tavLst>
                                        <p:tav tm="0">
                                          <p:val>
                                            <p:fltVal val="0"/>
                                          </p:val>
                                        </p:tav>
                                        <p:tav tm="100000">
                                          <p:val>
                                            <p:fltVal val="720"/>
                                          </p:val>
                                        </p:tav>
                                      </p:tavLst>
                                    </p:anim>
                                    <p:anim calcmode="lin" valueType="num">
                                      <p:cBhvr>
                                        <p:cTn id="20" dur="3000"/>
                                        <p:tgtEl>
                                          <p:spTgt spid="5"/>
                                        </p:tgtEl>
                                        <p:attrNameLst>
                                          <p:attrName>ppt_h</p:attrName>
                                        </p:attrNameLst>
                                      </p:cBhvr>
                                      <p:tavLst>
                                        <p:tav tm="0">
                                          <p:val>
                                            <p:strVal val="ppt_h"/>
                                          </p:val>
                                        </p:tav>
                                        <p:tav tm="100000">
                                          <p:val>
                                            <p:fltVal val="0"/>
                                          </p:val>
                                        </p:tav>
                                      </p:tavLst>
                                    </p:anim>
                                    <p:anim calcmode="lin" valueType="num">
                                      <p:cBhvr>
                                        <p:cTn id="21" dur="3000"/>
                                        <p:tgtEl>
                                          <p:spTgt spid="5"/>
                                        </p:tgtEl>
                                        <p:attrNameLst>
                                          <p:attrName>ppt_w</p:attrName>
                                        </p:attrNameLst>
                                      </p:cBhvr>
                                      <p:tavLst>
                                        <p:tav tm="0">
                                          <p:val>
                                            <p:strVal val="ppt_w"/>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21" presetClass="entr" presetSubtype="3"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3)">
                                      <p:cBhvr>
                                        <p:cTn id="25" dur="3000"/>
                                        <p:tgtEl>
                                          <p:spTgt spid="8"/>
                                        </p:tgtEl>
                                      </p:cBhvr>
                                    </p:animEffect>
                                  </p:childTnLst>
                                </p:cTn>
                              </p:par>
                              <p:par>
                                <p:cTn id="26" presetID="23" presetClass="entr" presetSubtype="16"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ppt_w</p:attrName>
                                        </p:attrNameLst>
                                      </p:cBhvr>
                                      <p:tavLst>
                                        <p:tav tm="0">
                                          <p:val>
                                            <p:fltVal val="0"/>
                                          </p:val>
                                        </p:tav>
                                        <p:tav tm="100000">
                                          <p:val>
                                            <p:strVal val="#ppt_w"/>
                                          </p:val>
                                        </p:tav>
                                      </p:tavLst>
                                    </p:anim>
                                    <p:anim calcmode="lin" valueType="num">
                                      <p:cBhvr>
                                        <p:cTn id="33" dur="3000" fill="hold"/>
                                        <p:tgtEl>
                                          <p:spTgt spid="9"/>
                                        </p:tgtEl>
                                        <p:attrNameLst>
                                          <p:attrName>ppt_h</p:attrName>
                                        </p:attrNameLst>
                                      </p:cBhvr>
                                      <p:tavLst>
                                        <p:tav tm="0">
                                          <p:val>
                                            <p:fltVal val="0"/>
                                          </p:val>
                                        </p:tav>
                                        <p:tav tm="100000">
                                          <p:val>
                                            <p:strVal val="#ppt_h"/>
                                          </p:val>
                                        </p:tav>
                                      </p:tavLst>
                                    </p:anim>
                                  </p:childTnLst>
                                </p:cTn>
                              </p:par>
                              <p:par>
                                <p:cTn id="34" presetID="8" presetClass="entr" presetSubtype="32"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diamond(out)">
                                      <p:cBhvr>
                                        <p:cTn id="36" dur="3000"/>
                                        <p:tgtEl>
                                          <p:spTgt spid="9"/>
                                        </p:tgtEl>
                                      </p:cBhvr>
                                    </p:animEffect>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4" grpId="0" animBg="1"/>
      <p:bldP spid="4" grpId="1" animBg="1"/>
      <p:bldP spid="5" grpId="0" animBg="1"/>
      <p:bldP spid="5" grpId="1"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a:srcRect/>
          <a:stretch>
            <a:fillRect/>
          </a:stretch>
        </p:blipFill>
        <p:spPr bwMode="auto">
          <a:xfrm>
            <a:off x="4763" y="4763"/>
            <a:ext cx="9134475"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5.jpg"/>
          <p:cNvPicPr>
            <a:picLocks noChangeAspect="1"/>
          </p:cNvPicPr>
          <p:nvPr/>
        </p:nvPicPr>
        <p:blipFill>
          <a:blip r:embed="rId2"/>
          <a:srcRect/>
          <a:stretch>
            <a:fillRect/>
          </a:stretch>
        </p:blipFill>
        <p:spPr bwMode="auto">
          <a:xfrm>
            <a:off x="4763" y="0"/>
            <a:ext cx="9134475"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magen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403350" y="4945063"/>
            <a:ext cx="59944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Uuuuuuups</a:t>
            </a:r>
            <a:r>
              <a:rPr lang="es-ES" b="1" dirty="0">
                <a:effectLst>
                  <a:glow rad="101600">
                    <a:schemeClr val="accent2">
                      <a:satMod val="175000"/>
                      <a:alpha val="40000"/>
                    </a:schemeClr>
                  </a:glow>
                  <a:outerShdw blurRad="38100" dist="38100" dir="2700000" algn="tl">
                    <a:srgbClr val="000000">
                      <a:alpha val="43137"/>
                    </a:srgbClr>
                  </a:outerShdw>
                </a:effectLst>
              </a:rPr>
              <a:t>, le pillé justo a tiempo cuando arrancaba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vuelo, esta paloma palomita palomera.</a:t>
            </a:r>
          </a:p>
        </p:txBody>
      </p:sp>
    </p:spTree>
  </p:cSld>
  <p:clrMapOvr>
    <a:masterClrMapping/>
  </p:clrMapOvr>
  <mc:AlternateContent xmlns:mc="http://schemas.openxmlformats.org/markup-compatibility/2006" xmlns:p14="http://schemas.microsoft.com/office/powerpoint/2010/main">
    <mc:Choice Requires="p14">
      <p:transition spd="slow" p14:dur="2500" advTm="16000">
        <p14:shred pattern="rectangle"/>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in)">
                                      <p:cBhvr>
                                        <p:cTn id="11" dur="3000"/>
                                        <p:tgtEl>
                                          <p:spTgt spid="7"/>
                                        </p:tgtEl>
                                      </p:cBhvr>
                                    </p:animEffect>
                                  </p:childTnLst>
                                </p:cTn>
                              </p:par>
                              <p:par>
                                <p:cTn id="12" presetID="16" presetClass="entr" presetSubtype="2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out)">
                                      <p:cBhvr>
                                        <p:cTn id="21" dur="3000"/>
                                        <p:tgtEl>
                                          <p:spTgt spid="5"/>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4.jpg"/>
          <p:cNvPicPr>
            <a:picLocks noChangeAspect="1"/>
          </p:cNvPicPr>
          <p:nvPr/>
        </p:nvPicPr>
        <p:blipFill>
          <a:blip r:embed="rId2"/>
          <a:srcRect/>
          <a:stretch>
            <a:fillRect/>
          </a:stretch>
        </p:blipFill>
        <p:spPr bwMode="auto">
          <a:xfrm>
            <a:off x="0" y="-20999"/>
            <a:ext cx="9177582" cy="5757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4.jpg"/>
          <p:cNvPicPr>
            <a:picLocks noChangeAspect="1"/>
          </p:cNvPicPr>
          <p:nvPr/>
        </p:nvPicPr>
        <p:blipFill>
          <a:blip r:embed="rId2"/>
          <a:srcRect/>
          <a:stretch>
            <a:fillRect/>
          </a:stretch>
        </p:blipFill>
        <p:spPr bwMode="auto">
          <a:xfrm>
            <a:off x="33338" y="0"/>
            <a:ext cx="911066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692274" y="5098859"/>
            <a:ext cx="4792737" cy="372434"/>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fondo, el paseo central de las estatuas.</a:t>
            </a:r>
          </a:p>
        </p:txBody>
      </p:sp>
    </p:spTree>
  </p:cSld>
  <p:clrMapOvr>
    <a:masterClrMapping/>
  </p:clrMapOvr>
  <mc:AlternateContent xmlns:mc="http://schemas.openxmlformats.org/markup-compatibility/2006" xmlns:p14="http://schemas.microsoft.com/office/powerpoint/2010/main">
    <mc:Choice Requires="p14">
      <p:transition spd="slow" p14:dur="2500" advTm="12000">
        <p14:shred pattern="rectang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32.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9144000"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827088" y="4657725"/>
            <a:ext cx="75612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jardines de la plaza han sufrido importantes variaciones a lo largo del tiempo. Hasta 1941, se disponían circularmente alrededor del monumento a Felipe IV, que ocupa el centro del recinto.</a:t>
            </a:r>
          </a:p>
        </p:txBody>
      </p:sp>
    </p:spTree>
  </p:cSld>
  <p:clrMapOvr>
    <a:masterClrMapping/>
  </p:clrMapOvr>
  <mc:AlternateContent xmlns:mc="http://schemas.openxmlformats.org/markup-compatibility/2006" xmlns:p14="http://schemas.microsoft.com/office/powerpoint/2010/main">
    <mc:Choice Requires="p14">
      <p:transition spd="slow" p14:dur="2500" advTm="24000">
        <p14:shred pattern="rectangle" dir="ou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grpId="0" nodeType="withEffect">
                                  <p:stCondLst>
                                    <p:cond delay="0"/>
                                  </p:stCondLst>
                                  <p:childTnLst>
                                    <p:animEffect transition="out" filter="randombar(vertical)">
                                      <p:cBhvr>
                                        <p:cTn id="6" dur="2500"/>
                                        <p:tgtEl>
                                          <p:spTgt spid="3"/>
                                        </p:tgtEl>
                                      </p:cBhvr>
                                    </p:animEffect>
                                    <p:set>
                                      <p:cBhvr>
                                        <p:cTn id="7" dur="1" fill="hold">
                                          <p:stCondLst>
                                            <p:cond delay="2499"/>
                                          </p:stCondLst>
                                        </p:cTn>
                                        <p:tgtEl>
                                          <p:spTgt spid="3"/>
                                        </p:tgtEl>
                                        <p:attrNameLst>
                                          <p:attrName>style.visibility</p:attrName>
                                        </p:attrNameLst>
                                      </p:cBhvr>
                                      <p:to>
                                        <p:strVal val="hidden"/>
                                      </p:to>
                                    </p:set>
                                  </p:childTnLst>
                                </p:cTn>
                              </p:par>
                              <p:par>
                                <p:cTn id="8" presetID="31" presetClass="entr" presetSubtype="0" fill="hold" nodeType="withEffect">
                                  <p:stCondLst>
                                    <p:cond delay="0"/>
                                  </p:stCondLst>
                                  <p:iterate type="lt">
                                    <p:tmPct val="5000"/>
                                  </p:iterate>
                                  <p:childTnLst>
                                    <p:set>
                                      <p:cBhvr>
                                        <p:cTn id="9" dur="1" fill="hold">
                                          <p:stCondLst>
                                            <p:cond delay="0"/>
                                          </p:stCondLst>
                                        </p:cTn>
                                        <p:tgtEl>
                                          <p:spTgt spid="33794"/>
                                        </p:tgtEl>
                                        <p:attrNameLst>
                                          <p:attrName>style.visibility</p:attrName>
                                        </p:attrNameLst>
                                      </p:cBhvr>
                                      <p:to>
                                        <p:strVal val="visible"/>
                                      </p:to>
                                    </p:set>
                                    <p:anim calcmode="lin" valueType="num">
                                      <p:cBhvr>
                                        <p:cTn id="10" dur="3000" fill="hold"/>
                                        <p:tgtEl>
                                          <p:spTgt spid="33794"/>
                                        </p:tgtEl>
                                        <p:attrNameLst>
                                          <p:attrName>ppt_w</p:attrName>
                                        </p:attrNameLst>
                                      </p:cBhvr>
                                      <p:tavLst>
                                        <p:tav tm="0">
                                          <p:val>
                                            <p:fltVal val="0"/>
                                          </p:val>
                                        </p:tav>
                                        <p:tav tm="100000">
                                          <p:val>
                                            <p:strVal val="#ppt_w"/>
                                          </p:val>
                                        </p:tav>
                                      </p:tavLst>
                                    </p:anim>
                                    <p:anim calcmode="lin" valueType="num">
                                      <p:cBhvr>
                                        <p:cTn id="11" dur="3000" fill="hold"/>
                                        <p:tgtEl>
                                          <p:spTgt spid="33794"/>
                                        </p:tgtEl>
                                        <p:attrNameLst>
                                          <p:attrName>ppt_h</p:attrName>
                                        </p:attrNameLst>
                                      </p:cBhvr>
                                      <p:tavLst>
                                        <p:tav tm="0">
                                          <p:val>
                                            <p:fltVal val="0"/>
                                          </p:val>
                                        </p:tav>
                                        <p:tav tm="100000">
                                          <p:val>
                                            <p:strVal val="#ppt_h"/>
                                          </p:val>
                                        </p:tav>
                                      </p:tavLst>
                                    </p:anim>
                                    <p:anim calcmode="lin" valueType="num">
                                      <p:cBhvr>
                                        <p:cTn id="12" dur="3000" fill="hold"/>
                                        <p:tgtEl>
                                          <p:spTgt spid="33794"/>
                                        </p:tgtEl>
                                        <p:attrNameLst>
                                          <p:attrName>style.rotation</p:attrName>
                                        </p:attrNameLst>
                                      </p:cBhvr>
                                      <p:tavLst>
                                        <p:tav tm="0">
                                          <p:val>
                                            <p:fltVal val="90"/>
                                          </p:val>
                                        </p:tav>
                                        <p:tav tm="100000">
                                          <p:val>
                                            <p:fltVal val="0"/>
                                          </p:val>
                                        </p:tav>
                                      </p:tavLst>
                                    </p:anim>
                                    <p:animEffect transition="in" filter="fade">
                                      <p:cBhvr>
                                        <p:cTn id="13" dur="3000"/>
                                        <p:tgtEl>
                                          <p:spTgt spid="33794"/>
                                        </p:tgtEl>
                                      </p:cBhvr>
                                    </p:animEffect>
                                  </p:childTnLst>
                                </p:cTn>
                              </p:par>
                              <p:par>
                                <p:cTn id="14" presetID="39" presetClass="entr" presetSubtype="0" accel="100000" fill="hold" nodeType="withEffect">
                                  <p:stCondLst>
                                    <p:cond delay="0"/>
                                  </p:stCondLst>
                                  <p:iterate type="lt">
                                    <p:tmPct val="0"/>
                                  </p:iterate>
                                  <p:childTnLst>
                                    <p:set>
                                      <p:cBhvr>
                                        <p:cTn id="15" dur="1" fill="hold">
                                          <p:stCondLst>
                                            <p:cond delay="0"/>
                                          </p:stCondLst>
                                        </p:cTn>
                                        <p:tgtEl>
                                          <p:spTgt spid="33794"/>
                                        </p:tgtEl>
                                        <p:attrNameLst>
                                          <p:attrName>style.visibility</p:attrName>
                                        </p:attrNameLst>
                                      </p:cBhvr>
                                      <p:to>
                                        <p:strVal val="visible"/>
                                      </p:to>
                                    </p:set>
                                    <p:anim calcmode="lin" valueType="num">
                                      <p:cBhvr>
                                        <p:cTn id="16" dur="2000" fill="hold"/>
                                        <p:tgtEl>
                                          <p:spTgt spid="33794"/>
                                        </p:tgtEl>
                                        <p:attrNameLst>
                                          <p:attrName>ppt_h</p:attrName>
                                        </p:attrNameLst>
                                      </p:cBhvr>
                                      <p:tavLst>
                                        <p:tav tm="0">
                                          <p:val>
                                            <p:strVal val="#ppt_h/20"/>
                                          </p:val>
                                        </p:tav>
                                        <p:tav tm="50000">
                                          <p:val>
                                            <p:strVal val="#ppt_h/20"/>
                                          </p:val>
                                        </p:tav>
                                        <p:tav tm="100000">
                                          <p:val>
                                            <p:strVal val="#ppt_h"/>
                                          </p:val>
                                        </p:tav>
                                      </p:tavLst>
                                    </p:anim>
                                    <p:anim calcmode="lin" valueType="num">
                                      <p:cBhvr>
                                        <p:cTn id="17" dur="2000" fill="hold"/>
                                        <p:tgtEl>
                                          <p:spTgt spid="33794"/>
                                        </p:tgtEl>
                                        <p:attrNameLst>
                                          <p:attrName>ppt_w</p:attrName>
                                        </p:attrNameLst>
                                      </p:cBhvr>
                                      <p:tavLst>
                                        <p:tav tm="0">
                                          <p:val>
                                            <p:strVal val="#ppt_w+.3"/>
                                          </p:val>
                                        </p:tav>
                                        <p:tav tm="50000">
                                          <p:val>
                                            <p:strVal val="#ppt_w+.3"/>
                                          </p:val>
                                        </p:tav>
                                        <p:tav tm="100000">
                                          <p:val>
                                            <p:strVal val="#ppt_w"/>
                                          </p:val>
                                        </p:tav>
                                      </p:tavLst>
                                    </p:anim>
                                    <p:anim calcmode="lin" valueType="num">
                                      <p:cBhvr>
                                        <p:cTn id="18" dur="2000" fill="hold"/>
                                        <p:tgtEl>
                                          <p:spTgt spid="33794"/>
                                        </p:tgtEl>
                                        <p:attrNameLst>
                                          <p:attrName>ppt_x</p:attrName>
                                        </p:attrNameLst>
                                      </p:cBhvr>
                                      <p:tavLst>
                                        <p:tav tm="0">
                                          <p:val>
                                            <p:strVal val="#ppt_x-.3"/>
                                          </p:val>
                                        </p:tav>
                                        <p:tav tm="50000">
                                          <p:val>
                                            <p:strVal val="#ppt_x"/>
                                          </p:val>
                                        </p:tav>
                                        <p:tav tm="100000">
                                          <p:val>
                                            <p:strVal val="#ppt_x"/>
                                          </p:val>
                                        </p:tav>
                                      </p:tavLst>
                                    </p:anim>
                                    <p:anim calcmode="lin" valueType="num">
                                      <p:cBhvr>
                                        <p:cTn id="19" dur="2000" fill="hold"/>
                                        <p:tgtEl>
                                          <p:spTgt spid="33794"/>
                                        </p:tgtEl>
                                        <p:attrNameLst>
                                          <p:attrName>ppt_y</p:attrName>
                                        </p:attrNameLst>
                                      </p:cBhvr>
                                      <p:tavLst>
                                        <p:tav tm="0">
                                          <p:val>
                                            <p:strVal val="#ppt_y"/>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1 Imagen" descr="33.jpg"/>
          <p:cNvPicPr>
            <a:picLocks noGrp="1" noChangeAspect="1"/>
          </p:cNvPicPr>
          <p:nvPr isPhoto="1"/>
        </p:nvPicPr>
        <p:blipFill>
          <a:blip r:embed="rId2"/>
          <a:srcRec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42910" y="4572012"/>
            <a:ext cx="7993062" cy="92333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torno a la estatua del monarca, estaban situadas 44 esculturas, correspondientes a diferentes reyes españoles, pero en 1927 se redujo su número a veinte.</a:t>
            </a:r>
          </a:p>
        </p:txBody>
      </p:sp>
    </p:spTree>
  </p:cSld>
  <p:clrMapOvr>
    <a:masterClrMapping/>
  </p:clrMapOvr>
  <mc:AlternateContent xmlns:mc="http://schemas.openxmlformats.org/markup-compatibility/2006" xmlns:p14="http://schemas.microsoft.com/office/powerpoint/2010/main">
    <mc:Choice Requires="p14">
      <p:transition spd="slow" p14:dur="2500" advTm="22000">
        <p14:shred pattern="rectangle" dir="ou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dissolve">
                                      <p:cBhvr>
                                        <p:cTn id="7" dur="3000"/>
                                        <p:tgtEl>
                                          <p:spTgt spid="34818"/>
                                        </p:tgtEl>
                                      </p:cBhvr>
                                    </p:animEffect>
                                  </p:childTnLst>
                                </p:cTn>
                              </p:par>
                              <p:par>
                                <p:cTn id="8" presetID="23" presetClass="entr" presetSubtype="288" fill="hold" nodeType="withEffect">
                                  <p:stCondLst>
                                    <p:cond delay="0"/>
                                  </p:stCondLst>
                                  <p:childTnLst>
                                    <p:set>
                                      <p:cBhvr>
                                        <p:cTn id="9" dur="1" fill="hold">
                                          <p:stCondLst>
                                            <p:cond delay="0"/>
                                          </p:stCondLst>
                                        </p:cTn>
                                        <p:tgtEl>
                                          <p:spTgt spid="34818"/>
                                        </p:tgtEl>
                                        <p:attrNameLst>
                                          <p:attrName>style.visibility</p:attrName>
                                        </p:attrNameLst>
                                      </p:cBhvr>
                                      <p:to>
                                        <p:strVal val="visible"/>
                                      </p:to>
                                    </p:set>
                                    <p:anim calcmode="lin" valueType="num">
                                      <p:cBhvr>
                                        <p:cTn id="10" dur="3000" fill="hold"/>
                                        <p:tgtEl>
                                          <p:spTgt spid="34818"/>
                                        </p:tgtEl>
                                        <p:attrNameLst>
                                          <p:attrName>ppt_w</p:attrName>
                                        </p:attrNameLst>
                                      </p:cBhvr>
                                      <p:tavLst>
                                        <p:tav tm="0">
                                          <p:val>
                                            <p:strVal val="4/3*#ppt_w"/>
                                          </p:val>
                                        </p:tav>
                                        <p:tav tm="100000">
                                          <p:val>
                                            <p:strVal val="#ppt_w"/>
                                          </p:val>
                                        </p:tav>
                                      </p:tavLst>
                                    </p:anim>
                                    <p:anim calcmode="lin" valueType="num">
                                      <p:cBhvr>
                                        <p:cTn id="11" dur="3000" fill="hold"/>
                                        <p:tgtEl>
                                          <p:spTgt spid="34818"/>
                                        </p:tgtEl>
                                        <p:attrNameLst>
                                          <p:attrName>ppt_h</p:attrName>
                                        </p:attrNameLst>
                                      </p:cBhvr>
                                      <p:tavLst>
                                        <p:tav tm="0">
                                          <p:val>
                                            <p:strVal val="4/3*#ppt_h"/>
                                          </p:val>
                                        </p:tav>
                                        <p:tav tm="100000">
                                          <p:val>
                                            <p:strVal val="#ppt_h"/>
                                          </p:val>
                                        </p:tav>
                                      </p:tavLst>
                                    </p:anim>
                                  </p:childTnLst>
                                </p:cTn>
                              </p:par>
                              <p:par>
                                <p:cTn id="12" presetID="26" presetClass="entr" presetSubtype="0" fill="hold" nodeType="withEffect">
                                  <p:stCondLst>
                                    <p:cond delay="0"/>
                                  </p:stCondLst>
                                  <p:childTnLst>
                                    <p:set>
                                      <p:cBhvr>
                                        <p:cTn id="13" dur="1" fill="hold">
                                          <p:stCondLst>
                                            <p:cond delay="0"/>
                                          </p:stCondLst>
                                        </p:cTn>
                                        <p:tgtEl>
                                          <p:spTgt spid="34818"/>
                                        </p:tgtEl>
                                        <p:attrNameLst>
                                          <p:attrName>style.visibility</p:attrName>
                                        </p:attrNameLst>
                                      </p:cBhvr>
                                      <p:to>
                                        <p:strVal val="visible"/>
                                      </p:to>
                                    </p:set>
                                    <p:animEffect transition="in" filter="wipe(down)">
                                      <p:cBhvr>
                                        <p:cTn id="14" dur="870">
                                          <p:stCondLst>
                                            <p:cond delay="0"/>
                                          </p:stCondLst>
                                        </p:cTn>
                                        <p:tgtEl>
                                          <p:spTgt spid="34818"/>
                                        </p:tgtEl>
                                      </p:cBhvr>
                                    </p:animEffect>
                                    <p:anim calcmode="lin" valueType="num">
                                      <p:cBhvr>
                                        <p:cTn id="15" dur="2733" tmFilter="0,0; 0.14,0.36; 0.43,0.73; 0.71,0.91; 1.0,1.0">
                                          <p:stCondLst>
                                            <p:cond delay="0"/>
                                          </p:stCondLst>
                                        </p:cTn>
                                        <p:tgtEl>
                                          <p:spTgt spid="34818"/>
                                        </p:tgtEl>
                                        <p:attrNameLst>
                                          <p:attrName>ppt_x</p:attrName>
                                        </p:attrNameLst>
                                      </p:cBhvr>
                                      <p:tavLst>
                                        <p:tav tm="0">
                                          <p:val>
                                            <p:strVal val="#ppt_x-0.25"/>
                                          </p:val>
                                        </p:tav>
                                        <p:tav tm="100000">
                                          <p:val>
                                            <p:strVal val="#ppt_x"/>
                                          </p:val>
                                        </p:tav>
                                      </p:tavLst>
                                    </p:anim>
                                    <p:anim calcmode="lin" valueType="num">
                                      <p:cBhvr>
                                        <p:cTn id="16" dur="996" tmFilter="0.0,0.0; 0.25,0.07; 0.50,0.2; 0.75,0.467; 1.0,1.0">
                                          <p:stCondLst>
                                            <p:cond delay="0"/>
                                          </p:stCondLst>
                                        </p:cTn>
                                        <p:tgtEl>
                                          <p:spTgt spid="34818"/>
                                        </p:tgtEl>
                                        <p:attrNameLst>
                                          <p:attrName>ppt_y</p:attrName>
                                        </p:attrNameLst>
                                      </p:cBhvr>
                                      <p:tavLst>
                                        <p:tav tm="0" fmla="#ppt_y-sin(pi*$)/3">
                                          <p:val>
                                            <p:fltVal val="0.5"/>
                                          </p:val>
                                        </p:tav>
                                        <p:tav tm="100000">
                                          <p:val>
                                            <p:fltVal val="1"/>
                                          </p:val>
                                        </p:tav>
                                      </p:tavLst>
                                    </p:anim>
                                    <p:anim calcmode="lin" valueType="num">
                                      <p:cBhvr>
                                        <p:cTn id="17" dur="996" tmFilter="0, 0; 0.125,0.2665; 0.25,0.4; 0.375,0.465; 0.5,0.5;  0.625,0.535; 0.75,0.6; 0.875,0.7335; 1,1">
                                          <p:stCondLst>
                                            <p:cond delay="996"/>
                                          </p:stCondLst>
                                        </p:cTn>
                                        <p:tgtEl>
                                          <p:spTgt spid="34818"/>
                                        </p:tgtEl>
                                        <p:attrNameLst>
                                          <p:attrName>ppt_y</p:attrName>
                                        </p:attrNameLst>
                                      </p:cBhvr>
                                      <p:tavLst>
                                        <p:tav tm="0" fmla="#ppt_y-sin(pi*$)/9">
                                          <p:val>
                                            <p:fltVal val="0"/>
                                          </p:val>
                                        </p:tav>
                                        <p:tav tm="100000">
                                          <p:val>
                                            <p:fltVal val="1"/>
                                          </p:val>
                                        </p:tav>
                                      </p:tavLst>
                                    </p:anim>
                                    <p:anim calcmode="lin" valueType="num">
                                      <p:cBhvr>
                                        <p:cTn id="18" dur="498" tmFilter="0, 0; 0.125,0.2665; 0.25,0.4; 0.375,0.465; 0.5,0.5;  0.625,0.535; 0.75,0.6; 0.875,0.7335; 1,1">
                                          <p:stCondLst>
                                            <p:cond delay="1986"/>
                                          </p:stCondLst>
                                        </p:cTn>
                                        <p:tgtEl>
                                          <p:spTgt spid="34818"/>
                                        </p:tgtEl>
                                        <p:attrNameLst>
                                          <p:attrName>ppt_y</p:attrName>
                                        </p:attrNameLst>
                                      </p:cBhvr>
                                      <p:tavLst>
                                        <p:tav tm="0" fmla="#ppt_y-sin(pi*$)/27">
                                          <p:val>
                                            <p:fltVal val="0"/>
                                          </p:val>
                                        </p:tav>
                                        <p:tav tm="100000">
                                          <p:val>
                                            <p:fltVal val="1"/>
                                          </p:val>
                                        </p:tav>
                                      </p:tavLst>
                                    </p:anim>
                                    <p:anim calcmode="lin" valueType="num">
                                      <p:cBhvr>
                                        <p:cTn id="19" dur="246" tmFilter="0, 0; 0.125,0.2665; 0.25,0.4; 0.375,0.465; 0.5,0.5;  0.625,0.535; 0.75,0.6; 0.875,0.7335; 1,1">
                                          <p:stCondLst>
                                            <p:cond delay="2484"/>
                                          </p:stCondLst>
                                        </p:cTn>
                                        <p:tgtEl>
                                          <p:spTgt spid="34818"/>
                                        </p:tgtEl>
                                        <p:attrNameLst>
                                          <p:attrName>ppt_y</p:attrName>
                                        </p:attrNameLst>
                                      </p:cBhvr>
                                      <p:tavLst>
                                        <p:tav tm="0" fmla="#ppt_y-sin(pi*$)/81">
                                          <p:val>
                                            <p:fltVal val="0"/>
                                          </p:val>
                                        </p:tav>
                                        <p:tav tm="100000">
                                          <p:val>
                                            <p:fltVal val="1"/>
                                          </p:val>
                                        </p:tav>
                                      </p:tavLst>
                                    </p:anim>
                                    <p:animScale>
                                      <p:cBhvr>
                                        <p:cTn id="20" dur="39">
                                          <p:stCondLst>
                                            <p:cond delay="975"/>
                                          </p:stCondLst>
                                        </p:cTn>
                                        <p:tgtEl>
                                          <p:spTgt spid="34818"/>
                                        </p:tgtEl>
                                      </p:cBhvr>
                                      <p:to x="100000" y="60000"/>
                                    </p:animScale>
                                    <p:animScale>
                                      <p:cBhvr>
                                        <p:cTn id="21" dur="249" decel="50000">
                                          <p:stCondLst>
                                            <p:cond delay="1014"/>
                                          </p:stCondLst>
                                        </p:cTn>
                                        <p:tgtEl>
                                          <p:spTgt spid="34818"/>
                                        </p:tgtEl>
                                      </p:cBhvr>
                                      <p:to x="100000" y="100000"/>
                                    </p:animScale>
                                    <p:animScale>
                                      <p:cBhvr>
                                        <p:cTn id="22" dur="39">
                                          <p:stCondLst>
                                            <p:cond delay="1968"/>
                                          </p:stCondLst>
                                        </p:cTn>
                                        <p:tgtEl>
                                          <p:spTgt spid="34818"/>
                                        </p:tgtEl>
                                      </p:cBhvr>
                                      <p:to x="100000" y="80000"/>
                                    </p:animScale>
                                    <p:animScale>
                                      <p:cBhvr>
                                        <p:cTn id="23" dur="249" decel="50000">
                                          <p:stCondLst>
                                            <p:cond delay="2007"/>
                                          </p:stCondLst>
                                        </p:cTn>
                                        <p:tgtEl>
                                          <p:spTgt spid="34818"/>
                                        </p:tgtEl>
                                      </p:cBhvr>
                                      <p:to x="100000" y="100000"/>
                                    </p:animScale>
                                    <p:animScale>
                                      <p:cBhvr>
                                        <p:cTn id="24" dur="39">
                                          <p:stCondLst>
                                            <p:cond delay="2463"/>
                                          </p:stCondLst>
                                        </p:cTn>
                                        <p:tgtEl>
                                          <p:spTgt spid="34818"/>
                                        </p:tgtEl>
                                      </p:cBhvr>
                                      <p:to x="100000" y="90000"/>
                                    </p:animScale>
                                    <p:animScale>
                                      <p:cBhvr>
                                        <p:cTn id="25" dur="249" decel="50000">
                                          <p:stCondLst>
                                            <p:cond delay="2502"/>
                                          </p:stCondLst>
                                        </p:cTn>
                                        <p:tgtEl>
                                          <p:spTgt spid="34818"/>
                                        </p:tgtEl>
                                      </p:cBhvr>
                                      <p:to x="100000" y="100000"/>
                                    </p:animScale>
                                    <p:animScale>
                                      <p:cBhvr>
                                        <p:cTn id="26" dur="39">
                                          <p:stCondLst>
                                            <p:cond delay="2712"/>
                                          </p:stCondLst>
                                        </p:cTn>
                                        <p:tgtEl>
                                          <p:spTgt spid="34818"/>
                                        </p:tgtEl>
                                      </p:cBhvr>
                                      <p:to x="100000" y="95000"/>
                                    </p:animScale>
                                    <p:animScale>
                                      <p:cBhvr>
                                        <p:cTn id="27" dur="249" decel="50000">
                                          <p:stCondLst>
                                            <p:cond delay="2751"/>
                                          </p:stCondLst>
                                        </p:cTn>
                                        <p:tgtEl>
                                          <p:spTgt spid="34818"/>
                                        </p:tgtEl>
                                      </p:cBhvr>
                                      <p:to x="100000" y="100000"/>
                                    </p:animScale>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1"/>
                                          </p:val>
                                        </p:tav>
                                        <p:tav tm="100000">
                                          <p:val>
                                            <p:strVal val="#ppt_x"/>
                                          </p:val>
                                        </p:tav>
                                      </p:tavLst>
                                    </p:anim>
                                    <p:anim calcmode="lin" valueType="num">
                                      <p:cBhvr>
                                        <p:cTn id="3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pic>
        <p:nvPicPr>
          <p:cNvPr id="8" name="Picture 2" descr="C:\Users\Ana María\Desktop\palmeracaida.jpg"/>
          <p:cNvPicPr>
            <a:picLocks noChangeAspect="1" noChangeArrowheads="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sp>
        <p:nvSpPr>
          <p:cNvPr id="5" name="4 Intercalar"/>
          <p:cNvSpPr/>
          <p:nvPr/>
        </p:nvSpPr>
        <p:spPr>
          <a:xfrm>
            <a:off x="0" y="0"/>
            <a:ext cx="9144000" cy="57150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uadroTexto"/>
          <p:cNvSpPr txBox="1"/>
          <p:nvPr/>
        </p:nvSpPr>
        <p:spPr>
          <a:xfrm>
            <a:off x="971550" y="4657725"/>
            <a:ext cx="74882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diseño actual de los jardines, creado en 1941, sigue tomando como punto de referencia la efigie de Felipe IV, pero distribuye los jardines cuadriculadamente</a:t>
            </a:r>
          </a:p>
        </p:txBody>
      </p:sp>
    </p:spTree>
  </p:cSld>
  <p:clrMapOvr>
    <a:masterClrMapping/>
  </p:clrMapOvr>
  <mc:AlternateContent xmlns:mc="http://schemas.openxmlformats.org/markup-compatibility/2006" xmlns:p14="http://schemas.microsoft.com/office/powerpoint/2010/main">
    <mc:Choice Requires="p14">
      <p:transition spd="slow" p14:dur="2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2000"/>
                                        <p:tgtEl>
                                          <p:spTgt spid="5"/>
                                        </p:tgtEl>
                                      </p:cBhvr>
                                    </p:animEffect>
                                  </p:childTnLst>
                                </p:cTn>
                              </p:par>
                            </p:childTnLst>
                          </p:cTn>
                        </p:par>
                        <p:par>
                          <p:cTn id="8" fill="hold">
                            <p:stCondLst>
                              <p:cond delay="2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ppt_x</p:attrName>
                                        </p:attrNameLst>
                                      </p:cBhvr>
                                      <p:tavLst>
                                        <p:tav tm="0">
                                          <p:val>
                                            <p:strVal val="#ppt_x+#ppt_w/2"/>
                                          </p:val>
                                        </p:tav>
                                        <p:tav tm="100000">
                                          <p:val>
                                            <p:strVal val="#ppt_x"/>
                                          </p:val>
                                        </p:tav>
                                      </p:tavLst>
                                    </p:anim>
                                    <p:anim calcmode="lin" valueType="num">
                                      <p:cBhvr>
                                        <p:cTn id="12" dur="3000" fill="hold"/>
                                        <p:tgtEl>
                                          <p:spTgt spid="8"/>
                                        </p:tgtEl>
                                        <p:attrNameLst>
                                          <p:attrName>ppt_y</p:attrName>
                                        </p:attrNameLst>
                                      </p:cBhvr>
                                      <p:tavLst>
                                        <p:tav tm="0">
                                          <p:val>
                                            <p:strVal val="#ppt_y"/>
                                          </p:val>
                                        </p:tav>
                                        <p:tav tm="100000">
                                          <p:val>
                                            <p:strVal val="#ppt_y"/>
                                          </p:val>
                                        </p:tav>
                                      </p:tavLst>
                                    </p:anim>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vertical)">
                                      <p:cBhvr>
                                        <p:cTn id="21" dur="3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3000" fill="hold"/>
                                        <p:tgtEl>
                                          <p:spTgt spid="4098"/>
                                        </p:tgtEl>
                                        <p:attrNameLst>
                                          <p:attrName>ppt_x</p:attrName>
                                        </p:attrNameLst>
                                      </p:cBhvr>
                                      <p:tavLst>
                                        <p:tav tm="0">
                                          <p:val>
                                            <p:strVal val="#ppt_x-#ppt_w/2"/>
                                          </p:val>
                                        </p:tav>
                                        <p:tav tm="100000">
                                          <p:val>
                                            <p:strVal val="#ppt_x"/>
                                          </p:val>
                                        </p:tav>
                                      </p:tavLst>
                                    </p:anim>
                                    <p:anim calcmode="lin" valueType="num">
                                      <p:cBhvr>
                                        <p:cTn id="25" dur="3000" fill="hold"/>
                                        <p:tgtEl>
                                          <p:spTgt spid="4098"/>
                                        </p:tgtEl>
                                        <p:attrNameLst>
                                          <p:attrName>ppt_y</p:attrName>
                                        </p:attrNameLst>
                                      </p:cBhvr>
                                      <p:tavLst>
                                        <p:tav tm="0">
                                          <p:val>
                                            <p:strVal val="#ppt_y"/>
                                          </p:val>
                                        </p:tav>
                                        <p:tav tm="100000">
                                          <p:val>
                                            <p:strVal val="#ppt_y"/>
                                          </p:val>
                                        </p:tav>
                                      </p:tavLst>
                                    </p:anim>
                                    <p:anim calcmode="lin" valueType="num">
                                      <p:cBhvr>
                                        <p:cTn id="26" dur="3000" fill="hold"/>
                                        <p:tgtEl>
                                          <p:spTgt spid="4098"/>
                                        </p:tgtEl>
                                        <p:attrNameLst>
                                          <p:attrName>ppt_w</p:attrName>
                                        </p:attrNameLst>
                                      </p:cBhvr>
                                      <p:tavLst>
                                        <p:tav tm="0">
                                          <p:val>
                                            <p:fltVal val="0"/>
                                          </p:val>
                                        </p:tav>
                                        <p:tav tm="100000">
                                          <p:val>
                                            <p:strVal val="#ppt_w"/>
                                          </p:val>
                                        </p:tav>
                                      </p:tavLst>
                                    </p:anim>
                                    <p:anim calcmode="lin" valueType="num">
                                      <p:cBhvr>
                                        <p:cTn id="27" dur="3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3000" fill="hold"/>
                                        <p:tgtEl>
                                          <p:spTgt spid="4098"/>
                                        </p:tgtEl>
                                        <p:attrNameLst>
                                          <p:attrName>ppt_w</p:attrName>
                                        </p:attrNameLst>
                                      </p:cBhvr>
                                      <p:tavLst>
                                        <p:tav tm="0">
                                          <p:val>
                                            <p:fltVal val="0"/>
                                          </p:val>
                                        </p:tav>
                                        <p:tav tm="100000">
                                          <p:val>
                                            <p:strVal val="#ppt_w"/>
                                          </p:val>
                                        </p:tav>
                                      </p:tavLst>
                                    </p:anim>
                                    <p:anim calcmode="lin" valueType="num">
                                      <p:cBhvr>
                                        <p:cTn id="31" dur="3000" fill="hold"/>
                                        <p:tgtEl>
                                          <p:spTgt spid="4098"/>
                                        </p:tgtEl>
                                        <p:attrNameLst>
                                          <p:attrName>ppt_h</p:attrName>
                                        </p:attrNameLst>
                                      </p:cBhvr>
                                      <p:tavLst>
                                        <p:tav tm="0">
                                          <p:val>
                                            <p:fltVal val="0"/>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blinds(vertical)">
                                      <p:cBhvr>
                                        <p:cTn id="34" dur="3000"/>
                                        <p:tgtEl>
                                          <p:spTgt spid="4098"/>
                                        </p:tgtEl>
                                      </p:cBhvr>
                                    </p:animEffect>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rgbClr val="0066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188"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Nos metemos de lleno en el paseo de las estatuas, que se está mejor que por fuera en medio del solazo, hoy repasaremos la historia de los reyes godos ya que estamos aquí.</a:t>
            </a:r>
          </a:p>
        </p:txBody>
      </p:sp>
    </p:spTree>
  </p:cSld>
  <p:clrMapOvr>
    <a:masterClrMapping/>
  </p:clrMapOvr>
  <mc:AlternateContent xmlns:mc="http://schemas.openxmlformats.org/markup-compatibility/2006" xmlns:p14="http://schemas.microsoft.com/office/powerpoint/2010/main">
    <mc:Choice Requires="p14">
      <p:transition spd="slow" p14:dur="2000" advTm="23000">
        <p:cover/>
      </p:transition>
    </mc:Choice>
    <mc:Fallback xmlns="">
      <p:transition spd="slow" advTm="23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6" presetClass="entr" presetSubtype="2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4000"/>
                                        <p:tgtEl>
                                          <p:spTgt spid="8"/>
                                        </p:tgtEl>
                                      </p:cBhvr>
                                    </p:animEffect>
                                  </p:childTnLst>
                                </p:cTn>
                              </p:par>
                              <p:par>
                                <p:cTn id="17" presetID="17" presetClass="entr" presetSubtype="1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fltVal val="0"/>
                                          </p:val>
                                        </p:tav>
                                        <p:tav tm="100000">
                                          <p:val>
                                            <p:strVal val="#ppt_w"/>
                                          </p:val>
                                        </p:tav>
                                      </p:tavLst>
                                    </p:anim>
                                    <p:anim calcmode="lin" valueType="num">
                                      <p:cBhvr>
                                        <p:cTn id="20" dur="4000" fill="hold"/>
                                        <p:tgtEl>
                                          <p:spTgt spid="8"/>
                                        </p:tgtEl>
                                        <p:attrNameLst>
                                          <p:attrName>ppt_h</p:attrName>
                                        </p:attrNameLst>
                                      </p:cBhvr>
                                      <p:tavLst>
                                        <p:tav tm="0">
                                          <p:val>
                                            <p:strVal val="#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5" grpId="0" animBg="1"/>
      <p:bldP spid="6" grpId="0" animBg="1"/>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6948488" y="0"/>
            <a:ext cx="2195512"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Marcador de contenido" descr="Bilder_TA_017_02.jpg"/>
          <p:cNvPicPr>
            <a:picLocks noGrp="1" noChangeAspect="1"/>
          </p:cNvPicPr>
          <p:nvPr>
            <p:ph idx="1"/>
          </p:nvPr>
        </p:nvPicPr>
        <p:blipFill>
          <a:blip r:embed="rId3"/>
          <a:srcRect/>
          <a:stretch>
            <a:fillRect/>
          </a:stretch>
        </p:blipFill>
        <p:spPr>
          <a:xfrm>
            <a:off x="2051050" y="0"/>
            <a:ext cx="4897438"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2051050" y="0"/>
            <a:ext cx="4897438" cy="5715000"/>
          </a:xfrm>
          <a:prstGeom prst="diamond">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2051050" y="0"/>
            <a:ext cx="4897438" cy="5715000"/>
          </a:xfrm>
          <a:prstGeom prst="diamond">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05105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827088" y="4514850"/>
            <a:ext cx="79200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Don Pelayo (muerto en Cangas de Onís, Asturias, 737) fue el primer monarca del reino de Asturias, que rigió hasta su muerte. Su origen es controvertido, aunque se le atribuyen los orígenes más variados. La Crónica </a:t>
            </a:r>
            <a:r>
              <a:rPr lang="es-ES" b="1" dirty="0" err="1">
                <a:effectLst>
                  <a:glow rad="101600">
                    <a:schemeClr val="accent2">
                      <a:satMod val="175000"/>
                      <a:alpha val="40000"/>
                    </a:schemeClr>
                  </a:glow>
                  <a:outerShdw blurRad="38100" dist="38100" dir="2700000" algn="tl">
                    <a:srgbClr val="000000">
                      <a:alpha val="43137"/>
                    </a:srgbClr>
                  </a:outerShdw>
                </a:effectLst>
              </a:rPr>
              <a:t>Albeldense</a:t>
            </a:r>
            <a:r>
              <a:rPr lang="es-ES" b="1" dirty="0">
                <a:effectLst>
                  <a:glow rad="101600">
                    <a:schemeClr val="accent2">
                      <a:satMod val="175000"/>
                      <a:alpha val="40000"/>
                    </a:schemeClr>
                  </a:glow>
                  <a:outerShdw blurRad="38100" dist="38100" dir="2700000" algn="tl">
                    <a:srgbClr val="000000">
                      <a:alpha val="43137"/>
                    </a:srgbClr>
                  </a:outerShdw>
                </a:effectLst>
              </a:rPr>
              <a:t> le hace un noble godo. </a:t>
            </a:r>
          </a:p>
        </p:txBody>
      </p:sp>
    </p:spTree>
  </p:cSld>
  <p:clrMapOvr>
    <a:masterClrMapping/>
  </p:clrMapOvr>
  <mc:AlternateContent xmlns:mc="http://schemas.openxmlformats.org/markup-compatibility/2006" xmlns:p14="http://schemas.microsoft.com/office/powerpoint/2010/main">
    <mc:Choice Requires="p14">
      <p:transition spd="slow" p14:dur="2000" advTm="32000">
        <p:cover/>
      </p:transition>
    </mc:Choice>
    <mc:Fallback xmlns="">
      <p:transition spd="slow" advTm="32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5"/>
                                        </p:tgtEl>
                                        <p:attrNameLst>
                                          <p:attrName>r</p:attrName>
                                        </p:attrNameLst>
                                      </p:cBhvr>
                                    </p:animRot>
                                  </p:childTnLst>
                                </p:cTn>
                              </p:par>
                            </p:childTnLst>
                          </p:cTn>
                        </p:par>
                        <p:par>
                          <p:cTn id="9" fill="hold">
                            <p:stCondLst>
                              <p:cond delay="2000"/>
                            </p:stCondLst>
                            <p:childTnLst>
                              <p:par>
                                <p:cTn id="10" presetID="2" presetClass="exit" presetSubtype="3" fill="hold" nodeType="afterEffect">
                                  <p:stCondLst>
                                    <p:cond delay="0"/>
                                  </p:stCondLst>
                                  <p:childTnLst>
                                    <p:anim calcmode="lin" valueType="num">
                                      <p:cBhvr additive="base">
                                        <p:cTn id="11" dur="3000"/>
                                        <p:tgtEl>
                                          <p:spTgt spid="6"/>
                                        </p:tgtEl>
                                        <p:attrNameLst>
                                          <p:attrName>ppt_x</p:attrName>
                                        </p:attrNameLst>
                                      </p:cBhvr>
                                      <p:tavLst>
                                        <p:tav tm="0">
                                          <p:val>
                                            <p:strVal val="ppt_x"/>
                                          </p:val>
                                        </p:tav>
                                        <p:tav tm="100000">
                                          <p:val>
                                            <p:strVal val="1+ppt_w/2"/>
                                          </p:val>
                                        </p:tav>
                                      </p:tavLst>
                                    </p:anim>
                                    <p:anim calcmode="lin" valueType="num">
                                      <p:cBhvr additive="base">
                                        <p:cTn id="12" dur="3000"/>
                                        <p:tgtEl>
                                          <p:spTgt spid="6"/>
                                        </p:tgtEl>
                                        <p:attrNameLst>
                                          <p:attrName>ppt_y</p:attrName>
                                        </p:attrNameLst>
                                      </p:cBhvr>
                                      <p:tavLst>
                                        <p:tav tm="0">
                                          <p:val>
                                            <p:strVal val="ppt_y"/>
                                          </p:val>
                                        </p:tav>
                                        <p:tav tm="100000">
                                          <p:val>
                                            <p:strVal val="0-ppt_h/2"/>
                                          </p:val>
                                        </p:tav>
                                      </p:tavLst>
                                    </p:anim>
                                    <p:set>
                                      <p:cBhvr>
                                        <p:cTn id="13" dur="1" fill="hold">
                                          <p:stCondLst>
                                            <p:cond delay="2999"/>
                                          </p:stCondLst>
                                        </p:cTn>
                                        <p:tgtEl>
                                          <p:spTgt spid="6"/>
                                        </p:tgtEl>
                                        <p:attrNameLst>
                                          <p:attrName>style.visibility</p:attrName>
                                        </p:attrNameLst>
                                      </p:cBhvr>
                                      <p:to>
                                        <p:strVal val="hidden"/>
                                      </p:to>
                                    </p:set>
                                  </p:childTnLst>
                                </p:cTn>
                              </p:par>
                              <p:par>
                                <p:cTn id="14" presetID="2" presetClass="exit" presetSubtype="12" fill="hold" nodeType="withEffect">
                                  <p:stCondLst>
                                    <p:cond delay="0"/>
                                  </p:stCondLst>
                                  <p:childTnLst>
                                    <p:anim calcmode="lin" valueType="num">
                                      <p:cBhvr additive="base">
                                        <p:cTn id="15" dur="3000"/>
                                        <p:tgtEl>
                                          <p:spTgt spid="5"/>
                                        </p:tgtEl>
                                        <p:attrNameLst>
                                          <p:attrName>ppt_x</p:attrName>
                                        </p:attrNameLst>
                                      </p:cBhvr>
                                      <p:tavLst>
                                        <p:tav tm="0">
                                          <p:val>
                                            <p:strVal val="ppt_x"/>
                                          </p:val>
                                        </p:tav>
                                        <p:tav tm="100000">
                                          <p:val>
                                            <p:strVal val="0-ppt_w/2"/>
                                          </p:val>
                                        </p:tav>
                                      </p:tavLst>
                                    </p:anim>
                                    <p:anim calcmode="lin" valueType="num">
                                      <p:cBhvr additive="base">
                                        <p:cTn id="16" dur="3000"/>
                                        <p:tgtEl>
                                          <p:spTgt spid="5"/>
                                        </p:tgtEl>
                                        <p:attrNameLst>
                                          <p:attrName>ppt_y</p:attrName>
                                        </p:attrNameLst>
                                      </p:cBhvr>
                                      <p:tavLst>
                                        <p:tav tm="0">
                                          <p:val>
                                            <p:strVal val="ppt_y"/>
                                          </p:val>
                                        </p:tav>
                                        <p:tav tm="100000">
                                          <p:val>
                                            <p:strVal val="1+ppt_h/2"/>
                                          </p:val>
                                        </p:tav>
                                      </p:tavLst>
                                    </p:anim>
                                    <p:set>
                                      <p:cBhvr>
                                        <p:cTn id="17" dur="1" fill="hold">
                                          <p:stCondLst>
                                            <p:cond delay="2999"/>
                                          </p:stCondLst>
                                        </p:cTn>
                                        <p:tgtEl>
                                          <p:spTgt spid="5"/>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par>
                                <p:cTn id="21" presetID="8"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amond(in)">
                                      <p:cBhvr>
                                        <p:cTn id="23" dur="3000"/>
                                        <p:tgtEl>
                                          <p:spTgt spid="7"/>
                                        </p:tgtEl>
                                      </p:cBhvr>
                                    </p:animEffect>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UJER GEORGIANA.jpg"/>
          <p:cNvPicPr>
            <a:picLocks noChangeAspect="1"/>
          </p:cNvPicPr>
          <p:nvPr/>
        </p:nvPicPr>
        <p:blipFill>
          <a:blip r:embed="rId2"/>
          <a:srcRect/>
          <a:stretch>
            <a:fillRect/>
          </a:stretch>
        </p:blipFill>
        <p:spPr bwMode="auto">
          <a:xfrm>
            <a:off x="2124075" y="0"/>
            <a:ext cx="48244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1987" name="4 Rectángulo"/>
          <p:cNvSpPr>
            <a:spLocks noChangeArrowheads="1"/>
          </p:cNvSpPr>
          <p:nvPr/>
        </p:nvSpPr>
        <p:spPr bwMode="auto">
          <a:xfrm>
            <a:off x="3286125" y="619125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6" name="5 Rectángulo"/>
          <p:cNvSpPr/>
          <p:nvPr/>
        </p:nvSpPr>
        <p:spPr>
          <a:xfrm>
            <a:off x="0" y="0"/>
            <a:ext cx="2124075"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948488" y="0"/>
            <a:ext cx="2195512"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2124075" y="0"/>
            <a:ext cx="1584325" cy="5715000"/>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3708400" y="0"/>
            <a:ext cx="1727200" cy="5715000"/>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a:off x="5435600" y="0"/>
            <a:ext cx="1512888" cy="5715000"/>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1547813" y="4514850"/>
            <a:ext cx="64801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Leovigildo (Toledo, primavera del año 586) fue rey de los visigodos de 572 a 586. Hijo de </a:t>
            </a:r>
            <a:r>
              <a:rPr lang="es-ES" b="1" dirty="0" err="1">
                <a:effectLst>
                  <a:glow rad="101600">
                    <a:schemeClr val="accent2">
                      <a:satMod val="175000"/>
                      <a:alpha val="40000"/>
                    </a:schemeClr>
                  </a:glow>
                  <a:outerShdw blurRad="38100" dist="38100" dir="2700000" algn="tl">
                    <a:srgbClr val="000000">
                      <a:alpha val="43137"/>
                    </a:srgbClr>
                  </a:outerShdw>
                </a:effectLst>
              </a:rPr>
              <a:t>Liuverico</a:t>
            </a:r>
            <a:r>
              <a:rPr lang="es-ES" b="1" dirty="0">
                <a:effectLst>
                  <a:glow rad="101600">
                    <a:schemeClr val="accent2">
                      <a:satMod val="175000"/>
                      <a:alpha val="40000"/>
                    </a:schemeClr>
                  </a:glow>
                  <a:outerShdw blurRad="38100" dist="38100" dir="2700000" algn="tl">
                    <a:srgbClr val="000000">
                      <a:alpha val="43137"/>
                    </a:srgbClr>
                  </a:outerShdw>
                </a:effectLst>
              </a:rPr>
              <a:t>. Se casó dos veces: su primera esposa fue </a:t>
            </a:r>
            <a:r>
              <a:rPr lang="es-ES" b="1" dirty="0" err="1">
                <a:effectLst>
                  <a:glow rad="101600">
                    <a:schemeClr val="accent2">
                      <a:satMod val="175000"/>
                      <a:alpha val="40000"/>
                    </a:schemeClr>
                  </a:glow>
                  <a:outerShdw blurRad="38100" dist="38100" dir="2700000" algn="tl">
                    <a:srgbClr val="000000">
                      <a:alpha val="43137"/>
                    </a:srgbClr>
                  </a:outerShdw>
                </a:effectLst>
              </a:rPr>
              <a:t>Teodósia</a:t>
            </a:r>
            <a:r>
              <a:rPr lang="es-ES" b="1" dirty="0">
                <a:effectLst>
                  <a:glow rad="101600">
                    <a:schemeClr val="accent2">
                      <a:satMod val="175000"/>
                      <a:alpha val="40000"/>
                    </a:schemeClr>
                  </a:glow>
                  <a:outerShdw blurRad="38100" dist="38100" dir="2700000" algn="tl">
                    <a:srgbClr val="000000">
                      <a:alpha val="43137"/>
                    </a:srgbClr>
                  </a:outerShdw>
                </a:effectLst>
              </a:rPr>
              <a:t>, de quien tuvo a sus hijos Hermenegildo y </a:t>
            </a:r>
            <a:r>
              <a:rPr lang="es-ES" b="1" dirty="0" err="1">
                <a:effectLst>
                  <a:glow rad="101600">
                    <a:schemeClr val="accent2">
                      <a:satMod val="175000"/>
                      <a:alpha val="40000"/>
                    </a:schemeClr>
                  </a:glow>
                  <a:outerShdw blurRad="38100" dist="38100" dir="2700000" algn="tl">
                    <a:srgbClr val="000000">
                      <a:alpha val="43137"/>
                    </a:srgbClr>
                  </a:outerShdw>
                </a:effectLst>
              </a:rPr>
              <a:t>Recaredo</a:t>
            </a:r>
            <a:r>
              <a:rPr lang="es-ES" b="1" dirty="0">
                <a:effectLst>
                  <a:glow rad="101600">
                    <a:schemeClr val="accent2">
                      <a:satMod val="175000"/>
                      <a:alpha val="40000"/>
                    </a:schemeClr>
                  </a:glow>
                  <a:outerShdw blurRad="38100" dist="38100" dir="2700000" algn="tl">
                    <a:srgbClr val="000000">
                      <a:alpha val="43137"/>
                    </a:srgbClr>
                  </a:outerShdw>
                </a:effectLst>
              </a:rPr>
              <a:t> I.</a:t>
            </a:r>
          </a:p>
        </p:txBody>
      </p:sp>
    </p:spTree>
  </p:cSld>
  <p:clrMapOvr>
    <a:masterClrMapping/>
  </p:clrMapOvr>
  <mc:AlternateContent xmlns:mc="http://schemas.openxmlformats.org/markup-compatibility/2006" xmlns:p14="http://schemas.microsoft.com/office/powerpoint/2010/main">
    <mc:Choice Requires="p14">
      <p:transition spd="slow" p14:dur="2000" advTm="25000">
        <p:cover dir="r"/>
      </p:transition>
    </mc:Choice>
    <mc:Fallback xmlns="">
      <p:transition spd="slow" advTm="25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17" presetClass="exit" presetSubtype="4" fill="hold" nodeType="withEffect">
                                  <p:stCondLst>
                                    <p:cond delay="0"/>
                                  </p:stCondLst>
                                  <p:childTnLst>
                                    <p:anim calcmode="lin" valueType="num">
                                      <p:cBhvr>
                                        <p:cTn id="18" dur="2000"/>
                                        <p:tgtEl>
                                          <p:spTgt spid="8"/>
                                        </p:tgtEl>
                                        <p:attrNameLst>
                                          <p:attrName>ppt_x</p:attrName>
                                        </p:attrNameLst>
                                      </p:cBhvr>
                                      <p:tavLst>
                                        <p:tav tm="0">
                                          <p:val>
                                            <p:strVal val="ppt_x"/>
                                          </p:val>
                                        </p:tav>
                                        <p:tav tm="100000">
                                          <p:val>
                                            <p:strVal val="ppt_x"/>
                                          </p:val>
                                        </p:tav>
                                      </p:tavLst>
                                    </p:anim>
                                    <p:anim calcmode="lin" valueType="num">
                                      <p:cBhvr>
                                        <p:cTn id="19" dur="2000"/>
                                        <p:tgtEl>
                                          <p:spTgt spid="8"/>
                                        </p:tgtEl>
                                        <p:attrNameLst>
                                          <p:attrName>ppt_y</p:attrName>
                                        </p:attrNameLst>
                                      </p:cBhvr>
                                      <p:tavLst>
                                        <p:tav tm="0">
                                          <p:val>
                                            <p:strVal val="ppt_y"/>
                                          </p:val>
                                        </p:tav>
                                        <p:tav tm="100000">
                                          <p:val>
                                            <p:strVal val="ppt_y+ppt_h/2"/>
                                          </p:val>
                                        </p:tav>
                                      </p:tavLst>
                                    </p:anim>
                                    <p:anim calcmode="lin" valueType="num">
                                      <p:cBhvr>
                                        <p:cTn id="20" dur="2000"/>
                                        <p:tgtEl>
                                          <p:spTgt spid="8"/>
                                        </p:tgtEl>
                                        <p:attrNameLst>
                                          <p:attrName>ppt_w</p:attrName>
                                        </p:attrNameLst>
                                      </p:cBhvr>
                                      <p:tavLst>
                                        <p:tav tm="0">
                                          <p:val>
                                            <p:strVal val="ppt_w"/>
                                          </p:val>
                                        </p:tav>
                                        <p:tav tm="100000">
                                          <p:val>
                                            <p:strVal val="ppt_w"/>
                                          </p:val>
                                        </p:tav>
                                      </p:tavLst>
                                    </p:anim>
                                    <p:anim calcmode="lin" valueType="num">
                                      <p:cBhvr>
                                        <p:cTn id="21" dur="2000"/>
                                        <p:tgtEl>
                                          <p:spTgt spid="8"/>
                                        </p:tgtEl>
                                        <p:attrNameLst>
                                          <p:attrName>ppt_h</p:attrName>
                                        </p:attrNameLst>
                                      </p:cBhvr>
                                      <p:tavLst>
                                        <p:tav tm="0">
                                          <p:val>
                                            <p:strVal val="ppt_h"/>
                                          </p:val>
                                        </p:tav>
                                        <p:tav tm="100000">
                                          <p:val>
                                            <p:fltVal val="0"/>
                                          </p:val>
                                        </p:tav>
                                      </p:tavLst>
                                    </p:anim>
                                    <p:set>
                                      <p:cBhvr>
                                        <p:cTn id="22" dur="1" fill="hold">
                                          <p:stCondLst>
                                            <p:cond delay="1999"/>
                                          </p:stCondLst>
                                        </p:cTn>
                                        <p:tgtEl>
                                          <p:spTgt spid="8"/>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2000"/>
                                        <p:tgtEl>
                                          <p:spTgt spid="9"/>
                                        </p:tgtEl>
                                        <p:attrNameLst>
                                          <p:attrName>ppt_x</p:attrName>
                                        </p:attrNameLst>
                                      </p:cBhvr>
                                      <p:tavLst>
                                        <p:tav tm="0">
                                          <p:val>
                                            <p:strVal val="ppt_x"/>
                                          </p:val>
                                        </p:tav>
                                        <p:tav tm="100000">
                                          <p:val>
                                            <p:strVal val="ppt_x"/>
                                          </p:val>
                                        </p:tav>
                                      </p:tavLst>
                                    </p:anim>
                                    <p:anim calcmode="lin" valueType="num">
                                      <p:cBhvr>
                                        <p:cTn id="25" dur="2000"/>
                                        <p:tgtEl>
                                          <p:spTgt spid="9"/>
                                        </p:tgtEl>
                                        <p:attrNameLst>
                                          <p:attrName>ppt_y</p:attrName>
                                        </p:attrNameLst>
                                      </p:cBhvr>
                                      <p:tavLst>
                                        <p:tav tm="0">
                                          <p:val>
                                            <p:strVal val="ppt_y"/>
                                          </p:val>
                                        </p:tav>
                                        <p:tav tm="100000">
                                          <p:val>
                                            <p:strVal val="ppt_y+ppt_h/2"/>
                                          </p:val>
                                        </p:tav>
                                      </p:tavLst>
                                    </p:anim>
                                    <p:anim calcmode="lin" valueType="num">
                                      <p:cBhvr>
                                        <p:cTn id="26" dur="2000"/>
                                        <p:tgtEl>
                                          <p:spTgt spid="9"/>
                                        </p:tgtEl>
                                        <p:attrNameLst>
                                          <p:attrName>ppt_w</p:attrName>
                                        </p:attrNameLst>
                                      </p:cBhvr>
                                      <p:tavLst>
                                        <p:tav tm="0">
                                          <p:val>
                                            <p:strVal val="ppt_w"/>
                                          </p:val>
                                        </p:tav>
                                        <p:tav tm="100000">
                                          <p:val>
                                            <p:strVal val="ppt_w"/>
                                          </p:val>
                                        </p:tav>
                                      </p:tavLst>
                                    </p:anim>
                                    <p:anim calcmode="lin" valueType="num">
                                      <p:cBhvr>
                                        <p:cTn id="27" dur="2000"/>
                                        <p:tgtEl>
                                          <p:spTgt spid="9"/>
                                        </p:tgtEl>
                                        <p:attrNameLst>
                                          <p:attrName>ppt_h</p:attrName>
                                        </p:attrNameLst>
                                      </p:cBhvr>
                                      <p:tavLst>
                                        <p:tav tm="0">
                                          <p:val>
                                            <p:strVal val="ppt_h"/>
                                          </p:val>
                                        </p:tav>
                                        <p:tav tm="100000">
                                          <p:val>
                                            <p:fltVal val="0"/>
                                          </p:val>
                                        </p:tav>
                                      </p:tavLst>
                                    </p:anim>
                                    <p:set>
                                      <p:cBhvr>
                                        <p:cTn id="28" dur="1" fill="hold">
                                          <p:stCondLst>
                                            <p:cond delay="1999"/>
                                          </p:stCondLst>
                                        </p:cTn>
                                        <p:tgtEl>
                                          <p:spTgt spid="9"/>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2000"/>
                                        <p:tgtEl>
                                          <p:spTgt spid="10"/>
                                        </p:tgtEl>
                                        <p:attrNameLst>
                                          <p:attrName>ppt_x</p:attrName>
                                        </p:attrNameLst>
                                      </p:cBhvr>
                                      <p:tavLst>
                                        <p:tav tm="0">
                                          <p:val>
                                            <p:strVal val="ppt_x"/>
                                          </p:val>
                                        </p:tav>
                                        <p:tav tm="100000">
                                          <p:val>
                                            <p:strVal val="ppt_x"/>
                                          </p:val>
                                        </p:tav>
                                      </p:tavLst>
                                    </p:anim>
                                    <p:anim calcmode="lin" valueType="num">
                                      <p:cBhvr>
                                        <p:cTn id="31" dur="2000"/>
                                        <p:tgtEl>
                                          <p:spTgt spid="10"/>
                                        </p:tgtEl>
                                        <p:attrNameLst>
                                          <p:attrName>ppt_y</p:attrName>
                                        </p:attrNameLst>
                                      </p:cBhvr>
                                      <p:tavLst>
                                        <p:tav tm="0">
                                          <p:val>
                                            <p:strVal val="ppt_y"/>
                                          </p:val>
                                        </p:tav>
                                        <p:tav tm="100000">
                                          <p:val>
                                            <p:strVal val="ppt_y+ppt_h/2"/>
                                          </p:val>
                                        </p:tav>
                                      </p:tavLst>
                                    </p:anim>
                                    <p:anim calcmode="lin" valueType="num">
                                      <p:cBhvr>
                                        <p:cTn id="32" dur="2000"/>
                                        <p:tgtEl>
                                          <p:spTgt spid="10"/>
                                        </p:tgtEl>
                                        <p:attrNameLst>
                                          <p:attrName>ppt_w</p:attrName>
                                        </p:attrNameLst>
                                      </p:cBhvr>
                                      <p:tavLst>
                                        <p:tav tm="0">
                                          <p:val>
                                            <p:strVal val="ppt_w"/>
                                          </p:val>
                                        </p:tav>
                                        <p:tav tm="100000">
                                          <p:val>
                                            <p:strVal val="ppt_w"/>
                                          </p:val>
                                        </p:tav>
                                      </p:tavLst>
                                    </p:anim>
                                    <p:anim calcmode="lin" valueType="num">
                                      <p:cBhvr>
                                        <p:cTn id="33" dur="2000"/>
                                        <p:tgtEl>
                                          <p:spTgt spid="10"/>
                                        </p:tgtEl>
                                        <p:attrNameLst>
                                          <p:attrName>ppt_h</p:attrName>
                                        </p:attrNameLst>
                                      </p:cBhvr>
                                      <p:tavLst>
                                        <p:tav tm="0">
                                          <p:val>
                                            <p:strVal val="ppt_h"/>
                                          </p:val>
                                        </p:tav>
                                        <p:tav tm="100000">
                                          <p:val>
                                            <p:fltVal val="0"/>
                                          </p:val>
                                        </p:tav>
                                      </p:tavLst>
                                    </p:anim>
                                    <p:set>
                                      <p:cBhvr>
                                        <p:cTn id="34" dur="1" fill="hold">
                                          <p:stCondLst>
                                            <p:cond delay="1999"/>
                                          </p:stCondLst>
                                        </p:cTn>
                                        <p:tgtEl>
                                          <p:spTgt spid="10"/>
                                        </p:tgtEl>
                                        <p:attrNameLst>
                                          <p:attrName>style.visibility</p:attrName>
                                        </p:attrNameLst>
                                      </p:cBhvr>
                                      <p:to>
                                        <p:strVal val="hidden"/>
                                      </p:to>
                                    </p:set>
                                  </p:childTnLst>
                                </p:cTn>
                              </p:par>
                              <p:par>
                                <p:cTn id="35" presetID="16" presetClass="entr" presetSubtype="37"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outVertical)">
                                      <p:cBhvr>
                                        <p:cTn id="37" dur="3000"/>
                                        <p:tgtEl>
                                          <p:spTgt spid="4"/>
                                        </p:tgtEl>
                                      </p:cBhvr>
                                    </p:animEffect>
                                  </p:childTnLst>
                                </p:cTn>
                              </p:par>
                            </p:childTnLst>
                          </p:cTn>
                        </p:par>
                        <p:par>
                          <p:cTn id="38" fill="hold">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1"/>
                                          </p:val>
                                        </p:tav>
                                        <p:tav tm="100000">
                                          <p:val>
                                            <p:strVal val="#ppt_x"/>
                                          </p:val>
                                        </p:tav>
                                      </p:tavLst>
                                    </p:anim>
                                    <p:anim calcmode="lin" valueType="num">
                                      <p:cBhvr>
                                        <p:cTn id="4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ubilee-showgirl.jpg"/>
          <p:cNvPicPr>
            <a:picLocks noChangeAspect="1"/>
          </p:cNvPicPr>
          <p:nvPr/>
        </p:nvPicPr>
        <p:blipFill>
          <a:blip r:embed="rId2"/>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339752" cy="5715000"/>
          </a:xfrm>
          <a:prstGeom prst="rect">
            <a:avLst/>
          </a:prstGeom>
          <a:gradFill>
            <a:gsLst>
              <a:gs pos="38000">
                <a:schemeClr val="bg2">
                  <a:lumMod val="60000"/>
                  <a:lumOff val="40000"/>
                  <a:alpha val="45000"/>
                </a:schemeClr>
              </a:gs>
              <a:gs pos="20000">
                <a:srgbClr val="000040"/>
              </a:gs>
              <a:gs pos="50000">
                <a:srgbClr val="400040"/>
              </a:gs>
              <a:gs pos="75000">
                <a:srgbClr val="8F0040"/>
              </a:gs>
              <a:gs pos="89999">
                <a:srgbClr val="F27300"/>
              </a:gs>
              <a:gs pos="100000">
                <a:srgbClr val="FFBF00"/>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876256" y="0"/>
            <a:ext cx="2267744" cy="5715000"/>
          </a:xfrm>
          <a:prstGeom prst="rect">
            <a:avLst/>
          </a:prstGeom>
          <a:gradFill>
            <a:gsLst>
              <a:gs pos="38000">
                <a:schemeClr val="bg2">
                  <a:lumMod val="60000"/>
                  <a:lumOff val="40000"/>
                  <a:alpha val="45000"/>
                </a:schemeClr>
              </a:gs>
              <a:gs pos="20000">
                <a:srgbClr val="000040"/>
              </a:gs>
              <a:gs pos="50000">
                <a:srgbClr val="400040"/>
              </a:gs>
              <a:gs pos="75000">
                <a:srgbClr val="8F0040"/>
              </a:gs>
              <a:gs pos="89999">
                <a:srgbClr val="F27300"/>
              </a:gs>
              <a:gs pos="100000">
                <a:srgbClr val="FFBF00"/>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339975" y="0"/>
            <a:ext cx="4535488" cy="11176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2339975" y="1177925"/>
            <a:ext cx="4535488" cy="10795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2339975" y="2317750"/>
            <a:ext cx="4535488" cy="1200150"/>
          </a:xfrm>
          <a:prstGeom prst="rect">
            <a:avLst/>
          </a:prstGeom>
          <a:solidFill>
            <a:schemeClr val="tx2">
              <a:lumMod val="9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2339975" y="3576638"/>
            <a:ext cx="4535488" cy="1020762"/>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2339975" y="4657725"/>
            <a:ext cx="4535488" cy="1057275"/>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692275" y="4370388"/>
            <a:ext cx="62642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Eurico (440 – 484) fue rey de los visigodos (después de asesinar a su hermano Teodorico II) desde 466 al 484. Era hijo de Teodorico I y le sucedería a su muerte, su hijo Alarico II (El poder corrompe, que verdad es).</a:t>
            </a:r>
          </a:p>
        </p:txBody>
      </p:sp>
    </p:spTree>
  </p:cSld>
  <p:clrMapOvr>
    <a:masterClrMapping/>
  </p:clrMapOvr>
  <p:transition spd="slow" advTm="25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3000"/>
                                        <p:tgtEl>
                                          <p:spTgt spid="10"/>
                                        </p:tgtEl>
                                      </p:cBhvr>
                                    </p:animEffect>
                                  </p:childTnLst>
                                </p:cTn>
                              </p:par>
                              <p:par>
                                <p:cTn id="11" presetID="7" presetClass="exit" presetSubtype="1" fill="hold" nodeType="withEffect">
                                  <p:stCondLst>
                                    <p:cond delay="0"/>
                                  </p:stCondLst>
                                  <p:childTnLst>
                                    <p:anim calcmode="lin" valueType="num">
                                      <p:cBhvr additive="base">
                                        <p:cTn id="12" dur="3000"/>
                                        <p:tgtEl>
                                          <p:spTgt spid="12"/>
                                        </p:tgtEl>
                                        <p:attrNameLst>
                                          <p:attrName>ppt_x</p:attrName>
                                        </p:attrNameLst>
                                      </p:cBhvr>
                                      <p:tavLst>
                                        <p:tav tm="0">
                                          <p:val>
                                            <p:strVal val="ppt_x"/>
                                          </p:val>
                                        </p:tav>
                                        <p:tav tm="100000">
                                          <p:val>
                                            <p:strVal val="ppt_x"/>
                                          </p:val>
                                        </p:tav>
                                      </p:tavLst>
                                    </p:anim>
                                    <p:anim calcmode="lin" valueType="num">
                                      <p:cBhvr additive="base">
                                        <p:cTn id="13" dur="3000"/>
                                        <p:tgtEl>
                                          <p:spTgt spid="12"/>
                                        </p:tgtEl>
                                        <p:attrNameLst>
                                          <p:attrName>ppt_y</p:attrName>
                                        </p:attrNameLst>
                                      </p:cBhvr>
                                      <p:tavLst>
                                        <p:tav tm="0">
                                          <p:val>
                                            <p:strVal val="ppt_y"/>
                                          </p:val>
                                        </p:tav>
                                        <p:tav tm="100000">
                                          <p:val>
                                            <p:strVal val="0-ppt_h/2"/>
                                          </p:val>
                                        </p:tav>
                                      </p:tavLst>
                                    </p:anim>
                                    <p:set>
                                      <p:cBhvr>
                                        <p:cTn id="14" dur="1" fill="hold">
                                          <p:stCondLst>
                                            <p:cond delay="2999"/>
                                          </p:stCondLst>
                                        </p:cTn>
                                        <p:tgtEl>
                                          <p:spTgt spid="12"/>
                                        </p:tgtEl>
                                        <p:attrNameLst>
                                          <p:attrName>style.visibility</p:attrName>
                                        </p:attrNameLst>
                                      </p:cBhvr>
                                      <p:to>
                                        <p:strVal val="hidden"/>
                                      </p:to>
                                    </p:set>
                                  </p:childTnLst>
                                </p:cTn>
                              </p:par>
                              <p:par>
                                <p:cTn id="15" presetID="7" presetClass="exit" presetSubtype="1" fill="hold" nodeType="withEffect">
                                  <p:stCondLst>
                                    <p:cond delay="0"/>
                                  </p:stCondLst>
                                  <p:childTnLst>
                                    <p:anim calcmode="lin" valueType="num">
                                      <p:cBhvr additive="base">
                                        <p:cTn id="16" dur="3000"/>
                                        <p:tgtEl>
                                          <p:spTgt spid="16"/>
                                        </p:tgtEl>
                                        <p:attrNameLst>
                                          <p:attrName>ppt_x</p:attrName>
                                        </p:attrNameLst>
                                      </p:cBhvr>
                                      <p:tavLst>
                                        <p:tav tm="0">
                                          <p:val>
                                            <p:strVal val="ppt_x"/>
                                          </p:val>
                                        </p:tav>
                                        <p:tav tm="100000">
                                          <p:val>
                                            <p:strVal val="ppt_x"/>
                                          </p:val>
                                        </p:tav>
                                      </p:tavLst>
                                    </p:anim>
                                    <p:anim calcmode="lin" valueType="num">
                                      <p:cBhvr additive="base">
                                        <p:cTn id="17" dur="3000"/>
                                        <p:tgtEl>
                                          <p:spTgt spid="16"/>
                                        </p:tgtEl>
                                        <p:attrNameLst>
                                          <p:attrName>ppt_y</p:attrName>
                                        </p:attrNameLst>
                                      </p:cBhvr>
                                      <p:tavLst>
                                        <p:tav tm="0">
                                          <p:val>
                                            <p:strVal val="ppt_y"/>
                                          </p:val>
                                        </p:tav>
                                        <p:tav tm="100000">
                                          <p:val>
                                            <p:strVal val="0-ppt_h/2"/>
                                          </p:val>
                                        </p:tav>
                                      </p:tavLst>
                                    </p:anim>
                                    <p:set>
                                      <p:cBhvr>
                                        <p:cTn id="18" dur="1" fill="hold">
                                          <p:stCondLst>
                                            <p:cond delay="2999"/>
                                          </p:stCondLst>
                                        </p:cTn>
                                        <p:tgtEl>
                                          <p:spTgt spid="16"/>
                                        </p:tgtEl>
                                        <p:attrNameLst>
                                          <p:attrName>style.visibility</p:attrName>
                                        </p:attrNameLst>
                                      </p:cBhvr>
                                      <p:to>
                                        <p:strVal val="hidden"/>
                                      </p:to>
                                    </p:set>
                                  </p:childTnLst>
                                </p:cTn>
                              </p:par>
                              <p:par>
                                <p:cTn id="19" presetID="7" presetClass="exit" presetSubtype="1" fill="hold" nodeType="withEffect">
                                  <p:stCondLst>
                                    <p:cond delay="0"/>
                                  </p:stCondLst>
                                  <p:childTnLst>
                                    <p:anim calcmode="lin" valueType="num">
                                      <p:cBhvr additive="base">
                                        <p:cTn id="20" dur="3000"/>
                                        <p:tgtEl>
                                          <p:spTgt spid="18"/>
                                        </p:tgtEl>
                                        <p:attrNameLst>
                                          <p:attrName>ppt_x</p:attrName>
                                        </p:attrNameLst>
                                      </p:cBhvr>
                                      <p:tavLst>
                                        <p:tav tm="0">
                                          <p:val>
                                            <p:strVal val="ppt_x"/>
                                          </p:val>
                                        </p:tav>
                                        <p:tav tm="100000">
                                          <p:val>
                                            <p:strVal val="ppt_x"/>
                                          </p:val>
                                        </p:tav>
                                      </p:tavLst>
                                    </p:anim>
                                    <p:anim calcmode="lin" valueType="num">
                                      <p:cBhvr additive="base">
                                        <p:cTn id="21" dur="3000"/>
                                        <p:tgtEl>
                                          <p:spTgt spid="18"/>
                                        </p:tgtEl>
                                        <p:attrNameLst>
                                          <p:attrName>ppt_y</p:attrName>
                                        </p:attrNameLst>
                                      </p:cBhvr>
                                      <p:tavLst>
                                        <p:tav tm="0">
                                          <p:val>
                                            <p:strVal val="ppt_y"/>
                                          </p:val>
                                        </p:tav>
                                        <p:tav tm="100000">
                                          <p:val>
                                            <p:strVal val="0-ppt_h/2"/>
                                          </p:val>
                                        </p:tav>
                                      </p:tavLst>
                                    </p:anim>
                                    <p:set>
                                      <p:cBhvr>
                                        <p:cTn id="22" dur="1" fill="hold">
                                          <p:stCondLst>
                                            <p:cond delay="2999"/>
                                          </p:stCondLst>
                                        </p:cTn>
                                        <p:tgtEl>
                                          <p:spTgt spid="18"/>
                                        </p:tgtEl>
                                        <p:attrNameLst>
                                          <p:attrName>style.visibility</p:attrName>
                                        </p:attrNameLst>
                                      </p:cBhvr>
                                      <p:to>
                                        <p:strVal val="hidden"/>
                                      </p:to>
                                    </p:set>
                                  </p:childTnLst>
                                </p:cTn>
                              </p:par>
                              <p:par>
                                <p:cTn id="23" presetID="7" presetClass="exit" presetSubtype="1" fill="hold" nodeType="withEffect">
                                  <p:stCondLst>
                                    <p:cond delay="0"/>
                                  </p:stCondLst>
                                  <p:childTnLst>
                                    <p:anim calcmode="lin" valueType="num">
                                      <p:cBhvr additive="base">
                                        <p:cTn id="24" dur="3000"/>
                                        <p:tgtEl>
                                          <p:spTgt spid="22"/>
                                        </p:tgtEl>
                                        <p:attrNameLst>
                                          <p:attrName>ppt_x</p:attrName>
                                        </p:attrNameLst>
                                      </p:cBhvr>
                                      <p:tavLst>
                                        <p:tav tm="0">
                                          <p:val>
                                            <p:strVal val="ppt_x"/>
                                          </p:val>
                                        </p:tav>
                                        <p:tav tm="100000">
                                          <p:val>
                                            <p:strVal val="ppt_x"/>
                                          </p:val>
                                        </p:tav>
                                      </p:tavLst>
                                    </p:anim>
                                    <p:anim calcmode="lin" valueType="num">
                                      <p:cBhvr additive="base">
                                        <p:cTn id="25" dur="3000"/>
                                        <p:tgtEl>
                                          <p:spTgt spid="22"/>
                                        </p:tgtEl>
                                        <p:attrNameLst>
                                          <p:attrName>ppt_y</p:attrName>
                                        </p:attrNameLst>
                                      </p:cBhvr>
                                      <p:tavLst>
                                        <p:tav tm="0">
                                          <p:val>
                                            <p:strVal val="ppt_y"/>
                                          </p:val>
                                        </p:tav>
                                        <p:tav tm="100000">
                                          <p:val>
                                            <p:strVal val="0-ppt_h/2"/>
                                          </p:val>
                                        </p:tav>
                                      </p:tavLst>
                                    </p:anim>
                                    <p:set>
                                      <p:cBhvr>
                                        <p:cTn id="26" dur="1" fill="hold">
                                          <p:stCondLst>
                                            <p:cond delay="2999"/>
                                          </p:stCondLst>
                                        </p:cTn>
                                        <p:tgtEl>
                                          <p:spTgt spid="22"/>
                                        </p:tgtEl>
                                        <p:attrNameLst>
                                          <p:attrName>style.visibility</p:attrName>
                                        </p:attrNameLst>
                                      </p:cBhvr>
                                      <p:to>
                                        <p:strVal val="hidden"/>
                                      </p:to>
                                    </p:set>
                                  </p:childTnLst>
                                </p:cTn>
                              </p:par>
                              <p:par>
                                <p:cTn id="27" presetID="7" presetClass="exit" presetSubtype="1" fill="hold" nodeType="withEffect">
                                  <p:stCondLst>
                                    <p:cond delay="0"/>
                                  </p:stCondLst>
                                  <p:childTnLst>
                                    <p:anim calcmode="lin" valueType="num">
                                      <p:cBhvr additive="base">
                                        <p:cTn id="28" dur="3000"/>
                                        <p:tgtEl>
                                          <p:spTgt spid="24"/>
                                        </p:tgtEl>
                                        <p:attrNameLst>
                                          <p:attrName>ppt_x</p:attrName>
                                        </p:attrNameLst>
                                      </p:cBhvr>
                                      <p:tavLst>
                                        <p:tav tm="0">
                                          <p:val>
                                            <p:strVal val="ppt_x"/>
                                          </p:val>
                                        </p:tav>
                                        <p:tav tm="100000">
                                          <p:val>
                                            <p:strVal val="ppt_x"/>
                                          </p:val>
                                        </p:tav>
                                      </p:tavLst>
                                    </p:anim>
                                    <p:anim calcmode="lin" valueType="num">
                                      <p:cBhvr additive="base">
                                        <p:cTn id="29" dur="3000"/>
                                        <p:tgtEl>
                                          <p:spTgt spid="24"/>
                                        </p:tgtEl>
                                        <p:attrNameLst>
                                          <p:attrName>ppt_y</p:attrName>
                                        </p:attrNameLst>
                                      </p:cBhvr>
                                      <p:tavLst>
                                        <p:tav tm="0">
                                          <p:val>
                                            <p:strVal val="ppt_y"/>
                                          </p:val>
                                        </p:tav>
                                        <p:tav tm="100000">
                                          <p:val>
                                            <p:strVal val="0-ppt_h/2"/>
                                          </p:val>
                                        </p:tav>
                                      </p:tavLst>
                                    </p:anim>
                                    <p:set>
                                      <p:cBhvr>
                                        <p:cTn id="30" dur="1" fill="hold">
                                          <p:stCondLst>
                                            <p:cond delay="2999"/>
                                          </p:stCondLst>
                                        </p:cTn>
                                        <p:tgtEl>
                                          <p:spTgt spid="24"/>
                                        </p:tgtEl>
                                        <p:attrNameLst>
                                          <p:attrName>style.visibility</p:attrName>
                                        </p:attrNameLst>
                                      </p:cBhvr>
                                      <p:to>
                                        <p:strVal val="hidden"/>
                                      </p:to>
                                    </p:se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1"/>
                                          </p:val>
                                        </p:tav>
                                        <p:tav tm="100000">
                                          <p:val>
                                            <p:strVal val="#ppt_x"/>
                                          </p:val>
                                        </p:tav>
                                      </p:tavLst>
                                    </p:anim>
                                    <p:anim calcmode="lin" valueType="num">
                                      <p:cBhvr>
                                        <p:cTn id="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a:srcRect/>
          <a:stretch>
            <a:fillRect/>
          </a:stretch>
        </p:blipFill>
        <p:spPr>
          <a:xfrm>
            <a:off x="2124075" y="0"/>
            <a:ext cx="4824413"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948488" y="0"/>
            <a:ext cx="2195512"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24075" y="0"/>
            <a:ext cx="1006475"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132138" y="0"/>
            <a:ext cx="863600"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995738" y="0"/>
            <a:ext cx="935037"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932363" y="0"/>
            <a:ext cx="1081087"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011863" y="0"/>
            <a:ext cx="935037"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0"/>
            <a:ext cx="21240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755650" y="4657725"/>
            <a:ext cx="79216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Ataúlfo</a:t>
            </a:r>
            <a:r>
              <a:rPr lang="es-ES" b="1" dirty="0">
                <a:effectLst>
                  <a:glow rad="101600">
                    <a:schemeClr val="accent2">
                      <a:satMod val="175000"/>
                      <a:alpha val="40000"/>
                    </a:schemeClr>
                  </a:glow>
                  <a:outerShdw blurRad="38100" dist="38100" dir="2700000" algn="tl">
                    <a:srgbClr val="000000">
                      <a:alpha val="43137"/>
                    </a:srgbClr>
                  </a:outerShdw>
                </a:effectLst>
              </a:rPr>
              <a:t>, nacido en ¿372?, fue rey de los visigodos del 410 al 415. De la dinastía </a:t>
            </a:r>
            <a:r>
              <a:rPr lang="es-ES" b="1" dirty="0" err="1">
                <a:effectLst>
                  <a:glow rad="101600">
                    <a:schemeClr val="accent2">
                      <a:satMod val="175000"/>
                      <a:alpha val="40000"/>
                    </a:schemeClr>
                  </a:glow>
                  <a:outerShdw blurRad="38100" dist="38100" dir="2700000" algn="tl">
                    <a:srgbClr val="000000">
                      <a:alpha val="43137"/>
                    </a:srgbClr>
                  </a:outerShdw>
                </a:effectLst>
              </a:rPr>
              <a:t>baltinga</a:t>
            </a:r>
            <a:r>
              <a:rPr lang="es-ES" b="1" dirty="0">
                <a:effectLst>
                  <a:glow rad="101600">
                    <a:schemeClr val="accent2">
                      <a:satMod val="175000"/>
                      <a:alpha val="40000"/>
                    </a:schemeClr>
                  </a:glow>
                  <a:outerShdw blurRad="38100" dist="38100" dir="2700000" algn="tl">
                    <a:srgbClr val="000000">
                      <a:alpha val="43137"/>
                    </a:srgbClr>
                  </a:outerShdw>
                </a:effectLst>
              </a:rPr>
              <a:t>, fue nombrado rey al estilo germano (sobre la tumba de su antecesor) a la muerte de su primo y cuñado Alarico I.</a:t>
            </a:r>
          </a:p>
        </p:txBody>
      </p:sp>
    </p:spTree>
  </p:cSld>
  <p:clrMapOvr>
    <a:masterClrMapping/>
  </p:clrMapOvr>
  <mc:AlternateContent xmlns:mc="http://schemas.openxmlformats.org/markup-compatibility/2006" xmlns:p14="http://schemas.microsoft.com/office/powerpoint/2010/main">
    <mc:Choice Requires="p14">
      <p:transition spd="slow" p14:dur="2000" advTm="25000">
        <p:cover dir="ld"/>
      </p:transition>
    </mc:Choice>
    <mc:Fallback xmlns="">
      <p:transition spd="slow" advTm="25000">
        <p:cover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3000"/>
                                        <p:tgtEl>
                                          <p:spTgt spid="15"/>
                                        </p:tgtEl>
                                      </p:cBhvr>
                                    </p:animEffect>
                                  </p:childTnLst>
                                </p:cTn>
                              </p:par>
                              <p:par>
                                <p:cTn id="14" presetID="8" presetClass="exit" presetSubtype="32" fill="hold"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anim calcmode="lin" valueType="num">
                                      <p:cBhvr>
                                        <p:cTn id="37" dur="1000" fill="hold"/>
                                        <p:tgtEl>
                                          <p:spTgt spid="17"/>
                                        </p:tgtEl>
                                        <p:attrNameLst>
                                          <p:attrName>ppt_x</p:attrName>
                                        </p:attrNameLst>
                                      </p:cBhvr>
                                      <p:tavLst>
                                        <p:tav tm="0">
                                          <p:val>
                                            <p:strVal val="#ppt_x-.1"/>
                                          </p:val>
                                        </p:tav>
                                        <p:tav tm="100000">
                                          <p:val>
                                            <p:strVal val="#ppt_x"/>
                                          </p:val>
                                        </p:tav>
                                      </p:tavLst>
                                    </p:anim>
                                    <p:anim calcmode="lin" valueType="num">
                                      <p:cBhvr>
                                        <p:cTn id="3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9.jpg"/>
          <p:cNvPicPr>
            <a:picLocks noChangeAspect="1"/>
          </p:cNvPicPr>
          <p:nvPr/>
        </p:nvPicPr>
        <p:blipFill>
          <a:blip r:embed="rId2"/>
          <a:srcRect/>
          <a:stretch>
            <a:fillRect/>
          </a:stretch>
        </p:blipFill>
        <p:spPr bwMode="auto">
          <a:xfrm>
            <a:off x="0" y="-3000"/>
            <a:ext cx="9144000" cy="5721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9.jpg"/>
          <p:cNvPicPr>
            <a:picLocks noChangeAspect="1"/>
          </p:cNvPicPr>
          <p:nvPr/>
        </p:nvPicPr>
        <p:blipFill>
          <a:blip r:embed="rId2"/>
          <a:srcRect/>
          <a:stretch>
            <a:fillRect/>
          </a:stretch>
        </p:blipFill>
        <p:spPr bwMode="auto">
          <a:xfrm>
            <a:off x="0" y="4500"/>
            <a:ext cx="9144000" cy="5706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9.jpg"/>
          <p:cNvPicPr>
            <a:picLocks noChangeAspect="1"/>
          </p:cNvPicPr>
          <p:nvPr/>
        </p:nvPicPr>
        <p:blipFill>
          <a:blip r:embed="rId2"/>
          <a:srcRect/>
          <a:stretch>
            <a:fillRect/>
          </a:stretch>
        </p:blipFill>
        <p:spPr bwMode="auto">
          <a:xfrm>
            <a:off x="4763" y="0"/>
            <a:ext cx="9134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7" y="4657700"/>
            <a:ext cx="79216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Terminamos esta fila de reyes que están a la sombra, pero a la otra no </a:t>
            </a:r>
            <a:r>
              <a:rPr lang="es-ES" b="1" dirty="0" smtClean="0">
                <a:effectLst>
                  <a:glow rad="101600">
                    <a:schemeClr val="accent2">
                      <a:satMod val="175000"/>
                      <a:alpha val="40000"/>
                    </a:schemeClr>
                  </a:glow>
                  <a:outerShdw blurRad="38100" dist="38100" dir="2700000" algn="tl">
                    <a:srgbClr val="000000">
                      <a:alpha val="43137"/>
                    </a:srgbClr>
                  </a:outerShdw>
                </a:effectLst>
              </a:rPr>
              <a:t>vamos </a:t>
            </a:r>
            <a:r>
              <a:rPr lang="es-ES" b="1" dirty="0">
                <a:effectLst>
                  <a:glow rad="101600">
                    <a:schemeClr val="accent2">
                      <a:satMod val="175000"/>
                      <a:alpha val="40000"/>
                    </a:schemeClr>
                  </a:glow>
                  <a:outerShdw blurRad="38100" dist="38100" dir="2700000" algn="tl">
                    <a:srgbClr val="000000">
                      <a:alpha val="43137"/>
                    </a:srgbClr>
                  </a:outerShdw>
                </a:effectLst>
              </a:rPr>
              <a:t>a ir por que están al sol y no veas como le </a:t>
            </a:r>
            <a:r>
              <a:rPr lang="es-ES" b="1" dirty="0" smtClean="0">
                <a:effectLst>
                  <a:glow rad="101600">
                    <a:schemeClr val="accent2">
                      <a:satMod val="175000"/>
                      <a:alpha val="40000"/>
                    </a:schemeClr>
                  </a:glow>
                  <a:outerShdw blurRad="38100" dist="38100" dir="2700000" algn="tl">
                    <a:srgbClr val="000000">
                      <a:alpha val="43137"/>
                    </a:srgbClr>
                  </a:outerShdw>
                </a:effectLst>
              </a:rPr>
              <a:t>pega el moreno, a 40 grados en la sombra.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cover dir="lu"/>
      </p:transition>
    </mc:Choice>
    <mc:Fallback xmlns="">
      <p:transition spd="slow" advTm="21000">
        <p:cover dir="l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7px-CaesarsPalaceInterior.jpg"/>
          <p:cNvPicPr>
            <a:picLocks noChangeAspect="1"/>
          </p:cNvPicPr>
          <p:nvPr/>
        </p:nvPicPr>
        <p:blipFill>
          <a:blip r:embed="rId2"/>
          <a:srcRect/>
          <a:stretch>
            <a:fillRect/>
          </a:stretch>
        </p:blipFill>
        <p:spPr bwMode="auto">
          <a:xfrm>
            <a:off x="1979613" y="0"/>
            <a:ext cx="5184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traso"/>
          <p:cNvSpPr/>
          <p:nvPr/>
        </p:nvSpPr>
        <p:spPr>
          <a:xfrm rot="16200000">
            <a:off x="1714501" y="265112"/>
            <a:ext cx="5715000" cy="5184775"/>
          </a:xfrm>
          <a:prstGeom prst="flowChartDelay">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traso"/>
          <p:cNvSpPr/>
          <p:nvPr/>
        </p:nvSpPr>
        <p:spPr>
          <a:xfrm rot="16200000">
            <a:off x="1714501" y="265112"/>
            <a:ext cx="5715000" cy="5184775"/>
          </a:xfrm>
          <a:prstGeom prst="flowChartDelay">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164388" y="0"/>
            <a:ext cx="1979612"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164388" y="0"/>
            <a:ext cx="1979612"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1979613"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1979613"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857356" y="4857764"/>
            <a:ext cx="54737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Y tras haber paseado por delante de los reyes</a:t>
            </a:r>
          </a:p>
          <a:p>
            <a:r>
              <a:rPr lang="es-ES" b="1" dirty="0">
                <a:effectLst>
                  <a:glow rad="101600">
                    <a:srgbClr val="C00000">
                      <a:alpha val="60000"/>
                    </a:srgbClr>
                  </a:glow>
                  <a:outerShdw blurRad="38100" dist="38100" dir="2700000" algn="tl">
                    <a:srgbClr val="1F497D"/>
                  </a:outerShdw>
                </a:effectLst>
              </a:rPr>
              <a:t>godos, nos topamos con el “Hombre Invisible”.</a:t>
            </a:r>
          </a:p>
        </p:txBody>
      </p:sp>
    </p:spTree>
  </p:cSld>
  <p:clrMapOvr>
    <a:masterClrMapping/>
  </p:clrMapOvr>
  <mc:AlternateContent xmlns:mc="http://schemas.openxmlformats.org/markup-compatibility/2006" xmlns:p14="http://schemas.microsoft.com/office/powerpoint/2010/main">
    <mc:Choice Requires="p14">
      <p:transition spd="slow" p14:dur="2500" advTm="16000">
        <p14:vortex dir="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1"/>
                                        </p:tgtEl>
                                        <p:attrNameLst>
                                          <p:attrName>ppt_x</p:attrName>
                                        </p:attrNameLst>
                                      </p:cBhvr>
                                      <p:tavLst>
                                        <p:tav tm="0">
                                          <p:val>
                                            <p:strVal val="ppt_x"/>
                                          </p:val>
                                        </p:tav>
                                        <p:tav tm="100000">
                                          <p:val>
                                            <p:strVal val="ppt_x-ppt_w/2"/>
                                          </p:val>
                                        </p:tav>
                                      </p:tavLst>
                                    </p:anim>
                                    <p:anim calcmode="lin" valueType="num">
                                      <p:cBhvr>
                                        <p:cTn id="7" dur="3000"/>
                                        <p:tgtEl>
                                          <p:spTgt spid="11"/>
                                        </p:tgtEl>
                                        <p:attrNameLst>
                                          <p:attrName>ppt_y</p:attrName>
                                        </p:attrNameLst>
                                      </p:cBhvr>
                                      <p:tavLst>
                                        <p:tav tm="0">
                                          <p:val>
                                            <p:strVal val="ppt_y"/>
                                          </p:val>
                                        </p:tav>
                                        <p:tav tm="100000">
                                          <p:val>
                                            <p:strVal val="ppt_y"/>
                                          </p:val>
                                        </p:tav>
                                      </p:tavLst>
                                    </p:anim>
                                    <p:anim calcmode="lin" valueType="num">
                                      <p:cBhvr>
                                        <p:cTn id="8" dur="3000"/>
                                        <p:tgtEl>
                                          <p:spTgt spid="11"/>
                                        </p:tgtEl>
                                        <p:attrNameLst>
                                          <p:attrName>ppt_w</p:attrName>
                                        </p:attrNameLst>
                                      </p:cBhvr>
                                      <p:tavLst>
                                        <p:tav tm="0">
                                          <p:val>
                                            <p:strVal val="ppt_w"/>
                                          </p:val>
                                        </p:tav>
                                        <p:tav tm="100000">
                                          <p:val>
                                            <p:fltVal val="0"/>
                                          </p:val>
                                        </p:tav>
                                      </p:tavLst>
                                    </p:anim>
                                    <p:anim calcmode="lin" valueType="num">
                                      <p:cBhvr>
                                        <p:cTn id="9" dur="3000"/>
                                        <p:tgtEl>
                                          <p:spTgt spid="11"/>
                                        </p:tgtEl>
                                        <p:attrNameLst>
                                          <p:attrName>ppt_h</p:attrName>
                                        </p:attrNameLst>
                                      </p:cBhvr>
                                      <p:tavLst>
                                        <p:tav tm="0">
                                          <p:val>
                                            <p:strVal val="ppt_h"/>
                                          </p:val>
                                        </p:tav>
                                        <p:tav tm="100000">
                                          <p:val>
                                            <p:strVal val="ppt_h"/>
                                          </p:val>
                                        </p:tav>
                                      </p:tavLst>
                                    </p:anim>
                                    <p:set>
                                      <p:cBhvr>
                                        <p:cTn id="10" dur="1" fill="hold">
                                          <p:stCondLst>
                                            <p:cond delay="2999"/>
                                          </p:stCondLst>
                                        </p:cTn>
                                        <p:tgtEl>
                                          <p:spTgt spid="1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12"/>
                                        </p:tgtEl>
                                        <p:attrNameLst>
                                          <p:attrName>ppt_x</p:attrName>
                                        </p:attrNameLst>
                                      </p:cBhvr>
                                      <p:tavLst>
                                        <p:tav tm="0">
                                          <p:val>
                                            <p:strVal val="ppt_x"/>
                                          </p:val>
                                        </p:tav>
                                        <p:tav tm="100000">
                                          <p:val>
                                            <p:strVal val="ppt_x+ppt_w/2"/>
                                          </p:val>
                                        </p:tav>
                                      </p:tavLst>
                                    </p:anim>
                                    <p:anim calcmode="lin" valueType="num">
                                      <p:cBhvr>
                                        <p:cTn id="13" dur="3000"/>
                                        <p:tgtEl>
                                          <p:spTgt spid="12"/>
                                        </p:tgtEl>
                                        <p:attrNameLst>
                                          <p:attrName>ppt_y</p:attrName>
                                        </p:attrNameLst>
                                      </p:cBhvr>
                                      <p:tavLst>
                                        <p:tav tm="0">
                                          <p:val>
                                            <p:strVal val="ppt_y"/>
                                          </p:val>
                                        </p:tav>
                                        <p:tav tm="100000">
                                          <p:val>
                                            <p:strVal val="ppt_y"/>
                                          </p:val>
                                        </p:tav>
                                      </p:tavLst>
                                    </p:anim>
                                    <p:anim calcmode="lin" valueType="num">
                                      <p:cBhvr>
                                        <p:cTn id="14" dur="3000"/>
                                        <p:tgtEl>
                                          <p:spTgt spid="12"/>
                                        </p:tgtEl>
                                        <p:attrNameLst>
                                          <p:attrName>ppt_w</p:attrName>
                                        </p:attrNameLst>
                                      </p:cBhvr>
                                      <p:tavLst>
                                        <p:tav tm="0">
                                          <p:val>
                                            <p:strVal val="ppt_w"/>
                                          </p:val>
                                        </p:tav>
                                        <p:tav tm="100000">
                                          <p:val>
                                            <p:fltVal val="0"/>
                                          </p:val>
                                        </p:tav>
                                      </p:tavLst>
                                    </p:anim>
                                    <p:anim calcmode="lin" valueType="num">
                                      <p:cBhvr>
                                        <p:cTn id="15" dur="3000"/>
                                        <p:tgtEl>
                                          <p:spTgt spid="12"/>
                                        </p:tgtEl>
                                        <p:attrNameLst>
                                          <p:attrName>ppt_h</p:attrName>
                                        </p:attrNameLst>
                                      </p:cBhvr>
                                      <p:tavLst>
                                        <p:tav tm="0">
                                          <p:val>
                                            <p:strVal val="ppt_h"/>
                                          </p:val>
                                        </p:tav>
                                        <p:tav tm="100000">
                                          <p:val>
                                            <p:strVal val="ppt_h"/>
                                          </p:val>
                                        </p:tav>
                                      </p:tavLst>
                                    </p:anim>
                                    <p:set>
                                      <p:cBhvr>
                                        <p:cTn id="16" dur="1" fill="hold">
                                          <p:stCondLst>
                                            <p:cond delay="2999"/>
                                          </p:stCondLst>
                                        </p:cTn>
                                        <p:tgtEl>
                                          <p:spTgt spid="12"/>
                                        </p:tgtEl>
                                        <p:attrNameLst>
                                          <p:attrName>style.visibility</p:attrName>
                                        </p:attrNameLst>
                                      </p:cBhvr>
                                      <p:to>
                                        <p:strVal val="hidden"/>
                                      </p:to>
                                    </p:se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strVal val="4/3*#ppt_w"/>
                                          </p:val>
                                        </p:tav>
                                        <p:tav tm="100000">
                                          <p:val>
                                            <p:strVal val="#ppt_w"/>
                                          </p:val>
                                        </p:tav>
                                      </p:tavLst>
                                    </p:anim>
                                    <p:anim calcmode="lin" valueType="num">
                                      <p:cBhvr>
                                        <p:cTn id="26" dur="3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1.jpg"/>
          <p:cNvPicPr>
            <a:picLocks noChangeAspect="1"/>
          </p:cNvPicPr>
          <p:nvPr/>
        </p:nvPicPr>
        <p:blipFill>
          <a:blip r:embed="rId2"/>
          <a:srcRect/>
          <a:stretch>
            <a:fillRect/>
          </a:stretch>
        </p:blipFill>
        <p:spPr bwMode="auto">
          <a:xfrm>
            <a:off x="4763" y="2958"/>
            <a:ext cx="9134475" cy="57090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657700"/>
            <a:ext cx="80645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calle siempre está a rebosar de “mimos” y de “Estatuas Humanas” saben que es un sitio muy turístico y muy </a:t>
            </a:r>
            <a:r>
              <a:rPr lang="es-ES" b="1" dirty="0" smtClean="0">
                <a:effectLst>
                  <a:glow rad="101600">
                    <a:schemeClr val="accent2">
                      <a:satMod val="175000"/>
                      <a:alpha val="40000"/>
                    </a:schemeClr>
                  </a:glow>
                  <a:outerShdw blurRad="38100" dist="38100" dir="2700000" algn="tl">
                    <a:srgbClr val="000000">
                      <a:alpha val="43137"/>
                    </a:srgbClr>
                  </a:outerShdw>
                </a:effectLst>
              </a:rPr>
              <a:t>concurrido, pero hoy es un día demasiado caluroso.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pull/>
      </p:transition>
    </mc:Choice>
    <mc:Fallback xmlns="">
      <p:transition spd="slow" advTm="2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na María\Desktop\plajyt-e-na-tailandskiq-brqg.jpg"/>
          <p:cNvPicPr>
            <a:picLocks noChangeAspect="1" noChangeArrowheads="1"/>
          </p:cNvPicPr>
          <p:nvPr/>
        </p:nvPicPr>
        <p:blipFill>
          <a:blip r:embed="rId2"/>
          <a:srcRect r="50000" b="50000"/>
          <a:stretch>
            <a:fillRect/>
          </a:stretch>
        </p:blipFill>
        <p:spPr bwMode="auto">
          <a:xfrm>
            <a:off x="0" y="-311150"/>
            <a:ext cx="4572000" cy="3168650"/>
          </a:xfrm>
          <a:prstGeom prst="rect">
            <a:avLst/>
          </a:prstGeom>
          <a:noFill/>
          <a:ln w="9525">
            <a:noFill/>
            <a:miter lim="800000"/>
            <a:headEnd/>
            <a:tailEnd/>
          </a:ln>
        </p:spPr>
      </p:pic>
      <p:pic>
        <p:nvPicPr>
          <p:cNvPr id="3" name="Picture 2" descr="C:\Users\Ana María\Desktop\plajyt-e-na-tailandskiq-brqg.jpg"/>
          <p:cNvPicPr>
            <a:picLocks noChangeAspect="1" noChangeArrowheads="1"/>
          </p:cNvPicPr>
          <p:nvPr/>
        </p:nvPicPr>
        <p:blipFill>
          <a:blip r:embed="rId2"/>
          <a:srcRect l="50000" b="50000"/>
          <a:stretch>
            <a:fillRect/>
          </a:stretch>
        </p:blipFill>
        <p:spPr bwMode="auto">
          <a:xfrm>
            <a:off x="4572000" y="-311150"/>
            <a:ext cx="4572000" cy="3168650"/>
          </a:xfrm>
          <a:prstGeom prst="rect">
            <a:avLst/>
          </a:prstGeom>
          <a:noFill/>
          <a:ln w="9525">
            <a:noFill/>
            <a:miter lim="800000"/>
            <a:headEnd/>
            <a:tailEnd/>
          </a:ln>
        </p:spPr>
      </p:pic>
      <p:pic>
        <p:nvPicPr>
          <p:cNvPr id="5" name="Picture 2" descr="C:\Users\Ana María\Desktop\plajyt-e-na-tailandskiq-brqg.jpg"/>
          <p:cNvPicPr>
            <a:picLocks noChangeAspect="1" noChangeArrowheads="1"/>
          </p:cNvPicPr>
          <p:nvPr/>
        </p:nvPicPr>
        <p:blipFill>
          <a:blip r:embed="rId2"/>
          <a:srcRect t="50262" r="50000"/>
          <a:stretch>
            <a:fillRect/>
          </a:stretch>
        </p:blipFill>
        <p:spPr bwMode="auto">
          <a:xfrm>
            <a:off x="0" y="2857500"/>
            <a:ext cx="4572000" cy="3095625"/>
          </a:xfrm>
          <a:prstGeom prst="rect">
            <a:avLst/>
          </a:prstGeom>
          <a:noFill/>
          <a:ln w="9525">
            <a:noFill/>
            <a:miter lim="800000"/>
            <a:headEnd/>
            <a:tailEnd/>
          </a:ln>
        </p:spPr>
      </p:pic>
      <p:pic>
        <p:nvPicPr>
          <p:cNvPr id="6" name="Picture 2" descr="C:\Users\Ana María\Desktop\plajyt-e-na-tailandskiq-brqg.jpg"/>
          <p:cNvPicPr>
            <a:picLocks noChangeAspect="1" noChangeArrowheads="1"/>
          </p:cNvPicPr>
          <p:nvPr/>
        </p:nvPicPr>
        <p:blipFill>
          <a:blip r:embed="rId2"/>
          <a:srcRect l="50000" t="50262"/>
          <a:stretch>
            <a:fillRect/>
          </a:stretch>
        </p:blipFill>
        <p:spPr bwMode="auto">
          <a:xfrm>
            <a:off x="4572000" y="2857500"/>
            <a:ext cx="4572000" cy="3095625"/>
          </a:xfrm>
          <a:prstGeom prst="rect">
            <a:avLst/>
          </a:prstGeom>
          <a:noFill/>
          <a:ln w="9525">
            <a:noFill/>
            <a:miter lim="800000"/>
            <a:headEnd/>
            <a:tailEnd/>
          </a:ln>
        </p:spPr>
      </p:pic>
      <p:sp>
        <p:nvSpPr>
          <p:cNvPr id="13" name="12 Rectángulo"/>
          <p:cNvSpPr/>
          <p:nvPr/>
        </p:nvSpPr>
        <p:spPr>
          <a:xfrm>
            <a:off x="0" y="0"/>
            <a:ext cx="9144000" cy="5715000"/>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8" y="4945063"/>
            <a:ext cx="8208962"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Pues nada amigos, una última mirada a esta calle llena de buen ambiente por que desde aquí damos un salto para </a:t>
            </a:r>
            <a:r>
              <a:rPr lang="es-ES" b="1" dirty="0" smtClean="0">
                <a:effectLst>
                  <a:glow rad="101600">
                    <a:schemeClr val="accent2">
                      <a:satMod val="175000"/>
                      <a:alpha val="40000"/>
                    </a:schemeClr>
                  </a:glow>
                  <a:outerShdw blurRad="38100" dist="38100" dir="2700000" algn="tl">
                    <a:srgbClr val="000000">
                      <a:alpha val="43137"/>
                    </a:srgbClr>
                  </a:outerShdw>
                </a:effectLst>
              </a:rPr>
              <a:t>ir </a:t>
            </a:r>
            <a:r>
              <a:rPr lang="es-ES" b="1" dirty="0">
                <a:effectLst>
                  <a:glow rad="101600">
                    <a:schemeClr val="accent2">
                      <a:satMod val="175000"/>
                      <a:alpha val="40000"/>
                    </a:schemeClr>
                  </a:glow>
                  <a:outerShdw blurRad="38100" dist="38100" dir="2700000" algn="tl">
                    <a:srgbClr val="000000">
                      <a:alpha val="43137"/>
                    </a:srgbClr>
                  </a:outerShdw>
                </a:effectLst>
              </a:rPr>
              <a:t>a otro lugar.</a:t>
            </a:r>
          </a:p>
        </p:txBody>
      </p:sp>
    </p:spTree>
  </p:cSld>
  <p:clrMapOvr>
    <a:masterClrMapping/>
  </p:clrMapOvr>
  <mc:AlternateContent xmlns:mc="http://schemas.openxmlformats.org/markup-compatibility/2006" xmlns:p14="http://schemas.microsoft.com/office/powerpoint/2010/main">
    <mc:Choice Requires="p14">
      <p:transition spd="slow" p14:dur="2000" advTm="19000">
        <p:pull/>
      </p:transition>
    </mc:Choice>
    <mc:Fallback xmlns="">
      <p:transition spd="slow" advTm="19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2500"/>
                                        <p:tgtEl>
                                          <p:spTgt spid="13"/>
                                        </p:tgtEl>
                                      </p:cBhvr>
                                    </p:animEffect>
                                    <p:set>
                                      <p:cBhvr>
                                        <p:cTn id="7" dur="1" fill="hold">
                                          <p:stCondLst>
                                            <p:cond delay="2499"/>
                                          </p:stCondLst>
                                        </p:cTn>
                                        <p:tgtEl>
                                          <p:spTgt spid="13"/>
                                        </p:tgtEl>
                                        <p:attrNameLst>
                                          <p:attrName>style.visibility</p:attrName>
                                        </p:attrNameLst>
                                      </p:cBhvr>
                                      <p:to>
                                        <p:strVal val="hidden"/>
                                      </p:to>
                                    </p:set>
                                  </p:childTnLst>
                                </p:cTn>
                              </p:par>
                              <p:par>
                                <p:cTn id="8" presetID="2" presetClass="entr" presetSubtype="8"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additive="base">
                                        <p:cTn id="10" dur="3000" fill="hold"/>
                                        <p:tgtEl>
                                          <p:spTgt spid="11266"/>
                                        </p:tgtEl>
                                        <p:attrNameLst>
                                          <p:attrName>ppt_x</p:attrName>
                                        </p:attrNameLst>
                                      </p:cBhvr>
                                      <p:tavLst>
                                        <p:tav tm="0">
                                          <p:val>
                                            <p:strVal val="0-#ppt_w/2"/>
                                          </p:val>
                                        </p:tav>
                                        <p:tav tm="100000">
                                          <p:val>
                                            <p:strVal val="#ppt_x"/>
                                          </p:val>
                                        </p:tav>
                                      </p:tavLst>
                                    </p:anim>
                                    <p:anim calcmode="lin" valueType="num">
                                      <p:cBhvr additive="base">
                                        <p:cTn id="11" dur="3000" fill="hold"/>
                                        <p:tgtEl>
                                          <p:spTgt spid="11266"/>
                                        </p:tgtEl>
                                        <p:attrNameLst>
                                          <p:attrName>ppt_y</p:attrName>
                                        </p:attrNameLst>
                                      </p:cBhvr>
                                      <p:tavLst>
                                        <p:tav tm="0">
                                          <p:val>
                                            <p:strVal val="#ppt_y"/>
                                          </p:val>
                                        </p:tav>
                                        <p:tav tm="100000">
                                          <p:val>
                                            <p:strVal val="#ppt_y"/>
                                          </p:val>
                                        </p:tav>
                                      </p:tavLst>
                                    </p:anim>
                                  </p:childTnLst>
                                </p:cTn>
                              </p:par>
                              <p:par>
                                <p:cTn id="12" presetID="18" presetClass="entr" presetSubtype="9"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Effect transition="in" filter="strips(upLeft)">
                                      <p:cBhvr>
                                        <p:cTn id="14" dur="3000"/>
                                        <p:tgtEl>
                                          <p:spTgt spid="11266"/>
                                        </p:tgtEl>
                                      </p:cBhvr>
                                    </p:animEffect>
                                  </p:childTnLst>
                                </p:cTn>
                              </p:par>
                              <p:par>
                                <p:cTn id="15" presetID="23" presetClass="entr" presetSubtype="288" fill="hold" nodeType="withEffect">
                                  <p:stCondLst>
                                    <p:cond delay="0"/>
                                  </p:stCondLst>
                                  <p:childTnLst>
                                    <p:set>
                                      <p:cBhvr>
                                        <p:cTn id="16" dur="1" fill="hold">
                                          <p:stCondLst>
                                            <p:cond delay="0"/>
                                          </p:stCondLst>
                                        </p:cTn>
                                        <p:tgtEl>
                                          <p:spTgt spid="11266"/>
                                        </p:tgtEl>
                                        <p:attrNameLst>
                                          <p:attrName>style.visibility</p:attrName>
                                        </p:attrNameLst>
                                      </p:cBhvr>
                                      <p:to>
                                        <p:strVal val="visible"/>
                                      </p:to>
                                    </p:set>
                                    <p:anim calcmode="lin" valueType="num">
                                      <p:cBhvr>
                                        <p:cTn id="17" dur="3000" fill="hold"/>
                                        <p:tgtEl>
                                          <p:spTgt spid="11266"/>
                                        </p:tgtEl>
                                        <p:attrNameLst>
                                          <p:attrName>ppt_w</p:attrName>
                                        </p:attrNameLst>
                                      </p:cBhvr>
                                      <p:tavLst>
                                        <p:tav tm="0">
                                          <p:val>
                                            <p:strVal val="4/3*#ppt_w"/>
                                          </p:val>
                                        </p:tav>
                                        <p:tav tm="100000">
                                          <p:val>
                                            <p:strVal val="#ppt_w"/>
                                          </p:val>
                                        </p:tav>
                                      </p:tavLst>
                                    </p:anim>
                                    <p:anim calcmode="lin" valueType="num">
                                      <p:cBhvr>
                                        <p:cTn id="18" dur="3000" fill="hold"/>
                                        <p:tgtEl>
                                          <p:spTgt spid="11266"/>
                                        </p:tgtEl>
                                        <p:attrNameLst>
                                          <p:attrName>ppt_h</p:attrName>
                                        </p:attrNameLst>
                                      </p:cBhvr>
                                      <p:tavLst>
                                        <p:tav tm="0">
                                          <p:val>
                                            <p:strVal val="4/3*#ppt_h"/>
                                          </p:val>
                                        </p:tav>
                                        <p:tav tm="100000">
                                          <p:val>
                                            <p:strVal val="#ppt_h"/>
                                          </p:val>
                                        </p:tav>
                                      </p:tavLst>
                                    </p:anim>
                                  </p:childTnLst>
                                </p:cTn>
                              </p:par>
                              <p:par>
                                <p:cTn id="19" presetID="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18" presetClass="entr" presetSubtype="3"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strips(upRight)">
                                      <p:cBhvr>
                                        <p:cTn id="25" dur="3000"/>
                                        <p:tgtEl>
                                          <p:spTgt spid="3"/>
                                        </p:tgtEl>
                                      </p:cBhvr>
                                    </p:animEffect>
                                  </p:childTnLst>
                                </p:cTn>
                              </p:par>
                              <p:par>
                                <p:cTn id="26" presetID="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3000" fill="hold"/>
                                        <p:tgtEl>
                                          <p:spTgt spid="6"/>
                                        </p:tgtEl>
                                        <p:attrNameLst>
                                          <p:attrName>ppt_x</p:attrName>
                                        </p:attrNameLst>
                                      </p:cBhvr>
                                      <p:tavLst>
                                        <p:tav tm="0">
                                          <p:val>
                                            <p:strVal val="1+#ppt_w/2"/>
                                          </p:val>
                                        </p:tav>
                                        <p:tav tm="100000">
                                          <p:val>
                                            <p:strVal val="#ppt_x"/>
                                          </p:val>
                                        </p:tav>
                                      </p:tavLst>
                                    </p:anim>
                                    <p:anim calcmode="lin" valueType="num">
                                      <p:cBhvr additive="base">
                                        <p:cTn id="29" dur="3000" fill="hold"/>
                                        <p:tgtEl>
                                          <p:spTgt spid="6"/>
                                        </p:tgtEl>
                                        <p:attrNameLst>
                                          <p:attrName>ppt_y</p:attrName>
                                        </p:attrNameLst>
                                      </p:cBhvr>
                                      <p:tavLst>
                                        <p:tav tm="0">
                                          <p:val>
                                            <p:strVal val="#ppt_y"/>
                                          </p:val>
                                        </p:tav>
                                        <p:tav tm="100000">
                                          <p:val>
                                            <p:strVal val="#ppt_y"/>
                                          </p:val>
                                        </p:tav>
                                      </p:tavLst>
                                    </p:anim>
                                  </p:childTnLst>
                                </p:cTn>
                              </p:par>
                              <p:par>
                                <p:cTn id="30" presetID="23" presetClass="entr" presetSubtype="288"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3000" fill="hold"/>
                                        <p:tgtEl>
                                          <p:spTgt spid="3"/>
                                        </p:tgtEl>
                                        <p:attrNameLst>
                                          <p:attrName>ppt_w</p:attrName>
                                        </p:attrNameLst>
                                      </p:cBhvr>
                                      <p:tavLst>
                                        <p:tav tm="0">
                                          <p:val>
                                            <p:strVal val="4/3*#ppt_w"/>
                                          </p:val>
                                        </p:tav>
                                        <p:tav tm="100000">
                                          <p:val>
                                            <p:strVal val="#ppt_w"/>
                                          </p:val>
                                        </p:tav>
                                      </p:tavLst>
                                    </p:anim>
                                    <p:anim calcmode="lin" valueType="num">
                                      <p:cBhvr>
                                        <p:cTn id="33" dur="3000" fill="hold"/>
                                        <p:tgtEl>
                                          <p:spTgt spid="3"/>
                                        </p:tgtEl>
                                        <p:attrNameLst>
                                          <p:attrName>ppt_h</p:attrName>
                                        </p:attrNameLst>
                                      </p:cBhvr>
                                      <p:tavLst>
                                        <p:tav tm="0">
                                          <p:val>
                                            <p:strVal val="4/3*#ppt_h"/>
                                          </p:val>
                                        </p:tav>
                                        <p:tav tm="100000">
                                          <p:val>
                                            <p:strVal val="#ppt_h"/>
                                          </p:val>
                                        </p:tav>
                                      </p:tavLst>
                                    </p:anim>
                                  </p:childTnLst>
                                </p:cTn>
                              </p:par>
                              <p:par>
                                <p:cTn id="34" presetID="18" presetClass="entr" presetSubtype="6"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strips(downRight)">
                                      <p:cBhvr>
                                        <p:cTn id="36" dur="3000"/>
                                        <p:tgtEl>
                                          <p:spTgt spid="6"/>
                                        </p:tgtEl>
                                      </p:cBhvr>
                                    </p:animEffect>
                                  </p:childTnLst>
                                </p:cTn>
                              </p:par>
                              <p:par>
                                <p:cTn id="37" presetID="2" presetClass="entr" presetSubtype="8"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000" fill="hold"/>
                                        <p:tgtEl>
                                          <p:spTgt spid="5"/>
                                        </p:tgtEl>
                                        <p:attrNameLst>
                                          <p:attrName>ppt_x</p:attrName>
                                        </p:attrNameLst>
                                      </p:cBhvr>
                                      <p:tavLst>
                                        <p:tav tm="0">
                                          <p:val>
                                            <p:strVal val="0-#ppt_w/2"/>
                                          </p:val>
                                        </p:tav>
                                        <p:tav tm="100000">
                                          <p:val>
                                            <p:strVal val="#ppt_x"/>
                                          </p:val>
                                        </p:tav>
                                      </p:tavLst>
                                    </p:anim>
                                    <p:anim calcmode="lin" valueType="num">
                                      <p:cBhvr additive="base">
                                        <p:cTn id="40" dur="3000" fill="hold"/>
                                        <p:tgtEl>
                                          <p:spTgt spid="5"/>
                                        </p:tgtEl>
                                        <p:attrNameLst>
                                          <p:attrName>ppt_y</p:attrName>
                                        </p:attrNameLst>
                                      </p:cBhvr>
                                      <p:tavLst>
                                        <p:tav tm="0">
                                          <p:val>
                                            <p:strVal val="#ppt_y"/>
                                          </p:val>
                                        </p:tav>
                                        <p:tav tm="100000">
                                          <p:val>
                                            <p:strVal val="#ppt_y"/>
                                          </p:val>
                                        </p:tav>
                                      </p:tavLst>
                                    </p:anim>
                                  </p:childTnLst>
                                </p:cTn>
                              </p:par>
                              <p:par>
                                <p:cTn id="41" presetID="23" presetClass="entr" presetSubtype="28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strVal val="4/3*#ppt_w"/>
                                          </p:val>
                                        </p:tav>
                                        <p:tav tm="100000">
                                          <p:val>
                                            <p:strVal val="#ppt_w"/>
                                          </p:val>
                                        </p:tav>
                                      </p:tavLst>
                                    </p:anim>
                                    <p:anim calcmode="lin" valueType="num">
                                      <p:cBhvr>
                                        <p:cTn id="44" dur="3000" fill="hold"/>
                                        <p:tgtEl>
                                          <p:spTgt spid="6"/>
                                        </p:tgtEl>
                                        <p:attrNameLst>
                                          <p:attrName>ppt_h</p:attrName>
                                        </p:attrNameLst>
                                      </p:cBhvr>
                                      <p:tavLst>
                                        <p:tav tm="0">
                                          <p:val>
                                            <p:strVal val="4/3*#ppt_h"/>
                                          </p:val>
                                        </p:tav>
                                        <p:tav tm="100000">
                                          <p:val>
                                            <p:strVal val="#ppt_h"/>
                                          </p:val>
                                        </p:tav>
                                      </p:tavLst>
                                    </p:anim>
                                  </p:childTnLst>
                                </p:cTn>
                              </p:par>
                              <p:par>
                                <p:cTn id="45" presetID="18" presetClass="entr" presetSubtype="12"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strips(downLeft)">
                                      <p:cBhvr>
                                        <p:cTn id="47" dur="3000"/>
                                        <p:tgtEl>
                                          <p:spTgt spid="5"/>
                                        </p:tgtEl>
                                      </p:cBhvr>
                                    </p:animEffect>
                                  </p:childTnLst>
                                </p:cTn>
                              </p:par>
                              <p:par>
                                <p:cTn id="48" presetID="23" presetClass="entr" presetSubtype="288"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3000" fill="hold"/>
                                        <p:tgtEl>
                                          <p:spTgt spid="5"/>
                                        </p:tgtEl>
                                        <p:attrNameLst>
                                          <p:attrName>ppt_w</p:attrName>
                                        </p:attrNameLst>
                                      </p:cBhvr>
                                      <p:tavLst>
                                        <p:tav tm="0">
                                          <p:val>
                                            <p:strVal val="4/3*#ppt_w"/>
                                          </p:val>
                                        </p:tav>
                                        <p:tav tm="100000">
                                          <p:val>
                                            <p:strVal val="#ppt_w"/>
                                          </p:val>
                                        </p:tav>
                                      </p:tavLst>
                                    </p:anim>
                                    <p:anim calcmode="lin" valueType="num">
                                      <p:cBhvr>
                                        <p:cTn id="51" dur="3000" fill="hold"/>
                                        <p:tgtEl>
                                          <p:spTgt spid="5"/>
                                        </p:tgtEl>
                                        <p:attrNameLst>
                                          <p:attrName>ppt_h</p:attrName>
                                        </p:attrNameLst>
                                      </p:cBhvr>
                                      <p:tavLst>
                                        <p:tav tm="0">
                                          <p:val>
                                            <p:strVal val="4/3*#ppt_h"/>
                                          </p:val>
                                        </p:tav>
                                        <p:tav tm="100000">
                                          <p:val>
                                            <p:strVal val="#ppt_h"/>
                                          </p:val>
                                        </p:tav>
                                      </p:tavLst>
                                    </p:anim>
                                  </p:childTnLst>
                                </p:cTn>
                              </p:par>
                            </p:childTnLst>
                          </p:cTn>
                        </p:par>
                        <p:par>
                          <p:cTn id="52" fill="hold">
                            <p:stCondLst>
                              <p:cond delay="3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anim calcmode="lin" valueType="num">
                                      <p:cBhvr>
                                        <p:cTn id="56" dur="1000" fill="hold"/>
                                        <p:tgtEl>
                                          <p:spTgt spid="7"/>
                                        </p:tgtEl>
                                        <p:attrNameLst>
                                          <p:attrName>ppt_x</p:attrName>
                                        </p:attrNameLst>
                                      </p:cBhvr>
                                      <p:tavLst>
                                        <p:tav tm="0">
                                          <p:val>
                                            <p:strVal val="#ppt_x-.1"/>
                                          </p:val>
                                        </p:tav>
                                        <p:tav tm="100000">
                                          <p:val>
                                            <p:strVal val="#ppt_x"/>
                                          </p:val>
                                        </p:tav>
                                      </p:tavLst>
                                    </p:anim>
                                    <p:anim calcmode="lin" valueType="num">
                                      <p:cBhvr>
                                        <p:cTn id="5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a:srcRect/>
          <a:stretch>
            <a:fillRect/>
          </a:stretch>
        </p:blipFill>
        <p:spPr bwMode="auto">
          <a:xfrm>
            <a:off x="0" y="-20664"/>
            <a:ext cx="9144000" cy="57563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07787" y="4657700"/>
            <a:ext cx="7148589"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El parque de Enrique Tierno Galván es un parque urbano está situado en el sureste de la ciudad de </a:t>
            </a:r>
            <a:r>
              <a:rPr lang="es-ES" b="1" dirty="0" smtClean="0">
                <a:effectLst>
                  <a:glow rad="101600">
                    <a:srgbClr val="C00000">
                      <a:alpha val="60000"/>
                    </a:srgbClr>
                  </a:glow>
                  <a:outerShdw blurRad="38100" dist="38100" dir="2700000" algn="tl">
                    <a:srgbClr val="000000">
                      <a:alpha val="43137"/>
                    </a:srgbClr>
                  </a:outerShdw>
                </a:effectLst>
              </a:rPr>
              <a:t>Madrid. </a:t>
            </a:r>
            <a:r>
              <a:rPr lang="es-ES" b="1" dirty="0">
                <a:effectLst>
                  <a:glow rad="101600">
                    <a:srgbClr val="C00000">
                      <a:alpha val="60000"/>
                    </a:srgbClr>
                  </a:glow>
                  <a:outerShdw blurRad="38100" dist="38100" dir="2700000" algn="tl">
                    <a:srgbClr val="000000">
                      <a:alpha val="43137"/>
                    </a:srgbClr>
                  </a:outerShdw>
                </a:effectLst>
              </a:rPr>
              <a:t>Con 45 hectáreas, es uno de los de mayor superficie de la ciudad.</a:t>
            </a:r>
          </a:p>
        </p:txBody>
      </p:sp>
      <p:sp>
        <p:nvSpPr>
          <p:cNvPr id="8" name="7 Rectángulo"/>
          <p:cNvSpPr/>
          <p:nvPr/>
        </p:nvSpPr>
        <p:spPr>
          <a:xfrm>
            <a:off x="1148033" y="1489348"/>
            <a:ext cx="5544616" cy="74931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prstTxWarp prst="textDeflateTop">
              <a:avLst>
                <a:gd name="adj" fmla="val 38227"/>
              </a:avLst>
            </a:prstTxWarp>
            <a:spAutoFit/>
            <a:scene3d>
              <a:camera prst="orthographicFront"/>
              <a:lightRig rig="threePt" dir="t"/>
            </a:scene3d>
            <a:sp3d extrusionH="57150">
              <a:bevelT w="38100" h="38100" prst="angle"/>
            </a:sp3d>
          </a:bodyPr>
          <a:lstStyle/>
          <a:p>
            <a:pPr algn="ctr">
              <a:defRPr/>
            </a:pPr>
            <a:r>
              <a:rPr lang="es-E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01600">
                    <a:schemeClr val="accent3">
                      <a:satMod val="175000"/>
                      <a:alpha val="40000"/>
                    </a:schemeClr>
                  </a:glow>
                  <a:innerShdw blurRad="69850" dist="43180" dir="5400000">
                    <a:srgbClr val="000000">
                      <a:alpha val="65000"/>
                    </a:srgbClr>
                  </a:innerShdw>
                </a:effectLst>
              </a:rPr>
              <a:t> Parque Enrique Tierno Galván </a:t>
            </a:r>
          </a:p>
        </p:txBody>
      </p:sp>
    </p:spTree>
  </p:cSld>
  <p:clrMapOvr>
    <a:masterClrMapping/>
  </p:clrMapOvr>
  <mc:AlternateContent xmlns:mc="http://schemas.openxmlformats.org/markup-compatibility/2006" xmlns:p14="http://schemas.microsoft.com/office/powerpoint/2010/main">
    <mc:Choice Requires="p14">
      <p:transition spd="slow" p14:dur="2000" advTm="24000">
        <p:pull dir="r"/>
      </p:transition>
    </mc:Choice>
    <mc:Fallback xmlns="">
      <p:transition spd="slow" advTm="24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Horizontal)">
                                      <p:cBhvr>
                                        <p:cTn id="18" dur="3000"/>
                                        <p:tgtEl>
                                          <p:spTgt spid="4"/>
                                        </p:tgtEl>
                                      </p:cBhvr>
                                    </p:animEffect>
                                  </p:childTnLst>
                                </p:cTn>
                              </p:par>
                            </p:childTnLst>
                          </p:cTn>
                        </p:par>
                        <p:par>
                          <p:cTn id="19" fill="hold">
                            <p:stCondLst>
                              <p:cond delay="3000"/>
                            </p:stCondLst>
                            <p:childTnLst>
                              <p:par>
                                <p:cTn id="20" presetID="17" presetClass="entr" presetSubtype="1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2"/>
          <a:srcRec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357170"/>
            <a:ext cx="9144000" cy="5357830"/>
          </a:xfrm>
          <a:prstGeom prst="rect">
            <a:avLst/>
          </a:prstGeom>
          <a:solidFill>
            <a:schemeClr val="accent1">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85750" y="642922"/>
            <a:ext cx="8607425" cy="4857783"/>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71472" y="928674"/>
            <a:ext cx="8032778" cy="4286280"/>
          </a:xfrm>
          <a:prstGeom prst="rect">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4657725"/>
            <a:ext cx="7632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000000">
                      <a:alpha val="43137"/>
                    </a:srgbClr>
                  </a:outerShdw>
                </a:effectLst>
              </a:rPr>
              <a:t>Fue comenzado a construir en 1985, durante el mandato del alcalde que le da nombre y a quien se le dedicaría tras su fallecimiento, fue inaugurado el 10 de mayo de 1987.</a:t>
            </a:r>
          </a:p>
        </p:txBody>
      </p:sp>
    </p:spTree>
  </p:cSld>
  <p:clrMapOvr>
    <a:masterClrMapping/>
  </p:clrMapOvr>
  <mc:AlternateContent xmlns:mc="http://schemas.openxmlformats.org/markup-compatibility/2006" xmlns:p14="http://schemas.microsoft.com/office/powerpoint/2010/main">
    <mc:Choice Requires="p14">
      <p:transition spd="slow" p14:dur="2000" advTm="22000">
        <p:pull dir="r"/>
      </p:transition>
    </mc:Choice>
    <mc:Fallback xmlns="">
      <p:transition spd="slow" advTm="22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2500"/>
                                        <p:tgtEl>
                                          <p:spTgt spid="6"/>
                                        </p:tgtEl>
                                      </p:cBhvr>
                                    </p:animEffect>
                                    <p:set>
                                      <p:cBhvr>
                                        <p:cTn id="10" dur="1" fill="hold">
                                          <p:stCondLst>
                                            <p:cond delay="24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3500" fill="hold"/>
                                        <p:tgtEl>
                                          <p:spTgt spid="2050"/>
                                        </p:tgtEl>
                                        <p:attrNameLst>
                                          <p:attrName>ppt_w</p:attrName>
                                        </p:attrNameLst>
                                      </p:cBhvr>
                                      <p:tavLst>
                                        <p:tav tm="0">
                                          <p:val>
                                            <p:strVal val="4/3*#ppt_w"/>
                                          </p:val>
                                        </p:tav>
                                        <p:tav tm="100000">
                                          <p:val>
                                            <p:strVal val="#ppt_w"/>
                                          </p:val>
                                        </p:tav>
                                      </p:tavLst>
                                    </p:anim>
                                    <p:anim calcmode="lin" valueType="num">
                                      <p:cBhvr>
                                        <p:cTn id="17" dur="3500" fill="hold"/>
                                        <p:tgtEl>
                                          <p:spTgt spid="2050"/>
                                        </p:tgtEl>
                                        <p:attrNameLst>
                                          <p:attrName>ppt_h</p:attrName>
                                        </p:attrNameLst>
                                      </p:cBhvr>
                                      <p:tavLst>
                                        <p:tav tm="0">
                                          <p:val>
                                            <p:strVal val="4/3*#ppt_h"/>
                                          </p:val>
                                        </p:tav>
                                        <p:tav tm="100000">
                                          <p:val>
                                            <p:strVal val="#ppt_h"/>
                                          </p:val>
                                        </p:tav>
                                      </p:tavLst>
                                    </p:anim>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6.jpg"/>
          <p:cNvPicPr>
            <a:picLocks noChangeAspect="1"/>
          </p:cNvPicPr>
          <p:nvPr/>
        </p:nvPicPr>
        <p:blipFill>
          <a:blip r:embed="rId2"/>
          <a:srcRect/>
          <a:stretch>
            <a:fillRect/>
          </a:stretch>
        </p:blipFill>
        <p:spPr bwMode="auto">
          <a:xfrm>
            <a:off x="0" y="0"/>
            <a:ext cx="9144000" cy="6215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6.jpg"/>
          <p:cNvPicPr>
            <a:picLocks noChangeAspect="1"/>
          </p:cNvPicPr>
          <p:nvPr/>
        </p:nvPicPr>
        <p:blipFill>
          <a:blip r:embed="rId2"/>
          <a:srcRect/>
          <a:stretch>
            <a:fillRect/>
          </a:stretch>
        </p:blipFill>
        <p:spPr bwMode="auto">
          <a:xfrm>
            <a:off x="0" y="0"/>
            <a:ext cx="9144000" cy="6215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59532" y="4657700"/>
            <a:ext cx="8424936"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Además de una plaza a él dedicada, con una estatua, también acoge en su recinto el planetario de la ciudad, un auditorio al aire libre y el antiguo cine de sistema IMAX (cerrado en septiembre de 2014 y cuyo futuro es incierto).</a:t>
            </a:r>
          </a:p>
        </p:txBody>
      </p:sp>
    </p:spTree>
  </p:cSld>
  <p:clrMapOvr>
    <a:masterClrMapping/>
  </p:clrMapOvr>
  <mc:AlternateContent xmlns:mc="http://schemas.openxmlformats.org/markup-compatibility/2006" xmlns:p14="http://schemas.microsoft.com/office/powerpoint/2010/main">
    <mc:Choice Requires="p14">
      <p:transition spd="slow" p14:dur="2500" advTm="26000">
        <p14:revea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602615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602615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467518" y="4657700"/>
            <a:ext cx="820896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El parque se encuentra ubicado en el barrio de </a:t>
            </a:r>
            <a:r>
              <a:rPr lang="es-ES" b="1" dirty="0" err="1">
                <a:effectLst>
                  <a:glow rad="101600">
                    <a:srgbClr val="C00000">
                      <a:alpha val="60000"/>
                    </a:srgbClr>
                  </a:glow>
                  <a:outerShdw blurRad="38100" dist="38100" dir="2700000" algn="tl">
                    <a:srgbClr val="000000">
                      <a:alpha val="43137"/>
                    </a:srgbClr>
                  </a:outerShdw>
                </a:effectLst>
              </a:rPr>
              <a:t>Legazpi</a:t>
            </a:r>
            <a:r>
              <a:rPr lang="es-ES" b="1" dirty="0">
                <a:effectLst>
                  <a:glow rad="101600">
                    <a:srgbClr val="C00000">
                      <a:alpha val="60000"/>
                    </a:srgbClr>
                  </a:glow>
                  <a:outerShdw blurRad="38100" dist="38100" dir="2700000" algn="tl">
                    <a:srgbClr val="000000">
                      <a:alpha val="43137"/>
                    </a:srgbClr>
                  </a:outerShdw>
                </a:effectLst>
              </a:rPr>
              <a:t>, dentro del distrito madrileño de </a:t>
            </a:r>
            <a:r>
              <a:rPr lang="es-ES" b="1" dirty="0" err="1">
                <a:effectLst>
                  <a:glow rad="101600">
                    <a:srgbClr val="C00000">
                      <a:alpha val="60000"/>
                    </a:srgbClr>
                  </a:glow>
                  <a:outerShdw blurRad="38100" dist="38100" dir="2700000" algn="tl">
                    <a:srgbClr val="000000">
                      <a:alpha val="43137"/>
                    </a:srgbClr>
                  </a:outerShdw>
                </a:effectLst>
              </a:rPr>
              <a:t>Arganzuela</a:t>
            </a:r>
            <a:r>
              <a:rPr lang="es-ES" b="1" dirty="0">
                <a:effectLst>
                  <a:glow rad="101600">
                    <a:srgbClr val="C00000">
                      <a:alpha val="60000"/>
                    </a:srgbClr>
                  </a:glow>
                  <a:outerShdw blurRad="38100" dist="38100" dir="2700000" algn="tl">
                    <a:srgbClr val="000000">
                      <a:alpha val="43137"/>
                    </a:srgbClr>
                  </a:outerShdw>
                </a:effectLst>
              </a:rPr>
              <a:t>, entre la antigua estación de ferrocarril de Delicias, actual Museo del Ferrocarril, y la vía de circunvalación M-30. </a:t>
            </a:r>
          </a:p>
        </p:txBody>
      </p:sp>
    </p:spTree>
  </p:cSld>
  <p:clrMapOvr>
    <a:masterClrMapping/>
  </p:clrMapOvr>
  <mc:AlternateContent xmlns:mc="http://schemas.openxmlformats.org/markup-compatibility/2006" xmlns:p14="http://schemas.microsoft.com/office/powerpoint/2010/main">
    <mc:Choice Requires="p14">
      <p:transition spd="slow" p14:dur="2500" advTm="26000">
        <p14:revea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2)">
                                      <p:cBhvr>
                                        <p:cTn id="7" dur="3000"/>
                                        <p:tgtEl>
                                          <p:spTgt spid="9"/>
                                        </p:tgtEl>
                                      </p:cBhvr>
                                    </p:animEffect>
                                  </p:childTnLst>
                                </p:cTn>
                              </p:par>
                              <p:par>
                                <p:cTn id="8" presetID="19" presetClass="entr" presetSubtype="10" fill="hold" grpId="1"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fmla="#ppt_w*sin(2.5*pi*$)">
                                          <p:val>
                                            <p:fltVal val="0"/>
                                          </p:val>
                                        </p:tav>
                                        <p:tav tm="100000">
                                          <p:val>
                                            <p:fltVal val="1"/>
                                          </p:val>
                                        </p:tav>
                                      </p:tavLst>
                                    </p:anim>
                                    <p:anim calcmode="lin" valueType="num">
                                      <p:cBhvr>
                                        <p:cTn id="11" dur="3000" fill="hold"/>
                                        <p:tgtEl>
                                          <p:spTgt spid="9"/>
                                        </p:tgtEl>
                                        <p:attrNameLst>
                                          <p:attrName>ppt_h</p:attrName>
                                        </p:attrNameLst>
                                      </p:cBhvr>
                                      <p:tavLst>
                                        <p:tav tm="0">
                                          <p:val>
                                            <p:strVal val="#ppt_h"/>
                                          </p:val>
                                        </p:tav>
                                        <p:tav tm="100000">
                                          <p:val>
                                            <p:strVal val="#ppt_h"/>
                                          </p:val>
                                        </p:tav>
                                      </p:tavLst>
                                    </p:anim>
                                  </p:childTnLst>
                                </p:cTn>
                              </p:par>
                              <p:par>
                                <p:cTn id="12" presetID="8" presetClass="emph" presetSubtype="0" fill="hold" grpId="2" nodeType="withEffect">
                                  <p:stCondLst>
                                    <p:cond delay="0"/>
                                  </p:stCondLst>
                                  <p:childTnLst>
                                    <p:animRot by="21600000">
                                      <p:cBhvr>
                                        <p:cTn id="13" dur="3000" fill="hold"/>
                                        <p:tgtEl>
                                          <p:spTgt spid="9"/>
                                        </p:tgtEl>
                                        <p:attrNameLst>
                                          <p:attrName>r</p:attrName>
                                        </p:attrNameLst>
                                      </p:cBhvr>
                                    </p:animRot>
                                  </p:childTnLst>
                                </p:cTn>
                              </p:par>
                              <p:par>
                                <p:cTn id="14" presetID="21" presetClass="entr" presetSubtype="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heel(2)">
                                      <p:cBhvr>
                                        <p:cTn id="16" dur="3000"/>
                                        <p:tgtEl>
                                          <p:spTgt spid="10"/>
                                        </p:tgtEl>
                                      </p:cBhvr>
                                    </p:animEffect>
                                  </p:childTnLst>
                                </p:cTn>
                              </p:par>
                              <p:par>
                                <p:cTn id="17" presetID="19" presetClass="entr" presetSubtype="5" fill="hold" grpId="1"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strVal val="#ppt_w"/>
                                          </p:val>
                                        </p:tav>
                                        <p:tav tm="100000">
                                          <p:val>
                                            <p:strVal val="#ppt_w"/>
                                          </p:val>
                                        </p:tav>
                                      </p:tavLst>
                                    </p:anim>
                                    <p:anim calcmode="lin" valueType="num">
                                      <p:cBhvr>
                                        <p:cTn id="20" dur="3000" fill="hold"/>
                                        <p:tgtEl>
                                          <p:spTgt spid="10"/>
                                        </p:tgtEl>
                                        <p:attrNameLst>
                                          <p:attrName>ppt_h</p:attrName>
                                        </p:attrNameLst>
                                      </p:cBhvr>
                                      <p:tavLst>
                                        <p:tav tm="0" fmla="#ppt_h*sin(2.5*pi*$)">
                                          <p:val>
                                            <p:fltVal val="0"/>
                                          </p:val>
                                        </p:tav>
                                        <p:tav tm="100000">
                                          <p:val>
                                            <p:fltVal val="1"/>
                                          </p:val>
                                        </p:tav>
                                      </p:tavLst>
                                    </p:anim>
                                  </p:childTnLst>
                                </p:cTn>
                              </p:par>
                              <p:par>
                                <p:cTn id="21" presetID="8" presetClass="emph" presetSubtype="0" fill="hold" grpId="2" nodeType="withEffect">
                                  <p:stCondLst>
                                    <p:cond delay="0"/>
                                  </p:stCondLst>
                                  <p:childTnLst>
                                    <p:animRot by="-21600000">
                                      <p:cBhvr>
                                        <p:cTn id="22" dur="3000" fill="hold"/>
                                        <p:tgtEl>
                                          <p:spTgt spid="10"/>
                                        </p:tgtEl>
                                        <p:attrNameLst>
                                          <p:attrName>r</p:attrName>
                                        </p:attrNameLst>
                                      </p:cBhvr>
                                    </p:animRo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0" grpId="0" animBg="1"/>
      <p:bldP spid="10" grpId="1" animBg="1"/>
      <p:bldP spid="10" grpId="2" animBg="1"/>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903040"/>
            <a:ext cx="820896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Esta perrita se dejaba acariciar por todo el mundo, en esta ocasión quien le estaba acariciando era mi hijo que me acompañaba este día.</a:t>
            </a:r>
          </a:p>
        </p:txBody>
      </p:sp>
    </p:spTree>
  </p:cSld>
  <p:clrMapOvr>
    <a:masterClrMapping/>
  </p:clrMapOvr>
  <mc:AlternateContent xmlns:mc="http://schemas.openxmlformats.org/markup-compatibility/2006" xmlns:p14="http://schemas.microsoft.com/office/powerpoint/2010/main">
    <mc:Choice Requires="p14">
      <p:transition spd="slow" p14:dur="2500" advTm="19000">
        <p14:reveal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eist-Point-Light-a2227711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1116013"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492500" y="0"/>
            <a:ext cx="10795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572000" y="0"/>
            <a:ext cx="1152525"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956550" y="0"/>
            <a:ext cx="118745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16013" y="0"/>
            <a:ext cx="1223962"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339975" y="0"/>
            <a:ext cx="1152525"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724525" y="0"/>
            <a:ext cx="1223963"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948488" y="0"/>
            <a:ext cx="1008062"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755649" y="4369668"/>
            <a:ext cx="7561263"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000000">
                      <a:alpha val="43137"/>
                    </a:srgbClr>
                  </a:outerShdw>
                </a:effectLst>
              </a:rPr>
              <a:t>La zona en la que se encuentra enclavado es conocida desde antiguo como el </a:t>
            </a:r>
            <a:r>
              <a:rPr lang="es-ES" b="1" i="1" dirty="0">
                <a:effectLst>
                  <a:glow rad="101600">
                    <a:srgbClr val="C00000">
                      <a:alpha val="60000"/>
                    </a:srgbClr>
                  </a:glow>
                  <a:outerShdw blurRad="38100" dist="38100" dir="2700000" algn="tl">
                    <a:srgbClr val="000000">
                      <a:alpha val="43137"/>
                    </a:srgbClr>
                  </a:outerShdw>
                </a:effectLst>
              </a:rPr>
              <a:t>Cerro de la Plata</a:t>
            </a:r>
            <a:r>
              <a:rPr lang="es-ES" b="1" dirty="0">
                <a:effectLst>
                  <a:glow rad="101600">
                    <a:srgbClr val="C00000">
                      <a:alpha val="60000"/>
                    </a:srgbClr>
                  </a:glow>
                  <a:outerShdw blurRad="38100" dist="38100" dir="2700000" algn="tl">
                    <a:srgbClr val="000000">
                      <a:alpha val="43137"/>
                    </a:srgbClr>
                  </a:outerShdw>
                </a:effectLst>
              </a:rPr>
              <a:t>, por contraposición a los restos de carbonilla provenientes de los trenes de vapor que salían de las estaciones cercanas, la de Atocha y la citada de Delicias.</a:t>
            </a:r>
          </a:p>
        </p:txBody>
      </p:sp>
    </p:spTree>
  </p:cSld>
  <p:clrMapOvr>
    <a:masterClrMapping/>
  </p:clrMapOvr>
  <mc:AlternateContent xmlns:mc="http://schemas.openxmlformats.org/markup-compatibility/2006" xmlns:p14="http://schemas.microsoft.com/office/powerpoint/2010/main">
    <mc:Choice Requires="p14">
      <p:transition spd="slow" p14:dur="2500" advTm="29000">
        <p14:revea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strVal val="4/3*#ppt_w"/>
                                          </p:val>
                                        </p:tav>
                                        <p:tav tm="100000">
                                          <p:val>
                                            <p:strVal val="#ppt_w"/>
                                          </p:val>
                                        </p:tav>
                                      </p:tavLst>
                                    </p:anim>
                                    <p:anim calcmode="lin" valueType="num">
                                      <p:cBhvr>
                                        <p:cTn id="8" dur="3500" fill="hold"/>
                                        <p:tgtEl>
                                          <p:spTgt spid="4"/>
                                        </p:tgtEl>
                                        <p:attrNameLst>
                                          <p:attrName>ppt_h</p:attrName>
                                        </p:attrNameLst>
                                      </p:cBhvr>
                                      <p:tavLst>
                                        <p:tav tm="0">
                                          <p:val>
                                            <p:strVal val="4/3*#ppt_h"/>
                                          </p:val>
                                        </p:tav>
                                        <p:tav tm="100000">
                                          <p:val>
                                            <p:strVal val="#ppt_h"/>
                                          </p:val>
                                        </p:tav>
                                      </p:tavLst>
                                    </p:anim>
                                  </p:childTnLst>
                                </p:cTn>
                              </p:par>
                              <p:par>
                                <p:cTn id="9" presetID="2" presetClass="exit" presetSubtype="4" fill="hold" grpId="0" nodeType="withEffect">
                                  <p:stCondLst>
                                    <p:cond delay="0"/>
                                  </p:stCondLst>
                                  <p:childTnLst>
                                    <p:anim calcmode="lin" valueType="num">
                                      <p:cBhvr additive="base">
                                        <p:cTn id="10" dur="500"/>
                                        <p:tgtEl>
                                          <p:spTgt spid="10"/>
                                        </p:tgtEl>
                                        <p:attrNameLst>
                                          <p:attrName>ppt_x</p:attrName>
                                        </p:attrNameLst>
                                      </p:cBhvr>
                                      <p:tavLst>
                                        <p:tav tm="0">
                                          <p:val>
                                            <p:strVal val="ppt_x"/>
                                          </p:val>
                                        </p:tav>
                                        <p:tav tm="100000">
                                          <p:val>
                                            <p:strVal val="ppt_x"/>
                                          </p:val>
                                        </p:tav>
                                      </p:tavLst>
                                    </p:anim>
                                    <p:anim calcmode="lin" valueType="num">
                                      <p:cBhvr additive="base">
                                        <p:cTn id="11" dur="500"/>
                                        <p:tgtEl>
                                          <p:spTgt spid="10"/>
                                        </p:tgtEl>
                                        <p:attrNameLst>
                                          <p:attrName>ppt_y</p:attrName>
                                        </p:attrNameLst>
                                      </p:cBhvr>
                                      <p:tavLst>
                                        <p:tav tm="0">
                                          <p:val>
                                            <p:strVal val="ppt_y"/>
                                          </p:val>
                                        </p:tav>
                                        <p:tav tm="100000">
                                          <p:val>
                                            <p:strVal val="1+ppt_h/2"/>
                                          </p:val>
                                        </p:tav>
                                      </p:tavLst>
                                    </p:anim>
                                    <p:set>
                                      <p:cBhvr>
                                        <p:cTn id="12" dur="1" fill="hold">
                                          <p:stCondLst>
                                            <p:cond delay="499"/>
                                          </p:stCondLst>
                                        </p:cTn>
                                        <p:tgtEl>
                                          <p:spTgt spid="10"/>
                                        </p:tgtEl>
                                        <p:attrNameLst>
                                          <p:attrName>style.visibility</p:attrName>
                                        </p:attrNameLst>
                                      </p:cBhvr>
                                      <p:to>
                                        <p:strVal val="hidden"/>
                                      </p:to>
                                    </p:set>
                                  </p:childTnLst>
                                </p:cTn>
                              </p:par>
                              <p:par>
                                <p:cTn id="13" presetID="2" presetClass="exit" presetSubtype="1" fill="hold" grpId="0" nodeType="withEffect">
                                  <p:stCondLst>
                                    <p:cond delay="500"/>
                                  </p:stCondLst>
                                  <p:childTnLst>
                                    <p:anim calcmode="lin" valueType="num">
                                      <p:cBhvr additive="base">
                                        <p:cTn id="14" dur="500"/>
                                        <p:tgtEl>
                                          <p:spTgt spid="14"/>
                                        </p:tgtEl>
                                        <p:attrNameLst>
                                          <p:attrName>ppt_x</p:attrName>
                                        </p:attrNameLst>
                                      </p:cBhvr>
                                      <p:tavLst>
                                        <p:tav tm="0">
                                          <p:val>
                                            <p:strVal val="ppt_x"/>
                                          </p:val>
                                        </p:tav>
                                        <p:tav tm="100000">
                                          <p:val>
                                            <p:strVal val="ppt_x"/>
                                          </p:val>
                                        </p:tav>
                                      </p:tavLst>
                                    </p:anim>
                                    <p:anim calcmode="lin" valueType="num">
                                      <p:cBhvr additive="base">
                                        <p:cTn id="15" dur="500"/>
                                        <p:tgtEl>
                                          <p:spTgt spid="14"/>
                                        </p:tgtEl>
                                        <p:attrNameLst>
                                          <p:attrName>ppt_y</p:attrName>
                                        </p:attrNameLst>
                                      </p:cBhvr>
                                      <p:tavLst>
                                        <p:tav tm="0">
                                          <p:val>
                                            <p:strVal val="ppt_y"/>
                                          </p:val>
                                        </p:tav>
                                        <p:tav tm="100000">
                                          <p:val>
                                            <p:strVal val="0-ppt_h/2"/>
                                          </p:val>
                                        </p:tav>
                                      </p:tavLst>
                                    </p:anim>
                                    <p:set>
                                      <p:cBhvr>
                                        <p:cTn id="16" dur="1" fill="hold">
                                          <p:stCondLst>
                                            <p:cond delay="499"/>
                                          </p:stCondLst>
                                        </p:cTn>
                                        <p:tgtEl>
                                          <p:spTgt spid="14"/>
                                        </p:tgtEl>
                                        <p:attrNameLst>
                                          <p:attrName>style.visibility</p:attrName>
                                        </p:attrNameLst>
                                      </p:cBhvr>
                                      <p:to>
                                        <p:strVal val="hidden"/>
                                      </p:to>
                                    </p:set>
                                  </p:childTnLst>
                                </p:cTn>
                              </p:par>
                              <p:par>
                                <p:cTn id="17" presetID="2" presetClass="exit" presetSubtype="4" fill="hold" grpId="0" nodeType="withEffect">
                                  <p:stCondLst>
                                    <p:cond delay="1000"/>
                                  </p:stCondLst>
                                  <p:childTnLst>
                                    <p:anim calcmode="lin" valueType="num">
                                      <p:cBhvr additive="base">
                                        <p:cTn id="18" dur="500"/>
                                        <p:tgtEl>
                                          <p:spTgt spid="13"/>
                                        </p:tgtEl>
                                        <p:attrNameLst>
                                          <p:attrName>ppt_x</p:attrName>
                                        </p:attrNameLst>
                                      </p:cBhvr>
                                      <p:tavLst>
                                        <p:tav tm="0">
                                          <p:val>
                                            <p:strVal val="ppt_x"/>
                                          </p:val>
                                        </p:tav>
                                        <p:tav tm="100000">
                                          <p:val>
                                            <p:strVal val="ppt_x"/>
                                          </p:val>
                                        </p:tav>
                                      </p:tavLst>
                                    </p:anim>
                                    <p:anim calcmode="lin" valueType="num">
                                      <p:cBhvr additive="base">
                                        <p:cTn id="19" dur="500"/>
                                        <p:tgtEl>
                                          <p:spTgt spid="13"/>
                                        </p:tgtEl>
                                        <p:attrNameLst>
                                          <p:attrName>ppt_y</p:attrName>
                                        </p:attrNameLst>
                                      </p:cBhvr>
                                      <p:tavLst>
                                        <p:tav tm="0">
                                          <p:val>
                                            <p:strVal val="ppt_y"/>
                                          </p:val>
                                        </p:tav>
                                        <p:tav tm="100000">
                                          <p:val>
                                            <p:strVal val="1+ppt_h/2"/>
                                          </p:val>
                                        </p:tav>
                                      </p:tavLst>
                                    </p:anim>
                                    <p:set>
                                      <p:cBhvr>
                                        <p:cTn id="20" dur="1" fill="hold">
                                          <p:stCondLst>
                                            <p:cond delay="499"/>
                                          </p:stCondLst>
                                        </p:cTn>
                                        <p:tgtEl>
                                          <p:spTgt spid="13"/>
                                        </p:tgtEl>
                                        <p:attrNameLst>
                                          <p:attrName>style.visibility</p:attrName>
                                        </p:attrNameLst>
                                      </p:cBhvr>
                                      <p:to>
                                        <p:strVal val="hidden"/>
                                      </p:to>
                                    </p:set>
                                  </p:childTnLst>
                                </p:cTn>
                              </p:par>
                              <p:par>
                                <p:cTn id="21" presetID="2" presetClass="exit" presetSubtype="1" fill="hold" grpId="0" nodeType="withEffect">
                                  <p:stCondLst>
                                    <p:cond delay="1500"/>
                                  </p:stCondLst>
                                  <p:childTnLst>
                                    <p:anim calcmode="lin" valueType="num">
                                      <p:cBhvr additive="base">
                                        <p:cTn id="22" dur="500"/>
                                        <p:tgtEl>
                                          <p:spTgt spid="9"/>
                                        </p:tgtEl>
                                        <p:attrNameLst>
                                          <p:attrName>ppt_x</p:attrName>
                                        </p:attrNameLst>
                                      </p:cBhvr>
                                      <p:tavLst>
                                        <p:tav tm="0">
                                          <p:val>
                                            <p:strVal val="ppt_x"/>
                                          </p:val>
                                        </p:tav>
                                        <p:tav tm="100000">
                                          <p:val>
                                            <p:strVal val="ppt_x"/>
                                          </p:val>
                                        </p:tav>
                                      </p:tavLst>
                                    </p:anim>
                                    <p:anim calcmode="lin" valueType="num">
                                      <p:cBhvr additive="base">
                                        <p:cTn id="23" dur="500"/>
                                        <p:tgtEl>
                                          <p:spTgt spid="9"/>
                                        </p:tgtEl>
                                        <p:attrNameLst>
                                          <p:attrName>ppt_y</p:attrName>
                                        </p:attrNameLst>
                                      </p:cBhvr>
                                      <p:tavLst>
                                        <p:tav tm="0">
                                          <p:val>
                                            <p:strVal val="ppt_y"/>
                                          </p:val>
                                        </p:tav>
                                        <p:tav tm="100000">
                                          <p:val>
                                            <p:strVal val="0-ppt_h/2"/>
                                          </p:val>
                                        </p:tav>
                                      </p:tavLst>
                                    </p:anim>
                                    <p:set>
                                      <p:cBhvr>
                                        <p:cTn id="24" dur="1" fill="hold">
                                          <p:stCondLst>
                                            <p:cond delay="499"/>
                                          </p:stCondLst>
                                        </p:cTn>
                                        <p:tgtEl>
                                          <p:spTgt spid="9"/>
                                        </p:tgtEl>
                                        <p:attrNameLst>
                                          <p:attrName>style.visibility</p:attrName>
                                        </p:attrNameLst>
                                      </p:cBhvr>
                                      <p:to>
                                        <p:strVal val="hidden"/>
                                      </p:to>
                                    </p:set>
                                  </p:childTnLst>
                                </p:cTn>
                              </p:par>
                              <p:par>
                                <p:cTn id="25" presetID="2" presetClass="exit" presetSubtype="4" fill="hold" grpId="0" nodeType="withEffect">
                                  <p:stCondLst>
                                    <p:cond delay="2000"/>
                                  </p:stCondLst>
                                  <p:childTnLst>
                                    <p:anim calcmode="lin" valueType="num">
                                      <p:cBhvr additive="base">
                                        <p:cTn id="26" dur="500"/>
                                        <p:tgtEl>
                                          <p:spTgt spid="8"/>
                                        </p:tgtEl>
                                        <p:attrNameLst>
                                          <p:attrName>ppt_x</p:attrName>
                                        </p:attrNameLst>
                                      </p:cBhvr>
                                      <p:tavLst>
                                        <p:tav tm="0">
                                          <p:val>
                                            <p:strVal val="ppt_x"/>
                                          </p:val>
                                        </p:tav>
                                        <p:tav tm="100000">
                                          <p:val>
                                            <p:strVal val="ppt_x"/>
                                          </p:val>
                                        </p:tav>
                                      </p:tavLst>
                                    </p:anim>
                                    <p:anim calcmode="lin" valueType="num">
                                      <p:cBhvr additive="base">
                                        <p:cTn id="27" dur="500"/>
                                        <p:tgtEl>
                                          <p:spTgt spid="8"/>
                                        </p:tgtEl>
                                        <p:attrNameLst>
                                          <p:attrName>ppt_y</p:attrName>
                                        </p:attrNameLst>
                                      </p:cBhvr>
                                      <p:tavLst>
                                        <p:tav tm="0">
                                          <p:val>
                                            <p:strVal val="ppt_y"/>
                                          </p:val>
                                        </p:tav>
                                        <p:tav tm="100000">
                                          <p:val>
                                            <p:strVal val="1+ppt_h/2"/>
                                          </p:val>
                                        </p:tav>
                                      </p:tavLst>
                                    </p:anim>
                                    <p:set>
                                      <p:cBhvr>
                                        <p:cTn id="28" dur="1" fill="hold">
                                          <p:stCondLst>
                                            <p:cond delay="499"/>
                                          </p:stCondLst>
                                        </p:cTn>
                                        <p:tgtEl>
                                          <p:spTgt spid="8"/>
                                        </p:tgtEl>
                                        <p:attrNameLst>
                                          <p:attrName>style.visibility</p:attrName>
                                        </p:attrNameLst>
                                      </p:cBhvr>
                                      <p:to>
                                        <p:strVal val="hidden"/>
                                      </p:to>
                                    </p:set>
                                  </p:childTnLst>
                                </p:cTn>
                              </p:par>
                              <p:par>
                                <p:cTn id="29" presetID="2" presetClass="exit" presetSubtype="1" fill="hold" grpId="0" nodeType="withEffect">
                                  <p:stCondLst>
                                    <p:cond delay="2500"/>
                                  </p:stCondLst>
                                  <p:childTnLst>
                                    <p:anim calcmode="lin" valueType="num">
                                      <p:cBhvr additive="base">
                                        <p:cTn id="30" dur="500"/>
                                        <p:tgtEl>
                                          <p:spTgt spid="12"/>
                                        </p:tgtEl>
                                        <p:attrNameLst>
                                          <p:attrName>ppt_x</p:attrName>
                                        </p:attrNameLst>
                                      </p:cBhvr>
                                      <p:tavLst>
                                        <p:tav tm="0">
                                          <p:val>
                                            <p:strVal val="ppt_x"/>
                                          </p:val>
                                        </p:tav>
                                        <p:tav tm="100000">
                                          <p:val>
                                            <p:strVal val="ppt_x"/>
                                          </p:val>
                                        </p:tav>
                                      </p:tavLst>
                                    </p:anim>
                                    <p:anim calcmode="lin" valueType="num">
                                      <p:cBhvr additive="base">
                                        <p:cTn id="31" dur="500"/>
                                        <p:tgtEl>
                                          <p:spTgt spid="12"/>
                                        </p:tgtEl>
                                        <p:attrNameLst>
                                          <p:attrName>ppt_y</p:attrName>
                                        </p:attrNameLst>
                                      </p:cBhvr>
                                      <p:tavLst>
                                        <p:tav tm="0">
                                          <p:val>
                                            <p:strVal val="ppt_y"/>
                                          </p:val>
                                        </p:tav>
                                        <p:tav tm="100000">
                                          <p:val>
                                            <p:strVal val="0-ppt_h/2"/>
                                          </p:val>
                                        </p:tav>
                                      </p:tavLst>
                                    </p:anim>
                                    <p:set>
                                      <p:cBhvr>
                                        <p:cTn id="32" dur="1" fill="hold">
                                          <p:stCondLst>
                                            <p:cond delay="499"/>
                                          </p:stCondLst>
                                        </p:cTn>
                                        <p:tgtEl>
                                          <p:spTgt spid="12"/>
                                        </p:tgtEl>
                                        <p:attrNameLst>
                                          <p:attrName>style.visibility</p:attrName>
                                        </p:attrNameLst>
                                      </p:cBhvr>
                                      <p:to>
                                        <p:strVal val="hidden"/>
                                      </p:to>
                                    </p:set>
                                  </p:childTnLst>
                                </p:cTn>
                              </p:par>
                              <p:par>
                                <p:cTn id="33" presetID="2" presetClass="exit" presetSubtype="4" fill="hold" grpId="0" nodeType="withEffect">
                                  <p:stCondLst>
                                    <p:cond delay="3000"/>
                                  </p:stCondLst>
                                  <p:childTnLst>
                                    <p:anim calcmode="lin" valueType="num">
                                      <p:cBhvr additive="base">
                                        <p:cTn id="34" dur="500"/>
                                        <p:tgtEl>
                                          <p:spTgt spid="11"/>
                                        </p:tgtEl>
                                        <p:attrNameLst>
                                          <p:attrName>ppt_x</p:attrName>
                                        </p:attrNameLst>
                                      </p:cBhvr>
                                      <p:tavLst>
                                        <p:tav tm="0">
                                          <p:val>
                                            <p:strVal val="ppt_x"/>
                                          </p:val>
                                        </p:tav>
                                        <p:tav tm="100000">
                                          <p:val>
                                            <p:strVal val="ppt_x"/>
                                          </p:val>
                                        </p:tav>
                                      </p:tavLst>
                                    </p:anim>
                                    <p:anim calcmode="lin" valueType="num">
                                      <p:cBhvr additive="base">
                                        <p:cTn id="35" dur="500"/>
                                        <p:tgtEl>
                                          <p:spTgt spid="11"/>
                                        </p:tgtEl>
                                        <p:attrNameLst>
                                          <p:attrName>ppt_y</p:attrName>
                                        </p:attrNameLst>
                                      </p:cBhvr>
                                      <p:tavLst>
                                        <p:tav tm="0">
                                          <p:val>
                                            <p:strVal val="ppt_y"/>
                                          </p:val>
                                        </p:tav>
                                        <p:tav tm="100000">
                                          <p:val>
                                            <p:strVal val="1+ppt_h/2"/>
                                          </p:val>
                                        </p:tav>
                                      </p:tavLst>
                                    </p:anim>
                                    <p:set>
                                      <p:cBhvr>
                                        <p:cTn id="36" dur="1" fill="hold">
                                          <p:stCondLst>
                                            <p:cond delay="499"/>
                                          </p:stCondLst>
                                        </p:cTn>
                                        <p:tgtEl>
                                          <p:spTgt spid="11"/>
                                        </p:tgtEl>
                                        <p:attrNameLst>
                                          <p:attrName>style.visibility</p:attrName>
                                        </p:attrNameLst>
                                      </p:cBhvr>
                                      <p:to>
                                        <p:strVal val="hidden"/>
                                      </p:to>
                                    </p:set>
                                  </p:childTnLst>
                                </p:cTn>
                              </p:par>
                              <p:par>
                                <p:cTn id="37" presetID="2" presetClass="exit" presetSubtype="1" fill="hold" grpId="0" nodeType="withEffect">
                                  <p:stCondLst>
                                    <p:cond delay="3500"/>
                                  </p:stCondLst>
                                  <p:childTnLst>
                                    <p:anim calcmode="lin" valueType="num">
                                      <p:cBhvr additive="base">
                                        <p:cTn id="38" dur="500"/>
                                        <p:tgtEl>
                                          <p:spTgt spid="7"/>
                                        </p:tgtEl>
                                        <p:attrNameLst>
                                          <p:attrName>ppt_x</p:attrName>
                                        </p:attrNameLst>
                                      </p:cBhvr>
                                      <p:tavLst>
                                        <p:tav tm="0">
                                          <p:val>
                                            <p:strVal val="ppt_x"/>
                                          </p:val>
                                        </p:tav>
                                        <p:tav tm="100000">
                                          <p:val>
                                            <p:strVal val="ppt_x"/>
                                          </p:val>
                                        </p:tav>
                                      </p:tavLst>
                                    </p:anim>
                                    <p:anim calcmode="lin" valueType="num">
                                      <p:cBhvr additive="base">
                                        <p:cTn id="39" dur="500"/>
                                        <p:tgtEl>
                                          <p:spTgt spid="7"/>
                                        </p:tgtEl>
                                        <p:attrNameLst>
                                          <p:attrName>ppt_y</p:attrName>
                                        </p:attrNameLst>
                                      </p:cBhvr>
                                      <p:tavLst>
                                        <p:tav tm="0">
                                          <p:val>
                                            <p:strVal val="ppt_y"/>
                                          </p:val>
                                        </p:tav>
                                        <p:tav tm="100000">
                                          <p:val>
                                            <p:strVal val="0-ppt_h/2"/>
                                          </p:val>
                                        </p:tav>
                                      </p:tavLst>
                                    </p:anim>
                                    <p:set>
                                      <p:cBhvr>
                                        <p:cTn id="40" dur="1" fill="hold">
                                          <p:stCondLst>
                                            <p:cond delay="499"/>
                                          </p:stCondLst>
                                        </p:cTn>
                                        <p:tgtEl>
                                          <p:spTgt spid="7"/>
                                        </p:tgtEl>
                                        <p:attrNameLst>
                                          <p:attrName>style.visibility</p:attrName>
                                        </p:attrNameLst>
                                      </p:cBhvr>
                                      <p:to>
                                        <p:strVal val="hidden"/>
                                      </p:to>
                                    </p:se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1"/>
                                          </p:val>
                                        </p:tav>
                                        <p:tav tm="100000">
                                          <p:val>
                                            <p:strVal val="#ppt_x"/>
                                          </p:val>
                                        </p:tav>
                                      </p:tavLst>
                                    </p:anim>
                                    <p:anim calcmode="lin" valueType="num">
                                      <p:cBhvr>
                                        <p:cTn id="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3" name="Picture 3" descr="C:\Users\Ana María\Desktop\PPS\W020131122483202178516G.jp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098" name="Picture 2" descr="C:\Users\Ana María\Desktop\PPS\nature-landscapes_hdwallpaper.jpg"/>
          <p:cNvPicPr>
            <a:picLocks noChangeAspect="1" noChangeArrowheads="1"/>
          </p:cNvPicPr>
          <p:nvPr/>
        </p:nvPicPr>
        <p:blipFill>
          <a:blip r:embed="rId2"/>
          <a:srcRect l="75200"/>
          <a:stretch>
            <a:fillRect/>
          </a:stretch>
        </p:blipFill>
        <p:spPr bwMode="auto">
          <a:xfrm>
            <a:off x="6875463" y="0"/>
            <a:ext cx="22685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Users\Ana María\Desktop\PPS\nature-landscapes_hdwallpaper.jpg"/>
          <p:cNvPicPr>
            <a:picLocks noChangeAspect="1" noChangeArrowheads="1"/>
          </p:cNvPicPr>
          <p:nvPr/>
        </p:nvPicPr>
        <p:blipFill>
          <a:blip r:embed="rId2"/>
          <a:srcRect l="50000" r="24800"/>
          <a:stretch>
            <a:fillRect/>
          </a:stretch>
        </p:blipFill>
        <p:spPr bwMode="auto">
          <a:xfrm>
            <a:off x="4572000" y="0"/>
            <a:ext cx="23034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2" descr="C:\Users\Ana María\Desktop\PPS\nature-landscapes_hdwallpaper.jpg"/>
          <p:cNvPicPr>
            <a:picLocks noChangeAspect="1" noChangeArrowheads="1"/>
          </p:cNvPicPr>
          <p:nvPr/>
        </p:nvPicPr>
        <p:blipFill>
          <a:blip r:embed="rId2"/>
          <a:srcRect l="24800" r="50000"/>
          <a:stretch>
            <a:fillRect/>
          </a:stretch>
        </p:blipFill>
        <p:spPr bwMode="auto">
          <a:xfrm>
            <a:off x="2268538" y="0"/>
            <a:ext cx="230346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Picture 2" descr="C:\Users\Ana María\Desktop\PPS\nature-landscapes_hdwallpaper.jpg"/>
          <p:cNvPicPr>
            <a:picLocks noChangeAspect="1" noChangeArrowheads="1"/>
          </p:cNvPicPr>
          <p:nvPr/>
        </p:nvPicPr>
        <p:blipFill>
          <a:blip r:embed="rId2"/>
          <a:srcRect r="75200"/>
          <a:stretch>
            <a:fillRect/>
          </a:stretch>
        </p:blipFill>
        <p:spPr bwMode="auto">
          <a:xfrm>
            <a:off x="0" y="0"/>
            <a:ext cx="22685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900113" y="4657700"/>
            <a:ext cx="777634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La vegetación del parque está compuesta por árboles principalmente </a:t>
            </a:r>
            <a:r>
              <a:rPr lang="es-ES" b="1" dirty="0" smtClean="0">
                <a:effectLst>
                  <a:glow rad="101600">
                    <a:srgbClr val="C00000">
                      <a:alpha val="60000"/>
                    </a:srgbClr>
                  </a:glow>
                  <a:outerShdw blurRad="38100" dist="38100" dir="2700000" algn="tl">
                    <a:srgbClr val="000000">
                      <a:alpha val="43137"/>
                    </a:srgbClr>
                  </a:outerShdw>
                </a:effectLst>
              </a:rPr>
              <a:t>coníferas</a:t>
            </a:r>
            <a:r>
              <a:rPr lang="es-ES" b="1" dirty="0">
                <a:effectLst>
                  <a:glow rad="101600">
                    <a:srgbClr val="C00000">
                      <a:alpha val="60000"/>
                    </a:srgbClr>
                  </a:glow>
                  <a:outerShdw blurRad="38100" dist="38100" dir="2700000" algn="tl">
                    <a:srgbClr val="000000">
                      <a:alpha val="43137"/>
                    </a:srgbClr>
                  </a:outerShdw>
                </a:effectLst>
              </a:rPr>
              <a:t>, como cedros del Himalaya, aunque también álamos, enebros y moreras.</a:t>
            </a:r>
          </a:p>
        </p:txBody>
      </p:sp>
    </p:spTree>
  </p:cSld>
  <p:clrMapOvr>
    <a:masterClrMapping/>
  </p:clrMapOvr>
  <mc:AlternateContent xmlns:mc="http://schemas.openxmlformats.org/markup-compatibility/2006" xmlns:p14="http://schemas.microsoft.com/office/powerpoint/2010/main">
    <mc:Choice Requires="p14">
      <p:transition spd="slow" p14:dur="2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xit" presetSubtype="0" decel="50000" fill="hold" nodeType="withEffect">
                                  <p:stCondLst>
                                    <p:cond delay="0"/>
                                  </p:stCondLst>
                                  <p:childTnLst>
                                    <p:anim calcmode="lin" valueType="num">
                                      <p:cBhvr>
                                        <p:cTn id="6" dur="2000"/>
                                        <p:tgtEl>
                                          <p:spTgt spid="7"/>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7" dur="2000"/>
                                        <p:tgtEl>
                                          <p:spTgt spid="7"/>
                                        </p:tgtEl>
                                        <p:attrNameLst>
                                          <p:attrName>ppt_x</p:attrName>
                                        </p:attrNameLst>
                                      </p:cBhvr>
                                      <p:tavLst>
                                        <p:tav tm="0">
                                          <p:val>
                                            <p:strVal val="ppt_x"/>
                                          </p:val>
                                        </p:tav>
                                        <p:tav tm="50000">
                                          <p:val>
                                            <p:fltVal val="0.95"/>
                                          </p:val>
                                        </p:tav>
                                        <p:tav tm="100000">
                                          <p:val>
                                            <p:fltVal val="-1"/>
                                          </p:val>
                                        </p:tav>
                                      </p:tavLst>
                                    </p:anim>
                                    <p:anim calcmode="lin" valueType="num">
                                      <p:cBhvr>
                                        <p:cTn id="8" dur="2000"/>
                                        <p:tgtEl>
                                          <p:spTgt spid="7"/>
                                        </p:tgtEl>
                                        <p:attrNameLst>
                                          <p:attrName>ppt_y</p:attrName>
                                        </p:attrNameLst>
                                      </p:cBhvr>
                                      <p:tavLst>
                                        <p:tav tm="0">
                                          <p:val>
                                            <p:strVal val="ppt_y"/>
                                          </p:val>
                                        </p:tav>
                                        <p:tav tm="100000">
                                          <p:val>
                                            <p:strVal val="ppt_y"/>
                                          </p:val>
                                        </p:tav>
                                      </p:tavLst>
                                    </p:anim>
                                    <p:animEffect transition="out" filter="fade">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48" presetClass="exit" presetSubtype="0" decel="50000" fill="hold" nodeType="withEffect">
                                  <p:stCondLst>
                                    <p:cond delay="500"/>
                                  </p:stCondLst>
                                  <p:childTnLst>
                                    <p:anim calcmode="lin" valueType="num">
                                      <p:cBhvr>
                                        <p:cTn id="12" dur="2000"/>
                                        <p:tgtEl>
                                          <p:spTgt spid="6"/>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13" dur="2000"/>
                                        <p:tgtEl>
                                          <p:spTgt spid="6"/>
                                        </p:tgtEl>
                                        <p:attrNameLst>
                                          <p:attrName>ppt_x</p:attrName>
                                        </p:attrNameLst>
                                      </p:cBhvr>
                                      <p:tavLst>
                                        <p:tav tm="0">
                                          <p:val>
                                            <p:strVal val="ppt_x"/>
                                          </p:val>
                                        </p:tav>
                                        <p:tav tm="50000">
                                          <p:val>
                                            <p:fltVal val="0.95"/>
                                          </p:val>
                                        </p:tav>
                                        <p:tav tm="100000">
                                          <p:val>
                                            <p:fltVal val="-1"/>
                                          </p:val>
                                        </p:tav>
                                      </p:tavLst>
                                    </p:anim>
                                    <p:anim calcmode="lin" valueType="num">
                                      <p:cBhvr>
                                        <p:cTn id="14" dur="2000"/>
                                        <p:tgtEl>
                                          <p:spTgt spid="6"/>
                                        </p:tgtEl>
                                        <p:attrNameLst>
                                          <p:attrName>ppt_y</p:attrName>
                                        </p:attrNameLst>
                                      </p:cBhvr>
                                      <p:tavLst>
                                        <p:tav tm="0">
                                          <p:val>
                                            <p:strVal val="ppt_y"/>
                                          </p:val>
                                        </p:tav>
                                        <p:tav tm="100000">
                                          <p:val>
                                            <p:strVal val="ppt_y"/>
                                          </p:val>
                                        </p:tav>
                                      </p:tavLst>
                                    </p:anim>
                                    <p:animEffect transition="out" filter="fade">
                                      <p:cBhvr>
                                        <p:cTn id="15" dur="2000"/>
                                        <p:tgtEl>
                                          <p:spTgt spid="6"/>
                                        </p:tgtEl>
                                      </p:cBhvr>
                                    </p:animEffect>
                                    <p:set>
                                      <p:cBhvr>
                                        <p:cTn id="16" dur="1" fill="hold">
                                          <p:stCondLst>
                                            <p:cond delay="1999"/>
                                          </p:stCondLst>
                                        </p:cTn>
                                        <p:tgtEl>
                                          <p:spTgt spid="6"/>
                                        </p:tgtEl>
                                        <p:attrNameLst>
                                          <p:attrName>style.visibility</p:attrName>
                                        </p:attrNameLst>
                                      </p:cBhvr>
                                      <p:to>
                                        <p:strVal val="hidden"/>
                                      </p:to>
                                    </p:set>
                                  </p:childTnLst>
                                </p:cTn>
                              </p:par>
                              <p:par>
                                <p:cTn id="17" presetID="48" presetClass="exit" presetSubtype="0" decel="50000" fill="hold" nodeType="withEffect">
                                  <p:stCondLst>
                                    <p:cond delay="1000"/>
                                  </p:stCondLst>
                                  <p:childTnLst>
                                    <p:anim calcmode="lin" valueType="num">
                                      <p:cBhvr>
                                        <p:cTn id="18" dur="2000"/>
                                        <p:tgtEl>
                                          <p:spTgt spid="5"/>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19" dur="2000"/>
                                        <p:tgtEl>
                                          <p:spTgt spid="5"/>
                                        </p:tgtEl>
                                        <p:attrNameLst>
                                          <p:attrName>ppt_x</p:attrName>
                                        </p:attrNameLst>
                                      </p:cBhvr>
                                      <p:tavLst>
                                        <p:tav tm="0">
                                          <p:val>
                                            <p:strVal val="ppt_x"/>
                                          </p:val>
                                        </p:tav>
                                        <p:tav tm="50000">
                                          <p:val>
                                            <p:fltVal val="0.95"/>
                                          </p:val>
                                        </p:tav>
                                        <p:tav tm="100000">
                                          <p:val>
                                            <p:fltVal val="-1"/>
                                          </p:val>
                                        </p:tav>
                                      </p:tavLst>
                                    </p:anim>
                                    <p:anim calcmode="lin" valueType="num">
                                      <p:cBhvr>
                                        <p:cTn id="20" dur="2000"/>
                                        <p:tgtEl>
                                          <p:spTgt spid="5"/>
                                        </p:tgtEl>
                                        <p:attrNameLst>
                                          <p:attrName>ppt_y</p:attrName>
                                        </p:attrNameLst>
                                      </p:cBhvr>
                                      <p:tavLst>
                                        <p:tav tm="0">
                                          <p:val>
                                            <p:strVal val="ppt_y"/>
                                          </p:val>
                                        </p:tav>
                                        <p:tav tm="100000">
                                          <p:val>
                                            <p:strVal val="ppt_y"/>
                                          </p:val>
                                        </p:tav>
                                      </p:tavLst>
                                    </p:anim>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48" presetClass="exit" presetSubtype="0" decel="50000" fill="hold" nodeType="withEffect">
                                  <p:stCondLst>
                                    <p:cond delay="1500"/>
                                  </p:stCondLst>
                                  <p:childTnLst>
                                    <p:anim calcmode="lin" valueType="num">
                                      <p:cBhvr>
                                        <p:cTn id="24" dur="2000"/>
                                        <p:tgtEl>
                                          <p:spTgt spid="4098"/>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25" dur="2000"/>
                                        <p:tgtEl>
                                          <p:spTgt spid="4098"/>
                                        </p:tgtEl>
                                        <p:attrNameLst>
                                          <p:attrName>ppt_x</p:attrName>
                                        </p:attrNameLst>
                                      </p:cBhvr>
                                      <p:tavLst>
                                        <p:tav tm="0">
                                          <p:val>
                                            <p:strVal val="ppt_x"/>
                                          </p:val>
                                        </p:tav>
                                        <p:tav tm="50000">
                                          <p:val>
                                            <p:fltVal val="0.95"/>
                                          </p:val>
                                        </p:tav>
                                        <p:tav tm="100000">
                                          <p:val>
                                            <p:fltVal val="-1"/>
                                          </p:val>
                                        </p:tav>
                                      </p:tavLst>
                                    </p:anim>
                                    <p:anim calcmode="lin" valueType="num">
                                      <p:cBhvr>
                                        <p:cTn id="26" dur="2000"/>
                                        <p:tgtEl>
                                          <p:spTgt spid="4098"/>
                                        </p:tgtEl>
                                        <p:attrNameLst>
                                          <p:attrName>ppt_y</p:attrName>
                                        </p:attrNameLst>
                                      </p:cBhvr>
                                      <p:tavLst>
                                        <p:tav tm="0">
                                          <p:val>
                                            <p:strVal val="ppt_y"/>
                                          </p:val>
                                        </p:tav>
                                        <p:tav tm="100000">
                                          <p:val>
                                            <p:strVal val="ppt_y"/>
                                          </p:val>
                                        </p:tav>
                                      </p:tavLst>
                                    </p:anim>
                                    <p:animEffect transition="out" filter="fade">
                                      <p:cBhvr>
                                        <p:cTn id="27" dur="2000"/>
                                        <p:tgtEl>
                                          <p:spTgt spid="4098"/>
                                        </p:tgtEl>
                                      </p:cBhvr>
                                    </p:animEffect>
                                    <p:set>
                                      <p:cBhvr>
                                        <p:cTn id="28" dur="1" fill="hold">
                                          <p:stCondLst>
                                            <p:cond delay="1999"/>
                                          </p:stCondLst>
                                        </p:cTn>
                                        <p:tgtEl>
                                          <p:spTgt spid="4098"/>
                                        </p:tgtEl>
                                        <p:attrNameLst>
                                          <p:attrName>style.visibility</p:attrName>
                                        </p:attrNameLst>
                                      </p:cBhvr>
                                      <p:to>
                                        <p:strVal val="hidden"/>
                                      </p:to>
                                    </p:set>
                                  </p:childTnLst>
                                </p:cTn>
                              </p:par>
                              <p:par>
                                <p:cTn id="29" presetID="10" presetClass="entr" presetSubtype="0" fill="hold" nodeType="withEffect">
                                  <p:stCondLst>
                                    <p:cond delay="1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childTnLst>
                                </p:cTn>
                              </p:par>
                              <p:par>
                                <p:cTn id="32" presetID="26" presetClass="emph" presetSubtype="0" fill="hold" nodeType="withEffect">
                                  <p:stCondLst>
                                    <p:cond delay="2000"/>
                                  </p:stCondLst>
                                  <p:childTnLst>
                                    <p:animEffect transition="out" filter="fade">
                                      <p:cBhvr>
                                        <p:cTn id="33" dur="2000" tmFilter="0, 0; .2, .5; .8, .5; 1, 0"/>
                                        <p:tgtEl>
                                          <p:spTgt spid="3"/>
                                        </p:tgtEl>
                                      </p:cBhvr>
                                    </p:animEffect>
                                    <p:animScale>
                                      <p:cBhvr>
                                        <p:cTn id="34" dur="1000" autoRev="1" fill="hold"/>
                                        <p:tgtEl>
                                          <p:spTgt spid="3"/>
                                        </p:tgtEl>
                                      </p:cBhvr>
                                      <p:by x="105000" y="105000"/>
                                    </p:animScale>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2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2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2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690382"/>
            <a:ext cx="77771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Entre la fauna cabe destacar las abundantes colonias de pájaros que anidan en sus árboles, como cotorras argentinas, pájaros carpinteros, mirlos o currucas capirotadas.</a:t>
            </a:r>
          </a:p>
        </p:txBody>
      </p:sp>
    </p:spTree>
  </p:cSld>
  <p:clrMapOvr>
    <a:masterClrMapping/>
  </p:clrMapOvr>
  <mc:AlternateContent xmlns:mc="http://schemas.openxmlformats.org/markup-compatibility/2006" xmlns:p14="http://schemas.microsoft.com/office/powerpoint/2010/main">
    <mc:Choice Requires="p14">
      <p:transition spd="slow" p14:dur="2000" advTm="23000">
        <p14:warp dir="i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157163"/>
            <a:ext cx="8713787" cy="5400675"/>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396875"/>
            <a:ext cx="8175625" cy="4902200"/>
          </a:xfrm>
          <a:prstGeom prst="rect">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00340" y="4513684"/>
            <a:ext cx="87851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También dispone de zona de juegos infantiles y un itinerario medioambiental y cuenta con accesos adecuados para minusválidos. Antiguamente disponía de un pequeño campo de minigolf que ha sido sustituido por un parque canino.</a:t>
            </a:r>
          </a:p>
        </p:txBody>
      </p:sp>
    </p:spTree>
  </p:cSld>
  <p:clrMapOvr>
    <a:masterClrMapping/>
  </p:clrMapOvr>
  <mc:AlternateContent xmlns:mc="http://schemas.openxmlformats.org/markup-compatibility/2006" xmlns:p14="http://schemas.microsoft.com/office/powerpoint/2010/main">
    <mc:Choice Requires="p14">
      <p:transition spd="slow" p14:dur="2000" advTm="26000">
        <p14:ripple dir="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19" y="4441676"/>
            <a:ext cx="8208962"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También dispone de un auditorio al aire libre con </a:t>
            </a:r>
            <a:r>
              <a:rPr lang="es-ES" b="1" dirty="0" smtClean="0">
                <a:effectLst>
                  <a:glow rad="101600">
                    <a:srgbClr val="C00000">
                      <a:alpha val="60000"/>
                    </a:srgbClr>
                  </a:glow>
                  <a:outerShdw blurRad="38100" dist="38100" dir="2700000" algn="tl">
                    <a:srgbClr val="000000">
                      <a:alpha val="43137"/>
                    </a:srgbClr>
                  </a:outerShdw>
                </a:effectLst>
              </a:rPr>
              <a:t>forma de anfiteatro        construido </a:t>
            </a:r>
            <a:r>
              <a:rPr lang="es-ES" b="1" dirty="0">
                <a:effectLst>
                  <a:glow rad="101600">
                    <a:srgbClr val="C00000">
                      <a:alpha val="60000"/>
                    </a:srgbClr>
                  </a:glow>
                  <a:outerShdw blurRad="38100" dist="38100" dir="2700000" algn="tl">
                    <a:srgbClr val="000000">
                      <a:alpha val="43137"/>
                    </a:srgbClr>
                  </a:outerShdw>
                </a:effectLst>
              </a:rPr>
              <a:t>aprovechando una gran depresión en el terreno. En sus gradas construidas en hormigón y cubiertas de césped tiene capacidad para unas </a:t>
            </a:r>
            <a:r>
              <a:rPr lang="es-ES" b="1" dirty="0" smtClean="0">
                <a:effectLst>
                  <a:glow rad="101600">
                    <a:srgbClr val="C00000">
                      <a:alpha val="60000"/>
                    </a:srgbClr>
                  </a:glow>
                  <a:outerShdw blurRad="38100" dist="38100" dir="2700000" algn="tl">
                    <a:srgbClr val="000000">
                      <a:alpha val="43137"/>
                    </a:srgbClr>
                  </a:outerShdw>
                </a:effectLst>
              </a:rPr>
              <a:t>5.000 </a:t>
            </a:r>
            <a:r>
              <a:rPr lang="es-ES" b="1" dirty="0">
                <a:effectLst>
                  <a:glow rad="101600">
                    <a:srgbClr val="C00000">
                      <a:alpha val="60000"/>
                    </a:srgbClr>
                  </a:glow>
                  <a:outerShdw blurRad="38100" dist="38100" dir="2700000" algn="tl">
                    <a:srgbClr val="000000">
                      <a:alpha val="43137"/>
                    </a:srgbClr>
                  </a:outerShdw>
                </a:effectLst>
              </a:rPr>
              <a:t>personas. </a:t>
            </a:r>
          </a:p>
        </p:txBody>
      </p:sp>
    </p:spTree>
  </p:cSld>
  <p:clrMapOvr>
    <a:masterClrMapping/>
  </p:clrMapOvr>
  <mc:AlternateContent xmlns:mc="http://schemas.openxmlformats.org/markup-compatibility/2006" xmlns:p14="http://schemas.microsoft.com/office/powerpoint/2010/main">
    <mc:Choice Requires="p14">
      <p:transition spd="slow" p14:dur="2000" advTm="27000">
        <p14:ripple dir="r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57.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57.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523688"/>
            <a:ext cx="858915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En su recinto se encuentra el Planetario de Madrid, actualmente en reformas, cuyas cúpulas de color blanco son fácilmente visibles desde lo lejos y forman la principal seña de identidad del parque, junto con el cine </a:t>
            </a:r>
            <a:r>
              <a:rPr lang="es-ES" b="1" dirty="0" smtClean="0">
                <a:effectLst>
                  <a:glow rad="101600">
                    <a:srgbClr val="C00000">
                      <a:alpha val="60000"/>
                    </a:srgbClr>
                  </a:glow>
                  <a:outerShdw blurRad="38100" dist="38100" dir="2700000" algn="tl">
                    <a:srgbClr val="000000">
                      <a:alpha val="43137"/>
                    </a:srgbClr>
                  </a:outerShdw>
                </a:effectLst>
              </a:rPr>
              <a:t>IMAX.</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ripple dir="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59394"/>
                                        </p:tgtEl>
                                      </p:cBhvr>
                                    </p:animEffect>
                                    <p:set>
                                      <p:cBhvr>
                                        <p:cTn id="7" dur="1" fill="hold">
                                          <p:stCondLst>
                                            <p:cond delay="2999"/>
                                          </p:stCondLst>
                                        </p:cTn>
                                        <p:tgtEl>
                                          <p:spTgt spid="59394"/>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1"/>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 name="1 Rectángulo"/>
          <p:cNvSpPr/>
          <p:nvPr/>
        </p:nvSpPr>
        <p:spPr>
          <a:xfrm>
            <a:off x="0" y="1"/>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59532" y="4369668"/>
            <a:ext cx="8424936"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1F497D"/>
                  </a:outerShdw>
                </a:effectLst>
              </a:rPr>
              <a:t>Pues si, a simple vista desde lejos parecía un </a:t>
            </a:r>
            <a:r>
              <a:rPr lang="es-ES" b="1" dirty="0" smtClean="0">
                <a:effectLst>
                  <a:glow rad="101600">
                    <a:srgbClr val="C00000">
                      <a:alpha val="60000"/>
                    </a:srgbClr>
                  </a:glow>
                  <a:outerShdw blurRad="38100" dist="38100" dir="2700000" algn="tl">
                    <a:srgbClr val="1F497D"/>
                  </a:outerShdw>
                </a:effectLst>
              </a:rPr>
              <a:t>iglú, pero </a:t>
            </a:r>
            <a:r>
              <a:rPr lang="es-ES" b="1" dirty="0">
                <a:effectLst>
                  <a:glow rad="101600">
                    <a:srgbClr val="C00000">
                      <a:alpha val="60000"/>
                    </a:srgbClr>
                  </a:glow>
                  <a:outerShdw blurRad="38100" dist="38100" dir="2700000" algn="tl">
                    <a:srgbClr val="1F497D"/>
                  </a:outerShdw>
                </a:effectLst>
              </a:rPr>
              <a:t>desde cerca,,,,,,,,, </a:t>
            </a:r>
            <a:r>
              <a:rPr lang="es-ES" b="1" dirty="0" err="1">
                <a:effectLst>
                  <a:glow rad="101600">
                    <a:srgbClr val="C00000">
                      <a:alpha val="60000"/>
                    </a:srgbClr>
                  </a:glow>
                  <a:outerShdw blurRad="38100" dist="38100" dir="2700000" algn="tl">
                    <a:srgbClr val="1F497D"/>
                  </a:outerShdw>
                </a:effectLst>
              </a:rPr>
              <a:t>uuumm</a:t>
            </a:r>
            <a:r>
              <a:rPr lang="es-ES" b="1" dirty="0">
                <a:effectLst>
                  <a:glow rad="101600">
                    <a:srgbClr val="C00000">
                      <a:alpha val="60000"/>
                    </a:srgbClr>
                  </a:glow>
                  <a:outerShdw blurRad="38100" dist="38100" dir="2700000" algn="tl">
                    <a:srgbClr val="1F497D"/>
                  </a:outerShdw>
                </a:effectLst>
              </a:rPr>
              <a:t>, lo sigue pareciendo</a:t>
            </a:r>
            <a:r>
              <a:rPr lang="es-ES" b="1" dirty="0" smtClean="0">
                <a:effectLst>
                  <a:glow rad="101600">
                    <a:srgbClr val="C00000">
                      <a:alpha val="60000"/>
                    </a:srgbClr>
                  </a:glow>
                  <a:outerShdw blurRad="38100" dist="38100" dir="2700000" algn="tl">
                    <a:srgbClr val="1F497D"/>
                  </a:outerShdw>
                </a:effectLst>
              </a:rPr>
              <a:t>. El Planetario tiene una sala de proyecciones con aforo limitado, y creaciones para todos los públicos. Abre de martes a domingos.</a:t>
            </a:r>
            <a:endParaRPr lang="es-ES"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par>
                                <p:cTn id="9" presetID="21" presetClass="entr" presetSubtype="8"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8)">
                                      <p:cBhvr>
                                        <p:cTn id="11" dur="3000"/>
                                        <p:tgtEl>
                                          <p:spTgt spid="3"/>
                                        </p:tgtEl>
                                      </p:cBhvr>
                                    </p:animEffect>
                                  </p:childTnLst>
                                </p:cTn>
                              </p:par>
                              <p:par>
                                <p:cTn id="12" presetID="8" presetClass="emph" presetSubtype="0" fill="hold" grpId="2" nodeType="withEffect">
                                  <p:stCondLst>
                                    <p:cond delay="0"/>
                                  </p:stCondLst>
                                  <p:childTnLst>
                                    <p:animRot by="21600000">
                                      <p:cBhvr>
                                        <p:cTn id="13" dur="3000" fill="hold"/>
                                        <p:tgtEl>
                                          <p:spTgt spid="3"/>
                                        </p:tgtEl>
                                        <p:attrNameLst>
                                          <p:attrName>r</p:attrName>
                                        </p:attrNameLst>
                                      </p:cBhvr>
                                    </p:animRot>
                                  </p:childTnLst>
                                </p:cTn>
                              </p:par>
                              <p:par>
                                <p:cTn id="14" presetID="6" presetClass="entr" presetSubtype="16" fill="hold" grpId="3"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ircle(in)">
                                      <p:cBhvr>
                                        <p:cTn id="16" dur="3000"/>
                                        <p:tgtEl>
                                          <p:spTgt spid="3"/>
                                        </p:tgtEl>
                                      </p:cBhvr>
                                    </p:animEffect>
                                  </p:childTnLst>
                                </p:cTn>
                              </p:par>
                              <p:par>
                                <p:cTn id="17" presetID="23" presetClass="exit" presetSubtype="544" fill="hold" grpId="0" nodeType="withEffect">
                                  <p:stCondLst>
                                    <p:cond delay="0"/>
                                  </p:stCondLst>
                                  <p:childTnLst>
                                    <p:anim calcmode="lin" valueType="num">
                                      <p:cBhvr>
                                        <p:cTn id="18" dur="3000"/>
                                        <p:tgtEl>
                                          <p:spTgt spid="2"/>
                                        </p:tgtEl>
                                        <p:attrNameLst>
                                          <p:attrName>ppt_w</p:attrName>
                                        </p:attrNameLst>
                                      </p:cBhvr>
                                      <p:tavLst>
                                        <p:tav tm="0">
                                          <p:val>
                                            <p:strVal val="ppt_w"/>
                                          </p:val>
                                        </p:tav>
                                        <p:tav tm="100000">
                                          <p:val>
                                            <p:fltVal val="0"/>
                                          </p:val>
                                        </p:tav>
                                      </p:tavLst>
                                    </p:anim>
                                    <p:anim calcmode="lin" valueType="num">
                                      <p:cBhvr>
                                        <p:cTn id="19" dur="3000"/>
                                        <p:tgtEl>
                                          <p:spTgt spid="2"/>
                                        </p:tgtEl>
                                        <p:attrNameLst>
                                          <p:attrName>ppt_h</p:attrName>
                                        </p:attrNameLst>
                                      </p:cBhvr>
                                      <p:tavLst>
                                        <p:tav tm="0">
                                          <p:val>
                                            <p:strVal val="ppt_h"/>
                                          </p:val>
                                        </p:tav>
                                        <p:tav tm="100000">
                                          <p:val>
                                            <p:fltVal val="0"/>
                                          </p:val>
                                        </p:tav>
                                      </p:tavLst>
                                    </p:anim>
                                    <p:anim calcmode="lin" valueType="num">
                                      <p:cBhvr>
                                        <p:cTn id="20" dur="3000"/>
                                        <p:tgtEl>
                                          <p:spTgt spid="2"/>
                                        </p:tgtEl>
                                        <p:attrNameLst>
                                          <p:attrName>ppt_x</p:attrName>
                                        </p:attrNameLst>
                                      </p:cBhvr>
                                      <p:tavLst>
                                        <p:tav tm="0">
                                          <p:val>
                                            <p:strVal val="ppt_x"/>
                                          </p:val>
                                        </p:tav>
                                        <p:tav tm="100000">
                                          <p:val>
                                            <p:fltVal val="0.5"/>
                                          </p:val>
                                        </p:tav>
                                      </p:tavLst>
                                    </p:anim>
                                    <p:anim calcmode="lin" valueType="num">
                                      <p:cBhvr>
                                        <p:cTn id="21" dur="3000"/>
                                        <p:tgtEl>
                                          <p:spTgt spid="2"/>
                                        </p:tgtEl>
                                        <p:attrNameLst>
                                          <p:attrName>ppt_y</p:attrName>
                                        </p:attrNameLst>
                                      </p:cBhvr>
                                      <p:tavLst>
                                        <p:tav tm="0">
                                          <p:val>
                                            <p:strVal val="ppt_y"/>
                                          </p:val>
                                        </p:tav>
                                        <p:tav tm="100000">
                                          <p:val>
                                            <p:fltVal val="0.5"/>
                                          </p:val>
                                        </p:tav>
                                      </p:tavLst>
                                    </p:anim>
                                    <p:set>
                                      <p:cBhvr>
                                        <p:cTn id="22" dur="1" fill="hold">
                                          <p:stCondLst>
                                            <p:cond delay="2999"/>
                                          </p:stCondLst>
                                        </p:cTn>
                                        <p:tgtEl>
                                          <p:spTgt spid="2"/>
                                        </p:tgtEl>
                                        <p:attrNameLst>
                                          <p:attrName>style.visibility</p:attrName>
                                        </p:attrNameLst>
                                      </p:cBhvr>
                                      <p:to>
                                        <p:strVal val="hidden"/>
                                      </p:to>
                                    </p:set>
                                  </p:childTnLst>
                                </p:cTn>
                              </p:par>
                              <p:par>
                                <p:cTn id="23" presetID="21" presetClass="exit" presetSubtype="8" fill="hold" grpId="1" nodeType="withEffect">
                                  <p:stCondLst>
                                    <p:cond delay="0"/>
                                  </p:stCondLst>
                                  <p:childTnLst>
                                    <p:animEffect transition="out" filter="wheel(8)">
                                      <p:cBhvr>
                                        <p:cTn id="24" dur="3000"/>
                                        <p:tgtEl>
                                          <p:spTgt spid="2"/>
                                        </p:tgtEl>
                                      </p:cBhvr>
                                    </p:animEffect>
                                    <p:set>
                                      <p:cBhvr>
                                        <p:cTn id="25" dur="1" fill="hold">
                                          <p:stCondLst>
                                            <p:cond delay="2999"/>
                                          </p:stCondLst>
                                        </p:cTn>
                                        <p:tgtEl>
                                          <p:spTgt spid="2"/>
                                        </p:tgtEl>
                                        <p:attrNameLst>
                                          <p:attrName>style.visibility</p:attrName>
                                        </p:attrNameLst>
                                      </p:cBhvr>
                                      <p:to>
                                        <p:strVal val="hidden"/>
                                      </p:to>
                                    </p:se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2" grpId="0" animBg="1"/>
      <p:bldP spid="2" grpId="1" animBg="1"/>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75000"/>
          <a:stretch/>
        </p:blipFill>
        <p:spPr bwMode="auto">
          <a:xfrm>
            <a:off x="0" y="0"/>
            <a:ext cx="2286000" cy="5715000"/>
          </a:xfrm>
          <a:prstGeom prst="rect">
            <a:avLst/>
          </a:prstGeom>
          <a:noFill/>
          <a:ln w="9525">
            <a:noFill/>
            <a:miter lim="800000"/>
            <a:headEnd/>
            <a:tailEnd/>
          </a:ln>
        </p:spPr>
      </p:pic>
      <p:pic>
        <p:nvPicPr>
          <p:cNvPr id="9"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r="50000"/>
          <a:stretch/>
        </p:blipFill>
        <p:spPr bwMode="auto">
          <a:xfrm>
            <a:off x="2286000" y="0"/>
            <a:ext cx="2286000" cy="5715000"/>
          </a:xfrm>
          <a:prstGeom prst="rect">
            <a:avLst/>
          </a:prstGeom>
          <a:noFill/>
          <a:ln w="9525">
            <a:noFill/>
            <a:miter lim="800000"/>
            <a:headEnd/>
            <a:tailEnd/>
          </a:ln>
        </p:spPr>
      </p:pic>
      <p:pic>
        <p:nvPicPr>
          <p:cNvPr id="1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r="25000"/>
          <a:stretch/>
        </p:blipFill>
        <p:spPr bwMode="auto">
          <a:xfrm>
            <a:off x="4572000" y="0"/>
            <a:ext cx="2303464" cy="5715000"/>
          </a:xfrm>
          <a:prstGeom prst="rect">
            <a:avLst/>
          </a:prstGeom>
          <a:noFill/>
          <a:ln w="9525">
            <a:noFill/>
            <a:miter lim="800000"/>
            <a:headEnd/>
            <a:tailEnd/>
          </a:ln>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75190"/>
          <a:stretch/>
        </p:blipFill>
        <p:spPr bwMode="auto">
          <a:xfrm>
            <a:off x="6875464" y="0"/>
            <a:ext cx="2268538" cy="5715000"/>
          </a:xfrm>
          <a:prstGeom prst="rect">
            <a:avLst/>
          </a:prstGeom>
          <a:noFill/>
          <a:ln w="9525">
            <a:noFill/>
            <a:miter lim="800000"/>
            <a:headEnd/>
            <a:tailEnd/>
          </a:ln>
        </p:spPr>
      </p:pic>
      <p:sp>
        <p:nvSpPr>
          <p:cNvPr id="7" name="6 CuadroTexto"/>
          <p:cNvSpPr txBox="1"/>
          <p:nvPr/>
        </p:nvSpPr>
        <p:spPr>
          <a:xfrm>
            <a:off x="323528" y="4585692"/>
            <a:ext cx="8352928"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En la zona más oriental del parque, junto a la M-30, hay un conjunto de cuatro estanques artificiales con chorros de agua unidos entre sí por pequeñas cascadas, en el que los aficionados practican modelismo naval.</a:t>
            </a:r>
          </a:p>
        </p:txBody>
      </p:sp>
    </p:spTree>
  </p:cSld>
  <p:clrMapOvr>
    <a:masterClrMapping/>
  </p:clrMapOvr>
  <mc:AlternateContent xmlns:mc="http://schemas.openxmlformats.org/markup-compatibility/2006" xmlns:p14="http://schemas.microsoft.com/office/powerpoint/2010/main">
    <mc:Choice Requires="p14">
      <p:transition spd="slow" p14:dur="2000" advTm="25000">
        <p14:ripple dir="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iterate type="lt">
                                    <p:tmPct val="0"/>
                                  </p:iterate>
                                  <p:childTnLst>
                                    <p:set>
                                      <p:cBhvr>
                                        <p:cTn id="6" dur="1" fill="hold">
                                          <p:stCondLst>
                                            <p:cond delay="0"/>
                                          </p:stCondLst>
                                        </p:cTn>
                                        <p:tgtEl>
                                          <p:spTgt spid="1028"/>
                                        </p:tgtEl>
                                        <p:attrNameLst>
                                          <p:attrName>style.visibility</p:attrName>
                                        </p:attrNameLst>
                                      </p:cBhvr>
                                      <p:to>
                                        <p:strVal val="visible"/>
                                      </p:to>
                                    </p:set>
                                    <p:animEffect transition="in" filter="blinds(vertical)">
                                      <p:cBhvr>
                                        <p:cTn id="7" dur="3000"/>
                                        <p:tgtEl>
                                          <p:spTgt spid="1028"/>
                                        </p:tgtEl>
                                      </p:cBhvr>
                                    </p:animEffect>
                                  </p:childTnLst>
                                </p:cTn>
                              </p:par>
                              <p:par>
                                <p:cTn id="8" presetID="31" presetClass="entr" presetSubtype="0" fill="hold" nodeType="withEffect">
                                  <p:stCondLst>
                                    <p:cond delay="0"/>
                                  </p:stCondLst>
                                  <p:iterate type="lt">
                                    <p:tmPct val="5000"/>
                                  </p:iterate>
                                  <p:childTnLst>
                                    <p:set>
                                      <p:cBhvr>
                                        <p:cTn id="9" dur="1" fill="hold">
                                          <p:stCondLst>
                                            <p:cond delay="0"/>
                                          </p:stCondLst>
                                        </p:cTn>
                                        <p:tgtEl>
                                          <p:spTgt spid="1028"/>
                                        </p:tgtEl>
                                        <p:attrNameLst>
                                          <p:attrName>style.visibility</p:attrName>
                                        </p:attrNameLst>
                                      </p:cBhvr>
                                      <p:to>
                                        <p:strVal val="visible"/>
                                      </p:to>
                                    </p:set>
                                    <p:anim calcmode="lin" valueType="num">
                                      <p:cBhvr>
                                        <p:cTn id="10" dur="3000" fill="hold"/>
                                        <p:tgtEl>
                                          <p:spTgt spid="1028"/>
                                        </p:tgtEl>
                                        <p:attrNameLst>
                                          <p:attrName>ppt_w</p:attrName>
                                        </p:attrNameLst>
                                      </p:cBhvr>
                                      <p:tavLst>
                                        <p:tav tm="0">
                                          <p:val>
                                            <p:fltVal val="0"/>
                                          </p:val>
                                        </p:tav>
                                        <p:tav tm="100000">
                                          <p:val>
                                            <p:strVal val="#ppt_w"/>
                                          </p:val>
                                        </p:tav>
                                      </p:tavLst>
                                    </p:anim>
                                    <p:anim calcmode="lin" valueType="num">
                                      <p:cBhvr>
                                        <p:cTn id="11" dur="3000" fill="hold"/>
                                        <p:tgtEl>
                                          <p:spTgt spid="1028"/>
                                        </p:tgtEl>
                                        <p:attrNameLst>
                                          <p:attrName>ppt_h</p:attrName>
                                        </p:attrNameLst>
                                      </p:cBhvr>
                                      <p:tavLst>
                                        <p:tav tm="0">
                                          <p:val>
                                            <p:fltVal val="0"/>
                                          </p:val>
                                        </p:tav>
                                        <p:tav tm="100000">
                                          <p:val>
                                            <p:strVal val="#ppt_h"/>
                                          </p:val>
                                        </p:tav>
                                      </p:tavLst>
                                    </p:anim>
                                    <p:anim calcmode="lin" valueType="num">
                                      <p:cBhvr>
                                        <p:cTn id="12" dur="3000" fill="hold"/>
                                        <p:tgtEl>
                                          <p:spTgt spid="1028"/>
                                        </p:tgtEl>
                                        <p:attrNameLst>
                                          <p:attrName>style.rotation</p:attrName>
                                        </p:attrNameLst>
                                      </p:cBhvr>
                                      <p:tavLst>
                                        <p:tav tm="0">
                                          <p:val>
                                            <p:fltVal val="90"/>
                                          </p:val>
                                        </p:tav>
                                        <p:tav tm="100000">
                                          <p:val>
                                            <p:fltVal val="0"/>
                                          </p:val>
                                        </p:tav>
                                      </p:tavLst>
                                    </p:anim>
                                    <p:animEffect transition="in" filter="fade">
                                      <p:cBhvr>
                                        <p:cTn id="13" dur="3000"/>
                                        <p:tgtEl>
                                          <p:spTgt spid="1028"/>
                                        </p:tgtEl>
                                      </p:cBhvr>
                                    </p:animEffect>
                                  </p:childTnLst>
                                </p:cTn>
                              </p:par>
                              <p:par>
                                <p:cTn id="14" presetID="3" presetClass="entr" presetSubtype="5" fill="hold" nodeType="withEffect">
                                  <p:stCondLst>
                                    <p:cond delay="0"/>
                                  </p:stCondLst>
                                  <p:iterate type="lt">
                                    <p:tmPct val="0"/>
                                  </p:iterate>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anim calcmode="lin" valueType="num">
                                      <p:cBhvr>
                                        <p:cTn id="21" dur="3000" fill="hold"/>
                                        <p:tgtEl>
                                          <p:spTgt spid="9"/>
                                        </p:tgtEl>
                                        <p:attrNameLst>
                                          <p:attrName>style.rotation</p:attrName>
                                        </p:attrNameLst>
                                      </p:cBhvr>
                                      <p:tavLst>
                                        <p:tav tm="0">
                                          <p:val>
                                            <p:fltVal val="90"/>
                                          </p:val>
                                        </p:tav>
                                        <p:tav tm="100000">
                                          <p:val>
                                            <p:fltVal val="0"/>
                                          </p:val>
                                        </p:tav>
                                      </p:tavLst>
                                    </p:anim>
                                    <p:animEffect transition="in" filter="fade">
                                      <p:cBhvr>
                                        <p:cTn id="22" dur="3000"/>
                                        <p:tgtEl>
                                          <p:spTgt spid="9"/>
                                        </p:tgtEl>
                                      </p:cBhvr>
                                    </p:animEffect>
                                  </p:childTnLst>
                                </p:cTn>
                              </p:par>
                              <p:par>
                                <p:cTn id="23" presetID="3" presetClass="entr" presetSubtype="5" fill="hold" nodeType="withEffect">
                                  <p:stCondLst>
                                    <p:cond delay="0"/>
                                  </p:stCondLst>
                                  <p:iterate type="lt">
                                    <p:tmPct val="0"/>
                                  </p:iterate>
                                  <p:childTnLst>
                                    <p:set>
                                      <p:cBhvr>
                                        <p:cTn id="24" dur="1" fill="hold">
                                          <p:stCondLst>
                                            <p:cond delay="0"/>
                                          </p:stCondLst>
                                        </p:cTn>
                                        <p:tgtEl>
                                          <p:spTgt spid="10"/>
                                        </p:tgtEl>
                                        <p:attrNameLst>
                                          <p:attrName>style.visibility</p:attrName>
                                        </p:attrNameLst>
                                      </p:cBhvr>
                                      <p:to>
                                        <p:strVal val="visible"/>
                                      </p:to>
                                    </p:set>
                                    <p:animEffect transition="in" filter="blinds(vertical)">
                                      <p:cBhvr>
                                        <p:cTn id="25" dur="3000"/>
                                        <p:tgtEl>
                                          <p:spTgt spid="10"/>
                                        </p:tgtEl>
                                      </p:cBhvr>
                                    </p:animEffect>
                                  </p:childTnLst>
                                </p:cTn>
                              </p:par>
                              <p:par>
                                <p:cTn id="26" presetID="31" presetClass="entr" presetSubtype="0" fill="hold" nodeType="withEffect">
                                  <p:stCondLst>
                                    <p:cond delay="0"/>
                                  </p:stCondLst>
                                  <p:iterate type="lt">
                                    <p:tmPct val="5000"/>
                                  </p:iterate>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style.rotation</p:attrName>
                                        </p:attrNameLst>
                                      </p:cBhvr>
                                      <p:tavLst>
                                        <p:tav tm="0">
                                          <p:val>
                                            <p:fltVal val="90"/>
                                          </p:val>
                                        </p:tav>
                                        <p:tav tm="100000">
                                          <p:val>
                                            <p:fltVal val="0"/>
                                          </p:val>
                                        </p:tav>
                                      </p:tavLst>
                                    </p:anim>
                                    <p:animEffect transition="in" filter="fade">
                                      <p:cBhvr>
                                        <p:cTn id="31" dur="3000"/>
                                        <p:tgtEl>
                                          <p:spTgt spid="10"/>
                                        </p:tgtEl>
                                      </p:cBhvr>
                                    </p:animEffect>
                                  </p:childTnLst>
                                </p:cTn>
                              </p:par>
                              <p:par>
                                <p:cTn id="32" presetID="3" presetClass="entr" presetSubtype="5" fill="hold"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Effect transition="in" filter="blinds(vertical)">
                                      <p:cBhvr>
                                        <p:cTn id="34" dur="3000"/>
                                        <p:tgtEl>
                                          <p:spTgt spid="11"/>
                                        </p:tgtEl>
                                      </p:cBhvr>
                                    </p:animEffect>
                                  </p:childTnLst>
                                </p:cTn>
                              </p:par>
                              <p:par>
                                <p:cTn id="35" presetID="31" presetClass="entr" presetSubtype="0" fill="hold" nodeType="withEffect">
                                  <p:stCondLst>
                                    <p:cond delay="0"/>
                                  </p:stCondLst>
                                  <p:iterate type="lt">
                                    <p:tmPct val="5000"/>
                                  </p:iterate>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ppt_w</p:attrName>
                                        </p:attrNameLst>
                                      </p:cBhvr>
                                      <p:tavLst>
                                        <p:tav tm="0">
                                          <p:val>
                                            <p:fltVal val="0"/>
                                          </p:val>
                                        </p:tav>
                                        <p:tav tm="100000">
                                          <p:val>
                                            <p:strVal val="#ppt_w"/>
                                          </p:val>
                                        </p:tav>
                                      </p:tavLst>
                                    </p:anim>
                                    <p:anim calcmode="lin" valueType="num">
                                      <p:cBhvr>
                                        <p:cTn id="38" dur="3000" fill="hold"/>
                                        <p:tgtEl>
                                          <p:spTgt spid="11"/>
                                        </p:tgtEl>
                                        <p:attrNameLst>
                                          <p:attrName>ppt_h</p:attrName>
                                        </p:attrNameLst>
                                      </p:cBhvr>
                                      <p:tavLst>
                                        <p:tav tm="0">
                                          <p:val>
                                            <p:fltVal val="0"/>
                                          </p:val>
                                        </p:tav>
                                        <p:tav tm="100000">
                                          <p:val>
                                            <p:strVal val="#ppt_h"/>
                                          </p:val>
                                        </p:tav>
                                      </p:tavLst>
                                    </p:anim>
                                    <p:anim calcmode="lin" valueType="num">
                                      <p:cBhvr>
                                        <p:cTn id="39" dur="3000" fill="hold"/>
                                        <p:tgtEl>
                                          <p:spTgt spid="11"/>
                                        </p:tgtEl>
                                        <p:attrNameLst>
                                          <p:attrName>style.rotation</p:attrName>
                                        </p:attrNameLst>
                                      </p:cBhvr>
                                      <p:tavLst>
                                        <p:tav tm="0">
                                          <p:val>
                                            <p:fltVal val="90"/>
                                          </p:val>
                                        </p:tav>
                                        <p:tav tm="100000">
                                          <p:val>
                                            <p:fltVal val="0"/>
                                          </p:val>
                                        </p:tav>
                                      </p:tavLst>
                                    </p:anim>
                                    <p:animEffect transition="in" filter="fade">
                                      <p:cBhvr>
                                        <p:cTn id="40" dur="3000"/>
                                        <p:tgtEl>
                                          <p:spTgt spid="11"/>
                                        </p:tgtEl>
                                      </p:cBhvr>
                                    </p:animEffect>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anim calcmode="lin" valueType="num">
                                      <p:cBhvr>
                                        <p:cTn id="45" dur="1000" fill="hold"/>
                                        <p:tgtEl>
                                          <p:spTgt spid="7"/>
                                        </p:tgtEl>
                                        <p:attrNameLst>
                                          <p:attrName>ppt_x</p:attrName>
                                        </p:attrNameLst>
                                      </p:cBhvr>
                                      <p:tavLst>
                                        <p:tav tm="0">
                                          <p:val>
                                            <p:strVal val="#ppt_x-.1"/>
                                          </p:val>
                                        </p:tav>
                                        <p:tav tm="100000">
                                          <p:val>
                                            <p:strVal val="#ppt_x"/>
                                          </p:val>
                                        </p:tav>
                                      </p:tavLst>
                                    </p:anim>
                                    <p:anim calcmode="lin" valueType="num">
                                      <p:cBhvr>
                                        <p:cTn id="4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0" y="4763"/>
            <a:ext cx="914400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1"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0"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064222"/>
            <a:ext cx="8640959" cy="147732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La plaza de la Paz es un monumento conmemorativo, de marcado carácter simbólico, presidido en el centro por una escultura </a:t>
            </a:r>
            <a:r>
              <a:rPr lang="es-ES" b="1" dirty="0" err="1">
                <a:effectLst>
                  <a:glow rad="101600">
                    <a:srgbClr val="C00000">
                      <a:alpha val="60000"/>
                    </a:srgbClr>
                  </a:glow>
                  <a:outerShdw blurRad="38100" dist="38100" dir="2700000" algn="tl">
                    <a:srgbClr val="000000">
                      <a:alpha val="43137"/>
                    </a:srgbClr>
                  </a:outerShdw>
                </a:effectLst>
              </a:rPr>
              <a:t>semiabstracta</a:t>
            </a:r>
            <a:r>
              <a:rPr lang="es-ES" b="1" dirty="0">
                <a:effectLst>
                  <a:glow rad="101600">
                    <a:srgbClr val="C00000">
                      <a:alpha val="60000"/>
                    </a:srgbClr>
                  </a:glow>
                  <a:outerShdw blurRad="38100" dist="38100" dir="2700000" algn="tl">
                    <a:srgbClr val="000000">
                      <a:alpha val="43137"/>
                    </a:srgbClr>
                  </a:outerShdw>
                </a:effectLst>
              </a:rPr>
              <a:t> de mármol pulido que representa a la paloma de la paz y está rodeada por una especie de pirámide truncada escalonada a modo de gradas, ideada como espacio de relación y esparcimiento.</a:t>
            </a:r>
            <a:endParaRPr lang="es-ES"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696197451"/>
      </p:ext>
    </p:extLst>
  </p:cSld>
  <p:clrMapOvr>
    <a:masterClrMapping/>
  </p:clrMapOvr>
  <mc:AlternateContent xmlns:mc="http://schemas.openxmlformats.org/markup-compatibility/2006" xmlns:p14="http://schemas.microsoft.com/office/powerpoint/2010/main">
    <mc:Choice Requires="p14">
      <p:transition spd="slow" p14:dur="2250" advTm="34000">
        <p14:prism isContent="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a:srcRect/>
          <a:stretch>
            <a:fillRect/>
          </a:stretch>
        </p:blipFill>
        <p:spPr bwMode="auto">
          <a:xfrm>
            <a:off x="7938" y="0"/>
            <a:ext cx="9128125"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2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25"/>
            <a:ext cx="8065269"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1F497D"/>
                  </a:outerShdw>
                </a:effectLst>
              </a:rPr>
              <a:t>Paseando, </a:t>
            </a:r>
            <a:r>
              <a:rPr lang="es-ES" b="1" dirty="0" smtClean="0">
                <a:effectLst>
                  <a:glow rad="101600">
                    <a:schemeClr val="accent2">
                      <a:satMod val="175000"/>
                      <a:alpha val="40000"/>
                    </a:schemeClr>
                  </a:glow>
                  <a:outerShdw blurRad="38100" dist="38100" dir="2700000" algn="tl">
                    <a:srgbClr val="1F497D"/>
                  </a:outerShdw>
                </a:effectLst>
              </a:rPr>
              <a:t>paseando, </a:t>
            </a:r>
            <a:r>
              <a:rPr lang="es-ES" b="1" dirty="0">
                <a:effectLst>
                  <a:glow rad="101600">
                    <a:schemeClr val="accent2">
                      <a:satMod val="175000"/>
                      <a:alpha val="40000"/>
                    </a:schemeClr>
                  </a:glow>
                  <a:outerShdw blurRad="38100" dist="38100" dir="2700000" algn="tl">
                    <a:srgbClr val="1F497D"/>
                  </a:outerShdw>
                </a:effectLst>
              </a:rPr>
              <a:t>a unos pocos metros nos acercamos a otra plaza donde se encuentra instalado el monumento dedicado al profesor y </a:t>
            </a:r>
          </a:p>
          <a:p>
            <a:pPr>
              <a:defRPr/>
            </a:pPr>
            <a:r>
              <a:rPr lang="es-ES" b="1" dirty="0">
                <a:effectLst>
                  <a:glow rad="101600">
                    <a:schemeClr val="accent2">
                      <a:satMod val="175000"/>
                      <a:alpha val="40000"/>
                    </a:schemeClr>
                  </a:glow>
                  <a:outerShdw blurRad="38100" dist="38100" dir="2700000" algn="tl">
                    <a:srgbClr val="1F497D"/>
                  </a:outerShdw>
                </a:effectLst>
              </a:rPr>
              <a:t>alcalde de Madrid, Enrique Tierno Galván.</a:t>
            </a:r>
          </a:p>
        </p:txBody>
      </p:sp>
    </p:spTree>
  </p:cSld>
  <p:clrMapOvr>
    <a:masterClrMapping/>
  </p:clrMapOvr>
  <mc:AlternateContent xmlns:mc="http://schemas.openxmlformats.org/markup-compatibility/2006" xmlns:p14="http://schemas.microsoft.com/office/powerpoint/2010/main">
    <mc:Choice Requires="p14">
      <p:transition spd="slow" p14:dur="2000" advTm="22000">
        <p:wheel spokes="1"/>
      </p:transition>
    </mc:Choice>
    <mc:Fallback xmlns="">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2.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2.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63713" y="4984081"/>
            <a:ext cx="537845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Hacía tanto calor este día, que daban ganas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meterse dentro de este pequeño estanque.</a:t>
            </a:r>
          </a:p>
        </p:txBody>
      </p:sp>
    </p:spTree>
  </p:cSld>
  <p:clrMapOvr>
    <a:masterClrMapping/>
  </p:clrMapOvr>
  <mc:AlternateContent xmlns:mc="http://schemas.openxmlformats.org/markup-compatibility/2006" xmlns:p14="http://schemas.microsoft.com/office/powerpoint/2010/main">
    <mc:Choice Requires="p14">
      <p:transition spd="slow" p14:dur="2000" advTm="15000">
        <p14:wheelReverse spokes="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40000"/>
              <a:lumOff val="60000"/>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accent3">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68313" y="457200"/>
            <a:ext cx="8135937" cy="4800600"/>
          </a:xfrm>
          <a:prstGeom prst="rect">
            <a:avLst/>
          </a:prstGeom>
          <a:solidFill>
            <a:schemeClr val="accent3">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4213" y="4657725"/>
            <a:ext cx="7775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parte más alta de la plaza se encuentra instalada esta estatua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tallada en bronce sobre un pedestal de hormigón, el que fuera uno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los mejores alcaldes de Madrid, el profesor Enrique Tierno Galván. </a:t>
            </a:r>
          </a:p>
        </p:txBody>
      </p:sp>
    </p:spTree>
  </p:cSld>
  <p:clrMapOvr>
    <a:masterClrMapping/>
  </p:clrMapOvr>
  <mc:AlternateContent xmlns:mc="http://schemas.openxmlformats.org/markup-compatibility/2006" xmlns:p14="http://schemas.microsoft.com/office/powerpoint/2010/main">
    <mc:Choice Requires="p14">
      <p:transition spd="slow" p14:dur="200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par>
                                <p:cTn id="17" presetID="39"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4kremlimnoche.jpg"/>
          <p:cNvPicPr>
            <a:picLocks noChangeAspect="1"/>
          </p:cNvPicPr>
          <p:nvPr/>
        </p:nvPicPr>
        <p:blipFill>
          <a:blip r:embed="rId2"/>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85750" y="179388"/>
            <a:ext cx="8607425" cy="5357812"/>
          </a:xfrm>
          <a:prstGeom prst="rect">
            <a:avLst/>
          </a:prstGeom>
          <a:solidFill>
            <a:schemeClr val="tx1">
              <a:lumMod val="8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39750" y="338138"/>
            <a:ext cx="7993063" cy="5019675"/>
          </a:xfrm>
          <a:prstGeom prst="rect">
            <a:avLst/>
          </a:prstGeom>
          <a:solidFill>
            <a:schemeClr val="tx1">
              <a:lumMod val="9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79388" y="4586288"/>
            <a:ext cx="87852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se suele decir, esto es lo que ha dado de si este saludable paseo a lo largo de la mañana que siempre es mas saludable que por la tarde, las tardes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este país, se diga lo que se diga, están hechas para la siesta, y no hay mas.</a:t>
            </a:r>
          </a:p>
        </p:txBody>
      </p:sp>
    </p:spTree>
  </p:cSld>
  <p:clrMapOvr>
    <a:masterClrMapping/>
  </p:clrMapOvr>
  <mc:AlternateContent xmlns:mc="http://schemas.openxmlformats.org/markup-compatibility/2006" xmlns:p14="http://schemas.microsoft.com/office/powerpoint/2010/main">
    <mc:Choice Requires="p14">
      <p:transition spd="slow" p14:dur="2000" advTm="28000">
        <p:blinds/>
      </p:transition>
    </mc:Choice>
    <mc:Fallback xmlns="">
      <p:transition spd="slow" advTm="2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5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0.7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WordArt 2"/>
          <p:cNvSpPr>
            <a:spLocks noChangeArrowheads="1" noChangeShapeType="1" noTextEdit="1"/>
          </p:cNvSpPr>
          <p:nvPr/>
        </p:nvSpPr>
        <p:spPr bwMode="auto">
          <a:xfrm>
            <a:off x="1619250" y="157163"/>
            <a:ext cx="5976938" cy="946150"/>
          </a:xfrm>
          <a:prstGeom prst="rect">
            <a:avLst/>
          </a:prstGeom>
        </p:spPr>
        <p:txBody>
          <a:bodyPr wrap="none" fromWordArt="1">
            <a:prstTxWarp prst="textCanUp">
              <a:avLst>
                <a:gd name="adj" fmla="val 68773"/>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69635" name="WordArt 3"/>
          <p:cNvSpPr>
            <a:spLocks noChangeArrowheads="1" noChangeShapeType="1" noTextEdit="1"/>
          </p:cNvSpPr>
          <p:nvPr/>
        </p:nvSpPr>
        <p:spPr bwMode="auto">
          <a:xfrm>
            <a:off x="2051720" y="1489348"/>
            <a:ext cx="4968875" cy="655638"/>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69636" name="WordArt 4"/>
          <p:cNvSpPr>
            <a:spLocks noChangeArrowheads="1" noChangeShapeType="1" noTextEdit="1"/>
          </p:cNvSpPr>
          <p:nvPr/>
        </p:nvSpPr>
        <p:spPr bwMode="auto">
          <a:xfrm>
            <a:off x="899592" y="2569468"/>
            <a:ext cx="7129462" cy="779463"/>
          </a:xfrm>
          <a:prstGeom prst="rect">
            <a:avLst/>
          </a:prstGeom>
        </p:spPr>
        <p:txBody>
          <a:bodyPr wrap="none" fromWordArt="1">
            <a:prstTxWarp prst="textDeflate">
              <a:avLst>
                <a:gd name="adj" fmla="val 1875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E6DCAC"/>
                    </a:gs>
                    <a:gs pos="12000">
                      <a:srgbClr val="E6D78A"/>
                    </a:gs>
                    <a:gs pos="30000">
                      <a:srgbClr val="C7AC4C"/>
                    </a:gs>
                    <a:gs pos="45000">
                      <a:srgbClr val="E6D78A"/>
                    </a:gs>
                    <a:gs pos="77000">
                      <a:srgbClr val="C7AC4C"/>
                    </a:gs>
                    <a:gs pos="100000">
                      <a:srgbClr val="E6DCAC"/>
                    </a:gs>
                  </a:gsLst>
                  <a:lin ang="2700000" scaled="1"/>
                </a:gradFill>
                <a:effectLst>
                  <a:prstShdw prst="shdw17" dist="17961" dir="13500000">
                    <a:srgbClr val="8A8467"/>
                  </a:prstShdw>
                </a:effectLst>
                <a:latin typeface="Harvest"/>
              </a:rPr>
              <a:t> - La Flauta Mágica (Mozart) </a:t>
            </a:r>
          </a:p>
        </p:txBody>
      </p:sp>
      <p:sp>
        <p:nvSpPr>
          <p:cNvPr id="69637" name="WordArt 5"/>
          <p:cNvSpPr>
            <a:spLocks noChangeArrowheads="1" noChangeShapeType="1" noTextEdit="1"/>
          </p:cNvSpPr>
          <p:nvPr/>
        </p:nvSpPr>
        <p:spPr bwMode="auto">
          <a:xfrm>
            <a:off x="971600" y="3577580"/>
            <a:ext cx="6913563" cy="81451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12700">
                  <a:noFill/>
                  <a:round/>
                  <a:headEnd/>
                  <a:tailEnd/>
                </a:ln>
                <a:gradFill rotWithShape="1">
                  <a:gsLst>
                    <a:gs pos="0">
                      <a:srgbClr val="03D4A8"/>
                    </a:gs>
                    <a:gs pos="25000">
                      <a:srgbClr val="21D6E0">
                        <a:alpha val="87500"/>
                      </a:srgbClr>
                    </a:gs>
                    <a:gs pos="75000">
                      <a:srgbClr val="0087E6">
                        <a:alpha val="62500"/>
                      </a:srgbClr>
                    </a:gs>
                    <a:gs pos="100000">
                      <a:srgbClr val="005CBF">
                        <a:alpha val="50000"/>
                      </a:srgbClr>
                    </a:gs>
                  </a:gsLst>
                  <a:lin ang="5400000" scaled="1"/>
                </a:gradFill>
                <a:effectLst>
                  <a:prstShdw prst="shdw17" dist="17961" dir="13500000">
                    <a:srgbClr val="027F65"/>
                  </a:prstShdw>
                </a:effectLst>
                <a:latin typeface="Arial Black"/>
              </a:rPr>
              <a:t> - La Bella durmiente y Edelweiss </a:t>
            </a:r>
          </a:p>
        </p:txBody>
      </p:sp>
      <p:sp>
        <p:nvSpPr>
          <p:cNvPr id="72712" name="WordArt 8"/>
          <p:cNvSpPr>
            <a:spLocks noChangeArrowheads="1" noChangeShapeType="1" noTextEdit="1"/>
          </p:cNvSpPr>
          <p:nvPr/>
        </p:nvSpPr>
        <p:spPr bwMode="auto">
          <a:xfrm>
            <a:off x="1763688" y="4729708"/>
            <a:ext cx="5472113" cy="655191"/>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bevelT w="82550" h="38100" prst="coolSlant"/>
              <a:extrusionClr>
                <a:srgbClr val="663300"/>
              </a:extrusionClr>
            </a:sp3d>
          </a:bodyPr>
          <a:lstStyle/>
          <a:p>
            <a:pPr algn="ctr">
              <a:defRPr/>
            </a:pPr>
            <a:r>
              <a:rPr lang="es-ES" sz="3600" kern="10" dirty="0">
                <a:ln w="9525">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(André </a:t>
            </a:r>
            <a:r>
              <a:rPr lang="es-ES" sz="3600" kern="10" dirty="0" err="1">
                <a:ln w="9525">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Rieu</a:t>
            </a:r>
            <a:r>
              <a:rPr lang="es-ES" sz="3600" kern="10" dirty="0">
                <a:ln w="9525">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fade">
                                      <p:cBhvr>
                                        <p:cTn id="7" dur="2000"/>
                                        <p:tgtEl>
                                          <p:spTgt spid="69634"/>
                                        </p:tgtEl>
                                      </p:cBhvr>
                                    </p:animEffect>
                                    <p:anim calcmode="lin" valueType="num">
                                      <p:cBhvr>
                                        <p:cTn id="8" dur="2000" fill="hold"/>
                                        <p:tgtEl>
                                          <p:spTgt spid="69634"/>
                                        </p:tgtEl>
                                        <p:attrNameLst>
                                          <p:attrName>ppt_x</p:attrName>
                                        </p:attrNameLst>
                                      </p:cBhvr>
                                      <p:tavLst>
                                        <p:tav tm="0">
                                          <p:val>
                                            <p:strVal val="#ppt_x"/>
                                          </p:val>
                                        </p:tav>
                                        <p:tav tm="100000">
                                          <p:val>
                                            <p:strVal val="#ppt_x"/>
                                          </p:val>
                                        </p:tav>
                                      </p:tavLst>
                                    </p:anim>
                                    <p:anim calcmode="lin" valueType="num">
                                      <p:cBhvr>
                                        <p:cTn id="9" dur="2000" fill="hold"/>
                                        <p:tgtEl>
                                          <p:spTgt spid="6963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69635"/>
                                        </p:tgtEl>
                                        <p:attrNameLst>
                                          <p:attrName>style.visibility</p:attrName>
                                        </p:attrNameLst>
                                      </p:cBhvr>
                                      <p:to>
                                        <p:strVal val="visible"/>
                                      </p:to>
                                    </p:set>
                                    <p:anim calcmode="lin" valueType="num">
                                      <p:cBhvr additive="base">
                                        <p:cTn id="13" dur="2000" fill="hold"/>
                                        <p:tgtEl>
                                          <p:spTgt spid="69635"/>
                                        </p:tgtEl>
                                        <p:attrNameLst>
                                          <p:attrName>ppt_x</p:attrName>
                                        </p:attrNameLst>
                                      </p:cBhvr>
                                      <p:tavLst>
                                        <p:tav tm="0">
                                          <p:val>
                                            <p:strVal val="#ppt_x"/>
                                          </p:val>
                                        </p:tav>
                                        <p:tav tm="100000">
                                          <p:val>
                                            <p:strVal val="#ppt_x"/>
                                          </p:val>
                                        </p:tav>
                                      </p:tavLst>
                                    </p:anim>
                                    <p:anim calcmode="lin" valueType="num">
                                      <p:cBhvr additive="base">
                                        <p:cTn id="14" dur="2000" fill="hold"/>
                                        <p:tgtEl>
                                          <p:spTgt spid="69635"/>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9635"/>
                                        </p:tgtEl>
                                        <p:attrNameLst>
                                          <p:attrName>style.visibility</p:attrName>
                                        </p:attrNameLst>
                                      </p:cBhvr>
                                      <p:to>
                                        <p:strVal val="visible"/>
                                      </p:to>
                                    </p:set>
                                    <p:anim calcmode="lin" valueType="num">
                                      <p:cBhvr>
                                        <p:cTn id="17" dur="2000" fill="hold"/>
                                        <p:tgtEl>
                                          <p:spTgt spid="69635"/>
                                        </p:tgtEl>
                                        <p:attrNameLst>
                                          <p:attrName>ppt_w</p:attrName>
                                        </p:attrNameLst>
                                      </p:cBhvr>
                                      <p:tavLst>
                                        <p:tav tm="0" fmla="#ppt_w*sin(2.5*pi*$)">
                                          <p:val>
                                            <p:fltVal val="0"/>
                                          </p:val>
                                        </p:tav>
                                        <p:tav tm="100000">
                                          <p:val>
                                            <p:fltVal val="1"/>
                                          </p:val>
                                        </p:tav>
                                      </p:tavLst>
                                    </p:anim>
                                    <p:anim calcmode="lin" valueType="num">
                                      <p:cBhvr>
                                        <p:cTn id="18" dur="2000" fill="hold"/>
                                        <p:tgtEl>
                                          <p:spTgt spid="69635"/>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69636"/>
                                        </p:tgtEl>
                                        <p:attrNameLst>
                                          <p:attrName>style.visibility</p:attrName>
                                        </p:attrNameLst>
                                      </p:cBhvr>
                                      <p:to>
                                        <p:strVal val="visible"/>
                                      </p:to>
                                    </p:set>
                                    <p:anim calcmode="lin" valueType="num">
                                      <p:cBhvr>
                                        <p:cTn id="22" dur="2000" fill="hold"/>
                                        <p:tgtEl>
                                          <p:spTgt spid="69636"/>
                                        </p:tgtEl>
                                        <p:attrNameLst>
                                          <p:attrName>ppt_w</p:attrName>
                                        </p:attrNameLst>
                                      </p:cBhvr>
                                      <p:tavLst>
                                        <p:tav tm="0">
                                          <p:val>
                                            <p:fltVal val="0"/>
                                          </p:val>
                                        </p:tav>
                                        <p:tav tm="100000">
                                          <p:val>
                                            <p:strVal val="#ppt_w"/>
                                          </p:val>
                                        </p:tav>
                                      </p:tavLst>
                                    </p:anim>
                                    <p:anim calcmode="lin" valueType="num">
                                      <p:cBhvr>
                                        <p:cTn id="23" dur="2000" fill="hold"/>
                                        <p:tgtEl>
                                          <p:spTgt spid="69636"/>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55" presetClass="entr" presetSubtype="0" fill="hold" nodeType="afterEffect">
                                  <p:stCondLst>
                                    <p:cond delay="500"/>
                                  </p:stCondLst>
                                  <p:childTnLst>
                                    <p:set>
                                      <p:cBhvr>
                                        <p:cTn id="26" dur="1" fill="hold">
                                          <p:stCondLst>
                                            <p:cond delay="0"/>
                                          </p:stCondLst>
                                        </p:cTn>
                                        <p:tgtEl>
                                          <p:spTgt spid="69637"/>
                                        </p:tgtEl>
                                        <p:attrNameLst>
                                          <p:attrName>style.visibility</p:attrName>
                                        </p:attrNameLst>
                                      </p:cBhvr>
                                      <p:to>
                                        <p:strVal val="visible"/>
                                      </p:to>
                                    </p:set>
                                    <p:anim calcmode="lin" valueType="num">
                                      <p:cBhvr>
                                        <p:cTn id="27" dur="2000" fill="hold"/>
                                        <p:tgtEl>
                                          <p:spTgt spid="69637"/>
                                        </p:tgtEl>
                                        <p:attrNameLst>
                                          <p:attrName>ppt_w</p:attrName>
                                        </p:attrNameLst>
                                      </p:cBhvr>
                                      <p:tavLst>
                                        <p:tav tm="0">
                                          <p:val>
                                            <p:strVal val="#ppt_w*0.70"/>
                                          </p:val>
                                        </p:tav>
                                        <p:tav tm="100000">
                                          <p:val>
                                            <p:strVal val="#ppt_w"/>
                                          </p:val>
                                        </p:tav>
                                      </p:tavLst>
                                    </p:anim>
                                    <p:anim calcmode="lin" valueType="num">
                                      <p:cBhvr>
                                        <p:cTn id="28" dur="2000" fill="hold"/>
                                        <p:tgtEl>
                                          <p:spTgt spid="69637"/>
                                        </p:tgtEl>
                                        <p:attrNameLst>
                                          <p:attrName>ppt_h</p:attrName>
                                        </p:attrNameLst>
                                      </p:cBhvr>
                                      <p:tavLst>
                                        <p:tav tm="0">
                                          <p:val>
                                            <p:strVal val="#ppt_h"/>
                                          </p:val>
                                        </p:tav>
                                        <p:tav tm="100000">
                                          <p:val>
                                            <p:strVal val="#ppt_h"/>
                                          </p:val>
                                        </p:tav>
                                      </p:tavLst>
                                    </p:anim>
                                    <p:animEffect transition="in" filter="fade">
                                      <p:cBhvr>
                                        <p:cTn id="29" dur="2000"/>
                                        <p:tgtEl>
                                          <p:spTgt spid="69637"/>
                                        </p:tgtEl>
                                      </p:cBhvr>
                                    </p:animEffect>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72712"/>
                                        </p:tgtEl>
                                        <p:attrNameLst>
                                          <p:attrName>style.visibility</p:attrName>
                                        </p:attrNameLst>
                                      </p:cBhvr>
                                      <p:to>
                                        <p:strVal val="visible"/>
                                      </p:to>
                                    </p:set>
                                    <p:anim calcmode="lin" valueType="num">
                                      <p:cBhvr>
                                        <p:cTn id="33" dur="2000" fill="hold"/>
                                        <p:tgtEl>
                                          <p:spTgt spid="72712"/>
                                        </p:tgtEl>
                                        <p:attrNameLst>
                                          <p:attrName>ppt_w</p:attrName>
                                        </p:attrNameLst>
                                      </p:cBhvr>
                                      <p:tavLst>
                                        <p:tav tm="0">
                                          <p:val>
                                            <p:fltVal val="0"/>
                                          </p:val>
                                        </p:tav>
                                        <p:tav tm="100000">
                                          <p:val>
                                            <p:strVal val="#ppt_w"/>
                                          </p:val>
                                        </p:tav>
                                      </p:tavLst>
                                    </p:anim>
                                    <p:anim calcmode="lin" valueType="num">
                                      <p:cBhvr>
                                        <p:cTn id="34" dur="20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758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758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7588"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6758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759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7591"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67592"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67593"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67594"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67595"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67596"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3104</TotalTime>
  <Words>1756</Words>
  <Application>Microsoft Office PowerPoint</Application>
  <PresentationFormat>Presentación en pantalla (16:10)</PresentationFormat>
  <Paragraphs>92</Paragraphs>
  <Slides>65</Slides>
  <Notes>1</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274</cp:revision>
  <dcterms:created xsi:type="dcterms:W3CDTF">2014-08-01T15:27:51Z</dcterms:created>
  <dcterms:modified xsi:type="dcterms:W3CDTF">2023-04-04T10:20:42Z</dcterms:modified>
</cp:coreProperties>
</file>