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13" r:id="rId3"/>
    <p:sldId id="286" r:id="rId4"/>
    <p:sldId id="314" r:id="rId5"/>
    <p:sldId id="290" r:id="rId6"/>
    <p:sldId id="276" r:id="rId7"/>
    <p:sldId id="287" r:id="rId8"/>
    <p:sldId id="297" r:id="rId9"/>
    <p:sldId id="260" r:id="rId10"/>
    <p:sldId id="298" r:id="rId11"/>
    <p:sldId id="270" r:id="rId12"/>
    <p:sldId id="289" r:id="rId13"/>
    <p:sldId id="282" r:id="rId14"/>
    <p:sldId id="257" r:id="rId15"/>
    <p:sldId id="274" r:id="rId16"/>
    <p:sldId id="325" r:id="rId17"/>
    <p:sldId id="263" r:id="rId18"/>
    <p:sldId id="275" r:id="rId19"/>
    <p:sldId id="279" r:id="rId20"/>
    <p:sldId id="272" r:id="rId21"/>
    <p:sldId id="280" r:id="rId22"/>
    <p:sldId id="273" r:id="rId23"/>
    <p:sldId id="288" r:id="rId24"/>
    <p:sldId id="271" r:id="rId25"/>
    <p:sldId id="259" r:id="rId26"/>
    <p:sldId id="292" r:id="rId27"/>
    <p:sldId id="281" r:id="rId28"/>
    <p:sldId id="283" r:id="rId29"/>
    <p:sldId id="262" r:id="rId30"/>
    <p:sldId id="265" r:id="rId31"/>
    <p:sldId id="291" r:id="rId32"/>
    <p:sldId id="299" r:id="rId33"/>
    <p:sldId id="293" r:id="rId34"/>
    <p:sldId id="294" r:id="rId35"/>
    <p:sldId id="305" r:id="rId36"/>
    <p:sldId id="295" r:id="rId37"/>
    <p:sldId id="296" r:id="rId38"/>
    <p:sldId id="300" r:id="rId39"/>
    <p:sldId id="269" r:id="rId40"/>
    <p:sldId id="284" r:id="rId41"/>
    <p:sldId id="264" r:id="rId42"/>
    <p:sldId id="256" r:id="rId43"/>
    <p:sldId id="266" r:id="rId44"/>
    <p:sldId id="267" r:id="rId45"/>
    <p:sldId id="268" r:id="rId46"/>
    <p:sldId id="303" r:id="rId47"/>
    <p:sldId id="311" r:id="rId48"/>
    <p:sldId id="307" r:id="rId49"/>
    <p:sldId id="277" r:id="rId50"/>
    <p:sldId id="258" r:id="rId51"/>
    <p:sldId id="322" r:id="rId52"/>
    <p:sldId id="312" r:id="rId53"/>
    <p:sldId id="306" r:id="rId54"/>
    <p:sldId id="304" r:id="rId55"/>
    <p:sldId id="323" r:id="rId56"/>
    <p:sldId id="324" r:id="rId5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UitBvpLSkjhB0LeobFamQ" hashData="E7fD7y1M9RXqR2XYRhRDzGO4Gi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68" y="-4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ABD500-4558-467D-9EFB-5EC57E674F89}" type="datetimeFigureOut">
              <a:rPr lang="es-ES" smtClean="0"/>
              <a:pPr/>
              <a:t>07/02/2016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1F1563-1FDF-44C2-978F-165A3BB1B56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334299-59DF-443B-931C-3A6981DF922E}"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alpha val="52157"/>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A51810-4DD8-4A0A-9953-47BEB04D03C3}" type="datetimeFigureOut">
              <a:rPr lang="es-ES" smtClean="0"/>
              <a:pPr/>
              <a:t>07/02/2016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334299-59DF-443B-931C-3A6981DF922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0.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61.jpeg"/></Relationships>
</file>

<file path=ppt/slides/_rels/slide55.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FED blue-lagoon-resort-beach-weno-centre-micronesia"/>
          <p:cNvPicPr>
            <a:picLocks noChangeAspect="1" noChangeArrowheads="1"/>
          </p:cNvPicPr>
          <p:nvPr/>
        </p:nvPicPr>
        <p:blipFill>
          <a:blip r:embed="rId4"/>
          <a:srcRect/>
          <a:stretch>
            <a:fillRect/>
          </a:stretch>
        </p:blipFill>
        <p:spPr bwMode="auto">
          <a:xfrm>
            <a:off x="-1" y="0"/>
            <a:ext cx="9190363" cy="6858000"/>
          </a:xfrm>
          <a:prstGeom prst="rect">
            <a:avLst/>
          </a:prstGeom>
          <a:noFill/>
        </p:spPr>
      </p:pic>
      <p:pic>
        <p:nvPicPr>
          <p:cNvPr id="18" name="Picture 2" descr="http://2.bp.blogspot.com/-Y1xC5iW_T6U/TzMsn3zHq3I/AAAAAAAACVE/KqVlWo5SXc8/s1600/0k0289_gif-sicodelicos-11.gif"/>
          <p:cNvPicPr>
            <a:picLocks noChangeAspect="1" noChangeArrowheads="1" noCrop="1"/>
          </p:cNvPicPr>
          <p:nvPr/>
        </p:nvPicPr>
        <p:blipFill>
          <a:blip r:embed="rId5" cstate="print">
            <a:duotone>
              <a:schemeClr val="accent5">
                <a:shade val="45000"/>
                <a:satMod val="135000"/>
              </a:schemeClr>
              <a:prstClr val="white"/>
            </a:duotone>
            <a:lum bright="61000" contrast="100000"/>
          </a:blip>
          <a:srcRect/>
          <a:stretch>
            <a:fillRect/>
          </a:stretch>
        </p:blipFill>
        <p:spPr bwMode="auto">
          <a:xfrm>
            <a:off x="0" y="0"/>
            <a:ext cx="9144001" cy="6858000"/>
          </a:xfrm>
          <a:prstGeom prst="rect">
            <a:avLst/>
          </a:prstGeom>
          <a:noFill/>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1071538" y="1357298"/>
            <a:ext cx="6984776" cy="3631763"/>
          </a:xfrm>
          <a:prstGeom prst="rect">
            <a:avLst/>
          </a:prstGeom>
        </p:spPr>
        <p:txBody>
          <a:bodyPr wrap="square">
            <a:spAutoFit/>
          </a:bodyPr>
          <a:lstStyle/>
          <a:p>
            <a:pPr algn="ctr"/>
            <a:r>
              <a:rPr lang="es-ES" sz="115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rPr>
              <a:t>ISLA </a:t>
            </a:r>
          </a:p>
          <a:p>
            <a:pPr algn="ctr"/>
            <a:r>
              <a:rPr lang="es-ES" sz="11500" b="1" i="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rPr>
              <a:t>DE  YAP</a:t>
            </a:r>
            <a:endParaRPr lang="es-ES" sz="115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endParaRPr>
          </a:p>
        </p:txBody>
      </p:sp>
    </p:spTree>
  </p:cSld>
  <p:clrMapOvr>
    <a:masterClrMapping/>
  </p:clrMapOvr>
  <p:transition spd="slow" advTm="11000">
    <p:random/>
    <p:sndAc>
      <p:stSnd>
        <p:snd r:embed="rId3" name="Ernesto-Cortazar-Dying-Of-Lo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8"/>
                                        </p:tgtEl>
                                        <p:attrNameLst>
                                          <p:attrName>style.opacity</p:attrName>
                                        </p:attrNameLst>
                                      </p:cBhvr>
                                      <p:to>
                                        <p:strVal val="0.25"/>
                                      </p:to>
                                    </p:set>
                                    <p:animEffect filter="image" prLst="opacity: 0.25">
                                      <p:cBhvr rctx="IE">
                                        <p:cTn id="7" dur="indefinite"/>
                                        <p:tgtEl>
                                          <p:spTgt spid="18"/>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Yap_Islands.png"/>
          <p:cNvPicPr>
            <a:picLocks noChangeAspect="1" noChangeArrowheads="1"/>
          </p:cNvPicPr>
          <p:nvPr/>
        </p:nvPicPr>
        <p:blipFill>
          <a:blip r:embed="rId2"/>
          <a:srcRect/>
          <a:stretch>
            <a:fillRect/>
          </a:stretch>
        </p:blipFill>
        <p:spPr bwMode="auto">
          <a:xfrm>
            <a:off x="0" y="0"/>
            <a:ext cx="9144000" cy="698154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http://farm8.staticflickr.com/7029/6660524479_1c10ae9c04_o.jpg"/>
          <p:cNvPicPr>
            <a:picLocks noChangeAspect="1" noChangeArrowheads="1"/>
          </p:cNvPicPr>
          <p:nvPr/>
        </p:nvPicPr>
        <p:blipFill>
          <a:blip r:embed="rId2"/>
          <a:srcRect/>
          <a:stretch>
            <a:fillRect/>
          </a:stretch>
        </p:blipFill>
        <p:spPr bwMode="auto">
          <a:xfrm>
            <a:off x="714348" y="714356"/>
            <a:ext cx="7742155" cy="5429288"/>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encrypted-tbn3.gstatic.com/images?q=tbn:ANd9GcQVE0oTZd0eLL7fIFzsNa8Nu9XujbzDa7dhc3EGNNNiCiMDCjjD"/>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3" name="Picture 2" descr="http://2.bp.blogspot.com/-Y1xC5iW_T6U/TzMsn3zHq3I/AAAAAAAACVE/KqVlWo5SXc8/s1600/0k0289_gif-sicodelicos-11.gif"/>
          <p:cNvPicPr>
            <a:picLocks noChangeAspect="1" noChangeArrowheads="1" noCrop="1"/>
          </p:cNvPicPr>
          <p:nvPr/>
        </p:nvPicPr>
        <p:blipFill>
          <a:blip r:embed="rId3" cstate="print">
            <a:duotone>
              <a:schemeClr val="accent5">
                <a:shade val="45000"/>
                <a:satMod val="135000"/>
              </a:schemeClr>
              <a:prstClr val="white"/>
            </a:duotone>
            <a:lum bright="61000" contrast="100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Piedras rai"/>
          <p:cNvPicPr>
            <a:picLocks noChangeAspect="1" noChangeArrowheads="1"/>
          </p:cNvPicPr>
          <p:nvPr/>
        </p:nvPicPr>
        <p:blipFill>
          <a:blip r:embed="rId2"/>
          <a:srcRect/>
          <a:stretch>
            <a:fillRect/>
          </a:stretch>
        </p:blipFill>
        <p:spPr bwMode="auto">
          <a:xfrm>
            <a:off x="-1" y="0"/>
            <a:ext cx="10254951" cy="6858000"/>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3">
                <a:shade val="45000"/>
                <a:satMod val="135000"/>
              </a:schemeClr>
              <a:prstClr val="white"/>
            </a:duotone>
            <a:lum bright="-25000" contrast="24000"/>
          </a:blip>
          <a:srcRect/>
          <a:stretch>
            <a:fillRect/>
          </a:stretch>
        </p:blipFill>
        <p:spPr bwMode="auto">
          <a:xfrm>
            <a:off x="-1"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childTnLst>
                          </p:cTn>
                        </p:par>
                        <p:par>
                          <p:cTn id="8" fill="hold">
                            <p:stCondLst>
                              <p:cond delay="0"/>
                            </p:stCondLst>
                            <p:childTnLst>
                              <p:par>
                                <p:cTn id="9" presetID="6" presetClass="exit" presetSubtype="16" fill="hold" nodeType="afterEffect">
                                  <p:stCondLst>
                                    <p:cond delay="0"/>
                                  </p:stCondLst>
                                  <p:childTnLst>
                                    <p:animEffect transition="out" filter="circle(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irreductible.naukas.com/files/2008/09/islas-palau.jpg"/>
          <p:cNvPicPr>
            <a:picLocks noChangeAspect="1" noChangeArrowheads="1"/>
          </p:cNvPicPr>
          <p:nvPr/>
        </p:nvPicPr>
        <p:blipFill>
          <a:blip r:embed="rId2"/>
          <a:srcRect/>
          <a:stretch>
            <a:fillRect/>
          </a:stretch>
        </p:blipFill>
        <p:spPr bwMode="auto">
          <a:xfrm>
            <a:off x="-1" y="0"/>
            <a:ext cx="9194585"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63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7"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55298" name="Picture 2" descr="http://1.bp.blogspot.com/-wMqJFWFf7ZU/VjXqYS8NEoI/AAAAAAAADaE/5RZQaHVnDwg/s640/Yap%2B2%2Bfoto%2By%2Bgrabado.jpg"/>
          <p:cNvPicPr>
            <a:picLocks noChangeAspect="1" noChangeArrowheads="1"/>
          </p:cNvPicPr>
          <p:nvPr/>
        </p:nvPicPr>
        <p:blipFill>
          <a:blip r:embed="rId3"/>
          <a:srcRect/>
          <a:stretch>
            <a:fillRect/>
          </a:stretch>
        </p:blipFill>
        <p:spPr bwMode="auto">
          <a:xfrm>
            <a:off x="0" y="785794"/>
            <a:ext cx="9224444" cy="2969118"/>
          </a:xfrm>
          <a:prstGeom prst="rect">
            <a:avLst/>
          </a:prstGeom>
          <a:noFill/>
        </p:spPr>
      </p:pic>
      <p:sp>
        <p:nvSpPr>
          <p:cNvPr id="3" name="2 Rectángulo"/>
          <p:cNvSpPr/>
          <p:nvPr/>
        </p:nvSpPr>
        <p:spPr>
          <a:xfrm>
            <a:off x="642910" y="4143380"/>
            <a:ext cx="8072462" cy="2308324"/>
          </a:xfrm>
          <a:prstGeom prst="rect">
            <a:avLst/>
          </a:prstGeom>
          <a:solidFill>
            <a:srgbClr val="FFFF00"/>
          </a:solidFill>
          <a:ln>
            <a:solidFill>
              <a:srgbClr val="FF0000"/>
            </a:solidFill>
          </a:ln>
        </p:spPr>
        <p:txBody>
          <a:bodyPr wrap="square">
            <a:spAutoFit/>
          </a:bodyPr>
          <a:lstStyle/>
          <a:p>
            <a:pPr algn="ctr"/>
            <a:r>
              <a:rPr lang="es-ES" sz="2400" i="1" dirty="0"/>
              <a:t>Dentro de este archipiélago encontramos la isla de </a:t>
            </a:r>
            <a:r>
              <a:rPr lang="es-ES" sz="2400" i="1" dirty="0" err="1"/>
              <a:t>Yap</a:t>
            </a:r>
            <a:r>
              <a:rPr lang="es-ES" sz="2400" i="1" dirty="0"/>
              <a:t>, uno de los cuatro Estados Federados de Micronesia, independiente desde 1985, con una extensión de unos cien kilómetros cuadrados y poco más de seis mil habitantes, que a pesar de su pequeño tamaño es mundialmente famoso por poseer las “monedas” más grandes y pesadas del </a:t>
            </a:r>
            <a:r>
              <a:rPr lang="es-ES" sz="2400" i="1" dirty="0" smtClean="0"/>
              <a:t>Planeta. </a:t>
            </a:r>
            <a:endParaRPr lang="es-ES" sz="2400" i="1" dirty="0"/>
          </a:p>
        </p:txBody>
      </p:sp>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3.photobucket.com/albums/y89/daniladiav/PiedrasRai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56322" name="Picture 2" descr="http://4.bp.blogspot.com/-OkkZCUZojvY/VjXqKXPlZcI/AAAAAAAADZ8/pHOCu55zRvI/s640/Yap%2B1.jpg"/>
          <p:cNvPicPr>
            <a:picLocks noChangeAspect="1" noChangeArrowheads="1"/>
          </p:cNvPicPr>
          <p:nvPr/>
        </p:nvPicPr>
        <p:blipFill>
          <a:blip r:embed="rId3"/>
          <a:srcRect/>
          <a:stretch>
            <a:fillRect/>
          </a:stretch>
        </p:blipFill>
        <p:spPr bwMode="auto">
          <a:xfrm>
            <a:off x="357158" y="500042"/>
            <a:ext cx="8466722" cy="2857520"/>
          </a:xfrm>
          <a:prstGeom prst="rect">
            <a:avLst/>
          </a:prstGeom>
          <a:noFill/>
        </p:spPr>
      </p:pic>
      <p:sp>
        <p:nvSpPr>
          <p:cNvPr id="3" name="2 Rectángulo"/>
          <p:cNvSpPr/>
          <p:nvPr/>
        </p:nvSpPr>
        <p:spPr>
          <a:xfrm>
            <a:off x="857224" y="3714752"/>
            <a:ext cx="7572428" cy="2862322"/>
          </a:xfrm>
          <a:prstGeom prst="rect">
            <a:avLst/>
          </a:prstGeom>
          <a:solidFill>
            <a:srgbClr val="FFFF00"/>
          </a:solidFill>
          <a:ln>
            <a:solidFill>
              <a:srgbClr val="FF0000"/>
            </a:solidFill>
          </a:ln>
        </p:spPr>
        <p:txBody>
          <a:bodyPr wrap="square">
            <a:spAutoFit/>
          </a:bodyPr>
          <a:lstStyle/>
          <a:p>
            <a:pPr algn="ctr"/>
            <a:r>
              <a:rPr lang="es-ES" sz="2000" i="1" dirty="0"/>
              <a:t>Aunque el remoto archipiélago de las Carolinas en el Pacífico Sur, fue descubierto en 1526 por el explorador español Álvaro de Saavedra, no fue hasta 1686, cuando Francisco de Lezcano arribó a la isla de </a:t>
            </a:r>
            <a:r>
              <a:rPr lang="es-ES" sz="2000" i="1" dirty="0" err="1"/>
              <a:t>Yap</a:t>
            </a:r>
            <a:r>
              <a:rPr lang="es-ES" sz="2000" i="1" dirty="0"/>
              <a:t>, y lo bautizó con el nombre de “Las Carolinas”, en honor al rey Carlos II. Durante más de dos siglos, las islas estuvieron incorporadas, al menos teóricamente, a la corona española, hasta que su conservación no tuvo sentido, tras la derrota contra Estados Unidos y la pérdida de las Islas Filipinas, siendo vendidas a Alemania en 1899 –junto con las Marianas y Palaos- por veinticinco millones de pesetas </a:t>
            </a:r>
            <a:r>
              <a:rPr lang="es-ES" sz="2000" i="1" dirty="0" smtClean="0"/>
              <a:t>.</a:t>
            </a:r>
            <a:endParaRPr lang="es-ES" sz="2000" i="1" dirty="0"/>
          </a:p>
        </p:txBody>
      </p:sp>
    </p:spTree>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1.bp.blogspot.com/-hdn8aVI5Ubw/VjXqmAbNdQI/AAAAAAAADaM/cSjRQQI4cEQ/s1600/Yap%2B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google-earth.es/uploads/forums/thumbs/t_islas_palau__yap__micronesia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63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7"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857224" y="642918"/>
            <a:ext cx="7643866" cy="5693866"/>
          </a:xfrm>
          <a:prstGeom prst="rect">
            <a:avLst/>
          </a:prstGeom>
          <a:solidFill>
            <a:srgbClr val="FFFF00"/>
          </a:solidFill>
          <a:ln>
            <a:solidFill>
              <a:srgbClr val="FF0000"/>
            </a:solidFill>
          </a:ln>
        </p:spPr>
        <p:txBody>
          <a:bodyPr wrap="square">
            <a:spAutoFit/>
          </a:bodyPr>
          <a:lstStyle/>
          <a:p>
            <a:pPr algn="ctr"/>
            <a:r>
              <a:rPr lang="es-ES" sz="2800" i="1" dirty="0"/>
              <a:t>Los habitantes de las islas que forman el estado de </a:t>
            </a:r>
            <a:r>
              <a:rPr lang="es-ES" sz="2800" b="1" i="1" dirty="0" err="1"/>
              <a:t>Yap</a:t>
            </a:r>
            <a:r>
              <a:rPr lang="es-ES" sz="2800" i="1" dirty="0"/>
              <a:t>, en Micronesia, conservan aun muchas de sus tradiciones milenarias. Y una de las mas sorprendentes para el viajero es el uso del </a:t>
            </a:r>
            <a:r>
              <a:rPr lang="es-ES" sz="2800" i="1" dirty="0" smtClean="0"/>
              <a:t>llamado </a:t>
            </a:r>
            <a:r>
              <a:rPr lang="es-ES" sz="2800" b="1" i="1" dirty="0" smtClean="0"/>
              <a:t>dinero </a:t>
            </a:r>
            <a:r>
              <a:rPr lang="es-ES" sz="2800" b="1" i="1" dirty="0"/>
              <a:t>de piedra</a:t>
            </a:r>
            <a:r>
              <a:rPr lang="es-ES" sz="2800" i="1" dirty="0"/>
              <a:t>.  No en vano en cada pueblo o aldea de estas islas aun pueden verse diversos grupos de piedras circulares de diferente tamaño, que se asemejan a enormes donuts por el agujero que llevan en el centro. La palabra con la que los locales designan a estas piedras es ‘</a:t>
            </a:r>
            <a:r>
              <a:rPr lang="es-ES" sz="2800" b="1" i="1" dirty="0" err="1"/>
              <a:t>rai</a:t>
            </a:r>
            <a:r>
              <a:rPr lang="es-ES" sz="2800" i="1" dirty="0"/>
              <a:t>‘, que significa ballena, debido a que cuando esta tradición empezó las piedras eran esculpidas con una forma similar a la de este cetáceo. </a:t>
            </a:r>
          </a:p>
        </p:txBody>
      </p:sp>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FEDYAP1.jpg"/>
          <p:cNvPicPr>
            <a:picLocks noChangeAspect="1" noChangeArrowheads="1"/>
          </p:cNvPicPr>
          <p:nvPr/>
        </p:nvPicPr>
        <p:blipFill>
          <a:blip r:embed="rId2"/>
          <a:srcRect l="3874" t="5747" r="3908" b="4598"/>
          <a:stretch>
            <a:fillRect/>
          </a:stretch>
        </p:blipFill>
        <p:spPr bwMode="auto">
          <a:xfrm>
            <a:off x="0" y="0"/>
            <a:ext cx="915501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800px-Yap_Stone_Mone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857224" y="642918"/>
            <a:ext cx="7643866" cy="4893647"/>
          </a:xfrm>
          <a:prstGeom prst="rect">
            <a:avLst/>
          </a:prstGeom>
          <a:solidFill>
            <a:srgbClr val="FFFF00"/>
          </a:solidFill>
          <a:ln>
            <a:solidFill>
              <a:srgbClr val="FF0000"/>
            </a:solidFill>
          </a:ln>
        </p:spPr>
        <p:txBody>
          <a:bodyPr wrap="square">
            <a:spAutoFit/>
          </a:bodyPr>
          <a:lstStyle/>
          <a:p>
            <a:pPr algn="ctr"/>
            <a:r>
              <a:rPr lang="es-ES" sz="2400" i="1" dirty="0" smtClean="0"/>
              <a:t>Todo </a:t>
            </a:r>
            <a:r>
              <a:rPr lang="es-ES" sz="2400" i="1" dirty="0"/>
              <a:t>empezó hace cientos de años, cuando unos marinos </a:t>
            </a:r>
            <a:r>
              <a:rPr lang="es-ES" sz="2400" i="1" dirty="0" err="1"/>
              <a:t>yapeses</a:t>
            </a:r>
            <a:r>
              <a:rPr lang="es-ES" sz="2400" i="1" dirty="0"/>
              <a:t> arribaron de forma accidental a una de las islas del </a:t>
            </a:r>
            <a:r>
              <a:rPr lang="es-ES" sz="2400" i="1" dirty="0" smtClean="0"/>
              <a:t>archipiélago </a:t>
            </a:r>
            <a:r>
              <a:rPr lang="es-ES" sz="2400" i="1" dirty="0"/>
              <a:t>de </a:t>
            </a:r>
            <a:r>
              <a:rPr lang="es-ES" sz="2400" i="1" dirty="0" err="1"/>
              <a:t>Palau</a:t>
            </a:r>
            <a:r>
              <a:rPr lang="es-ES" sz="2400" i="1" dirty="0"/>
              <a:t>. Allí se sorprendieron de la abundancia de rocas que hay en estas islas, algo desconocido para ellos pues tales formaciones no existían en su tierra natal. De forma que excavaron parte de la roca, le dieron una forma similar a la de ballena y la llevaron a su lugar de origen. Algunos jefes locales en </a:t>
            </a:r>
            <a:r>
              <a:rPr lang="es-ES" sz="2400" i="1" dirty="0" err="1"/>
              <a:t>Yap</a:t>
            </a:r>
            <a:r>
              <a:rPr lang="es-ES" sz="2400" i="1" dirty="0"/>
              <a:t> se sintieron atraídos de inmediato por algo tan raro y mandaron a su gente a </a:t>
            </a:r>
            <a:r>
              <a:rPr lang="es-ES" sz="2400" i="1" dirty="0" err="1"/>
              <a:t>Palau</a:t>
            </a:r>
            <a:r>
              <a:rPr lang="es-ES" sz="2400" i="1" dirty="0"/>
              <a:t> a por mas piedras. Pronto las piedras empezaron a usarse con una finalidad </a:t>
            </a:r>
            <a:r>
              <a:rPr lang="es-ES" sz="2400" i="1" dirty="0" smtClean="0"/>
              <a:t>económica, </a:t>
            </a:r>
            <a:r>
              <a:rPr lang="es-ES" sz="2400" i="1" dirty="0"/>
              <a:t>reemplazando a conchas y otros objetos que se empleaban entonces con tal fin. </a:t>
            </a:r>
          </a:p>
        </p:txBody>
      </p:sp>
    </p:spTree>
  </p:cSld>
  <p:clrMapOvr>
    <a:masterClrMapping/>
  </p:clrMapOvr>
  <p:transition spd="slow"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1.wp.com/sobrebitcoin.com/wp-content/uploads/2015/04/rai-1.jpg"/>
          <p:cNvPicPr>
            <a:picLocks noChangeAspect="1" noChangeArrowheads="1"/>
          </p:cNvPicPr>
          <p:nvPr/>
        </p:nvPicPr>
        <p:blipFill>
          <a:blip r:embed="rId2"/>
          <a:srcRect/>
          <a:stretch>
            <a:fillRect/>
          </a:stretch>
        </p:blipFill>
        <p:spPr bwMode="auto">
          <a:xfrm>
            <a:off x="0" y="0"/>
            <a:ext cx="915466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40962" name="Picture 2" descr="http://4.bp.blogspot.com/-u1Rjr9k-N3M/USXgt8BEs3I/AAAAAAAABy4/CBjQO_WboYg/s1600/P8110448.JPG"/>
          <p:cNvPicPr>
            <a:picLocks noChangeAspect="1" noChangeArrowheads="1"/>
          </p:cNvPicPr>
          <p:nvPr/>
        </p:nvPicPr>
        <p:blipFill>
          <a:blip r:embed="rId3"/>
          <a:srcRect/>
          <a:stretch>
            <a:fillRect/>
          </a:stretch>
        </p:blipFill>
        <p:spPr bwMode="auto">
          <a:xfrm>
            <a:off x="785786" y="928670"/>
            <a:ext cx="7143768" cy="5143517"/>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6000760" y="1214422"/>
            <a:ext cx="2857488" cy="5262979"/>
          </a:xfrm>
          <a:prstGeom prst="rect">
            <a:avLst/>
          </a:prstGeom>
          <a:solidFill>
            <a:srgbClr val="FFFF00"/>
          </a:solidFill>
          <a:ln>
            <a:solidFill>
              <a:srgbClr val="FF0000"/>
            </a:solidFill>
          </a:ln>
        </p:spPr>
        <p:txBody>
          <a:bodyPr wrap="square">
            <a:spAutoFit/>
          </a:bodyPr>
          <a:lstStyle/>
          <a:p>
            <a:pPr algn="ctr"/>
            <a:r>
              <a:rPr lang="es-ES" sz="2800" b="1" i="1" dirty="0" err="1" smtClean="0"/>
              <a:t>Yap</a:t>
            </a:r>
            <a:r>
              <a:rPr lang="es-ES" sz="2800" i="1" dirty="0"/>
              <a:t> es mejor conocida como la Tierra del Dinero de Piedra . Los discos de piedra pueden alcanzar hasta 3,6 metros de diámetro y son conocidos como las mayores monedas del </a:t>
            </a:r>
            <a:r>
              <a:rPr lang="es-ES" sz="2800" i="1" dirty="0" smtClean="0"/>
              <a:t>mundo.</a:t>
            </a:r>
            <a:endParaRPr lang="es-ES" sz="2800" i="1" dirty="0"/>
          </a:p>
        </p:txBody>
      </p:sp>
      <p:pic>
        <p:nvPicPr>
          <p:cNvPr id="3" name="Picture 2" descr="http://irreductible.naukas.com/files/2008/09/Moneda-de-YAP.jpg"/>
          <p:cNvPicPr>
            <a:picLocks noChangeAspect="1" noChangeArrowheads="1"/>
          </p:cNvPicPr>
          <p:nvPr/>
        </p:nvPicPr>
        <p:blipFill>
          <a:blip r:embed="rId3"/>
          <a:srcRect/>
          <a:stretch>
            <a:fillRect/>
          </a:stretch>
        </p:blipFill>
        <p:spPr bwMode="auto">
          <a:xfrm>
            <a:off x="0" y="0"/>
            <a:ext cx="5770754" cy="6858000"/>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3.bp.blogspot.com/-GqdfonTnzzU/USXfHfG1H8I/AAAAAAAAByo/hdv-6yjAabo/s1600/P811044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5214942" y="2071678"/>
            <a:ext cx="3500446" cy="3539430"/>
          </a:xfrm>
          <a:prstGeom prst="rect">
            <a:avLst/>
          </a:prstGeom>
          <a:solidFill>
            <a:srgbClr val="FFFF00"/>
          </a:solidFill>
          <a:ln>
            <a:solidFill>
              <a:srgbClr val="FF0000"/>
            </a:solidFill>
          </a:ln>
        </p:spPr>
        <p:txBody>
          <a:bodyPr wrap="square">
            <a:spAutoFit/>
          </a:bodyPr>
          <a:lstStyle/>
          <a:p>
            <a:pPr algn="ctr"/>
            <a:r>
              <a:rPr lang="es-ES" sz="2800" b="1" i="1" dirty="0"/>
              <a:t>Las piedras (‘</a:t>
            </a:r>
            <a:r>
              <a:rPr lang="es-ES" sz="2800" b="1" i="1" dirty="0" err="1"/>
              <a:t>Rai</a:t>
            </a:r>
            <a:r>
              <a:rPr lang="es-ES" sz="2800" b="1" i="1" dirty="0"/>
              <a:t>’), como los nativos las llaman, no se extraen en la isla sino que los nativos </a:t>
            </a:r>
            <a:r>
              <a:rPr lang="es-ES" sz="2800" b="1" i="1" dirty="0" err="1"/>
              <a:t>yapeses</a:t>
            </a:r>
            <a:r>
              <a:rPr lang="es-ES" sz="2800" b="1" i="1" dirty="0"/>
              <a:t> viajan en canoa a la isla de </a:t>
            </a:r>
            <a:r>
              <a:rPr lang="es-ES" sz="2800" b="1" i="1" dirty="0" err="1"/>
              <a:t>Palau</a:t>
            </a:r>
            <a:r>
              <a:rPr lang="es-ES" sz="2800" b="1" i="1" dirty="0"/>
              <a:t> a una cantera al norte de </a:t>
            </a:r>
            <a:r>
              <a:rPr lang="es-ES" sz="2800" b="1" i="1" dirty="0" err="1"/>
              <a:t>Babelthaob</a:t>
            </a:r>
            <a:r>
              <a:rPr lang="es-ES" sz="2800" i="1" dirty="0"/>
              <a:t>.</a:t>
            </a:r>
          </a:p>
        </p:txBody>
      </p:sp>
      <p:pic>
        <p:nvPicPr>
          <p:cNvPr id="3" name="Picture 2" descr="http://www.ocean-photos.com/fotos/normal/1002_006517.jpg"/>
          <p:cNvPicPr>
            <a:picLocks noChangeAspect="1" noChangeArrowheads="1"/>
          </p:cNvPicPr>
          <p:nvPr/>
        </p:nvPicPr>
        <p:blipFill>
          <a:blip r:embed="rId3"/>
          <a:srcRect/>
          <a:stretch>
            <a:fillRect/>
          </a:stretch>
        </p:blipFill>
        <p:spPr bwMode="auto">
          <a:xfrm>
            <a:off x="0" y="-142900"/>
            <a:ext cx="4963331" cy="7566053"/>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1.bp.blogspot.com/-0B1Ud3MyPhw/USXiVp9Oe3I/AAAAAAAABzI/TAuEy3LQJNc/s1600/P8120480.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cdn.traveler.es/uploads/images/thumbs/201310/destinos_silenciosos_aqui_el_ruido_lo_pones_tu_341783376_650x.jpg"/>
          <p:cNvPicPr>
            <a:picLocks noChangeAspect="1" noChangeArrowheads="1"/>
          </p:cNvPicPr>
          <p:nvPr/>
        </p:nvPicPr>
        <p:blipFill>
          <a:blip r:embed="rId2"/>
          <a:srcRect/>
          <a:stretch>
            <a:fillRect/>
          </a:stretch>
        </p:blipFill>
        <p:spPr bwMode="auto">
          <a:xfrm>
            <a:off x="-1" y="0"/>
            <a:ext cx="9238331"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63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7"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3.bp.blogspot.com/-bHdOCCCmC74/USXhkqxLAaI/AAAAAAAABzA/3I2WQrtXC_w/s1600/P811046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5122" name="Picture 2" descr="C:\Users\Jose Luis\Desktop\FEDyapmeetinghousestone.jpg"/>
          <p:cNvPicPr>
            <a:picLocks noChangeAspect="1" noChangeArrowheads="1"/>
          </p:cNvPicPr>
          <p:nvPr/>
        </p:nvPicPr>
        <p:blipFill>
          <a:blip r:embed="rId3"/>
          <a:srcRect/>
          <a:stretch>
            <a:fillRect/>
          </a:stretch>
        </p:blipFill>
        <p:spPr bwMode="auto">
          <a:xfrm>
            <a:off x="0" y="0"/>
            <a:ext cx="5135880" cy="6858000"/>
          </a:xfrm>
          <a:prstGeom prst="rect">
            <a:avLst/>
          </a:prstGeom>
          <a:noFill/>
        </p:spPr>
      </p:pic>
      <p:sp>
        <p:nvSpPr>
          <p:cNvPr id="3" name="2 Rectángulo"/>
          <p:cNvSpPr/>
          <p:nvPr/>
        </p:nvSpPr>
        <p:spPr>
          <a:xfrm>
            <a:off x="5643570" y="642918"/>
            <a:ext cx="3000364" cy="5909310"/>
          </a:xfrm>
          <a:prstGeom prst="rect">
            <a:avLst/>
          </a:prstGeom>
          <a:solidFill>
            <a:srgbClr val="FFFF00"/>
          </a:solidFill>
          <a:ln>
            <a:solidFill>
              <a:srgbClr val="FF0000"/>
            </a:solidFill>
          </a:ln>
        </p:spPr>
        <p:txBody>
          <a:bodyPr wrap="square">
            <a:spAutoFit/>
          </a:bodyPr>
          <a:lstStyle/>
          <a:p>
            <a:pPr algn="ctr"/>
            <a:endParaRPr lang="es-ES" b="1" dirty="0" smtClean="0">
              <a:effectLst/>
            </a:endParaRPr>
          </a:p>
          <a:p>
            <a:pPr algn="ctr"/>
            <a:r>
              <a:rPr lang="es-ES" b="1" dirty="0" smtClean="0">
                <a:effectLst/>
              </a:rPr>
              <a:t>Estos </a:t>
            </a:r>
            <a:r>
              <a:rPr lang="es-ES" b="1" dirty="0">
                <a:effectLst/>
              </a:rPr>
              <a:t>gigantescos discos de piedra, con un orificio central para facilitar su transporte, han constituido un tradicional tipo monetarios utilizado por los habitantes de </a:t>
            </a:r>
            <a:r>
              <a:rPr lang="es-ES" b="1" dirty="0" err="1">
                <a:effectLst/>
              </a:rPr>
              <a:t>Yap</a:t>
            </a:r>
            <a:r>
              <a:rPr lang="es-ES" b="1" dirty="0">
                <a:effectLst/>
              </a:rPr>
              <a:t> como símbolo de riqueza, y como </a:t>
            </a:r>
            <a:r>
              <a:rPr lang="es-ES" b="1" dirty="0" smtClean="0">
                <a:effectLst/>
              </a:rPr>
              <a:t>moneda </a:t>
            </a:r>
            <a:r>
              <a:rPr lang="es-ES" b="1" dirty="0">
                <a:effectLst/>
              </a:rPr>
              <a:t>importante de uso específico (p. ej. como dote matrimonial, herencia, o para sellar la amistad entre dos grupos vecinos), aunque también, los ejemplares más pequeños se han utilizado como moneda económica para pagar equipos de pesca, canoas, cerdos, fiestas y danzas</a:t>
            </a:r>
            <a:r>
              <a:rPr lang="es-ES" b="1" dirty="0" smtClean="0">
                <a:effectLst/>
              </a:rPr>
              <a:t>.</a:t>
            </a:r>
          </a:p>
          <a:p>
            <a:pPr algn="ctr"/>
            <a:endParaRPr lang="es-ES" b="1" dirty="0">
              <a:effectLst>
                <a:glow rad="228600">
                  <a:schemeClr val="accent2">
                    <a:satMod val="175000"/>
                    <a:alpha val="40000"/>
                  </a:schemeClr>
                </a:glow>
              </a:effectLst>
            </a:endParaRPr>
          </a:p>
        </p:txBody>
      </p:sp>
    </p:spTree>
  </p:cSld>
  <p:clrMapOvr>
    <a:masterClrMapping/>
  </p:clrMapOvr>
  <p:transition spd="slow" advTm="3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google-earth.es/index.php?name=Forums&amp;file=download&amp;id=44671"/>
          <p:cNvPicPr>
            <a:picLocks noChangeAspect="1" noChangeArrowheads="1"/>
          </p:cNvPicPr>
          <p:nvPr/>
        </p:nvPicPr>
        <p:blipFill>
          <a:blip r:embed="rId2"/>
          <a:srcRect/>
          <a:stretch>
            <a:fillRect/>
          </a:stretch>
        </p:blipFill>
        <p:spPr bwMode="auto">
          <a:xfrm>
            <a:off x="0" y="0"/>
            <a:ext cx="932591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5143504" y="1571612"/>
            <a:ext cx="3786182" cy="4893647"/>
          </a:xfrm>
          <a:prstGeom prst="rect">
            <a:avLst/>
          </a:prstGeom>
          <a:solidFill>
            <a:srgbClr val="FFFF00"/>
          </a:solidFill>
          <a:ln>
            <a:solidFill>
              <a:srgbClr val="FF0000"/>
            </a:solidFill>
          </a:ln>
        </p:spPr>
        <p:txBody>
          <a:bodyPr wrap="square">
            <a:spAutoFit/>
          </a:bodyPr>
          <a:lstStyle/>
          <a:p>
            <a:pPr algn="ctr"/>
            <a:endParaRPr lang="es-ES" sz="2400" b="1" dirty="0" smtClean="0"/>
          </a:p>
          <a:p>
            <a:pPr algn="ctr"/>
            <a:r>
              <a:rPr lang="es-ES" sz="2400" b="1" dirty="0" smtClean="0"/>
              <a:t>En </a:t>
            </a:r>
            <a:r>
              <a:rPr lang="es-ES" sz="2400" b="1" dirty="0" err="1"/>
              <a:t>Yap</a:t>
            </a:r>
            <a:r>
              <a:rPr lang="es-ES" sz="2400" b="1" dirty="0"/>
              <a:t>, el tamaño lo es todo. La pequeña isla tiene monedas de piedra que pesan una tonelada, mientras que los arrecifes del océano cercano son el hogar de manta rayas gigantes, que tienen una envergadura de hasta 4,5 m y pesan cerca de una tonelada</a:t>
            </a:r>
            <a:r>
              <a:rPr lang="es-ES" sz="2400" b="1" dirty="0" smtClean="0"/>
              <a:t>…,</a:t>
            </a:r>
          </a:p>
          <a:p>
            <a:pPr algn="ctr"/>
            <a:endParaRPr lang="es-ES" sz="2400" b="1" dirty="0"/>
          </a:p>
        </p:txBody>
      </p:sp>
      <p:pic>
        <p:nvPicPr>
          <p:cNvPr id="3" name="Picture 2" descr="http://media.tumblr.com/tumblr_mb8yyyr8xJ1qgz9ud.jpg"/>
          <p:cNvPicPr>
            <a:picLocks noChangeAspect="1" noChangeArrowheads="1"/>
          </p:cNvPicPr>
          <p:nvPr/>
        </p:nvPicPr>
        <p:blipFill>
          <a:blip r:embed="rId3"/>
          <a:srcRect/>
          <a:stretch>
            <a:fillRect/>
          </a:stretch>
        </p:blipFill>
        <p:spPr bwMode="auto">
          <a:xfrm>
            <a:off x="0" y="0"/>
            <a:ext cx="5015551" cy="6858000"/>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FED RAYA"/>
          <p:cNvPicPr>
            <a:picLocks noChangeAspect="1" noChangeArrowheads="1"/>
          </p:cNvPicPr>
          <p:nvPr/>
        </p:nvPicPr>
        <p:blipFill>
          <a:blip r:embed="rId2"/>
          <a:srcRect/>
          <a:stretch>
            <a:fillRect/>
          </a:stretch>
        </p:blipFill>
        <p:spPr bwMode="auto">
          <a:xfrm>
            <a:off x="-1" y="0"/>
            <a:ext cx="9178473"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63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7"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verpaises.com/fotos/micronesia/piedras-rai-yap.jpg"/>
          <p:cNvPicPr>
            <a:picLocks noChangeAspect="1" noChangeArrowheads="1"/>
          </p:cNvPicPr>
          <p:nvPr/>
        </p:nvPicPr>
        <p:blipFill>
          <a:blip r:embed="rId2"/>
          <a:srcRect/>
          <a:stretch>
            <a:fillRect/>
          </a:stretch>
        </p:blipFill>
        <p:spPr bwMode="auto">
          <a:xfrm>
            <a:off x="-1" y="0"/>
            <a:ext cx="925247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footage.framepool.com/shotimg/134624421-piedra-rai-yap-polinesico-dinero.jpg"/>
          <p:cNvPicPr>
            <a:picLocks noChangeAspect="1" noChangeArrowheads="1"/>
          </p:cNvPicPr>
          <p:nvPr/>
        </p:nvPicPr>
        <p:blipFill>
          <a:blip r:embed="rId2"/>
          <a:srcRect/>
          <a:stretch>
            <a:fillRect/>
          </a:stretch>
        </p:blipFill>
        <p:spPr bwMode="auto">
          <a:xfrm>
            <a:off x="0" y="0"/>
            <a:ext cx="914401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lavozlibre.com/userfiles/2a_decada/image/FOTOS%202014/04%20ABRIL%202014/09%20ABRIL%202014/pg3.jpg"/>
          <p:cNvPicPr>
            <a:picLocks noChangeAspect="1" noChangeArrowheads="1"/>
          </p:cNvPicPr>
          <p:nvPr/>
        </p:nvPicPr>
        <p:blipFill>
          <a:blip r:embed="rId2"/>
          <a:srcRect/>
          <a:stretch>
            <a:fillRect/>
          </a:stretch>
        </p:blipFill>
        <p:spPr bwMode="auto">
          <a:xfrm>
            <a:off x="0" y="0"/>
            <a:ext cx="928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57346" name="Picture 2" descr="http://3.bp.blogspot.com/-rdEH_97fXwo/VIcv3EBhcWI/AAAAAAAACBQ/m7G_HqPNJgg/s1600/Figura%2B03%2Bmoneda%2BYap.jpg"/>
          <p:cNvPicPr>
            <a:picLocks noChangeAspect="1" noChangeArrowheads="1"/>
          </p:cNvPicPr>
          <p:nvPr/>
        </p:nvPicPr>
        <p:blipFill>
          <a:blip r:embed="rId3"/>
          <a:srcRect/>
          <a:stretch>
            <a:fillRect/>
          </a:stretch>
        </p:blipFill>
        <p:spPr bwMode="auto">
          <a:xfrm>
            <a:off x="500034" y="357166"/>
            <a:ext cx="7560713" cy="4857760"/>
          </a:xfrm>
          <a:prstGeom prst="rect">
            <a:avLst/>
          </a:prstGeom>
          <a:noFill/>
        </p:spPr>
      </p:pic>
      <p:sp>
        <p:nvSpPr>
          <p:cNvPr id="3" name="2 Rectángulo"/>
          <p:cNvSpPr/>
          <p:nvPr/>
        </p:nvSpPr>
        <p:spPr>
          <a:xfrm>
            <a:off x="928662" y="5715016"/>
            <a:ext cx="7643866" cy="830997"/>
          </a:xfrm>
          <a:prstGeom prst="rect">
            <a:avLst/>
          </a:prstGeom>
          <a:solidFill>
            <a:srgbClr val="FFFF00"/>
          </a:solidFill>
          <a:ln>
            <a:solidFill>
              <a:srgbClr val="FF0000"/>
            </a:solidFill>
          </a:ln>
        </p:spPr>
        <p:txBody>
          <a:bodyPr wrap="square">
            <a:spAutoFit/>
          </a:bodyPr>
          <a:lstStyle/>
          <a:p>
            <a:r>
              <a:rPr lang="es-ES" sz="2400" b="1" dirty="0"/>
              <a:t>Monedas” de piedra de la isla de </a:t>
            </a:r>
            <a:r>
              <a:rPr lang="es-ES" sz="2400" b="1" dirty="0" err="1"/>
              <a:t>Yap</a:t>
            </a:r>
            <a:r>
              <a:rPr lang="es-ES" sz="2400" b="1" dirty="0"/>
              <a:t>, representadas en una antigua tarjeta de propaganda comercial alemana.</a:t>
            </a:r>
          </a:p>
        </p:txBody>
      </p:sp>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i3.photobucket.com/albums/y89/daniladiav/PiedrasRai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3.bp.blogspot.com/-ryfRpNxf_Rg/VlDkcK_Ku-I/AAAAAAAANm4/-fOTL2Dr368/s1600/micronesia-yap-mens-house-158536628.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64514" name="Picture 2" descr="http://4.bp.blogspot.com/-ScgVfw1Sgkk/VYRfjdVJAFI/AAAAAAAAhMo/3t746LmamC4/s1600/3.jpg"/>
          <p:cNvPicPr>
            <a:picLocks noChangeAspect="1" noChangeArrowheads="1"/>
          </p:cNvPicPr>
          <p:nvPr/>
        </p:nvPicPr>
        <p:blipFill>
          <a:blip r:embed="rId4"/>
          <a:srcRect/>
          <a:stretch>
            <a:fillRect/>
          </a:stretch>
        </p:blipFill>
        <p:spPr bwMode="auto">
          <a:xfrm>
            <a:off x="928662" y="0"/>
            <a:ext cx="7143768" cy="6858000"/>
          </a:xfrm>
          <a:prstGeom prst="rect">
            <a:avLst/>
          </a:prstGeom>
          <a:noFill/>
        </p:spPr>
      </p:pic>
    </p:spTree>
  </p:cSld>
  <p:clrMapOvr>
    <a:masterClrMapping/>
  </p:clrMapOvr>
  <p:transition spd="slow" advTm="6000">
    <p:random/>
    <p:sndAc>
      <p:stSnd>
        <p:snd r:embed="rId2" name="WONDERLAN BY NIGH.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4.bp.blogspot.com/-aMyPZFQ5j84/U6sC0tBBTII/AAAAAAAABQU/7DXoR0L8_vM/s1600/rai-2.jpg"/>
          <p:cNvPicPr>
            <a:picLocks noChangeAspect="1" noChangeArrowheads="1"/>
          </p:cNvPicPr>
          <p:nvPr/>
        </p:nvPicPr>
        <p:blipFill>
          <a:blip r:embed="rId2"/>
          <a:srcRect/>
          <a:stretch>
            <a:fillRect/>
          </a:stretch>
        </p:blipFill>
        <p:spPr bwMode="auto">
          <a:xfrm>
            <a:off x="0" y="0"/>
            <a:ext cx="915406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3.bp.blogspot.com/-0wLUi-ssWUM/U6sC06N3iWI/AAAAAAAABQQ/i-Yckz-DIiQ/s1600/rai-3.jpg"/>
          <p:cNvPicPr>
            <a:picLocks noChangeAspect="1" noChangeArrowheads="1"/>
          </p:cNvPicPr>
          <p:nvPr/>
        </p:nvPicPr>
        <p:blipFill>
          <a:blip r:embed="rId2"/>
          <a:srcRect/>
          <a:stretch>
            <a:fillRect/>
          </a:stretch>
        </p:blipFill>
        <p:spPr bwMode="auto">
          <a:xfrm>
            <a:off x="-1" y="0"/>
            <a:ext cx="1031252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img.rtve.es/v/1978887/"/>
          <p:cNvPicPr>
            <a:picLocks noChangeAspect="1" noChangeArrowheads="1"/>
          </p:cNvPicPr>
          <p:nvPr/>
        </p:nvPicPr>
        <p:blipFill>
          <a:blip r:embed="rId2"/>
          <a:srcRect/>
          <a:stretch>
            <a:fillRect/>
          </a:stretch>
        </p:blipFill>
        <p:spPr bwMode="auto">
          <a:xfrm>
            <a:off x="-500098" y="0"/>
            <a:ext cx="1007275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4.bp.blogspot.com/-ghJwAtYFKQg/VlDj-Muv-rI/AAAAAAAANl8/hnpqFCmB_rk/s1600/moneda-de-piedra.jpg"/>
          <p:cNvPicPr>
            <a:picLocks noChangeAspect="1" noChangeArrowheads="1"/>
          </p:cNvPicPr>
          <p:nvPr/>
        </p:nvPicPr>
        <p:blipFill>
          <a:blip r:embed="rId2"/>
          <a:srcRect/>
          <a:stretch>
            <a:fillRect/>
          </a:stretch>
        </p:blipFill>
        <p:spPr bwMode="auto">
          <a:xfrm>
            <a:off x="0" y="0"/>
            <a:ext cx="942595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travelingeast.com/wp-content/uploads/2012/10/5200158969_c1d23ac55e_b.jpg"/>
          <p:cNvPicPr>
            <a:picLocks noChangeAspect="1" noChangeArrowheads="1"/>
          </p:cNvPicPr>
          <p:nvPr/>
        </p:nvPicPr>
        <p:blipFill>
          <a:blip r:embed="rId2"/>
          <a:srcRect/>
          <a:stretch>
            <a:fillRect/>
          </a:stretch>
        </p:blipFill>
        <p:spPr bwMode="auto">
          <a:xfrm>
            <a:off x="0" y="0"/>
            <a:ext cx="92535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15362" name="Picture 2" descr="http://2.bp.blogspot.com/-pvOZbyV79dE/Uhh-1nVXccI/AAAAAAAAuBw/lmG1-SZLGas/s1600/RV-AJ892_YAP_DV_20130308182254.jpg"/>
          <p:cNvPicPr>
            <a:picLocks noChangeAspect="1" noChangeArrowheads="1"/>
          </p:cNvPicPr>
          <p:nvPr/>
        </p:nvPicPr>
        <p:blipFill>
          <a:blip r:embed="rId3"/>
          <a:srcRect/>
          <a:stretch>
            <a:fillRect/>
          </a:stretch>
        </p:blipFill>
        <p:spPr bwMode="auto">
          <a:xfrm>
            <a:off x="-1" y="0"/>
            <a:ext cx="4560395" cy="6858000"/>
          </a:xfrm>
          <a:prstGeom prst="rect">
            <a:avLst/>
          </a:prstGeom>
          <a:noFill/>
        </p:spPr>
      </p:pic>
      <p:sp>
        <p:nvSpPr>
          <p:cNvPr id="3" name="2 Rectángulo"/>
          <p:cNvSpPr/>
          <p:nvPr/>
        </p:nvSpPr>
        <p:spPr>
          <a:xfrm>
            <a:off x="5072066" y="857232"/>
            <a:ext cx="3643338" cy="5324535"/>
          </a:xfrm>
          <a:prstGeom prst="rect">
            <a:avLst/>
          </a:prstGeom>
          <a:solidFill>
            <a:srgbClr val="FFFF00"/>
          </a:solidFill>
          <a:ln>
            <a:solidFill>
              <a:srgbClr val="FF0000"/>
            </a:solidFill>
          </a:ln>
        </p:spPr>
        <p:txBody>
          <a:bodyPr wrap="square">
            <a:spAutoFit/>
          </a:bodyPr>
          <a:lstStyle/>
          <a:p>
            <a:pPr algn="ctr"/>
            <a:r>
              <a:rPr lang="es-ES" sz="2000" b="1" dirty="0"/>
              <a:t>          </a:t>
            </a:r>
            <a:endParaRPr lang="es-ES" sz="2000" b="1" dirty="0" smtClean="0"/>
          </a:p>
          <a:p>
            <a:pPr algn="ctr"/>
            <a:r>
              <a:rPr lang="es-ES" sz="2000" b="1" dirty="0" smtClean="0"/>
              <a:t>Actualmente</a:t>
            </a:r>
            <a:r>
              <a:rPr lang="es-ES" sz="2000" b="1" dirty="0"/>
              <a:t>, las monedas de piedra constituyen el símbolo nacional de identidad de la Isla, y son un elemento esencial de atractivo turístico. Las mayores que se conservan alcanzan un diámetro de más de cuatro metros superando las cinco toneladas de peso. Todavía cambian de dueño durante algunas transacciones sociales, como herencias o matrimonios, pero aunque su propietario cambie, la piedra se mantiene siempre en el mismo lugar</a:t>
            </a:r>
            <a:r>
              <a:rPr lang="es-ES" sz="2000" b="1" dirty="0" smtClean="0"/>
              <a:t>.</a:t>
            </a:r>
          </a:p>
          <a:p>
            <a:pPr algn="ctr"/>
            <a:endParaRPr lang="es-ES" sz="2000" b="1" dirty="0"/>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FEDmoneycarry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footage.framepool.com/shotimg/qf/989553777-piedra-rai-micronesia-adorno-para-la-cabeza-joya.jpg"/>
          <p:cNvPicPr>
            <a:picLocks noChangeAspect="1" noChangeArrowheads="1"/>
          </p:cNvPicPr>
          <p:nvPr/>
        </p:nvPicPr>
        <p:blipFill>
          <a:blip r:embed="rId2"/>
          <a:srcRect l="4166" r="3125"/>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footage.framepool.com/shotimg/qf/261945393-%E7%9F%B3%E8%B2%A8-%E3%83%9F%E3%82%AF%E3%83%AD%E3%83%8D%E3%82%B7%E3%82%A2-%E9%A0%AD%E9%A3%BE%E3%83%AA-%E8%A3%85%E9%A3%BE%E5%93%81.jpg"/>
          <p:cNvPicPr>
            <a:picLocks noChangeAspect="1" noChangeArrowheads="1"/>
          </p:cNvPicPr>
          <p:nvPr/>
        </p:nvPicPr>
        <p:blipFill>
          <a:blip r:embed="rId2"/>
          <a:srcRect l="2970" r="1980"/>
          <a:stretch>
            <a:fillRect/>
          </a:stretch>
        </p:blipFill>
        <p:spPr bwMode="auto">
          <a:xfrm>
            <a:off x="-64" y="0"/>
            <a:ext cx="9144064" cy="721521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footage.framepool.com/shotimg/601576262-%E3%83%9F%E3%82%AF%E3%83%AD%E3%83%8D%E3%82%B7%E3%82%A2-%E9%A0%AD%E9%A3%BE%E3%83%AA-%E8%A3%85%E9%A3%BE%E5%93%81-%E6%AD%8C.jpg"/>
          <p:cNvPicPr>
            <a:picLocks noChangeAspect="1" noChangeArrowheads="1"/>
          </p:cNvPicPr>
          <p:nvPr/>
        </p:nvPicPr>
        <p:blipFill>
          <a:blip r:embed="rId2"/>
          <a:srcRect l="3906" r="3906"/>
          <a:stretch>
            <a:fillRect/>
          </a:stretch>
        </p:blipFill>
        <p:spPr bwMode="auto">
          <a:xfrm>
            <a:off x="0" y="0"/>
            <a:ext cx="9144000" cy="743913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mardelsurdotes.files.wordpress.com/2014/05/yao-village-dances-by-david-weekly-2.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fscomps.fotosearch.com/bigcomps/IMB/IMB002/iblrun04015247.jpg"/>
          <p:cNvPicPr>
            <a:picLocks noChangeAspect="1" noChangeArrowheads="1"/>
          </p:cNvPicPr>
          <p:nvPr/>
        </p:nvPicPr>
        <p:blipFill>
          <a:blip r:embed="rId2"/>
          <a:srcRect/>
          <a:stretch>
            <a:fillRect/>
          </a:stretch>
        </p:blipFill>
        <p:spPr bwMode="auto">
          <a:xfrm>
            <a:off x="-1" y="-136525"/>
            <a:ext cx="9240767" cy="756605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66562" name="Picture 2" descr="http://www.google-earth.es/index.php?name=Forums&amp;file=download&amp;id=44670"/>
          <p:cNvPicPr>
            <a:picLocks noChangeAspect="1" noChangeArrowheads="1"/>
          </p:cNvPicPr>
          <p:nvPr/>
        </p:nvPicPr>
        <p:blipFill>
          <a:blip r:embed="rId3"/>
          <a:srcRect/>
          <a:stretch>
            <a:fillRect/>
          </a:stretch>
        </p:blipFill>
        <p:spPr bwMode="auto">
          <a:xfrm>
            <a:off x="1142976" y="785794"/>
            <a:ext cx="6858016" cy="5143511"/>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mundoteka.com/wp-content/uploads/2010/04/FEDmicronesia_.jpg"/>
          <p:cNvPicPr>
            <a:picLocks noChangeAspect="1" noChangeArrowheads="1"/>
          </p:cNvPicPr>
          <p:nvPr/>
        </p:nvPicPr>
        <p:blipFill>
          <a:blip r:embed="rId2"/>
          <a:srcRect/>
          <a:stretch>
            <a:fillRect/>
          </a:stretch>
        </p:blipFill>
        <p:spPr bwMode="auto">
          <a:xfrm>
            <a:off x="0" y="0"/>
            <a:ext cx="921992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FEDPOHNP.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img840.imageshack.us/img840/8113/yap1.jpg"/>
          <p:cNvPicPr>
            <a:picLocks noChangeAspect="1" noChangeArrowheads="1"/>
          </p:cNvPicPr>
          <p:nvPr/>
        </p:nvPicPr>
        <p:blipFill>
          <a:blip r:embed="rId2"/>
          <a:srcRect/>
          <a:stretch>
            <a:fillRect/>
          </a:stretch>
        </p:blipFill>
        <p:spPr bwMode="auto">
          <a:xfrm>
            <a:off x="-142908" y="0"/>
            <a:ext cx="9286908" cy="6858000"/>
          </a:xfrm>
          <a:prstGeom prst="rect">
            <a:avLst/>
          </a:prstGeom>
          <a:noFill/>
        </p:spPr>
      </p:pic>
      <p:sp>
        <p:nvSpPr>
          <p:cNvPr id="5" name="4 Triángulo isósceles"/>
          <p:cNvSpPr/>
          <p:nvPr/>
        </p:nvSpPr>
        <p:spPr>
          <a:xfrm>
            <a:off x="0" y="3500438"/>
            <a:ext cx="9144000" cy="3357562"/>
          </a:xfrm>
          <a:prstGeom prst="triangle">
            <a:avLst/>
          </a:prstGeom>
          <a:solidFill>
            <a:srgbClr val="00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1"/>
            <a:ext cx="9144000" cy="3500947"/>
          </a:xfrm>
          <a:prstGeom prst="triangle">
            <a:avLst>
              <a:gd name="adj" fmla="val 49306"/>
            </a:avLst>
          </a:prstGeom>
          <a:solidFill>
            <a:srgbClr val="00FF00"/>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00FF00"/>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16200000">
            <a:off x="3714750" y="1428750"/>
            <a:ext cx="6858000" cy="4000500"/>
          </a:xfrm>
          <a:prstGeom prst="triangle">
            <a:avLst>
              <a:gd name="adj" fmla="val 50199"/>
            </a:avLst>
          </a:prstGeom>
          <a:solidFill>
            <a:srgbClr val="00FF00"/>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spd="slow"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0" fill="hold"/>
                                        <p:tgtEl>
                                          <p:spTgt spid="9"/>
                                        </p:tgtEl>
                                        <p:attrNameLst>
                                          <p:attrName>ppt_w</p:attrName>
                                        </p:attrNameLst>
                                      </p:cBhvr>
                                      <p:tavLst>
                                        <p:tav tm="0">
                                          <p:val>
                                            <p:fltVal val="0"/>
                                          </p:val>
                                        </p:tav>
                                        <p:tav tm="100000">
                                          <p:val>
                                            <p:strVal val="#ppt_w"/>
                                          </p:val>
                                        </p:tav>
                                      </p:tavLst>
                                    </p:anim>
                                    <p:anim calcmode="lin" valueType="num">
                                      <p:cBhvr>
                                        <p:cTn id="14" dur="5000" fill="hold"/>
                                        <p:tgtEl>
                                          <p:spTgt spid="9"/>
                                        </p:tgtEl>
                                        <p:attrNameLst>
                                          <p:attrName>ppt_h</p:attrName>
                                        </p:attrNameLst>
                                      </p:cBhvr>
                                      <p:tavLst>
                                        <p:tav tm="0">
                                          <p:val>
                                            <p:fltVal val="0"/>
                                          </p:val>
                                        </p:tav>
                                        <p:tav tm="100000">
                                          <p:val>
                                            <p:strVal val="#ppt_h"/>
                                          </p:val>
                                        </p:tav>
                                      </p:tavLst>
                                    </p:anim>
                                  </p:childTnLst>
                                </p:cTn>
                              </p:par>
                              <p:par>
                                <p:cTn id="15" presetID="3" presetClass="exit" presetSubtype="10" fill="hold" nodeType="withEffect">
                                  <p:stCondLst>
                                    <p:cond delay="0"/>
                                  </p:stCondLst>
                                  <p:childTnLst>
                                    <p:animEffect transition="out" filter="blinds(horizontal)">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17" presetClass="exit" presetSubtype="1" fill="hold" nodeType="withEffect">
                                  <p:stCondLst>
                                    <p:cond delay="0"/>
                                  </p:stCondLst>
                                  <p:childTnLst>
                                    <p:anim calcmode="lin" valueType="num">
                                      <p:cBhvr>
                                        <p:cTn id="19" dur="5000"/>
                                        <p:tgtEl>
                                          <p:spTgt spid="6"/>
                                        </p:tgtEl>
                                        <p:attrNameLst>
                                          <p:attrName>ppt_x</p:attrName>
                                        </p:attrNameLst>
                                      </p:cBhvr>
                                      <p:tavLst>
                                        <p:tav tm="0">
                                          <p:val>
                                            <p:strVal val="ppt_x"/>
                                          </p:val>
                                        </p:tav>
                                        <p:tav tm="100000">
                                          <p:val>
                                            <p:strVal val="ppt_x"/>
                                          </p:val>
                                        </p:tav>
                                      </p:tavLst>
                                    </p:anim>
                                    <p:anim calcmode="lin" valueType="num">
                                      <p:cBhvr>
                                        <p:cTn id="20" dur="5000"/>
                                        <p:tgtEl>
                                          <p:spTgt spid="6"/>
                                        </p:tgtEl>
                                        <p:attrNameLst>
                                          <p:attrName>ppt_y</p:attrName>
                                        </p:attrNameLst>
                                      </p:cBhvr>
                                      <p:tavLst>
                                        <p:tav tm="0">
                                          <p:val>
                                            <p:strVal val="ppt_y"/>
                                          </p:val>
                                        </p:tav>
                                        <p:tav tm="100000">
                                          <p:val>
                                            <p:strVal val="ppt_y-ppt_h/2"/>
                                          </p:val>
                                        </p:tav>
                                      </p:tavLst>
                                    </p:anim>
                                    <p:anim calcmode="lin" valueType="num">
                                      <p:cBhvr>
                                        <p:cTn id="21" dur="5000"/>
                                        <p:tgtEl>
                                          <p:spTgt spid="6"/>
                                        </p:tgtEl>
                                        <p:attrNameLst>
                                          <p:attrName>ppt_w</p:attrName>
                                        </p:attrNameLst>
                                      </p:cBhvr>
                                      <p:tavLst>
                                        <p:tav tm="0">
                                          <p:val>
                                            <p:strVal val="ppt_w"/>
                                          </p:val>
                                        </p:tav>
                                        <p:tav tm="100000">
                                          <p:val>
                                            <p:strVal val="ppt_w"/>
                                          </p:val>
                                        </p:tav>
                                      </p:tavLst>
                                    </p:anim>
                                    <p:anim calcmode="lin" valueType="num">
                                      <p:cBhvr>
                                        <p:cTn id="22" dur="5000"/>
                                        <p:tgtEl>
                                          <p:spTgt spid="6"/>
                                        </p:tgtEl>
                                        <p:attrNameLst>
                                          <p:attrName>ppt_h</p:attrName>
                                        </p:attrNameLst>
                                      </p:cBhvr>
                                      <p:tavLst>
                                        <p:tav tm="0">
                                          <p:val>
                                            <p:strVal val="ppt_h"/>
                                          </p:val>
                                        </p:tav>
                                        <p:tav tm="100000">
                                          <p:val>
                                            <p:fltVal val="0"/>
                                          </p:val>
                                        </p:tav>
                                      </p:tavLst>
                                    </p:anim>
                                    <p:set>
                                      <p:cBhvr>
                                        <p:cTn id="23" dur="1" fill="hold">
                                          <p:stCondLst>
                                            <p:cond delay="4999"/>
                                          </p:stCondLst>
                                        </p:cTn>
                                        <p:tgtEl>
                                          <p:spTgt spid="6"/>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5000"/>
                                        <p:tgtEl>
                                          <p:spTgt spid="6"/>
                                        </p:tgtEl>
                                      </p:cBhvr>
                                    </p:animEffect>
                                    <p:set>
                                      <p:cBhvr>
                                        <p:cTn id="26" dur="1" fill="hold">
                                          <p:stCondLst>
                                            <p:cond delay="4999"/>
                                          </p:stCondLst>
                                        </p:cTn>
                                        <p:tgtEl>
                                          <p:spTgt spid="6"/>
                                        </p:tgtEl>
                                        <p:attrNameLst>
                                          <p:attrName>style.visibility</p:attrName>
                                        </p:attrNameLst>
                                      </p:cBhvr>
                                      <p:to>
                                        <p:strVal val="hidden"/>
                                      </p:to>
                                    </p:set>
                                  </p:childTnLst>
                                </p:cTn>
                              </p:par>
                              <p:par>
                                <p:cTn id="27" presetID="17" presetClass="exit" presetSubtype="8" fill="hold" nodeType="withEffect">
                                  <p:stCondLst>
                                    <p:cond delay="0"/>
                                  </p:stCondLst>
                                  <p:childTnLst>
                                    <p:anim calcmode="lin" valueType="num">
                                      <p:cBhvr>
                                        <p:cTn id="28" dur="5000"/>
                                        <p:tgtEl>
                                          <p:spTgt spid="7"/>
                                        </p:tgtEl>
                                        <p:attrNameLst>
                                          <p:attrName>ppt_x</p:attrName>
                                        </p:attrNameLst>
                                      </p:cBhvr>
                                      <p:tavLst>
                                        <p:tav tm="0">
                                          <p:val>
                                            <p:strVal val="ppt_x"/>
                                          </p:val>
                                        </p:tav>
                                        <p:tav tm="100000">
                                          <p:val>
                                            <p:strVal val="ppt_x-ppt_w/2"/>
                                          </p:val>
                                        </p:tav>
                                      </p:tavLst>
                                    </p:anim>
                                    <p:anim calcmode="lin" valueType="num">
                                      <p:cBhvr>
                                        <p:cTn id="29" dur="5000"/>
                                        <p:tgtEl>
                                          <p:spTgt spid="7"/>
                                        </p:tgtEl>
                                        <p:attrNameLst>
                                          <p:attrName>ppt_y</p:attrName>
                                        </p:attrNameLst>
                                      </p:cBhvr>
                                      <p:tavLst>
                                        <p:tav tm="0">
                                          <p:val>
                                            <p:strVal val="ppt_y"/>
                                          </p:val>
                                        </p:tav>
                                        <p:tav tm="100000">
                                          <p:val>
                                            <p:strVal val="ppt_y"/>
                                          </p:val>
                                        </p:tav>
                                      </p:tavLst>
                                    </p:anim>
                                    <p:anim calcmode="lin" valueType="num">
                                      <p:cBhvr>
                                        <p:cTn id="30" dur="5000"/>
                                        <p:tgtEl>
                                          <p:spTgt spid="7"/>
                                        </p:tgtEl>
                                        <p:attrNameLst>
                                          <p:attrName>ppt_w</p:attrName>
                                        </p:attrNameLst>
                                      </p:cBhvr>
                                      <p:tavLst>
                                        <p:tav tm="0">
                                          <p:val>
                                            <p:strVal val="ppt_w"/>
                                          </p:val>
                                        </p:tav>
                                        <p:tav tm="100000">
                                          <p:val>
                                            <p:fltVal val="0"/>
                                          </p:val>
                                        </p:tav>
                                      </p:tavLst>
                                    </p:anim>
                                    <p:anim calcmode="lin" valueType="num">
                                      <p:cBhvr>
                                        <p:cTn id="31" dur="5000"/>
                                        <p:tgtEl>
                                          <p:spTgt spid="7"/>
                                        </p:tgtEl>
                                        <p:attrNameLst>
                                          <p:attrName>ppt_h</p:attrName>
                                        </p:attrNameLst>
                                      </p:cBhvr>
                                      <p:tavLst>
                                        <p:tav tm="0">
                                          <p:val>
                                            <p:strVal val="ppt_h"/>
                                          </p:val>
                                        </p:tav>
                                        <p:tav tm="100000">
                                          <p:val>
                                            <p:strVal val="ppt_h"/>
                                          </p:val>
                                        </p:tav>
                                      </p:tavLst>
                                    </p:anim>
                                    <p:set>
                                      <p:cBhvr>
                                        <p:cTn id="32" dur="1" fill="hold">
                                          <p:stCondLst>
                                            <p:cond delay="4999"/>
                                          </p:stCondLst>
                                        </p:cTn>
                                        <p:tgtEl>
                                          <p:spTgt spid="7"/>
                                        </p:tgtEl>
                                        <p:attrNameLst>
                                          <p:attrName>style.visibility</p:attrName>
                                        </p:attrNameLst>
                                      </p:cBhvr>
                                      <p:to>
                                        <p:strVal val="hidden"/>
                                      </p:to>
                                    </p:set>
                                  </p:childTnLst>
                                </p:cTn>
                              </p:par>
                              <p:par>
                                <p:cTn id="33" presetID="3" presetClass="exit" presetSubtype="5" fill="hold" nodeType="withEffect">
                                  <p:stCondLst>
                                    <p:cond delay="0"/>
                                  </p:stCondLst>
                                  <p:childTnLst>
                                    <p:animEffect transition="out" filter="blinds(vertical)">
                                      <p:cBhvr>
                                        <p:cTn id="34" dur="5000"/>
                                        <p:tgtEl>
                                          <p:spTgt spid="7"/>
                                        </p:tgtEl>
                                      </p:cBhvr>
                                    </p:animEffect>
                                    <p:set>
                                      <p:cBhvr>
                                        <p:cTn id="35" dur="1" fill="hold">
                                          <p:stCondLst>
                                            <p:cond delay="4999"/>
                                          </p:stCondLst>
                                        </p:cTn>
                                        <p:tgtEl>
                                          <p:spTgt spid="7"/>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5000"/>
                                        <p:tgtEl>
                                          <p:spTgt spid="8"/>
                                        </p:tgtEl>
                                        <p:attrNameLst>
                                          <p:attrName>ppt_x</p:attrName>
                                        </p:attrNameLst>
                                      </p:cBhvr>
                                      <p:tavLst>
                                        <p:tav tm="0">
                                          <p:val>
                                            <p:strVal val="ppt_x"/>
                                          </p:val>
                                        </p:tav>
                                        <p:tav tm="100000">
                                          <p:val>
                                            <p:strVal val="ppt_x+ppt_w/2"/>
                                          </p:val>
                                        </p:tav>
                                      </p:tavLst>
                                    </p:anim>
                                    <p:anim calcmode="lin" valueType="num">
                                      <p:cBhvr>
                                        <p:cTn id="38" dur="5000"/>
                                        <p:tgtEl>
                                          <p:spTgt spid="8"/>
                                        </p:tgtEl>
                                        <p:attrNameLst>
                                          <p:attrName>ppt_y</p:attrName>
                                        </p:attrNameLst>
                                      </p:cBhvr>
                                      <p:tavLst>
                                        <p:tav tm="0">
                                          <p:val>
                                            <p:strVal val="ppt_y"/>
                                          </p:val>
                                        </p:tav>
                                        <p:tav tm="100000">
                                          <p:val>
                                            <p:strVal val="ppt_y"/>
                                          </p:val>
                                        </p:tav>
                                      </p:tavLst>
                                    </p:anim>
                                    <p:anim calcmode="lin" valueType="num">
                                      <p:cBhvr>
                                        <p:cTn id="39" dur="5000"/>
                                        <p:tgtEl>
                                          <p:spTgt spid="8"/>
                                        </p:tgtEl>
                                        <p:attrNameLst>
                                          <p:attrName>ppt_w</p:attrName>
                                        </p:attrNameLst>
                                      </p:cBhvr>
                                      <p:tavLst>
                                        <p:tav tm="0">
                                          <p:val>
                                            <p:strVal val="ppt_w"/>
                                          </p:val>
                                        </p:tav>
                                        <p:tav tm="100000">
                                          <p:val>
                                            <p:fltVal val="0"/>
                                          </p:val>
                                        </p:tav>
                                      </p:tavLst>
                                    </p:anim>
                                    <p:anim calcmode="lin" valueType="num">
                                      <p:cBhvr>
                                        <p:cTn id="40" dur="5000"/>
                                        <p:tgtEl>
                                          <p:spTgt spid="8"/>
                                        </p:tgtEl>
                                        <p:attrNameLst>
                                          <p:attrName>ppt_h</p:attrName>
                                        </p:attrNameLst>
                                      </p:cBhvr>
                                      <p:tavLst>
                                        <p:tav tm="0">
                                          <p:val>
                                            <p:strVal val="ppt_h"/>
                                          </p:val>
                                        </p:tav>
                                        <p:tav tm="100000">
                                          <p:val>
                                            <p:strVal val="ppt_h"/>
                                          </p:val>
                                        </p:tav>
                                      </p:tavLst>
                                    </p:anim>
                                    <p:set>
                                      <p:cBhvr>
                                        <p:cTn id="41" dur="1" fill="hold">
                                          <p:stCondLst>
                                            <p:cond delay="4999"/>
                                          </p:stCondLst>
                                        </p:cTn>
                                        <p:tgtEl>
                                          <p:spTgt spid="8"/>
                                        </p:tgtEl>
                                        <p:attrNameLst>
                                          <p:attrName>style.visibility</p:attrName>
                                        </p:attrNameLst>
                                      </p:cBhvr>
                                      <p:to>
                                        <p:strVal val="hidden"/>
                                      </p:to>
                                    </p:set>
                                  </p:childTnLst>
                                </p:cTn>
                              </p:par>
                              <p:par>
                                <p:cTn id="42" presetID="3" presetClass="exit" presetSubtype="5" fill="hold" nodeType="withEffect">
                                  <p:stCondLst>
                                    <p:cond delay="0"/>
                                  </p:stCondLst>
                                  <p:childTnLst>
                                    <p:animEffect transition="out" filter="blinds(vertical)">
                                      <p:cBhvr>
                                        <p:cTn id="43" dur="5000"/>
                                        <p:tgtEl>
                                          <p:spTgt spid="8"/>
                                        </p:tgtEl>
                                      </p:cBhvr>
                                    </p:animEffect>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mantaray.com/images/yap-day-2015-6.jpg"/>
          <p:cNvPicPr>
            <a:picLocks noChangeAspect="1" noChangeArrowheads="1"/>
          </p:cNvPicPr>
          <p:nvPr/>
        </p:nvPicPr>
        <p:blipFill>
          <a:blip r:embed="rId2"/>
          <a:srcRect/>
          <a:stretch>
            <a:fillRect/>
          </a:stretch>
        </p:blipFill>
        <p:spPr bwMode="auto">
          <a:xfrm>
            <a:off x="0" y="0"/>
            <a:ext cx="911548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4.bp.blogspot.com/_fZOb5PHmr2o/TQpmRa783bI/AAAAAAAAASw/K-mXmCEzzDc/s1600/yap+coin.jpg"/>
          <p:cNvPicPr>
            <a:picLocks noChangeAspect="1" noChangeArrowheads="1"/>
          </p:cNvPicPr>
          <p:nvPr/>
        </p:nvPicPr>
        <p:blipFill>
          <a:blip r:embed="rId2"/>
          <a:srcRect/>
          <a:stretch>
            <a:fillRect/>
          </a:stretch>
        </p:blipFill>
        <p:spPr bwMode="auto">
          <a:xfrm>
            <a:off x="-1" y="0"/>
            <a:ext cx="915721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serturista.com/wp-content/uploads/2013/10/2849966092_d2cb513767.jpg"/>
          <p:cNvPicPr>
            <a:picLocks noChangeAspect="1" noChangeArrowheads="1"/>
          </p:cNvPicPr>
          <p:nvPr/>
        </p:nvPicPr>
        <p:blipFill>
          <a:blip r:embed="rId2"/>
          <a:srcRect/>
          <a:stretch>
            <a:fillRect/>
          </a:stretch>
        </p:blipFill>
        <p:spPr bwMode="auto">
          <a:xfrm>
            <a:off x="0" y="0"/>
            <a:ext cx="913819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3.bp.blogspot.com/-r6HM6KE57Dc/TzMsOjLvfaI/AAAAAAAACT8/u7-wAM1dZcc/s1600/0k0289_gif-sicodelicos-02.gif"/>
          <p:cNvPicPr>
            <a:picLocks noChangeAspect="1" noChangeArrowheads="1" noCrop="1"/>
          </p:cNvPicPr>
          <p:nvPr/>
        </p:nvPicPr>
        <p:blipFill>
          <a:blip r:embed="rId2" cstate="print">
            <a:duotone>
              <a:schemeClr val="accent2">
                <a:shade val="45000"/>
                <a:satMod val="135000"/>
              </a:schemeClr>
              <a:prstClr val="white"/>
            </a:duotone>
            <a:lum bright="60000"/>
          </a:blip>
          <a:srcRect/>
          <a:stretch>
            <a:fillRect/>
          </a:stretch>
        </p:blipFill>
        <p:spPr bwMode="auto">
          <a:xfrm>
            <a:off x="-1" y="0"/>
            <a:ext cx="9144001" cy="6858000"/>
          </a:xfrm>
          <a:prstGeom prst="rect">
            <a:avLst/>
          </a:prstGeom>
          <a:noFill/>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sla de yap">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 de yap</Template>
  <TotalTime>3</TotalTime>
  <Words>551</Words>
  <Application>Microsoft Office PowerPoint</Application>
  <PresentationFormat>Presentación en pantalla (4:3)</PresentationFormat>
  <Paragraphs>21</Paragraphs>
  <Slides>55</Slides>
  <Notes>1</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isla de yap</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2016-02-07T15:14:34Z</dcterms:created>
  <dcterms:modified xsi:type="dcterms:W3CDTF">2016-02-07T15:18:00Z</dcterms:modified>
</cp:coreProperties>
</file>